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8" r:id="rId4"/>
    <p:sldId id="285" r:id="rId5"/>
    <p:sldId id="289" r:id="rId6"/>
    <p:sldId id="290" r:id="rId7"/>
    <p:sldId id="291" r:id="rId8"/>
    <p:sldId id="266" r:id="rId9"/>
    <p:sldId id="267"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5E8C5E-9EF6-4D87-ACCB-AB5FDB9CB0AB}" v="1" dt="2024-01-12T19:15:12.2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p:cViewPr varScale="1">
        <p:scale>
          <a:sx n="78" d="100"/>
          <a:sy n="78" d="100"/>
        </p:scale>
        <p:origin x="1301"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Bluschke" userId="5c79c30c-bce4-49c0-8ffa-71ab6a8b58dc" providerId="ADAL" clId="{7B5E8C5E-9EF6-4D87-ACCB-AB5FDB9CB0AB}"/>
    <pc:docChg chg="modSld">
      <pc:chgData name="Andreas Bluschke" userId="5c79c30c-bce4-49c0-8ffa-71ab6a8b58dc" providerId="ADAL" clId="{7B5E8C5E-9EF6-4D87-ACCB-AB5FDB9CB0AB}" dt="2024-01-12T19:20:12.161" v="16" actId="113"/>
      <pc:docMkLst>
        <pc:docMk/>
      </pc:docMkLst>
      <pc:sldChg chg="modSp mod">
        <pc:chgData name="Andreas Bluschke" userId="5c79c30c-bce4-49c0-8ffa-71ab6a8b58dc" providerId="ADAL" clId="{7B5E8C5E-9EF6-4D87-ACCB-AB5FDB9CB0AB}" dt="2024-01-12T19:19:05.365" v="10" actId="1076"/>
        <pc:sldMkLst>
          <pc:docMk/>
          <pc:sldMk cId="0" sldId="256"/>
        </pc:sldMkLst>
        <pc:spChg chg="mod">
          <ac:chgData name="Andreas Bluschke" userId="5c79c30c-bce4-49c0-8ffa-71ab6a8b58dc" providerId="ADAL" clId="{7B5E8C5E-9EF6-4D87-ACCB-AB5FDB9CB0AB}" dt="2024-01-12T19:19:05.365" v="10" actId="1076"/>
          <ac:spMkLst>
            <pc:docMk/>
            <pc:sldMk cId="0" sldId="256"/>
            <ac:spMk id="3076" creationId="{00000000-0000-0000-0000-000000000000}"/>
          </ac:spMkLst>
        </pc:spChg>
        <pc:graphicFrameChg chg="mod">
          <ac:chgData name="Andreas Bluschke" userId="5c79c30c-bce4-49c0-8ffa-71ab6a8b58dc" providerId="ADAL" clId="{7B5E8C5E-9EF6-4D87-ACCB-AB5FDB9CB0AB}" dt="2024-01-12T19:19:00.375" v="9" actId="1076"/>
          <ac:graphicFrameMkLst>
            <pc:docMk/>
            <pc:sldMk cId="0" sldId="256"/>
            <ac:graphicFrameMk id="3075" creationId="{00000000-0000-0000-0000-000000000000}"/>
          </ac:graphicFrameMkLst>
        </pc:graphicFrameChg>
      </pc:sldChg>
      <pc:sldChg chg="modSp mod">
        <pc:chgData name="Andreas Bluschke" userId="5c79c30c-bce4-49c0-8ffa-71ab6a8b58dc" providerId="ADAL" clId="{7B5E8C5E-9EF6-4D87-ACCB-AB5FDB9CB0AB}" dt="2024-01-12T19:16:11.903" v="4" actId="2710"/>
        <pc:sldMkLst>
          <pc:docMk/>
          <pc:sldMk cId="4167116513" sldId="266"/>
        </pc:sldMkLst>
        <pc:spChg chg="mod">
          <ac:chgData name="Andreas Bluschke" userId="5c79c30c-bce4-49c0-8ffa-71ab6a8b58dc" providerId="ADAL" clId="{7B5E8C5E-9EF6-4D87-ACCB-AB5FDB9CB0AB}" dt="2024-01-12T19:16:11.903" v="4" actId="2710"/>
          <ac:spMkLst>
            <pc:docMk/>
            <pc:sldMk cId="4167116513" sldId="266"/>
            <ac:spMk id="4098" creationId="{00000000-0000-0000-0000-000000000000}"/>
          </ac:spMkLst>
        </pc:spChg>
      </pc:sldChg>
      <pc:sldChg chg="modSp mod">
        <pc:chgData name="Andreas Bluschke" userId="5c79c30c-bce4-49c0-8ffa-71ab6a8b58dc" providerId="ADAL" clId="{7B5E8C5E-9EF6-4D87-ACCB-AB5FDB9CB0AB}" dt="2024-01-12T19:18:42.369" v="8" actId="113"/>
        <pc:sldMkLst>
          <pc:docMk/>
          <pc:sldMk cId="1146223110" sldId="267"/>
        </pc:sldMkLst>
        <pc:spChg chg="mod">
          <ac:chgData name="Andreas Bluschke" userId="5c79c30c-bce4-49c0-8ffa-71ab6a8b58dc" providerId="ADAL" clId="{7B5E8C5E-9EF6-4D87-ACCB-AB5FDB9CB0AB}" dt="2024-01-12T19:18:42.369" v="8" actId="113"/>
          <ac:spMkLst>
            <pc:docMk/>
            <pc:sldMk cId="1146223110" sldId="267"/>
            <ac:spMk id="4098" creationId="{00000000-0000-0000-0000-000000000000}"/>
          </ac:spMkLst>
        </pc:spChg>
      </pc:sldChg>
      <pc:sldChg chg="modSp mod">
        <pc:chgData name="Andreas Bluschke" userId="5c79c30c-bce4-49c0-8ffa-71ab6a8b58dc" providerId="ADAL" clId="{7B5E8C5E-9EF6-4D87-ACCB-AB5FDB9CB0AB}" dt="2024-01-12T19:20:12.161" v="16" actId="113"/>
        <pc:sldMkLst>
          <pc:docMk/>
          <pc:sldMk cId="3928473542" sldId="289"/>
        </pc:sldMkLst>
        <pc:spChg chg="mod">
          <ac:chgData name="Andreas Bluschke" userId="5c79c30c-bce4-49c0-8ffa-71ab6a8b58dc" providerId="ADAL" clId="{7B5E8C5E-9EF6-4D87-ACCB-AB5FDB9CB0AB}" dt="2024-01-12T19:20:12.161" v="16" actId="113"/>
          <ac:spMkLst>
            <pc:docMk/>
            <pc:sldMk cId="3928473542" sldId="289"/>
            <ac:spMk id="4102" creationId="{EBC5566D-8F22-2269-C430-709076C5EEC0}"/>
          </ac:spMkLst>
        </pc:spChg>
      </pc:sldChg>
      <pc:sldChg chg="modSp mod">
        <pc:chgData name="Andreas Bluschke" userId="5c79c30c-bce4-49c0-8ffa-71ab6a8b58dc" providerId="ADAL" clId="{7B5E8C5E-9EF6-4D87-ACCB-AB5FDB9CB0AB}" dt="2024-01-12T19:20:05.772" v="15" actId="1076"/>
        <pc:sldMkLst>
          <pc:docMk/>
          <pc:sldMk cId="1235152562" sldId="290"/>
        </pc:sldMkLst>
        <pc:spChg chg="mod">
          <ac:chgData name="Andreas Bluschke" userId="5c79c30c-bce4-49c0-8ffa-71ab6a8b58dc" providerId="ADAL" clId="{7B5E8C5E-9EF6-4D87-ACCB-AB5FDB9CB0AB}" dt="2024-01-12T19:20:05.772" v="15" actId="1076"/>
          <ac:spMkLst>
            <pc:docMk/>
            <pc:sldMk cId="1235152562" sldId="290"/>
            <ac:spMk id="20" creationId="{83BCE643-B267-8ECE-FCD6-8553BC191B31}"/>
          </ac:spMkLst>
        </pc:spChg>
        <pc:spChg chg="mod">
          <ac:chgData name="Andreas Bluschke" userId="5c79c30c-bce4-49c0-8ffa-71ab6a8b58dc" providerId="ADAL" clId="{7B5E8C5E-9EF6-4D87-ACCB-AB5FDB9CB0AB}" dt="2024-01-12T19:17:06.412" v="5" actId="1076"/>
          <ac:spMkLst>
            <pc:docMk/>
            <pc:sldMk cId="1235152562" sldId="290"/>
            <ac:spMk id="4100" creationId="{B83B41FB-0D17-3B05-D0B3-C0BE5DE6FF4E}"/>
          </ac:spMkLst>
        </pc:spChg>
      </pc:sldChg>
      <pc:sldChg chg="modSp mod">
        <pc:chgData name="Andreas Bluschke" userId="5c79c30c-bce4-49c0-8ffa-71ab6a8b58dc" providerId="ADAL" clId="{7B5E8C5E-9EF6-4D87-ACCB-AB5FDB9CB0AB}" dt="2024-01-12T19:19:50.613" v="13" actId="1076"/>
        <pc:sldMkLst>
          <pc:docMk/>
          <pc:sldMk cId="2773541036" sldId="291"/>
        </pc:sldMkLst>
        <pc:spChg chg="mod">
          <ac:chgData name="Andreas Bluschke" userId="5c79c30c-bce4-49c0-8ffa-71ab6a8b58dc" providerId="ADAL" clId="{7B5E8C5E-9EF6-4D87-ACCB-AB5FDB9CB0AB}" dt="2024-01-12T19:19:50.613" v="13" actId="1076"/>
          <ac:spMkLst>
            <pc:docMk/>
            <pc:sldMk cId="2773541036" sldId="291"/>
            <ac:spMk id="8" creationId="{21AD585B-8AF3-99F6-CE4B-278CAAFFB020}"/>
          </ac:spMkLst>
        </pc:spChg>
        <pc:spChg chg="mod">
          <ac:chgData name="Andreas Bluschke" userId="5c79c30c-bce4-49c0-8ffa-71ab6a8b58dc" providerId="ADAL" clId="{7B5E8C5E-9EF6-4D87-ACCB-AB5FDB9CB0AB}" dt="2024-01-12T19:19:35.722" v="11" actId="1076"/>
          <ac:spMkLst>
            <pc:docMk/>
            <pc:sldMk cId="2773541036" sldId="291"/>
            <ac:spMk id="4100" creationId="{B83B41FB-0D17-3B05-D0B3-C0BE5DE6FF4E}"/>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8803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05419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24273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84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1476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1333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145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Andreas Bluschke, Self</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802.11-24/0081r1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2089-00-immw-immw-sg-meeting-minutes-for-november-plenary-meet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2016-02-immw-extend-immw-scope-to-include-optical-band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04664"/>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IMMW extensions to optical bands</a:t>
            </a:r>
          </a:p>
        </p:txBody>
      </p:sp>
      <p:sp>
        <p:nvSpPr>
          <p:cNvPr id="3074" name="Rectangle 2"/>
          <p:cNvSpPr>
            <a:spLocks noGrp="1" noChangeArrowheads="1"/>
          </p:cNvSpPr>
          <p:nvPr>
            <p:ph type="subTitle" idx="1"/>
          </p:nvPr>
        </p:nvSpPr>
        <p:spPr>
          <a:xfrm>
            <a:off x="1828800" y="1463675"/>
            <a:ext cx="8534400" cy="476250"/>
          </a:xfrm>
          <a:noFill/>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2024-01-16</a:t>
            </a:r>
            <a:endParaRPr lang="en-GB" sz="2000" b="0" dirty="0">
              <a:highlight>
                <a:srgbClr val="FFFF00"/>
              </a:highlight>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31061556"/>
              </p:ext>
            </p:extLst>
          </p:nvPr>
        </p:nvGraphicFramePr>
        <p:xfrm>
          <a:off x="993775" y="2909468"/>
          <a:ext cx="9680575" cy="2354262"/>
        </p:xfrm>
        <a:graphic>
          <a:graphicData uri="http://schemas.openxmlformats.org/presentationml/2006/ole">
            <mc:AlternateContent xmlns:mc="http://schemas.openxmlformats.org/markup-compatibility/2006">
              <mc:Choice xmlns:v="urn:schemas-microsoft-com:vml" Requires="v">
                <p:oleObj spid="_x0000_s1036"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93775" y="2909468"/>
                        <a:ext cx="9680575" cy="2354262"/>
                      </a:xfrm>
                      <a:prstGeom prst="rect">
                        <a:avLst/>
                      </a:prstGeom>
                      <a:noFill/>
                    </p:spPr>
                  </p:pic>
                </p:oleObj>
              </mc:Fallback>
            </mc:AlternateContent>
          </a:graphicData>
        </a:graphic>
      </p:graphicFrame>
      <p:sp>
        <p:nvSpPr>
          <p:cNvPr id="3076" name="Rectangle 4"/>
          <p:cNvSpPr>
            <a:spLocks noChangeArrowheads="1"/>
          </p:cNvSpPr>
          <p:nvPr/>
        </p:nvSpPr>
        <p:spPr bwMode="auto">
          <a:xfrm>
            <a:off x="993775" y="240455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hteck 3"/>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1"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a series of contributions to IMMW SG meetings in November 2023, thoughts and considerations for the integration of </a:t>
            </a:r>
            <a:r>
              <a:rPr lang="en-US" dirty="0" err="1"/>
              <a:t>mmWave</a:t>
            </a:r>
            <a:r>
              <a:rPr lang="en-US" dirty="0"/>
              <a:t> were presented and discussed [</a:t>
            </a:r>
            <a:r>
              <a:rPr lang="en-US" dirty="0">
                <a:solidFill>
                  <a:schemeClr val="tx1"/>
                </a:solidFill>
              </a:rPr>
              <a:t>1</a:t>
            </a:r>
            <a:r>
              <a:rPr lang="en-US" dirty="0"/>
              <a:t>]. A contribution was also dedicated to the </a:t>
            </a:r>
            <a:r>
              <a:rPr lang="en-US" dirty="0" smtClean="0"/>
              <a:t>extension of </a:t>
            </a:r>
            <a:r>
              <a:rPr lang="en-US" dirty="0"/>
              <a:t>IWWM for optical bands [2]. </a:t>
            </a:r>
            <a:r>
              <a:rPr lang="en-US" dirty="0">
                <a:solidFill>
                  <a:schemeClr val="tx1"/>
                </a:solidFill>
              </a:rPr>
              <a:t>In this contribution, further thoughts on the extension for optical bands will be presented.</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8"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
        <p:nvSpPr>
          <p:cNvPr id="9" name="Rechteck 8"/>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Outline</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“RF free”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Hybrid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Integrated LC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Conclusions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References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2" name="Rechteck 3">
            <a:extLst>
              <a:ext uri="{FF2B5EF4-FFF2-40B4-BE49-F238E27FC236}">
                <a16:creationId xmlns:a16="http://schemas.microsoft.com/office/drawing/2014/main" id="{BE09A951-C7E5-786E-9205-A0F0806A8137}"/>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4991062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“RF free” use case</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There are use cases where LC is used as a complement where RF has limitations. For these uses cases it can be assumed that it is a hybrid solution, i.e. RF and LC are used at the same time and complement each other. For example, an RF band can be used to control and manage the integrated LC band which can be used for data.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However, there are also use cases where it is not desired or permitted to use RF bands at all, i.e. these are "RF free" use cases. In IMMW group, the concept of a two-band solution is </a:t>
            </a:r>
            <a:r>
              <a:rPr lang="en-US" dirty="0" smtClean="0"/>
              <a:t>already discussed</a:t>
            </a:r>
            <a:r>
              <a:rPr lang="en-US" dirty="0"/>
              <a:t>. </a:t>
            </a:r>
            <a:r>
              <a:rPr lang="en-US" dirty="0" smtClean="0"/>
              <a:t>For these use cases, two </a:t>
            </a:r>
            <a:r>
              <a:rPr lang="en-US" dirty="0"/>
              <a:t>optical bands (channels) </a:t>
            </a:r>
            <a:r>
              <a:rPr lang="en-US" dirty="0" smtClean="0"/>
              <a:t>should </a:t>
            </a:r>
            <a:r>
              <a:rPr lang="en-US" dirty="0"/>
              <a:t>be used.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2" name="Rechteck 3">
            <a:extLst>
              <a:ext uri="{FF2B5EF4-FFF2-40B4-BE49-F238E27FC236}">
                <a16:creationId xmlns:a16="http://schemas.microsoft.com/office/drawing/2014/main" id="{30744EC1-DF0C-9B63-701F-E8372C45F387}"/>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3800522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Hybrid use case (RF + LC)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26" name="Arrow: Right 25">
            <a:extLst>
              <a:ext uri="{FF2B5EF4-FFF2-40B4-BE49-F238E27FC236}">
                <a16:creationId xmlns:a16="http://schemas.microsoft.com/office/drawing/2014/main" id="{7491ED5B-0605-B51A-314A-872B1BD9EBA8}"/>
              </a:ext>
            </a:extLst>
          </p:cNvPr>
          <p:cNvSpPr/>
          <p:nvPr/>
        </p:nvSpPr>
        <p:spPr bwMode="auto">
          <a:xfrm>
            <a:off x="4154147" y="340995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pic>
        <p:nvPicPr>
          <p:cNvPr id="30" name="Picture 29">
            <a:extLst>
              <a:ext uri="{FF2B5EF4-FFF2-40B4-BE49-F238E27FC236}">
                <a16:creationId xmlns:a16="http://schemas.microsoft.com/office/drawing/2014/main" id="{F90C175D-2BED-39EB-551F-2D26E0B95CC6}"/>
              </a:ext>
            </a:extLst>
          </p:cNvPr>
          <p:cNvPicPr>
            <a:picLocks noChangeAspect="1"/>
          </p:cNvPicPr>
          <p:nvPr/>
        </p:nvPicPr>
        <p:blipFill>
          <a:blip r:embed="rId3"/>
          <a:stretch>
            <a:fillRect/>
          </a:stretch>
        </p:blipFill>
        <p:spPr>
          <a:xfrm>
            <a:off x="274778" y="2070170"/>
            <a:ext cx="3685293" cy="2679560"/>
          </a:xfrm>
          <a:prstGeom prst="rect">
            <a:avLst/>
          </a:prstGeom>
        </p:spPr>
      </p:pic>
      <p:pic>
        <p:nvPicPr>
          <p:cNvPr id="4096" name="Picture 4095">
            <a:extLst>
              <a:ext uri="{FF2B5EF4-FFF2-40B4-BE49-F238E27FC236}">
                <a16:creationId xmlns:a16="http://schemas.microsoft.com/office/drawing/2014/main" id="{86A31932-B15B-7B82-8C17-14D0214185A3}"/>
              </a:ext>
            </a:extLst>
          </p:cNvPr>
          <p:cNvPicPr>
            <a:picLocks noChangeAspect="1"/>
          </p:cNvPicPr>
          <p:nvPr/>
        </p:nvPicPr>
        <p:blipFill>
          <a:blip r:embed="rId4"/>
          <a:stretch>
            <a:fillRect/>
          </a:stretch>
        </p:blipFill>
        <p:spPr>
          <a:xfrm>
            <a:off x="5082133" y="2127313"/>
            <a:ext cx="3675441" cy="2679561"/>
          </a:xfrm>
          <a:prstGeom prst="rect">
            <a:avLst/>
          </a:prstGeom>
        </p:spPr>
      </p:pic>
      <p:pic>
        <p:nvPicPr>
          <p:cNvPr id="4098" name="Picture 4097">
            <a:extLst>
              <a:ext uri="{FF2B5EF4-FFF2-40B4-BE49-F238E27FC236}">
                <a16:creationId xmlns:a16="http://schemas.microsoft.com/office/drawing/2014/main" id="{BA2D70F4-A49F-516D-FAE4-008F10E77365}"/>
              </a:ext>
            </a:extLst>
          </p:cNvPr>
          <p:cNvPicPr>
            <a:picLocks noChangeAspect="1"/>
          </p:cNvPicPr>
          <p:nvPr/>
        </p:nvPicPr>
        <p:blipFill>
          <a:blip r:embed="rId5"/>
          <a:stretch>
            <a:fillRect/>
          </a:stretch>
        </p:blipFill>
        <p:spPr>
          <a:xfrm>
            <a:off x="10344472" y="2127313"/>
            <a:ext cx="1409668" cy="2544494"/>
          </a:xfrm>
          <a:prstGeom prst="rect">
            <a:avLst/>
          </a:prstGeom>
        </p:spPr>
      </p:pic>
      <p:sp>
        <p:nvSpPr>
          <p:cNvPr id="4099" name="Arrow: Right 4098">
            <a:extLst>
              <a:ext uri="{FF2B5EF4-FFF2-40B4-BE49-F238E27FC236}">
                <a16:creationId xmlns:a16="http://schemas.microsoft.com/office/drawing/2014/main" id="{114A4EB7-DA96-61AA-D6EF-87C3F3D14189}"/>
              </a:ext>
            </a:extLst>
          </p:cNvPr>
          <p:cNvSpPr/>
          <p:nvPr/>
        </p:nvSpPr>
        <p:spPr bwMode="auto">
          <a:xfrm>
            <a:off x="9158494" y="3400422"/>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4100" name="TextBox 4099">
            <a:extLst>
              <a:ext uri="{FF2B5EF4-FFF2-40B4-BE49-F238E27FC236}">
                <a16:creationId xmlns:a16="http://schemas.microsoft.com/office/drawing/2014/main" id="{B83B41FB-0D17-3B05-D0B3-C0BE5DE6FF4E}"/>
              </a:ext>
            </a:extLst>
          </p:cNvPr>
          <p:cNvSpPr txBox="1"/>
          <p:nvPr/>
        </p:nvSpPr>
        <p:spPr>
          <a:xfrm>
            <a:off x="1593883" y="4806874"/>
            <a:ext cx="1047082" cy="338554"/>
          </a:xfrm>
          <a:prstGeom prst="rect">
            <a:avLst/>
          </a:prstGeom>
          <a:noFill/>
        </p:spPr>
        <p:txBody>
          <a:bodyPr wrap="none" rtlCol="0">
            <a:spAutoFit/>
          </a:bodyPr>
          <a:lstStyle/>
          <a:p>
            <a:r>
              <a:rPr lang="en-US" sz="1600" dirty="0">
                <a:solidFill>
                  <a:schemeClr val="tx1"/>
                </a:solidFill>
              </a:rPr>
              <a:t>Source [2]</a:t>
            </a:r>
            <a:endParaRPr lang="en-NL" sz="1600" dirty="0">
              <a:solidFill>
                <a:schemeClr val="tx1"/>
              </a:solidFill>
            </a:endParaRPr>
          </a:p>
        </p:txBody>
      </p:sp>
      <p:sp>
        <p:nvSpPr>
          <p:cNvPr id="4102" name="TextBox 4101">
            <a:extLst>
              <a:ext uri="{FF2B5EF4-FFF2-40B4-BE49-F238E27FC236}">
                <a16:creationId xmlns:a16="http://schemas.microsoft.com/office/drawing/2014/main" id="{EBC5566D-8F22-2269-C430-709076C5EEC0}"/>
              </a:ext>
            </a:extLst>
          </p:cNvPr>
          <p:cNvSpPr txBox="1"/>
          <p:nvPr/>
        </p:nvSpPr>
        <p:spPr>
          <a:xfrm>
            <a:off x="1142988" y="5999028"/>
            <a:ext cx="9849556" cy="400110"/>
          </a:xfrm>
          <a:prstGeom prst="rect">
            <a:avLst/>
          </a:prstGeom>
          <a:noFill/>
        </p:spPr>
        <p:txBody>
          <a:bodyPr wrap="none" rtlCol="0">
            <a:spAutoFit/>
          </a:bodyPr>
          <a:lstStyle/>
          <a:p>
            <a:r>
              <a:rPr lang="en-US" sz="2000" b="1" dirty="0">
                <a:solidFill>
                  <a:schemeClr val="tx1"/>
                </a:solidFill>
              </a:rPr>
              <a:t>Sub-7GHz </a:t>
            </a:r>
            <a:r>
              <a:rPr lang="en-US" sz="2000" b="1" dirty="0" smtClean="0">
                <a:solidFill>
                  <a:schemeClr val="tx1"/>
                </a:solidFill>
              </a:rPr>
              <a:t>RF channel </a:t>
            </a:r>
            <a:r>
              <a:rPr lang="en-US" sz="2000" b="1" dirty="0">
                <a:solidFill>
                  <a:schemeClr val="tx1"/>
                </a:solidFill>
              </a:rPr>
              <a:t>is used for control and management of the integrated LC channel.</a:t>
            </a:r>
            <a:endParaRPr lang="en-NL" sz="2000" b="1" dirty="0">
              <a:solidFill>
                <a:schemeClr val="tx1"/>
              </a:solidFill>
            </a:endParaRPr>
          </a:p>
        </p:txBody>
      </p:sp>
      <p:sp>
        <p:nvSpPr>
          <p:cNvPr id="2" name="Rechteck 3">
            <a:extLst>
              <a:ext uri="{FF2B5EF4-FFF2-40B4-BE49-F238E27FC236}">
                <a16:creationId xmlns:a16="http://schemas.microsoft.com/office/drawing/2014/main" id="{DCBAE22F-55B3-DD0F-C848-F80FC0614574}"/>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4"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39284735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9269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Integrated LC use case (two LC channels)</a:t>
            </a:r>
            <a:br>
              <a:rPr lang="en-GB" dirty="0"/>
            </a:br>
            <a:r>
              <a:rPr lang="en-GB" dirty="0"/>
              <a:t>(non-standalone)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26" name="Arrow: Right 25">
            <a:extLst>
              <a:ext uri="{FF2B5EF4-FFF2-40B4-BE49-F238E27FC236}">
                <a16:creationId xmlns:a16="http://schemas.microsoft.com/office/drawing/2014/main" id="{7491ED5B-0605-B51A-314A-872B1BD9EBA8}"/>
              </a:ext>
            </a:extLst>
          </p:cNvPr>
          <p:cNvSpPr/>
          <p:nvPr/>
        </p:nvSpPr>
        <p:spPr bwMode="auto">
          <a:xfrm>
            <a:off x="4161609" y="342900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pic>
        <p:nvPicPr>
          <p:cNvPr id="30" name="Picture 29">
            <a:extLst>
              <a:ext uri="{FF2B5EF4-FFF2-40B4-BE49-F238E27FC236}">
                <a16:creationId xmlns:a16="http://schemas.microsoft.com/office/drawing/2014/main" id="{F90C175D-2BED-39EB-551F-2D26E0B95CC6}"/>
              </a:ext>
            </a:extLst>
          </p:cNvPr>
          <p:cNvPicPr>
            <a:picLocks noChangeAspect="1"/>
          </p:cNvPicPr>
          <p:nvPr/>
        </p:nvPicPr>
        <p:blipFill>
          <a:blip r:embed="rId3"/>
          <a:stretch>
            <a:fillRect/>
          </a:stretch>
        </p:blipFill>
        <p:spPr>
          <a:xfrm>
            <a:off x="218053" y="2070170"/>
            <a:ext cx="3685293" cy="2679560"/>
          </a:xfrm>
          <a:prstGeom prst="rect">
            <a:avLst/>
          </a:prstGeom>
        </p:spPr>
      </p:pic>
      <p:sp>
        <p:nvSpPr>
          <p:cNvPr id="4099" name="Arrow: Right 4098">
            <a:extLst>
              <a:ext uri="{FF2B5EF4-FFF2-40B4-BE49-F238E27FC236}">
                <a16:creationId xmlns:a16="http://schemas.microsoft.com/office/drawing/2014/main" id="{114A4EB7-DA96-61AA-D6EF-87C3F3D14189}"/>
              </a:ext>
            </a:extLst>
          </p:cNvPr>
          <p:cNvSpPr/>
          <p:nvPr/>
        </p:nvSpPr>
        <p:spPr bwMode="auto">
          <a:xfrm>
            <a:off x="9052020" y="340995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4100" name="TextBox 4099">
            <a:extLst>
              <a:ext uri="{FF2B5EF4-FFF2-40B4-BE49-F238E27FC236}">
                <a16:creationId xmlns:a16="http://schemas.microsoft.com/office/drawing/2014/main" id="{B83B41FB-0D17-3B05-D0B3-C0BE5DE6FF4E}"/>
              </a:ext>
            </a:extLst>
          </p:cNvPr>
          <p:cNvSpPr txBox="1"/>
          <p:nvPr/>
        </p:nvSpPr>
        <p:spPr>
          <a:xfrm>
            <a:off x="1568343" y="4802919"/>
            <a:ext cx="1047082" cy="338554"/>
          </a:xfrm>
          <a:prstGeom prst="rect">
            <a:avLst/>
          </a:prstGeom>
          <a:noFill/>
        </p:spPr>
        <p:txBody>
          <a:bodyPr wrap="none" rtlCol="0">
            <a:spAutoFit/>
          </a:bodyPr>
          <a:lstStyle/>
          <a:p>
            <a:r>
              <a:rPr lang="en-US" sz="1600" dirty="0">
                <a:solidFill>
                  <a:schemeClr val="tx1"/>
                </a:solidFill>
              </a:rPr>
              <a:t>Source [2]</a:t>
            </a:r>
            <a:endParaRPr lang="en-NL" sz="1600" dirty="0">
              <a:solidFill>
                <a:schemeClr val="tx1"/>
              </a:solidFill>
            </a:endParaRPr>
          </a:p>
        </p:txBody>
      </p:sp>
      <p:pic>
        <p:nvPicPr>
          <p:cNvPr id="4101" name="Picture 4100">
            <a:extLst>
              <a:ext uri="{FF2B5EF4-FFF2-40B4-BE49-F238E27FC236}">
                <a16:creationId xmlns:a16="http://schemas.microsoft.com/office/drawing/2014/main" id="{6FE3BC0B-3E12-D5D8-179C-EA9732EA5531}"/>
              </a:ext>
            </a:extLst>
          </p:cNvPr>
          <p:cNvPicPr>
            <a:picLocks noChangeAspect="1"/>
          </p:cNvPicPr>
          <p:nvPr/>
        </p:nvPicPr>
        <p:blipFill>
          <a:blip r:embed="rId4"/>
          <a:stretch>
            <a:fillRect/>
          </a:stretch>
        </p:blipFill>
        <p:spPr>
          <a:xfrm>
            <a:off x="5178883" y="2089220"/>
            <a:ext cx="3613279" cy="3816065"/>
          </a:xfrm>
          <a:prstGeom prst="rect">
            <a:avLst/>
          </a:prstGeom>
        </p:spPr>
      </p:pic>
      <p:pic>
        <p:nvPicPr>
          <p:cNvPr id="19" name="Picture 18">
            <a:extLst>
              <a:ext uri="{FF2B5EF4-FFF2-40B4-BE49-F238E27FC236}">
                <a16:creationId xmlns:a16="http://schemas.microsoft.com/office/drawing/2014/main" id="{21F4AFF9-E53E-752A-6CA7-508EFA3D1790}"/>
              </a:ext>
            </a:extLst>
          </p:cNvPr>
          <p:cNvPicPr>
            <a:picLocks noChangeAspect="1"/>
          </p:cNvPicPr>
          <p:nvPr/>
        </p:nvPicPr>
        <p:blipFill>
          <a:blip r:embed="rId5"/>
          <a:stretch>
            <a:fillRect/>
          </a:stretch>
        </p:blipFill>
        <p:spPr>
          <a:xfrm>
            <a:off x="10200456" y="2070170"/>
            <a:ext cx="1489847" cy="3851114"/>
          </a:xfrm>
          <a:prstGeom prst="rect">
            <a:avLst/>
          </a:prstGeom>
        </p:spPr>
      </p:pic>
      <p:sp>
        <p:nvSpPr>
          <p:cNvPr id="20" name="TextBox 19">
            <a:extLst>
              <a:ext uri="{FF2B5EF4-FFF2-40B4-BE49-F238E27FC236}">
                <a16:creationId xmlns:a16="http://schemas.microsoft.com/office/drawing/2014/main" id="{83BCE643-B267-8ECE-FCD6-8553BC191B31}"/>
              </a:ext>
            </a:extLst>
          </p:cNvPr>
          <p:cNvSpPr txBox="1"/>
          <p:nvPr/>
        </p:nvSpPr>
        <p:spPr>
          <a:xfrm>
            <a:off x="338928" y="5998294"/>
            <a:ext cx="11613628" cy="400110"/>
          </a:xfrm>
          <a:prstGeom prst="rect">
            <a:avLst/>
          </a:prstGeom>
          <a:noFill/>
        </p:spPr>
        <p:txBody>
          <a:bodyPr wrap="none" rtlCol="0">
            <a:spAutoFit/>
          </a:bodyPr>
          <a:lstStyle/>
          <a:p>
            <a:r>
              <a:rPr lang="en-US" sz="2000" b="1" dirty="0">
                <a:solidFill>
                  <a:schemeClr val="tx1"/>
                </a:solidFill>
              </a:rPr>
              <a:t>For this “RF free” use case, an 11bb LC channel is used for control and mgmt. of the second LC channel</a:t>
            </a:r>
            <a:r>
              <a:rPr lang="en-US" sz="2000" dirty="0">
                <a:solidFill>
                  <a:schemeClr val="tx1"/>
                </a:solidFill>
              </a:rPr>
              <a:t>.</a:t>
            </a:r>
            <a:endParaRPr lang="en-NL" sz="2000" dirty="0">
              <a:solidFill>
                <a:schemeClr val="tx1"/>
              </a:solidFill>
            </a:endParaRPr>
          </a:p>
        </p:txBody>
      </p:sp>
      <p:sp>
        <p:nvSpPr>
          <p:cNvPr id="2" name="Rechteck 3">
            <a:extLst>
              <a:ext uri="{FF2B5EF4-FFF2-40B4-BE49-F238E27FC236}">
                <a16:creationId xmlns:a16="http://schemas.microsoft.com/office/drawing/2014/main" id="{D5CF29D8-946D-BFC2-59DD-F34CCA3F44D8}"/>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4"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235152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Integrated LC use case (two LC channels)</a:t>
            </a:r>
            <a:br>
              <a:rPr lang="en-GB" dirty="0"/>
            </a:br>
            <a:r>
              <a:rPr lang="en-GB" dirty="0"/>
              <a:t>(</a:t>
            </a:r>
            <a:r>
              <a:rPr lang="en-GB" dirty="0" smtClean="0"/>
              <a:t>standalone, FFS) </a:t>
            </a: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26" name="Arrow: Right 25">
            <a:extLst>
              <a:ext uri="{FF2B5EF4-FFF2-40B4-BE49-F238E27FC236}">
                <a16:creationId xmlns:a16="http://schemas.microsoft.com/office/drawing/2014/main" id="{7491ED5B-0605-B51A-314A-872B1BD9EBA8}"/>
              </a:ext>
            </a:extLst>
          </p:cNvPr>
          <p:cNvSpPr/>
          <p:nvPr/>
        </p:nvSpPr>
        <p:spPr bwMode="auto">
          <a:xfrm>
            <a:off x="4105059" y="342900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pic>
        <p:nvPicPr>
          <p:cNvPr id="30" name="Picture 29">
            <a:extLst>
              <a:ext uri="{FF2B5EF4-FFF2-40B4-BE49-F238E27FC236}">
                <a16:creationId xmlns:a16="http://schemas.microsoft.com/office/drawing/2014/main" id="{F90C175D-2BED-39EB-551F-2D26E0B95CC6}"/>
              </a:ext>
            </a:extLst>
          </p:cNvPr>
          <p:cNvPicPr>
            <a:picLocks noChangeAspect="1"/>
          </p:cNvPicPr>
          <p:nvPr/>
        </p:nvPicPr>
        <p:blipFill>
          <a:blip r:embed="rId3"/>
          <a:stretch>
            <a:fillRect/>
          </a:stretch>
        </p:blipFill>
        <p:spPr>
          <a:xfrm>
            <a:off x="174235" y="2089220"/>
            <a:ext cx="3685293" cy="2679560"/>
          </a:xfrm>
          <a:prstGeom prst="rect">
            <a:avLst/>
          </a:prstGeom>
        </p:spPr>
      </p:pic>
      <p:sp>
        <p:nvSpPr>
          <p:cNvPr id="4099" name="Arrow: Right 4098">
            <a:extLst>
              <a:ext uri="{FF2B5EF4-FFF2-40B4-BE49-F238E27FC236}">
                <a16:creationId xmlns:a16="http://schemas.microsoft.com/office/drawing/2014/main" id="{114A4EB7-DA96-61AA-D6EF-87C3F3D14189}"/>
              </a:ext>
            </a:extLst>
          </p:cNvPr>
          <p:cNvSpPr/>
          <p:nvPr/>
        </p:nvSpPr>
        <p:spPr bwMode="auto">
          <a:xfrm>
            <a:off x="9190309" y="3440509"/>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4100" name="TextBox 4099">
            <a:extLst>
              <a:ext uri="{FF2B5EF4-FFF2-40B4-BE49-F238E27FC236}">
                <a16:creationId xmlns:a16="http://schemas.microsoft.com/office/drawing/2014/main" id="{B83B41FB-0D17-3B05-D0B3-C0BE5DE6FF4E}"/>
              </a:ext>
            </a:extLst>
          </p:cNvPr>
          <p:cNvSpPr txBox="1"/>
          <p:nvPr/>
        </p:nvSpPr>
        <p:spPr>
          <a:xfrm>
            <a:off x="1317110" y="4793762"/>
            <a:ext cx="1047082" cy="338554"/>
          </a:xfrm>
          <a:prstGeom prst="rect">
            <a:avLst/>
          </a:prstGeom>
          <a:noFill/>
        </p:spPr>
        <p:txBody>
          <a:bodyPr wrap="none" rtlCol="0">
            <a:spAutoFit/>
          </a:bodyPr>
          <a:lstStyle/>
          <a:p>
            <a:r>
              <a:rPr lang="en-US" sz="1600" dirty="0">
                <a:solidFill>
                  <a:schemeClr val="tx1"/>
                </a:solidFill>
              </a:rPr>
              <a:t>Source [2]</a:t>
            </a:r>
            <a:endParaRPr lang="en-NL" sz="1600" dirty="0">
              <a:solidFill>
                <a:schemeClr val="tx1"/>
              </a:solidFill>
            </a:endParaRPr>
          </a:p>
        </p:txBody>
      </p:sp>
      <p:pic>
        <p:nvPicPr>
          <p:cNvPr id="2" name="Picture 1">
            <a:extLst>
              <a:ext uri="{FF2B5EF4-FFF2-40B4-BE49-F238E27FC236}">
                <a16:creationId xmlns:a16="http://schemas.microsoft.com/office/drawing/2014/main" id="{D2460438-A1D6-1386-C8AD-CB778FC74673}"/>
              </a:ext>
            </a:extLst>
          </p:cNvPr>
          <p:cNvPicPr>
            <a:picLocks noChangeAspect="1"/>
          </p:cNvPicPr>
          <p:nvPr/>
        </p:nvPicPr>
        <p:blipFill>
          <a:blip r:embed="rId4"/>
          <a:stretch>
            <a:fillRect/>
          </a:stretch>
        </p:blipFill>
        <p:spPr>
          <a:xfrm>
            <a:off x="10344472" y="2178297"/>
            <a:ext cx="1512168" cy="2717177"/>
          </a:xfrm>
          <a:prstGeom prst="rect">
            <a:avLst/>
          </a:prstGeom>
        </p:spPr>
      </p:pic>
      <p:pic>
        <p:nvPicPr>
          <p:cNvPr id="3" name="Picture 2">
            <a:extLst>
              <a:ext uri="{FF2B5EF4-FFF2-40B4-BE49-F238E27FC236}">
                <a16:creationId xmlns:a16="http://schemas.microsoft.com/office/drawing/2014/main" id="{1A4AD9AB-A640-9CCD-45C2-431C97BDE64C}"/>
              </a:ext>
            </a:extLst>
          </p:cNvPr>
          <p:cNvPicPr>
            <a:picLocks noChangeAspect="1"/>
          </p:cNvPicPr>
          <p:nvPr/>
        </p:nvPicPr>
        <p:blipFill>
          <a:blip r:embed="rId5"/>
          <a:stretch>
            <a:fillRect/>
          </a:stretch>
        </p:blipFill>
        <p:spPr>
          <a:xfrm>
            <a:off x="5084761" y="2178297"/>
            <a:ext cx="3685294" cy="2718198"/>
          </a:xfrm>
          <a:prstGeom prst="rect">
            <a:avLst/>
          </a:prstGeom>
        </p:spPr>
      </p:pic>
      <p:sp>
        <p:nvSpPr>
          <p:cNvPr id="8" name="TextBox 7">
            <a:extLst>
              <a:ext uri="{FF2B5EF4-FFF2-40B4-BE49-F238E27FC236}">
                <a16:creationId xmlns:a16="http://schemas.microsoft.com/office/drawing/2014/main" id="{21AD585B-8AF3-99F6-CE4B-278CAAFFB020}"/>
              </a:ext>
            </a:extLst>
          </p:cNvPr>
          <p:cNvSpPr txBox="1"/>
          <p:nvPr/>
        </p:nvSpPr>
        <p:spPr>
          <a:xfrm>
            <a:off x="459674" y="5948748"/>
            <a:ext cx="11396966" cy="400110"/>
          </a:xfrm>
          <a:prstGeom prst="rect">
            <a:avLst/>
          </a:prstGeom>
          <a:noFill/>
        </p:spPr>
        <p:txBody>
          <a:bodyPr wrap="none" rtlCol="0">
            <a:spAutoFit/>
          </a:bodyPr>
          <a:lstStyle/>
          <a:p>
            <a:r>
              <a:rPr lang="en-US" sz="2000" b="1" dirty="0">
                <a:solidFill>
                  <a:schemeClr val="tx1"/>
                </a:solidFill>
              </a:rPr>
              <a:t>For this “RF free” use case, a first LC channel is used for control and mgmt. of the second LC channel.</a:t>
            </a:r>
            <a:endParaRPr lang="en-NL" sz="2000" b="1" dirty="0">
              <a:solidFill>
                <a:schemeClr val="tx1"/>
              </a:solidFill>
            </a:endParaRPr>
          </a:p>
        </p:txBody>
      </p:sp>
      <p:sp>
        <p:nvSpPr>
          <p:cNvPr id="4" name="Rechteck 3">
            <a:extLst>
              <a:ext uri="{FF2B5EF4-FFF2-40B4-BE49-F238E27FC236}">
                <a16:creationId xmlns:a16="http://schemas.microsoft.com/office/drawing/2014/main" id="{1DA3ECD3-F11D-43DC-E9D9-72B43F88D1B0}"/>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4"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2773541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4098" name="Rectangle 2"/>
          <p:cNvSpPr>
            <a:spLocks noGrp="1" noChangeArrowheads="1"/>
          </p:cNvSpPr>
          <p:nvPr>
            <p:ph idx="1"/>
          </p:nvPr>
        </p:nvSpPr>
        <p:spPr>
          <a:xfrm>
            <a:off x="914400" y="1988840"/>
            <a:ext cx="10510191" cy="4113213"/>
          </a:xfrm>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If IMMW scope is extended to LC, potential use cases must be taken into account. Special configurations for these use cases were pointed out in this contribution. These are the “Hybrid” or </a:t>
            </a:r>
            <a:r>
              <a:rPr lang="en-US" dirty="0" smtClean="0">
                <a:solidFill>
                  <a:schemeClr val="tx1"/>
                </a:solidFill>
              </a:rPr>
              <a:t>“</a:t>
            </a:r>
            <a:r>
              <a:rPr lang="en-US" dirty="0">
                <a:solidFill>
                  <a:schemeClr val="tx1"/>
                </a:solidFill>
              </a:rPr>
              <a:t>RF-free” use cases, in which a narrowband RF or LC channel is used to control and manage the data transport over the integrated LC channel, respectively.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2" name="Rechteck 3">
            <a:extLst>
              <a:ext uri="{FF2B5EF4-FFF2-40B4-BE49-F238E27FC236}">
                <a16:creationId xmlns:a16="http://schemas.microsoft.com/office/drawing/2014/main" id="{1030F3F3-F2EE-B1B5-A6F9-95DE2DA1C270}"/>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4167116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idx="1"/>
          </p:nvPr>
        </p:nvSpPr>
        <p:spPr>
          <a:xfrm>
            <a:off x="914401" y="1404019"/>
            <a:ext cx="10361084" cy="4113213"/>
          </a:xfrm>
          <a:ln/>
        </p:spPr>
        <p:txBody>
          <a:bodyPr/>
          <a:lstStyle/>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 IMMW SG November 2023 Meeting Minutes</a:t>
            </a:r>
            <a:r>
              <a:rPr lang="en-GB" dirty="0">
                <a:solidFill>
                  <a:schemeClr val="accent2"/>
                </a:solidFill>
              </a:rPr>
              <a:t>. </a:t>
            </a:r>
            <a:r>
              <a:rPr lang="en-GB" b="0" dirty="0">
                <a:solidFill>
                  <a:schemeClr val="accent2"/>
                </a:solidFill>
                <a:hlinkClick r:id="rId3">
                  <a:extLst>
                    <a:ext uri="{A12FA001-AC4F-418D-AE19-62706E023703}">
                      <ahyp:hlinkClr xmlns="" xmlns:ahyp="http://schemas.microsoft.com/office/drawing/2018/hyperlinkcolor" val="tx"/>
                    </a:ext>
                  </a:extLst>
                </a:hlinkClick>
              </a:rPr>
              <a:t>https://mentor.ieee.org/802.11/dcn/23/11-23-2089-00-immw-immw-sg-meeting-minutes-for-november-plenary-meeting.docx</a:t>
            </a:r>
            <a:r>
              <a:rPr lang="en-GB" b="0" dirty="0">
                <a:solidFill>
                  <a:schemeClr val="accent2"/>
                </a:solidFill>
              </a:rPr>
              <a:t> </a:t>
            </a:r>
            <a:endParaRPr lang="en-GB" b="0" dirty="0">
              <a:solidFill>
                <a:schemeClr val="accent2"/>
              </a:solidFill>
              <a:highlight>
                <a:srgbClr val="FFFF00"/>
              </a:highlight>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rPr>
              <a:t>[2] Extend IMMW scope to include optical bands. </a:t>
            </a:r>
            <a:r>
              <a:rPr lang="en-GB" b="0" dirty="0">
                <a:solidFill>
                  <a:schemeClr val="accent2"/>
                </a:solidFill>
                <a:hlinkClick r:id="rId4">
                  <a:extLst>
                    <a:ext uri="{A12FA001-AC4F-418D-AE19-62706E023703}">
                      <ahyp:hlinkClr xmlns="" xmlns:ahyp="http://schemas.microsoft.com/office/drawing/2018/hyperlinkcolor" val="tx"/>
                    </a:ext>
                  </a:extLst>
                </a:hlinkClick>
              </a:rPr>
              <a:t>https://mentor.ieee.org/802.11/dcn/23/11-23-2016-02-immw-extend-immw-scope-to-include-optical-bands.pptx</a:t>
            </a:r>
            <a:r>
              <a:rPr lang="en-GB" b="0" dirty="0">
                <a:solidFill>
                  <a:schemeClr val="tx1"/>
                </a:solidFill>
              </a:rPr>
              <a:t> </a:t>
            </a:r>
          </a:p>
          <a:p>
            <a:pPr marL="0" indent="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50" b="0" dirty="0"/>
          </a:p>
          <a:p>
            <a:pPr marL="0" indent="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5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2" name="Rechteck 3">
            <a:extLst>
              <a:ext uri="{FF2B5EF4-FFF2-40B4-BE49-F238E27FC236}">
                <a16:creationId xmlns:a16="http://schemas.microsoft.com/office/drawing/2014/main" id="{64FB13B1-E52E-7484-634A-1D33BD159AF5}"/>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146223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628</Words>
  <Application>Microsoft Office PowerPoint</Application>
  <PresentationFormat>Breitbild</PresentationFormat>
  <Paragraphs>91</Paragraphs>
  <Slides>9</Slides>
  <Notes>9</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5" baseType="lpstr">
      <vt:lpstr>MS Gothic</vt:lpstr>
      <vt:lpstr>Arial</vt:lpstr>
      <vt:lpstr>Arial Unicode MS</vt:lpstr>
      <vt:lpstr>Times New Roman</vt:lpstr>
      <vt:lpstr>Office</vt:lpstr>
      <vt:lpstr>Document</vt:lpstr>
      <vt:lpstr>Thoughts on IMMW extensions to optical bands</vt:lpstr>
      <vt:lpstr>Abstract</vt:lpstr>
      <vt:lpstr>Outline</vt:lpstr>
      <vt:lpstr>“RF free” use case</vt:lpstr>
      <vt:lpstr>Hybrid use case (RF + LC)</vt:lpstr>
      <vt:lpstr>Integrated LC use case (two LC channels) (non-standalone)</vt:lpstr>
      <vt:lpstr>Integrated LC use case (two LC channels) (standalone, FFS) </vt:lpstr>
      <vt:lpstr>Conclusions</vt:lpstr>
      <vt:lpstr>References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Jungnickel, Volker</dc:creator>
  <cp:keywords/>
  <cp:lastModifiedBy>Jungnickel, Volker</cp:lastModifiedBy>
  <cp:revision>311</cp:revision>
  <cp:lastPrinted>1601-01-01T00:00:00Z</cp:lastPrinted>
  <dcterms:created xsi:type="dcterms:W3CDTF">2023-11-10T08:30:45Z</dcterms:created>
  <dcterms:modified xsi:type="dcterms:W3CDTF">2024-01-15T19:00:27Z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Office:3</vt:lpwstr>
  </property>
  <property fmtid="{D5CDD505-2E9C-101B-9397-08002B2CF9AE}" pid="3" name="ClassificationContentMarkingHeaderText">
    <vt:lpwstr>Classified</vt:lpwstr>
  </property>
  <property fmtid="{D5CDD505-2E9C-101B-9397-08002B2CF9AE}" pid="4" name="MSIP_Label_cb027a58-0b8b-4b38-933d-36c79ab5a9a6_Enabled">
    <vt:lpwstr>true</vt:lpwstr>
  </property>
  <property fmtid="{D5CDD505-2E9C-101B-9397-08002B2CF9AE}" pid="5" name="MSIP_Label_cb027a58-0b8b-4b38-933d-36c79ab5a9a6_SetDate">
    <vt:lpwstr>2024-01-12T19:14:05Z</vt:lpwstr>
  </property>
  <property fmtid="{D5CDD505-2E9C-101B-9397-08002B2CF9AE}" pid="6" name="MSIP_Label_cb027a58-0b8b-4b38-933d-36c79ab5a9a6_Method">
    <vt:lpwstr>Privileged</vt:lpwstr>
  </property>
  <property fmtid="{D5CDD505-2E9C-101B-9397-08002B2CF9AE}" pid="7" name="MSIP_Label_cb027a58-0b8b-4b38-933d-36c79ab5a9a6_Name">
    <vt:lpwstr>cb027a58-0b8b-4b38-933d-36c79ab5a9a6</vt:lpwstr>
  </property>
  <property fmtid="{D5CDD505-2E9C-101B-9397-08002B2CF9AE}" pid="8" name="MSIP_Label_cb027a58-0b8b-4b38-933d-36c79ab5a9a6_SiteId">
    <vt:lpwstr>75b2f54b-feff-400d-8e0b-67102edb9a23</vt:lpwstr>
  </property>
  <property fmtid="{D5CDD505-2E9C-101B-9397-08002B2CF9AE}" pid="9" name="MSIP_Label_cb027a58-0b8b-4b38-933d-36c79ab5a9a6_ActionId">
    <vt:lpwstr>adff6f39-8851-4718-8ebd-0a43c90656b5</vt:lpwstr>
  </property>
  <property fmtid="{D5CDD505-2E9C-101B-9397-08002B2CF9AE}" pid="10" name="MSIP_Label_cb027a58-0b8b-4b38-933d-36c79ab5a9a6_ContentBits">
    <vt:lpwstr>0</vt:lpwstr>
  </property>
</Properties>
</file>