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7"/>
  </p:notesMasterIdLst>
  <p:handoutMasterIdLst>
    <p:handoutMasterId r:id="rId18"/>
  </p:handoutMasterIdLst>
  <p:sldIdLst>
    <p:sldId id="256" r:id="rId3"/>
    <p:sldId id="257" r:id="rId4"/>
    <p:sldId id="2144327546" r:id="rId5"/>
    <p:sldId id="2144327547" r:id="rId6"/>
    <p:sldId id="2144327550" r:id="rId7"/>
    <p:sldId id="2144327549" r:id="rId8"/>
    <p:sldId id="2144327545" r:id="rId9"/>
    <p:sldId id="2144327544" r:id="rId10"/>
    <p:sldId id="2144327543" r:id="rId11"/>
    <p:sldId id="2144327540" r:id="rId12"/>
    <p:sldId id="2144327551" r:id="rId13"/>
    <p:sldId id="2147470146" r:id="rId14"/>
    <p:sldId id="2144327548" r:id="rId15"/>
    <p:sldId id="2144327542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D00B9E-7308-4D39-99B7-AA4431611EA5}" v="1" dt="2024-01-15T09:58:25.881"/>
    <p1510:client id="{F025637B-C886-4887-93C1-BAF0EFB4AF46}" v="27" dt="2024-01-14T23:48:55.7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31" autoAdjust="0"/>
    <p:restoredTop sz="94660"/>
  </p:normalViewPr>
  <p:slideViewPr>
    <p:cSldViewPr>
      <p:cViewPr varScale="1">
        <p:scale>
          <a:sx n="106" d="100"/>
          <a:sy n="106" d="100"/>
        </p:scale>
        <p:origin x="768" y="8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microsoft.com/office/2016/11/relationships/changesInfo" Target="changesInfos/changesInfo1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nkatesan, Ganesh" userId="f003bf24-15b8-426f-8e87-9de5cd3195db" providerId="ADAL" clId="{C2D00B9E-7308-4D39-99B7-AA4431611EA5}"/>
    <pc:docChg chg="custSel modSld sldOrd">
      <pc:chgData name="Venkatesan, Ganesh" userId="f003bf24-15b8-426f-8e87-9de5cd3195db" providerId="ADAL" clId="{C2D00B9E-7308-4D39-99B7-AA4431611EA5}" dt="2024-01-15T09:58:59.379" v="2"/>
      <pc:docMkLst>
        <pc:docMk/>
      </pc:docMkLst>
      <pc:sldChg chg="ord">
        <pc:chgData name="Venkatesan, Ganesh" userId="f003bf24-15b8-426f-8e87-9de5cd3195db" providerId="ADAL" clId="{C2D00B9E-7308-4D39-99B7-AA4431611EA5}" dt="2024-01-15T09:58:59.379" v="2"/>
        <pc:sldMkLst>
          <pc:docMk/>
          <pc:sldMk cId="2223197220" sldId="2144327543"/>
        </pc:sldMkLst>
      </pc:sldChg>
      <pc:sldChg chg="modSp mod">
        <pc:chgData name="Venkatesan, Ganesh" userId="f003bf24-15b8-426f-8e87-9de5cd3195db" providerId="ADAL" clId="{C2D00B9E-7308-4D39-99B7-AA4431611EA5}" dt="2024-01-15T09:58:26.149" v="0" actId="27636"/>
        <pc:sldMkLst>
          <pc:docMk/>
          <pc:sldMk cId="4211270154" sldId="2147470146"/>
        </pc:sldMkLst>
        <pc:spChg chg="mod">
          <ac:chgData name="Venkatesan, Ganesh" userId="f003bf24-15b8-426f-8e87-9de5cd3195db" providerId="ADAL" clId="{C2D00B9E-7308-4D39-99B7-AA4431611EA5}" dt="2024-01-15T09:58:26.149" v="0" actId="27636"/>
          <ac:spMkLst>
            <pc:docMk/>
            <pc:sldMk cId="4211270154" sldId="2147470146"/>
            <ac:spMk id="233" creationId="{7453322B-B835-8C7A-256B-38EEC1602F3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802.11-23/1206r0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Ganesh Venkatesan,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802.11-23/1206r0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Ganesh Venkatesan,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802.11-23/1206r0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Ganesh Venkatesan,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802.11-23/1206r0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Ganesh Venkatesan,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DEF6340-16A4-1C08-AF4F-E0CF102D15D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Ganesh Venkatesan,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0169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751015"/>
            <a:ext cx="7770813" cy="4343400"/>
          </a:xfrm>
        </p:spPr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600075" indent="-257175">
              <a:buFont typeface="Times New Roman" panose="02020603050405020304" pitchFamily="18" charset="0"/>
              <a:buChar char="̶"/>
              <a:defRPr/>
            </a:lvl2pPr>
            <a:lvl3pPr marL="900113" indent="-214313">
              <a:buFont typeface="Arial" panose="020B0604020202020204" pitchFamily="34" charset="0"/>
              <a:buChar char="•"/>
              <a:defRPr/>
            </a:lvl3pPr>
            <a:lvl4pPr marL="1243013" indent="-214313">
              <a:buFont typeface="Arial" panose="020B0604020202020204" pitchFamily="34" charset="0"/>
              <a:buChar char="•"/>
              <a:defRPr/>
            </a:lvl4pPr>
            <a:lvl5pPr marL="1585913" indent="-214313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7660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751015"/>
            <a:ext cx="3808413" cy="4343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751015"/>
            <a:ext cx="3810000" cy="4343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52656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17276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87080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81414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1" y="1751015"/>
            <a:ext cx="7770813" cy="4343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02250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49088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1.4 Bulletpoin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2">
            <a:extLst>
              <a:ext uri="{FF2B5EF4-FFF2-40B4-BE49-F238E27FC236}">
                <a16:creationId xmlns:a16="http://schemas.microsoft.com/office/drawing/2014/main" id="{D048D520-8858-4E4E-8511-3306272E38F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527929"/>
            <a:ext cx="8308800" cy="45420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aseline="0">
                <a:solidFill>
                  <a:schemeClr val="accent1"/>
                </a:solidFill>
                <a:latin typeface="Nokia Pure Headline Light" panose="020B03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  <p:sp>
        <p:nvSpPr>
          <p:cNvPr id="4" name="Text Placeholder 42">
            <a:extLst>
              <a:ext uri="{FF2B5EF4-FFF2-40B4-BE49-F238E27FC236}">
                <a16:creationId xmlns:a16="http://schemas.microsoft.com/office/drawing/2014/main" id="{73EC6F19-4B79-4103-93C9-A7D00929D42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7600" y="1019361"/>
            <a:ext cx="8308800" cy="45420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aseline="0">
                <a:solidFill>
                  <a:schemeClr val="tx2"/>
                </a:solidFill>
                <a:latin typeface="Nokia Pure Headline Light" panose="020B03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  <p:sp>
        <p:nvSpPr>
          <p:cNvPr id="5" name="Text Placeholder 12">
            <a:extLst>
              <a:ext uri="{FF2B5EF4-FFF2-40B4-BE49-F238E27FC236}">
                <a16:creationId xmlns:a16="http://schemas.microsoft.com/office/drawing/2014/main" id="{725B0BB8-7D8D-1CFB-75CE-E19F62B9211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17338" y="1680000"/>
            <a:ext cx="4068000" cy="4158640"/>
          </a:xfrm>
          <a:prstGeom prst="rect">
            <a:avLst/>
          </a:prstGeom>
        </p:spPr>
        <p:txBody>
          <a:bodyPr lIns="0" tIns="0" rIns="0" bIns="0"/>
          <a:lstStyle>
            <a:lvl1pPr marL="179996" indent="-179996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70000"/>
              <a:defRPr sz="1200">
                <a:solidFill>
                  <a:schemeClr val="tx2"/>
                </a:solidFill>
              </a:defRPr>
            </a:lvl1pPr>
            <a:lvl2pPr marL="359991" indent="-179996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70000"/>
              <a:defRPr sz="1200">
                <a:solidFill>
                  <a:schemeClr val="tx2"/>
                </a:solidFill>
              </a:defRPr>
            </a:lvl2pPr>
            <a:lvl3pPr marL="539987" indent="-179996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70000"/>
              <a:defRPr sz="1200">
                <a:solidFill>
                  <a:schemeClr val="tx2"/>
                </a:solidFill>
              </a:defRPr>
            </a:lvl3pPr>
            <a:lvl4pPr marL="719982" indent="-179996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70000"/>
              <a:defRPr lang="en-US" sz="120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899978" indent="-179996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70000"/>
              <a:defRPr sz="1200">
                <a:solidFill>
                  <a:schemeClr val="tx2"/>
                </a:solidFill>
              </a:defRPr>
            </a:lvl5pPr>
            <a:lvl6pPr marL="1079973" indent="-179996">
              <a:lnSpc>
                <a:spcPct val="100000"/>
              </a:lnSpc>
              <a:spcBef>
                <a:spcPts val="0"/>
              </a:spcBef>
              <a:buSzPct val="70000"/>
              <a:buFont typeface="Arial" panose="020B0604020202020204" pitchFamily="34" charset="0"/>
              <a:buChar char="•"/>
              <a:defRPr sz="1100">
                <a:solidFill>
                  <a:schemeClr val="tx2"/>
                </a:solidFill>
              </a:defRPr>
            </a:lvl6pPr>
            <a:lvl7pPr marL="1079973">
              <a:defRPr sz="1200"/>
            </a:lvl7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ext Placeholder 12">
            <a:extLst>
              <a:ext uri="{FF2B5EF4-FFF2-40B4-BE49-F238E27FC236}">
                <a16:creationId xmlns:a16="http://schemas.microsoft.com/office/drawing/2014/main" id="{57FF8C70-8D9A-A91A-9AA2-5BAED4E556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658664" y="1680000"/>
            <a:ext cx="4068000" cy="4158640"/>
          </a:xfrm>
          <a:prstGeom prst="rect">
            <a:avLst/>
          </a:prstGeom>
        </p:spPr>
        <p:txBody>
          <a:bodyPr lIns="0" tIns="0" rIns="0" bIns="0"/>
          <a:lstStyle>
            <a:lvl1pPr marL="179996" indent="-179996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70000"/>
              <a:defRPr sz="1200">
                <a:solidFill>
                  <a:schemeClr val="tx2"/>
                </a:solidFill>
              </a:defRPr>
            </a:lvl1pPr>
            <a:lvl2pPr marL="359991" indent="-179996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70000"/>
              <a:defRPr sz="1200">
                <a:solidFill>
                  <a:schemeClr val="tx2"/>
                </a:solidFill>
              </a:defRPr>
            </a:lvl2pPr>
            <a:lvl3pPr marL="539987" indent="-179996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70000"/>
              <a:defRPr sz="1200">
                <a:solidFill>
                  <a:schemeClr val="tx2"/>
                </a:solidFill>
              </a:defRPr>
            </a:lvl3pPr>
            <a:lvl4pPr marL="719982" indent="-179996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70000"/>
              <a:defRPr lang="en-US" sz="120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899978" indent="-179996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70000"/>
              <a:defRPr sz="1200">
                <a:solidFill>
                  <a:schemeClr val="tx2"/>
                </a:solidFill>
              </a:defRPr>
            </a:lvl5pPr>
            <a:lvl6pPr marL="1079973" indent="-179996">
              <a:lnSpc>
                <a:spcPct val="100000"/>
              </a:lnSpc>
              <a:spcBef>
                <a:spcPts val="0"/>
              </a:spcBef>
              <a:buSzPct val="70000"/>
              <a:buFont typeface="Arial" panose="020B0604020202020204" pitchFamily="34" charset="0"/>
              <a:buChar char="•"/>
              <a:defRPr sz="1100">
                <a:solidFill>
                  <a:schemeClr val="tx2"/>
                </a:solidFill>
              </a:defRPr>
            </a:lvl6pPr>
            <a:lvl7pPr marL="1079973">
              <a:defRPr sz="1200"/>
            </a:lvl7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E2E5BE2-B331-A0C0-8C3D-3B644FF16CAA}"/>
              </a:ext>
            </a:extLst>
          </p:cNvPr>
          <p:cNvSpPr txBox="1">
            <a:spLocks/>
          </p:cNvSpPr>
          <p:nvPr userDrawn="1"/>
        </p:nvSpPr>
        <p:spPr>
          <a:xfrm>
            <a:off x="419102" y="6519111"/>
            <a:ext cx="126638" cy="123111"/>
          </a:xfrm>
          <a:prstGeom prst="rect">
            <a:avLst/>
          </a:prstGeom>
        </p:spPr>
        <p:txBody>
          <a:bodyPr wrap="none" lIns="0" tIns="0" rIns="0" bIns="0" anchor="b" anchorCtr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00" noProof="0" smtClean="0">
                <a:solidFill>
                  <a:schemeClr val="tx2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pPr>
                <a:defRPr/>
              </a:pPr>
              <a:t>‹#›</a:t>
            </a:fld>
            <a:endParaRPr lang="en-US" sz="1000" noProof="0" dirty="0">
              <a:solidFill>
                <a:schemeClr val="tx2"/>
              </a:solidFill>
              <a:latin typeface="Nokia Pure Text Light" panose="020B0304040602060303" pitchFamily="34" charset="0"/>
              <a:ea typeface="Nokia Pure Text Light" panose="020B0304040602060303" pitchFamily="34" charset="0"/>
              <a:cs typeface="Nokia Pure Text Light" panose="020B0304040602060303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4471E01-4B5D-597C-1AAD-279941B82E1C}"/>
              </a:ext>
            </a:extLst>
          </p:cNvPr>
          <p:cNvCxnSpPr>
            <a:cxnSpLocks/>
          </p:cNvCxnSpPr>
          <p:nvPr userDrawn="1"/>
        </p:nvCxnSpPr>
        <p:spPr>
          <a:xfrm>
            <a:off x="1400627" y="6440736"/>
            <a:ext cx="0" cy="19200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76314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2">
            <a:extLst>
              <a:ext uri="{FF2B5EF4-FFF2-40B4-BE49-F238E27FC236}">
                <a16:creationId xmlns:a16="http://schemas.microsoft.com/office/drawing/2014/main" id="{D048D520-8858-4E4E-8511-3306272E38F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527929"/>
            <a:ext cx="8308800" cy="45420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aseline="0">
                <a:solidFill>
                  <a:schemeClr val="accent1"/>
                </a:solidFill>
                <a:latin typeface="Nokia Pure Headline Light" panose="020B03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  <p:sp>
        <p:nvSpPr>
          <p:cNvPr id="4" name="Text Placeholder 42">
            <a:extLst>
              <a:ext uri="{FF2B5EF4-FFF2-40B4-BE49-F238E27FC236}">
                <a16:creationId xmlns:a16="http://schemas.microsoft.com/office/drawing/2014/main" id="{73EC6F19-4B79-4103-93C9-A7D00929D42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7600" y="1019361"/>
            <a:ext cx="8308800" cy="45420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aseline="0">
                <a:solidFill>
                  <a:schemeClr val="tx2"/>
                </a:solidFill>
                <a:latin typeface="Nokia Pure Headline Light" panose="020B03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660ADFB8-3432-B307-E345-E3F3BD40FB23}"/>
              </a:ext>
            </a:extLst>
          </p:cNvPr>
          <p:cNvSpPr txBox="1">
            <a:spLocks/>
          </p:cNvSpPr>
          <p:nvPr userDrawn="1"/>
        </p:nvSpPr>
        <p:spPr>
          <a:xfrm>
            <a:off x="419102" y="6519111"/>
            <a:ext cx="126638" cy="123111"/>
          </a:xfrm>
          <a:prstGeom prst="rect">
            <a:avLst/>
          </a:prstGeom>
        </p:spPr>
        <p:txBody>
          <a:bodyPr wrap="none" lIns="0" tIns="0" rIns="0" bIns="0" anchor="b" anchorCtr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00" noProof="0" smtClean="0">
                <a:solidFill>
                  <a:schemeClr val="tx2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pPr>
                <a:defRPr/>
              </a:pPr>
              <a:t>‹#›</a:t>
            </a:fld>
            <a:endParaRPr lang="en-US" sz="1000" noProof="0" dirty="0">
              <a:solidFill>
                <a:schemeClr val="tx2"/>
              </a:solidFill>
              <a:latin typeface="Nokia Pure Text Light" panose="020B0304040602060303" pitchFamily="34" charset="0"/>
              <a:ea typeface="Nokia Pure Text Light" panose="020B0304040602060303" pitchFamily="34" charset="0"/>
              <a:cs typeface="Nokia Pure Text Light" panose="020B0304040602060303" pitchFamily="34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E8B6B60-CBCC-891E-2583-9E8CD3C9950B}"/>
              </a:ext>
            </a:extLst>
          </p:cNvPr>
          <p:cNvCxnSpPr>
            <a:cxnSpLocks/>
          </p:cNvCxnSpPr>
          <p:nvPr userDrawn="1"/>
        </p:nvCxnSpPr>
        <p:spPr>
          <a:xfrm>
            <a:off x="1400627" y="6440736"/>
            <a:ext cx="0" cy="19200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5618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A816-28A3-A00A-E21F-C783B60032B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33CB8-6A28-8E96-B09E-BD8CB905913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333DF0-1FC9-9F71-E0DE-05A21EDF11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3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2">
            <a:extLst>
              <a:ext uri="{FF2B5EF4-FFF2-40B4-BE49-F238E27FC236}">
                <a16:creationId xmlns:a16="http://schemas.microsoft.com/office/drawing/2014/main" id="{D048D520-8858-4E4E-8511-3306272E38F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527929"/>
            <a:ext cx="8308800" cy="45420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aseline="0">
                <a:solidFill>
                  <a:schemeClr val="accent1"/>
                </a:solidFill>
                <a:latin typeface="Nokia Pure Headline Light" panose="020B03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  <p:sp>
        <p:nvSpPr>
          <p:cNvPr id="4" name="Text Placeholder 42">
            <a:extLst>
              <a:ext uri="{FF2B5EF4-FFF2-40B4-BE49-F238E27FC236}">
                <a16:creationId xmlns:a16="http://schemas.microsoft.com/office/drawing/2014/main" id="{73EC6F19-4B79-4103-93C9-A7D00929D42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7600" y="1019361"/>
            <a:ext cx="8308800" cy="45420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aseline="0">
                <a:solidFill>
                  <a:schemeClr val="tx2"/>
                </a:solidFill>
                <a:latin typeface="Nokia Pure Headline Light" panose="020B03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  <p:sp>
        <p:nvSpPr>
          <p:cNvPr id="5" name="Text Placeholder 12">
            <a:extLst>
              <a:ext uri="{FF2B5EF4-FFF2-40B4-BE49-F238E27FC236}">
                <a16:creationId xmlns:a16="http://schemas.microsoft.com/office/drawing/2014/main" id="{725B0BB8-7D8D-1CFB-75CE-E19F62B9211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17338" y="1680000"/>
            <a:ext cx="8308800" cy="41586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70000"/>
              <a:buNone/>
              <a:defRPr sz="1200">
                <a:solidFill>
                  <a:schemeClr val="tx2"/>
                </a:solidFill>
              </a:defRPr>
            </a:lvl1pPr>
            <a:lvl2pPr marL="179996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70000"/>
              <a:buNone/>
              <a:defRPr sz="1200">
                <a:solidFill>
                  <a:schemeClr val="tx2"/>
                </a:solidFill>
              </a:defRPr>
            </a:lvl2pPr>
            <a:lvl3pPr marL="35999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70000"/>
              <a:buNone/>
              <a:defRPr sz="1200">
                <a:solidFill>
                  <a:schemeClr val="tx2"/>
                </a:solidFill>
              </a:defRPr>
            </a:lvl3pPr>
            <a:lvl4pPr marL="539987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70000"/>
              <a:buNone/>
              <a:defRPr sz="1200">
                <a:solidFill>
                  <a:schemeClr val="tx2"/>
                </a:solidFill>
              </a:defRPr>
            </a:lvl4pPr>
            <a:lvl5pPr marL="719982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70000"/>
              <a:buNone/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C41B3-444A-B935-7F1C-44CC756EF997}"/>
              </a:ext>
            </a:extLst>
          </p:cNvPr>
          <p:cNvSpPr txBox="1">
            <a:spLocks/>
          </p:cNvSpPr>
          <p:nvPr userDrawn="1"/>
        </p:nvSpPr>
        <p:spPr>
          <a:xfrm>
            <a:off x="419102" y="6519111"/>
            <a:ext cx="126638" cy="123111"/>
          </a:xfrm>
          <a:prstGeom prst="rect">
            <a:avLst/>
          </a:prstGeom>
        </p:spPr>
        <p:txBody>
          <a:bodyPr wrap="none" lIns="0" tIns="0" rIns="0" bIns="0" anchor="b" anchorCtr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00" noProof="0" smtClean="0">
                <a:solidFill>
                  <a:schemeClr val="tx2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pPr>
                <a:defRPr/>
              </a:pPr>
              <a:t>‹#›</a:t>
            </a:fld>
            <a:endParaRPr lang="en-US" sz="1000" noProof="0" dirty="0">
              <a:solidFill>
                <a:schemeClr val="tx2"/>
              </a:solidFill>
              <a:latin typeface="Nokia Pure Text Light" panose="020B0304040602060303" pitchFamily="34" charset="0"/>
              <a:ea typeface="Nokia Pure Text Light" panose="020B0304040602060303" pitchFamily="34" charset="0"/>
              <a:cs typeface="Nokia Pure Text Light" panose="020B0304040602060303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DFE4EE1-1B23-D0EA-39ED-CDDC6ECFE4B2}"/>
              </a:ext>
            </a:extLst>
          </p:cNvPr>
          <p:cNvCxnSpPr>
            <a:cxnSpLocks/>
          </p:cNvCxnSpPr>
          <p:nvPr userDrawn="1"/>
        </p:nvCxnSpPr>
        <p:spPr>
          <a:xfrm>
            <a:off x="1400627" y="6440736"/>
            <a:ext cx="0" cy="19200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5634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7F22B90-AABF-F734-1A03-AF5A53877408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Ganesh Venkatesan,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782131" y="333375"/>
            <a:ext cx="1704385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56B2978-DB84-D70F-5330-51C9C5395F33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Ganesh Venkatesan,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Ganesh Venkatesan,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5DD0AA2-6A10-1585-39B8-6CB31A40527B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Ganesh Venkatesan,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AA9438-1CC3-AC1C-FE52-AB94765ED43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Ganesh Venkatesan,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Ganesh Venkatesan,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Ganesh Venkatesan,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Ganesh Venkatesan,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802.11-24/0080r1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6475415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475414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9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802.11-23/2065r0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5D22B06-7B5C-4C1E-A9B4-B9B752DC62F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84214" y="31908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 2023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2CB1D576-0576-4B25-8C5D-908038286FF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164289" y="6532773"/>
            <a:ext cx="1336802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Greg White et al, CableLabs</a:t>
            </a:r>
          </a:p>
        </p:txBody>
      </p:sp>
    </p:spTree>
    <p:extLst>
      <p:ext uri="{BB962C8B-B14F-4D97-AF65-F5344CB8AC3E}">
        <p14:creationId xmlns:p14="http://schemas.microsoft.com/office/powerpoint/2010/main" val="2063018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9330/" TargetMode="External"/><Relationship Id="rId2" Type="http://schemas.openxmlformats.org/officeDocument/2006/relationships/hyperlink" Target="https://mentor.ieee.org/802.11/dcn/23/11-23-2065-00-0wng-l4s-and-implications-for-wi-fi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ieee/802.1Q/10323/" TargetMode="External"/><Relationship Id="rId5" Type="http://schemas.openxmlformats.org/officeDocument/2006/relationships/hyperlink" Target="https://www.ietf.org/proceedings/87/slides/slides-87-iccrg-9.pdf" TargetMode="External"/><Relationship Id="rId4" Type="http://schemas.openxmlformats.org/officeDocument/2006/relationships/hyperlink" Target="https://domos.no/blog/an-introduction-to-l4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WBA E2E QoS and L4S over Wi-Fi Links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2023-01-15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4391294"/>
              </p:ext>
            </p:extLst>
          </p:nvPr>
        </p:nvGraphicFramePr>
        <p:xfrm>
          <a:off x="512763" y="2271713"/>
          <a:ext cx="8048625" cy="2801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5941" imgH="2885571" progId="Word.Document.8">
                  <p:embed/>
                </p:oleObj>
              </mc:Choice>
              <mc:Fallback>
                <p:oleObj name="Document" r:id="rId3" imgW="8245941" imgH="288557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271713"/>
                        <a:ext cx="8048625" cy="2801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8A8FFF-FC65-2E06-9164-CBEFF55E9F5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0F2DF-C5F9-261E-B66A-797B757F7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321938-FD02-A1FF-6562-1F0E7A021E04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FD952B-65BF-71FD-9AFC-4165B169830E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63F46E-3444-5F3E-F883-3D5B8270B89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41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E70A0-BA96-567E-0695-BCD81441B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Evolution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C2F416-6E4F-3B6A-7E9B-0E86869DA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534400" cy="4646613"/>
          </a:xfrm>
        </p:spPr>
        <p:txBody>
          <a:bodyPr/>
          <a:lstStyle/>
          <a:p>
            <a:r>
              <a:rPr lang="en-US" dirty="0"/>
              <a:t>Reference: Document 11-23/2065r0 (Greg White, </a:t>
            </a:r>
            <a:r>
              <a:rPr lang="en-US" dirty="0" err="1"/>
              <a:t>CableLabs</a:t>
            </a:r>
            <a:r>
              <a:rPr lang="en-US" dirty="0"/>
              <a:t>)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TCP Reno (1986): Uses a linear function to increase window size; low BDP conditions; Packet loss indicates congestion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TCP CUBIC (2008): most deployed flavor; uses a cubic function to increase window size, large BDP conditions; packet loss indicates congestion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TCP Prague: Explicit Congestion Notification [transport layer] messages indicates congestion (no packet loss); early and frequent signaling of congestion prior to any packet loss.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50F021-2C04-2EDE-ED24-59C132BB97D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33FE62-AEE5-7C0D-4A2A-A79685351FA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0F736-3923-A178-1723-E90416506A3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189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F330963-FF34-56B4-0143-8B8B10363B9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17600" y="1322766"/>
            <a:ext cx="8308800" cy="34065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How does it work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B3CD1F-EE65-D1F8-5353-2E6FC5FDF5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Fairness to Classic traffic: DualPI2 (RFC9332)</a:t>
            </a: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4CFE87ED-C84C-792A-6339-0202DEDEAD17}"/>
              </a:ext>
            </a:extLst>
          </p:cNvPr>
          <p:cNvSpPr/>
          <p:nvPr/>
        </p:nvSpPr>
        <p:spPr>
          <a:xfrm>
            <a:off x="6187995" y="2949242"/>
            <a:ext cx="120954" cy="241812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0" tIns="0" rIns="0" bIns="0" anchor="ctr"/>
          <a:lstStyle/>
          <a:p>
            <a:pPr algn="ctr" defTabSz="914378">
              <a:defRPr/>
            </a:pPr>
            <a:endParaRPr lang="en-GB" sz="900" kern="0">
              <a:solidFill>
                <a:srgbClr val="FFFFFF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AF409C71-D601-9970-2D2E-37820A165BDB}"/>
              </a:ext>
            </a:extLst>
          </p:cNvPr>
          <p:cNvSpPr/>
          <p:nvPr/>
        </p:nvSpPr>
        <p:spPr>
          <a:xfrm>
            <a:off x="6308949" y="2942880"/>
            <a:ext cx="121954" cy="235448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0" tIns="0" rIns="0" bIns="0" anchor="ctr"/>
          <a:lstStyle/>
          <a:p>
            <a:pPr algn="ctr" defTabSz="914378">
              <a:defRPr/>
            </a:pPr>
            <a:endParaRPr lang="en-GB" sz="900" kern="0">
              <a:solidFill>
                <a:srgbClr val="FFFFFF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236FFD46-AEE0-12B4-52CF-F2E35DA00484}"/>
              </a:ext>
            </a:extLst>
          </p:cNvPr>
          <p:cNvSpPr/>
          <p:nvPr/>
        </p:nvSpPr>
        <p:spPr bwMode="auto">
          <a:xfrm>
            <a:off x="5686217" y="4192800"/>
            <a:ext cx="934641" cy="44014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4BDD33">
                <a:lumMod val="75000"/>
              </a:srgbClr>
            </a:solidFill>
            <a:prstDash val="solid"/>
          </a:ln>
          <a:effectLst/>
        </p:spPr>
        <p:txBody>
          <a:bodyPr lIns="0" tIns="0" rIns="0" bIns="0" anchor="ctr"/>
          <a:lstStyle/>
          <a:p>
            <a:pPr algn="ctr" defTabSz="457189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1050" kern="0" dirty="0">
                <a:solidFill>
                  <a:srgbClr val="00B050"/>
                </a:solidFill>
                <a:ea typeface="Tahoma" pitchFamily="34" charset="0"/>
                <a:cs typeface="Tahoma" pitchFamily="34" charset="0"/>
              </a:rPr>
              <a:t>Every 15ms</a:t>
            </a:r>
          </a:p>
          <a:p>
            <a:pPr algn="ctr" defTabSz="457189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1050" kern="0" dirty="0">
                <a:solidFill>
                  <a:srgbClr val="00B050"/>
                </a:solidFill>
                <a:ea typeface="Tahoma" pitchFamily="34" charset="0"/>
                <a:cs typeface="Tahoma" pitchFamily="34" charset="0"/>
              </a:rPr>
              <a:t>PI2</a:t>
            </a: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D7A9A844-EA02-6604-13F9-90D3F105C574}"/>
              </a:ext>
            </a:extLst>
          </p:cNvPr>
          <p:cNvSpPr/>
          <p:nvPr/>
        </p:nvSpPr>
        <p:spPr bwMode="auto">
          <a:xfrm>
            <a:off x="2219628" y="2880603"/>
            <a:ext cx="703730" cy="996348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anchor="ctr"/>
          <a:lstStyle/>
          <a:p>
            <a:pPr algn="ctr" defTabSz="457189">
              <a:defRPr/>
            </a:pPr>
            <a:r>
              <a:rPr lang="en-US" sz="900" kern="0" dirty="0" err="1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ect</a:t>
            </a:r>
            <a:r>
              <a:rPr lang="en-US" sz="900" kern="0" dirty="0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(1),</a:t>
            </a:r>
            <a:br>
              <a:rPr lang="en-US" sz="900" kern="0" dirty="0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</a:br>
            <a:r>
              <a:rPr lang="en-US" sz="900" kern="0" dirty="0" err="1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ce</a:t>
            </a:r>
            <a:endParaRPr lang="en-US" sz="900" kern="0" dirty="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  <a:p>
            <a:pPr algn="ctr" defTabSz="457189">
              <a:defRPr/>
            </a:pPr>
            <a:endParaRPr lang="en-US" sz="900" kern="0" dirty="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  <a:p>
            <a:pPr algn="ctr" defTabSz="457189">
              <a:defRPr/>
            </a:pPr>
            <a:endParaRPr lang="en-US" sz="900" kern="0" dirty="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  <a:p>
            <a:pPr algn="ctr" defTabSz="457189">
              <a:defRPr/>
            </a:pPr>
            <a:r>
              <a:rPr lang="en-US" sz="900" kern="0" dirty="0" err="1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ect</a:t>
            </a:r>
            <a:r>
              <a:rPr lang="en-US" sz="900" kern="0" dirty="0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(0), </a:t>
            </a:r>
            <a:br>
              <a:rPr lang="en-US" sz="900" kern="0" dirty="0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</a:br>
            <a:r>
              <a:rPr lang="en-US" sz="900" kern="0" dirty="0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non-</a:t>
            </a:r>
            <a:r>
              <a:rPr lang="en-US" sz="900" kern="0" dirty="0" err="1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ect</a:t>
            </a:r>
            <a:endParaRPr lang="en-US" sz="900" kern="0" dirty="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E09DD85E-27C0-88EA-9E51-5E82395AF6DD}"/>
              </a:ext>
            </a:extLst>
          </p:cNvPr>
          <p:cNvSpPr/>
          <p:nvPr/>
        </p:nvSpPr>
        <p:spPr bwMode="auto">
          <a:xfrm>
            <a:off x="5666488" y="4820570"/>
            <a:ext cx="507805" cy="31075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0" tIns="0" rIns="0" bIns="0" anchor="ctr"/>
          <a:lstStyle/>
          <a:p>
            <a:pPr algn="ctr" defTabSz="457189">
              <a:defRPr/>
            </a:pPr>
            <a:r>
              <a:rPr lang="nl-BE" sz="900" kern="0" dirty="0" err="1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p</a:t>
            </a:r>
            <a:r>
              <a:rPr lang="nl-BE" sz="900" kern="0" baseline="-25000" dirty="0" err="1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C</a:t>
            </a:r>
            <a:endParaRPr lang="nl-BE" sz="900" kern="0" baseline="-25000" dirty="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158" name="Group 41">
            <a:extLst>
              <a:ext uri="{FF2B5EF4-FFF2-40B4-BE49-F238E27FC236}">
                <a16:creationId xmlns:a16="http://schemas.microsoft.com/office/drawing/2014/main" id="{403191A6-8D46-8521-4AC4-4AAD59F07C1A}"/>
              </a:ext>
            </a:extLst>
          </p:cNvPr>
          <p:cNvGrpSpPr>
            <a:grpSpLocks/>
          </p:cNvGrpSpPr>
          <p:nvPr/>
        </p:nvGrpSpPr>
        <p:grpSpPr bwMode="auto">
          <a:xfrm>
            <a:off x="5463129" y="3498622"/>
            <a:ext cx="739716" cy="309689"/>
            <a:chOff x="4644009" y="2420888"/>
            <a:chExt cx="1800200" cy="648072"/>
          </a:xfrm>
        </p:grpSpPr>
        <p:sp>
          <p:nvSpPr>
            <p:cNvPr id="159" name="Rectangle 158">
              <a:extLst>
                <a:ext uri="{FF2B5EF4-FFF2-40B4-BE49-F238E27FC236}">
                  <a16:creationId xmlns:a16="http://schemas.microsoft.com/office/drawing/2014/main" id="{6E664088-B882-7811-22C6-AD0310138F49}"/>
                </a:ext>
              </a:extLst>
            </p:cNvPr>
            <p:cNvSpPr/>
            <p:nvPr/>
          </p:nvSpPr>
          <p:spPr>
            <a:xfrm>
              <a:off x="5150011" y="2420888"/>
              <a:ext cx="211646" cy="648072"/>
            </a:xfrm>
            <a:prstGeom prst="rect">
              <a:avLst/>
            </a:prstGeom>
            <a:solidFill>
              <a:srgbClr val="FA8F00"/>
            </a:solidFill>
            <a:ln w="25400" cap="flat" cmpd="sng" algn="ctr">
              <a:solidFill>
                <a:srgbClr val="EE5500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algn="ctr" defTabSz="914378">
                <a:defRPr/>
              </a:pPr>
              <a:endParaRPr lang="nl-BE" sz="900" kern="0" dirty="0">
                <a:solidFill>
                  <a:srgbClr val="000000"/>
                </a:solidFill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5934CADE-7975-174E-2EA4-66ADAD3B7353}"/>
                </a:ext>
              </a:extLst>
            </p:cNvPr>
            <p:cNvSpPr/>
            <p:nvPr/>
          </p:nvSpPr>
          <p:spPr>
            <a:xfrm>
              <a:off x="5361657" y="2420888"/>
              <a:ext cx="216510" cy="648072"/>
            </a:xfrm>
            <a:prstGeom prst="rect">
              <a:avLst/>
            </a:prstGeom>
            <a:solidFill>
              <a:srgbClr val="FA8F00"/>
            </a:solidFill>
            <a:ln w="25400" cap="flat" cmpd="sng" algn="ctr">
              <a:solidFill>
                <a:srgbClr val="EE5500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algn="ctr" defTabSz="914378">
                <a:defRPr/>
              </a:pPr>
              <a:endParaRPr lang="nl-BE" sz="900" kern="0" dirty="0">
                <a:solidFill>
                  <a:srgbClr val="000000"/>
                </a:solidFill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09D087DC-A09B-F5DC-3F7A-63F2355802C7}"/>
                </a:ext>
              </a:extLst>
            </p:cNvPr>
            <p:cNvSpPr/>
            <p:nvPr/>
          </p:nvSpPr>
          <p:spPr>
            <a:xfrm>
              <a:off x="5578167" y="2420888"/>
              <a:ext cx="216511" cy="648072"/>
            </a:xfrm>
            <a:prstGeom prst="rect">
              <a:avLst/>
            </a:prstGeom>
            <a:solidFill>
              <a:srgbClr val="FA8F00"/>
            </a:solidFill>
            <a:ln w="25400" cap="flat" cmpd="sng" algn="ctr">
              <a:solidFill>
                <a:srgbClr val="EE5500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algn="ctr" defTabSz="914378">
                <a:defRPr/>
              </a:pPr>
              <a:endParaRPr lang="nl-BE" sz="900" kern="0" dirty="0">
                <a:solidFill>
                  <a:srgbClr val="000000"/>
                </a:solidFill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62" name="Rectangle 161">
              <a:extLst>
                <a:ext uri="{FF2B5EF4-FFF2-40B4-BE49-F238E27FC236}">
                  <a16:creationId xmlns:a16="http://schemas.microsoft.com/office/drawing/2014/main" id="{FEE2B40B-CB47-EAF8-D253-CF2E8FE559E3}"/>
                </a:ext>
              </a:extLst>
            </p:cNvPr>
            <p:cNvSpPr/>
            <p:nvPr/>
          </p:nvSpPr>
          <p:spPr>
            <a:xfrm>
              <a:off x="5794678" y="2420888"/>
              <a:ext cx="216510" cy="648072"/>
            </a:xfrm>
            <a:prstGeom prst="rect">
              <a:avLst/>
            </a:prstGeom>
            <a:solidFill>
              <a:srgbClr val="FA8F00"/>
            </a:solidFill>
            <a:ln w="25400" cap="flat" cmpd="sng" algn="ctr">
              <a:solidFill>
                <a:srgbClr val="EE5500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algn="ctr" defTabSz="914378">
                <a:defRPr/>
              </a:pPr>
              <a:endParaRPr lang="nl-BE" sz="900" kern="0" dirty="0">
                <a:solidFill>
                  <a:srgbClr val="000000"/>
                </a:solidFill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A0963FBE-7980-086C-3A7F-9DFB569254B8}"/>
                </a:ext>
              </a:extLst>
            </p:cNvPr>
            <p:cNvSpPr/>
            <p:nvPr/>
          </p:nvSpPr>
          <p:spPr>
            <a:xfrm>
              <a:off x="6011188" y="2420888"/>
              <a:ext cx="218943" cy="648072"/>
            </a:xfrm>
            <a:prstGeom prst="rect">
              <a:avLst/>
            </a:prstGeom>
            <a:solidFill>
              <a:srgbClr val="FA8F00"/>
            </a:solidFill>
            <a:ln w="25400" cap="flat" cmpd="sng" algn="ctr">
              <a:solidFill>
                <a:srgbClr val="EE5500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algn="ctr" defTabSz="914378">
                <a:defRPr/>
              </a:pPr>
              <a:endParaRPr lang="nl-BE" sz="900" kern="0" dirty="0">
                <a:solidFill>
                  <a:srgbClr val="000000"/>
                </a:solidFill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884EC14B-2DD8-C1E4-F3C3-4893B0C3F18F}"/>
                </a:ext>
              </a:extLst>
            </p:cNvPr>
            <p:cNvSpPr/>
            <p:nvPr/>
          </p:nvSpPr>
          <p:spPr>
            <a:xfrm>
              <a:off x="6230131" y="2420888"/>
              <a:ext cx="214078" cy="648072"/>
            </a:xfrm>
            <a:prstGeom prst="rect">
              <a:avLst/>
            </a:prstGeom>
            <a:solidFill>
              <a:srgbClr val="FA8F00"/>
            </a:solidFill>
            <a:ln w="25400" cap="flat" cmpd="sng" algn="ctr">
              <a:solidFill>
                <a:srgbClr val="EE5500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algn="ctr" defTabSz="914378">
                <a:defRPr/>
              </a:pPr>
              <a:endParaRPr lang="nl-BE" sz="900" kern="0" dirty="0">
                <a:solidFill>
                  <a:srgbClr val="000000"/>
                </a:solidFill>
                <a:ea typeface="Tahoma" pitchFamily="34" charset="0"/>
                <a:cs typeface="Tahoma" pitchFamily="34" charset="0"/>
              </a:endParaRPr>
            </a:p>
          </p:txBody>
        </p:sp>
        <p:cxnSp>
          <p:nvCxnSpPr>
            <p:cNvPr id="165" name="Straight Connector 165">
              <a:extLst>
                <a:ext uri="{FF2B5EF4-FFF2-40B4-BE49-F238E27FC236}">
                  <a16:creationId xmlns:a16="http://schemas.microsoft.com/office/drawing/2014/main" id="{8C1B1571-E2E8-6D5D-2C12-FC8949ADF99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4644009" y="2420888"/>
              <a:ext cx="1800200" cy="0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66" name="Straight Connector 166">
              <a:extLst>
                <a:ext uri="{FF2B5EF4-FFF2-40B4-BE49-F238E27FC236}">
                  <a16:creationId xmlns:a16="http://schemas.microsoft.com/office/drawing/2014/main" id="{FFA99028-7388-A3EB-ACAD-EE535AA8A5C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4644009" y="3068960"/>
              <a:ext cx="1800200" cy="0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67" name="Straight Connector 167">
              <a:extLst>
                <a:ext uri="{FF2B5EF4-FFF2-40B4-BE49-F238E27FC236}">
                  <a16:creationId xmlns:a16="http://schemas.microsoft.com/office/drawing/2014/main" id="{EC8DECEC-C02A-CFC6-AF2D-9974C770D88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6444209" y="2420888"/>
              <a:ext cx="0" cy="648072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168" name="Group 41">
            <a:extLst>
              <a:ext uri="{FF2B5EF4-FFF2-40B4-BE49-F238E27FC236}">
                <a16:creationId xmlns:a16="http://schemas.microsoft.com/office/drawing/2014/main" id="{4A7D594B-F0CA-7B5A-9212-C3058E9C1C0A}"/>
              </a:ext>
            </a:extLst>
          </p:cNvPr>
          <p:cNvGrpSpPr>
            <a:grpSpLocks/>
          </p:cNvGrpSpPr>
          <p:nvPr/>
        </p:nvGrpSpPr>
        <p:grpSpPr bwMode="auto">
          <a:xfrm>
            <a:off x="5463129" y="2949243"/>
            <a:ext cx="739716" cy="309689"/>
            <a:chOff x="4644009" y="2420888"/>
            <a:chExt cx="1800200" cy="648072"/>
          </a:xfrm>
        </p:grpSpPr>
        <p:sp>
          <p:nvSpPr>
            <p:cNvPr id="169" name="Rectangle 168">
              <a:extLst>
                <a:ext uri="{FF2B5EF4-FFF2-40B4-BE49-F238E27FC236}">
                  <a16:creationId xmlns:a16="http://schemas.microsoft.com/office/drawing/2014/main" id="{86E26372-3D27-30BE-7BA7-40F293102804}"/>
                </a:ext>
              </a:extLst>
            </p:cNvPr>
            <p:cNvSpPr/>
            <p:nvPr/>
          </p:nvSpPr>
          <p:spPr>
            <a:xfrm>
              <a:off x="6230131" y="2420888"/>
              <a:ext cx="214078" cy="648072"/>
            </a:xfrm>
            <a:prstGeom prst="rect">
              <a:avLst/>
            </a:prstGeom>
            <a:solidFill>
              <a:srgbClr val="34B4E4">
                <a:lumMod val="75000"/>
              </a:srgbClr>
            </a:solidFill>
            <a:ln w="25400" cap="flat" cmpd="sng" algn="ctr">
              <a:solidFill>
                <a:srgbClr val="34B4E4">
                  <a:lumMod val="50000"/>
                </a:srgbClr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algn="ctr" defTabSz="914378">
                <a:defRPr/>
              </a:pPr>
              <a:endParaRPr lang="nl-BE" sz="900" kern="0" dirty="0">
                <a:solidFill>
                  <a:srgbClr val="000000"/>
                </a:solidFill>
                <a:ea typeface="Tahoma" pitchFamily="34" charset="0"/>
                <a:cs typeface="Tahoma" pitchFamily="34" charset="0"/>
              </a:endParaRPr>
            </a:p>
          </p:txBody>
        </p:sp>
        <p:cxnSp>
          <p:nvCxnSpPr>
            <p:cNvPr id="170" name="Straight Connector 156">
              <a:extLst>
                <a:ext uri="{FF2B5EF4-FFF2-40B4-BE49-F238E27FC236}">
                  <a16:creationId xmlns:a16="http://schemas.microsoft.com/office/drawing/2014/main" id="{E9DD6F19-FBD4-7EB6-A304-8DF6058B73E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4644009" y="2420888"/>
              <a:ext cx="1800200" cy="0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71" name="Straight Connector 157">
              <a:extLst>
                <a:ext uri="{FF2B5EF4-FFF2-40B4-BE49-F238E27FC236}">
                  <a16:creationId xmlns:a16="http://schemas.microsoft.com/office/drawing/2014/main" id="{D1A2972A-22E3-0C17-99F1-B92C8D5F3DF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4644009" y="3068960"/>
              <a:ext cx="1800200" cy="0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72" name="Straight Connector 158">
              <a:extLst>
                <a:ext uri="{FF2B5EF4-FFF2-40B4-BE49-F238E27FC236}">
                  <a16:creationId xmlns:a16="http://schemas.microsoft.com/office/drawing/2014/main" id="{7F74E3D7-3B46-3720-8FBE-9858A3B3D88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6444209" y="2420888"/>
              <a:ext cx="0" cy="648072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173" name="TextBox 2">
            <a:extLst>
              <a:ext uri="{FF2B5EF4-FFF2-40B4-BE49-F238E27FC236}">
                <a16:creationId xmlns:a16="http://schemas.microsoft.com/office/drawing/2014/main" id="{51F5BFC5-B50E-D569-0874-AB5F9CF159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857" y="2869880"/>
            <a:ext cx="213200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378">
              <a:defRPr/>
            </a:pPr>
            <a:r>
              <a:rPr lang="nl-BE" sz="1000" kern="0" dirty="0">
                <a:solidFill>
                  <a:srgbClr val="34B4E4">
                    <a:lumMod val="75000"/>
                  </a:srgbClr>
                </a:solidFill>
                <a:ea typeface="Tahoma" pitchFamily="34" charset="0"/>
                <a:cs typeface="Tahoma" pitchFamily="34" charset="0"/>
              </a:rPr>
              <a:t>L4S</a:t>
            </a:r>
          </a:p>
        </p:txBody>
      </p:sp>
      <p:sp>
        <p:nvSpPr>
          <p:cNvPr id="174" name="TextBox 3">
            <a:extLst>
              <a:ext uri="{FF2B5EF4-FFF2-40B4-BE49-F238E27FC236}">
                <a16:creationId xmlns:a16="http://schemas.microsoft.com/office/drawing/2014/main" id="{991E0A21-88D5-3275-9A5C-3F943F2D23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0458" y="3423035"/>
            <a:ext cx="370294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457189">
              <a:defRPr/>
            </a:pPr>
            <a:r>
              <a:rPr lang="nl-BE" sz="1000" kern="0" dirty="0">
                <a:solidFill>
                  <a:srgbClr val="EE5500"/>
                </a:solidFill>
                <a:ea typeface="Tahoma" pitchFamily="34" charset="0"/>
                <a:cs typeface="Tahoma" pitchFamily="34" charset="0"/>
              </a:rPr>
              <a:t>Classic</a:t>
            </a:r>
          </a:p>
        </p:txBody>
      </p:sp>
      <p:cxnSp>
        <p:nvCxnSpPr>
          <p:cNvPr id="175" name="Straight Arrow Connector 108">
            <a:extLst>
              <a:ext uri="{FF2B5EF4-FFF2-40B4-BE49-F238E27FC236}">
                <a16:creationId xmlns:a16="http://schemas.microsoft.com/office/drawing/2014/main" id="{BC6B5897-8162-CC07-484E-5B6BE1BD913D}"/>
              </a:ext>
            </a:extLst>
          </p:cNvPr>
          <p:cNvCxnSpPr>
            <a:cxnSpLocks noChangeShapeType="1"/>
            <a:stCxn id="155" idx="0"/>
            <a:endCxn id="164" idx="2"/>
          </p:cNvCxnSpPr>
          <p:nvPr/>
        </p:nvCxnSpPr>
        <p:spPr bwMode="auto">
          <a:xfrm flipV="1">
            <a:off x="6153538" y="3808310"/>
            <a:ext cx="5325" cy="384489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 type="arrow" w="med" len="med"/>
            <a:tailEnd/>
          </a:ln>
        </p:spPr>
      </p:cxnSp>
      <p:sp>
        <p:nvSpPr>
          <p:cNvPr id="176" name="Rectangle 175">
            <a:extLst>
              <a:ext uri="{FF2B5EF4-FFF2-40B4-BE49-F238E27FC236}">
                <a16:creationId xmlns:a16="http://schemas.microsoft.com/office/drawing/2014/main" id="{B7E970A9-7EE5-6D2F-D282-DAB23C506381}"/>
              </a:ext>
            </a:extLst>
          </p:cNvPr>
          <p:cNvSpPr/>
          <p:nvPr/>
        </p:nvSpPr>
        <p:spPr bwMode="auto">
          <a:xfrm>
            <a:off x="5778261" y="3845829"/>
            <a:ext cx="507805" cy="31075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0" tIns="0" rIns="0" bIns="0" anchor="ctr"/>
          <a:lstStyle/>
          <a:p>
            <a:pPr algn="ctr" defTabSz="457189">
              <a:defRPr/>
            </a:pPr>
            <a:r>
              <a:rPr lang="nl-BE" sz="900" kern="0" dirty="0" err="1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q</a:t>
            </a:r>
            <a:r>
              <a:rPr lang="nl-BE" sz="900" kern="0" baseline="-25000" dirty="0" err="1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C</a:t>
            </a:r>
            <a:endParaRPr lang="nl-BE" sz="900" kern="0" baseline="-25000" dirty="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9963B284-33FF-8723-E512-D8992873FF01}"/>
              </a:ext>
            </a:extLst>
          </p:cNvPr>
          <p:cNvSpPr/>
          <p:nvPr/>
        </p:nvSpPr>
        <p:spPr>
          <a:xfrm rot="1466236">
            <a:off x="1197027" y="3049756"/>
            <a:ext cx="161071" cy="99114"/>
          </a:xfrm>
          <a:prstGeom prst="rect">
            <a:avLst/>
          </a:prstGeom>
          <a:solidFill>
            <a:srgbClr val="34B4E4">
              <a:lumMod val="75000"/>
            </a:srgbClr>
          </a:solidFill>
          <a:ln w="25400" cap="flat" cmpd="sng" algn="ctr">
            <a:solidFill>
              <a:srgbClr val="34B4E4">
                <a:lumMod val="50000"/>
              </a:srgbClr>
            </a:solidFill>
            <a:prstDash val="solid"/>
          </a:ln>
          <a:effectLst/>
        </p:spPr>
        <p:txBody>
          <a:bodyPr lIns="0" tIns="0" rIns="0" bIns="0" anchor="ctr"/>
          <a:lstStyle/>
          <a:p>
            <a:pPr algn="ctr" defTabSz="914378">
              <a:defRPr/>
            </a:pPr>
            <a:endParaRPr lang="nl-BE" sz="900" kern="0" dirty="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178" name="Group 260">
            <a:extLst>
              <a:ext uri="{FF2B5EF4-FFF2-40B4-BE49-F238E27FC236}">
                <a16:creationId xmlns:a16="http://schemas.microsoft.com/office/drawing/2014/main" id="{79981DBE-E4D3-9D38-FC24-FD469D7A98D2}"/>
              </a:ext>
            </a:extLst>
          </p:cNvPr>
          <p:cNvGrpSpPr/>
          <p:nvPr/>
        </p:nvGrpSpPr>
        <p:grpSpPr>
          <a:xfrm rot="20907311">
            <a:off x="1356345" y="3493850"/>
            <a:ext cx="374839" cy="99114"/>
            <a:chOff x="1356344" y="2636600"/>
            <a:chExt cx="374839" cy="99114"/>
          </a:xfrm>
        </p:grpSpPr>
        <p:sp>
          <p:nvSpPr>
            <p:cNvPr id="179" name="Rectangle 178">
              <a:extLst>
                <a:ext uri="{FF2B5EF4-FFF2-40B4-BE49-F238E27FC236}">
                  <a16:creationId xmlns:a16="http://schemas.microsoft.com/office/drawing/2014/main" id="{B221543E-A2A5-7DDB-E3CA-557B1B930BFA}"/>
                </a:ext>
              </a:extLst>
            </p:cNvPr>
            <p:cNvSpPr/>
            <p:nvPr/>
          </p:nvSpPr>
          <p:spPr>
            <a:xfrm>
              <a:off x="1356344" y="2636600"/>
              <a:ext cx="161071" cy="99114"/>
            </a:xfrm>
            <a:prstGeom prst="rect">
              <a:avLst/>
            </a:prstGeom>
            <a:solidFill>
              <a:srgbClr val="FA8F00"/>
            </a:solidFill>
            <a:ln w="25400" cap="flat" cmpd="sng" algn="ctr">
              <a:solidFill>
                <a:srgbClr val="EE5500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algn="ctr" defTabSz="914378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endParaRPr lang="nl-BE" sz="800" kern="0" dirty="0">
                <a:solidFill>
                  <a:srgbClr val="000000"/>
                </a:solidFill>
              </a:endParaRPr>
            </a:p>
          </p:txBody>
        </p:sp>
        <p:sp>
          <p:nvSpPr>
            <p:cNvPr id="180" name="Rectangle 179">
              <a:extLst>
                <a:ext uri="{FF2B5EF4-FFF2-40B4-BE49-F238E27FC236}">
                  <a16:creationId xmlns:a16="http://schemas.microsoft.com/office/drawing/2014/main" id="{07BDB6EE-42C6-991D-2AD2-72A1685827B6}"/>
                </a:ext>
              </a:extLst>
            </p:cNvPr>
            <p:cNvSpPr/>
            <p:nvPr/>
          </p:nvSpPr>
          <p:spPr>
            <a:xfrm>
              <a:off x="1571106" y="2636600"/>
              <a:ext cx="160077" cy="99114"/>
            </a:xfrm>
            <a:prstGeom prst="rect">
              <a:avLst/>
            </a:prstGeom>
            <a:solidFill>
              <a:srgbClr val="FA8F00"/>
            </a:solidFill>
            <a:ln w="25400" cap="flat" cmpd="sng" algn="ctr">
              <a:solidFill>
                <a:srgbClr val="EE5500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algn="ctr" defTabSz="914378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endParaRPr lang="nl-BE" sz="800" kern="0" dirty="0">
                <a:solidFill>
                  <a:srgbClr val="000000"/>
                </a:solidFill>
              </a:endParaRPr>
            </a:p>
          </p:txBody>
        </p:sp>
      </p:grpSp>
      <p:sp>
        <p:nvSpPr>
          <p:cNvPr id="181" name="Rectangle 180">
            <a:extLst>
              <a:ext uri="{FF2B5EF4-FFF2-40B4-BE49-F238E27FC236}">
                <a16:creationId xmlns:a16="http://schemas.microsoft.com/office/drawing/2014/main" id="{6492527F-1CF9-CECF-B849-0C6EA041B2C4}"/>
              </a:ext>
            </a:extLst>
          </p:cNvPr>
          <p:cNvSpPr/>
          <p:nvPr/>
        </p:nvSpPr>
        <p:spPr>
          <a:xfrm>
            <a:off x="8049230" y="3211748"/>
            <a:ext cx="161071" cy="99114"/>
          </a:xfrm>
          <a:prstGeom prst="rect">
            <a:avLst/>
          </a:prstGeom>
          <a:solidFill>
            <a:srgbClr val="34B4E4">
              <a:lumMod val="75000"/>
            </a:srgbClr>
          </a:solidFill>
          <a:ln w="25400" cap="flat" cmpd="sng" algn="ctr">
            <a:solidFill>
              <a:srgbClr val="34B4E4">
                <a:lumMod val="50000"/>
              </a:srgbClr>
            </a:solidFill>
            <a:prstDash val="solid"/>
          </a:ln>
          <a:effectLst/>
        </p:spPr>
        <p:txBody>
          <a:bodyPr lIns="0" tIns="0" rIns="0" bIns="0" anchor="ctr"/>
          <a:lstStyle/>
          <a:p>
            <a:pPr algn="ctr" defTabSz="914378">
              <a:defRPr/>
            </a:pPr>
            <a:endParaRPr lang="nl-BE" sz="900" kern="0" dirty="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4F0CEFDC-3E69-5026-2503-908ACA1EB631}"/>
              </a:ext>
            </a:extLst>
          </p:cNvPr>
          <p:cNvSpPr/>
          <p:nvPr/>
        </p:nvSpPr>
        <p:spPr>
          <a:xfrm>
            <a:off x="7832564" y="3211748"/>
            <a:ext cx="161071" cy="99114"/>
          </a:xfrm>
          <a:prstGeom prst="rect">
            <a:avLst/>
          </a:prstGeom>
          <a:solidFill>
            <a:srgbClr val="FA8F00"/>
          </a:solidFill>
          <a:ln w="25400" cap="flat" cmpd="sng" algn="ctr">
            <a:solidFill>
              <a:srgbClr val="EE5500"/>
            </a:solidFill>
            <a:prstDash val="solid"/>
          </a:ln>
          <a:effectLst/>
        </p:spPr>
        <p:txBody>
          <a:bodyPr lIns="0" tIns="0" rIns="0" bIns="0" anchor="ctr"/>
          <a:lstStyle/>
          <a:p>
            <a:pPr algn="ctr" defTabSz="91437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endParaRPr lang="nl-BE" sz="800" kern="0" dirty="0">
              <a:solidFill>
                <a:srgbClr val="000000"/>
              </a:solidFill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99A58938-DDB6-B298-0CAB-FC901558BB1A}"/>
              </a:ext>
            </a:extLst>
          </p:cNvPr>
          <p:cNvSpPr/>
          <p:nvPr/>
        </p:nvSpPr>
        <p:spPr>
          <a:xfrm>
            <a:off x="6729827" y="3610799"/>
            <a:ext cx="160077" cy="99114"/>
          </a:xfrm>
          <a:prstGeom prst="rect">
            <a:avLst/>
          </a:prstGeom>
          <a:solidFill>
            <a:srgbClr val="FA8F00"/>
          </a:solidFill>
          <a:ln w="25400" cap="flat" cmpd="sng" algn="ctr">
            <a:solidFill>
              <a:srgbClr val="EE5500"/>
            </a:solidFill>
            <a:prstDash val="solid"/>
          </a:ln>
          <a:effectLst/>
        </p:spPr>
        <p:txBody>
          <a:bodyPr lIns="0" tIns="0" rIns="0" bIns="0" anchor="ctr"/>
          <a:lstStyle/>
          <a:p>
            <a:pPr algn="ctr" defTabSz="91437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endParaRPr lang="nl-BE" sz="800" kern="0" dirty="0">
              <a:solidFill>
                <a:srgbClr val="000000"/>
              </a:solidFill>
            </a:endParaRP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C799FB2D-9400-1FE0-6B14-C96A24D85CD9}"/>
              </a:ext>
            </a:extLst>
          </p:cNvPr>
          <p:cNvSpPr/>
          <p:nvPr/>
        </p:nvSpPr>
        <p:spPr>
          <a:xfrm>
            <a:off x="6727557" y="2975946"/>
            <a:ext cx="161071" cy="99114"/>
          </a:xfrm>
          <a:prstGeom prst="rect">
            <a:avLst/>
          </a:prstGeom>
          <a:solidFill>
            <a:srgbClr val="34B4E4">
              <a:lumMod val="75000"/>
            </a:srgbClr>
          </a:solidFill>
          <a:ln w="25400" cap="flat" cmpd="sng" algn="ctr">
            <a:solidFill>
              <a:srgbClr val="34B4E4">
                <a:lumMod val="50000"/>
              </a:srgbClr>
            </a:solidFill>
            <a:prstDash val="solid"/>
          </a:ln>
          <a:effectLst/>
        </p:spPr>
        <p:txBody>
          <a:bodyPr lIns="0" tIns="0" rIns="0" bIns="0" anchor="ctr"/>
          <a:lstStyle/>
          <a:p>
            <a:pPr algn="ctr" defTabSz="914378">
              <a:defRPr/>
            </a:pPr>
            <a:endParaRPr lang="nl-BE" sz="900" kern="0" dirty="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185" name="Straight Arrow Connector 60">
            <a:extLst>
              <a:ext uri="{FF2B5EF4-FFF2-40B4-BE49-F238E27FC236}">
                <a16:creationId xmlns:a16="http://schemas.microsoft.com/office/drawing/2014/main" id="{FA43E788-8E49-45E4-3B58-CBE1F2313C2D}"/>
              </a:ext>
            </a:extLst>
          </p:cNvPr>
          <p:cNvCxnSpPr>
            <a:cxnSpLocks noChangeShapeType="1"/>
            <a:stCxn id="207" idx="2"/>
            <a:endCxn id="156" idx="1"/>
          </p:cNvCxnSpPr>
          <p:nvPr/>
        </p:nvCxnSpPr>
        <p:spPr bwMode="auto">
          <a:xfrm rot="16200000" flipH="1">
            <a:off x="1303336" y="2462484"/>
            <a:ext cx="468992" cy="1363593"/>
          </a:xfrm>
          <a:prstGeom prst="curvedConnector2">
            <a:avLst/>
          </a:prstGeom>
          <a:noFill/>
          <a:ln w="38100" algn="ctr">
            <a:solidFill>
              <a:srgbClr val="000000">
                <a:lumMod val="75000"/>
                <a:lumOff val="25000"/>
              </a:srgbClr>
            </a:solidFill>
            <a:round/>
            <a:headEnd/>
            <a:tailEnd type="arrow" w="med" len="med"/>
          </a:ln>
        </p:spPr>
      </p:cxnSp>
      <p:grpSp>
        <p:nvGrpSpPr>
          <p:cNvPr id="186" name="Group 193">
            <a:extLst>
              <a:ext uri="{FF2B5EF4-FFF2-40B4-BE49-F238E27FC236}">
                <a16:creationId xmlns:a16="http://schemas.microsoft.com/office/drawing/2014/main" id="{EF0324DF-0F1C-8FC5-4164-635A9B123EC3}"/>
              </a:ext>
            </a:extLst>
          </p:cNvPr>
          <p:cNvGrpSpPr/>
          <p:nvPr/>
        </p:nvGrpSpPr>
        <p:grpSpPr>
          <a:xfrm>
            <a:off x="6264657" y="3104087"/>
            <a:ext cx="736013" cy="550441"/>
            <a:chOff x="5312426" y="2246836"/>
            <a:chExt cx="374977" cy="550441"/>
          </a:xfrm>
        </p:grpSpPr>
        <p:cxnSp>
          <p:nvCxnSpPr>
            <p:cNvPr id="187" name="Straight Arrow Connector 65">
              <a:extLst>
                <a:ext uri="{FF2B5EF4-FFF2-40B4-BE49-F238E27FC236}">
                  <a16:creationId xmlns:a16="http://schemas.microsoft.com/office/drawing/2014/main" id="{B2673103-2AA4-1478-F308-149C8B9C2AA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315546" y="2246836"/>
              <a:ext cx="371857" cy="275750"/>
            </a:xfrm>
            <a:prstGeom prst="straightConnector1">
              <a:avLst/>
            </a:prstGeom>
            <a:noFill/>
            <a:ln w="57150" algn="ctr">
              <a:solidFill>
                <a:srgbClr val="000000">
                  <a:lumMod val="75000"/>
                  <a:lumOff val="25000"/>
                </a:srgbClr>
              </a:solidFill>
              <a:round/>
              <a:headEnd/>
              <a:tailEnd type="arrow" w="med" len="med"/>
            </a:ln>
          </p:spPr>
        </p:cxnSp>
        <p:cxnSp>
          <p:nvCxnSpPr>
            <p:cNvPr id="188" name="Straight Arrow Connector 66">
              <a:extLst>
                <a:ext uri="{FF2B5EF4-FFF2-40B4-BE49-F238E27FC236}">
                  <a16:creationId xmlns:a16="http://schemas.microsoft.com/office/drawing/2014/main" id="{C17A42C4-EE03-D57E-8887-DB1F1C84E10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312426" y="2597285"/>
              <a:ext cx="351873" cy="199992"/>
            </a:xfrm>
            <a:prstGeom prst="straightConnector1">
              <a:avLst/>
            </a:prstGeom>
            <a:noFill/>
            <a:ln w="28575" algn="ctr">
              <a:solidFill>
                <a:srgbClr val="000000">
                  <a:lumMod val="75000"/>
                  <a:lumOff val="25000"/>
                </a:srgbClr>
              </a:solidFill>
              <a:round/>
              <a:headEnd/>
              <a:tailEnd type="arrow" w="med" len="med"/>
            </a:ln>
          </p:spPr>
        </p:cxnSp>
      </p:grpSp>
      <p:cxnSp>
        <p:nvCxnSpPr>
          <p:cNvPr id="189" name="Straight Arrow Connector 67">
            <a:extLst>
              <a:ext uri="{FF2B5EF4-FFF2-40B4-BE49-F238E27FC236}">
                <a16:creationId xmlns:a16="http://schemas.microsoft.com/office/drawing/2014/main" id="{FD6938EB-900F-4294-172B-313D5AE9F08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702413" y="3379837"/>
            <a:ext cx="848674" cy="0"/>
          </a:xfrm>
          <a:prstGeom prst="straightConnector1">
            <a:avLst/>
          </a:prstGeom>
          <a:noFill/>
          <a:ln w="38100" algn="ctr">
            <a:solidFill>
              <a:srgbClr val="000000">
                <a:lumMod val="75000"/>
                <a:lumOff val="25000"/>
              </a:srgbClr>
            </a:solidFill>
            <a:round/>
            <a:headEnd/>
            <a:tailEnd type="arrow" w="med" len="med"/>
          </a:ln>
        </p:spPr>
      </p:cxnSp>
      <p:cxnSp>
        <p:nvCxnSpPr>
          <p:cNvPr id="190" name="Straight Arrow Connector 90">
            <a:extLst>
              <a:ext uri="{FF2B5EF4-FFF2-40B4-BE49-F238E27FC236}">
                <a16:creationId xmlns:a16="http://schemas.microsoft.com/office/drawing/2014/main" id="{89A67F1C-9C2D-A044-9906-57BDE470FB7F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957235" y="3075157"/>
            <a:ext cx="846306" cy="1"/>
          </a:xfrm>
          <a:prstGeom prst="straightConnector1">
            <a:avLst/>
          </a:prstGeom>
          <a:noFill/>
          <a:ln w="38100" algn="ctr">
            <a:solidFill>
              <a:srgbClr val="000000">
                <a:lumMod val="75000"/>
                <a:lumOff val="25000"/>
              </a:srgbClr>
            </a:solidFill>
            <a:round/>
            <a:headEnd/>
            <a:tailEnd type="arrow" w="med" len="med"/>
          </a:ln>
        </p:spPr>
      </p:cxnSp>
      <p:grpSp>
        <p:nvGrpSpPr>
          <p:cNvPr id="191" name="Group 184">
            <a:extLst>
              <a:ext uri="{FF2B5EF4-FFF2-40B4-BE49-F238E27FC236}">
                <a16:creationId xmlns:a16="http://schemas.microsoft.com/office/drawing/2014/main" id="{40F5FF3E-C937-E539-E9C6-FF5040B998B2}"/>
              </a:ext>
            </a:extLst>
          </p:cNvPr>
          <p:cNvGrpSpPr/>
          <p:nvPr/>
        </p:nvGrpSpPr>
        <p:grpSpPr>
          <a:xfrm>
            <a:off x="4471285" y="3104086"/>
            <a:ext cx="1054052" cy="550440"/>
            <a:chOff x="3712501" y="2246836"/>
            <a:chExt cx="278893" cy="550440"/>
          </a:xfrm>
        </p:grpSpPr>
        <p:cxnSp>
          <p:nvCxnSpPr>
            <p:cNvPr id="192" name="Straight Arrow Connector 113">
              <a:extLst>
                <a:ext uri="{FF2B5EF4-FFF2-40B4-BE49-F238E27FC236}">
                  <a16:creationId xmlns:a16="http://schemas.microsoft.com/office/drawing/2014/main" id="{9CC71A0C-0EE5-2EF0-687D-04078BD6CF2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712501" y="2246836"/>
              <a:ext cx="278893" cy="0"/>
            </a:xfrm>
            <a:prstGeom prst="straightConnector1">
              <a:avLst/>
            </a:prstGeom>
            <a:noFill/>
            <a:ln w="38100" algn="ctr">
              <a:solidFill>
                <a:srgbClr val="000000">
                  <a:lumMod val="75000"/>
                  <a:lumOff val="25000"/>
                </a:srgbClr>
              </a:solidFill>
              <a:round/>
              <a:headEnd/>
              <a:tailEnd type="arrow" w="med" len="med"/>
            </a:ln>
          </p:spPr>
        </p:cxnSp>
        <p:cxnSp>
          <p:nvCxnSpPr>
            <p:cNvPr id="193" name="Straight Arrow Connector 114">
              <a:extLst>
                <a:ext uri="{FF2B5EF4-FFF2-40B4-BE49-F238E27FC236}">
                  <a16:creationId xmlns:a16="http://schemas.microsoft.com/office/drawing/2014/main" id="{12DE12B3-3849-7899-809F-31E32D9D2F7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712501" y="2796215"/>
              <a:ext cx="260900" cy="1061"/>
            </a:xfrm>
            <a:prstGeom prst="straightConnector1">
              <a:avLst/>
            </a:prstGeom>
            <a:noFill/>
            <a:ln w="38100" algn="ctr">
              <a:solidFill>
                <a:srgbClr val="000000">
                  <a:lumMod val="75000"/>
                  <a:lumOff val="25000"/>
                </a:srgbClr>
              </a:solidFill>
              <a:round/>
              <a:headEnd/>
              <a:tailEnd type="arrow" w="med" len="med"/>
            </a:ln>
          </p:spPr>
        </p:cxnSp>
      </p:grpSp>
      <p:sp>
        <p:nvSpPr>
          <p:cNvPr id="194" name="Rectangle 193">
            <a:extLst>
              <a:ext uri="{FF2B5EF4-FFF2-40B4-BE49-F238E27FC236}">
                <a16:creationId xmlns:a16="http://schemas.microsoft.com/office/drawing/2014/main" id="{B4345143-891D-B17E-5E35-E0411E8D8D3F}"/>
              </a:ext>
            </a:extLst>
          </p:cNvPr>
          <p:cNvSpPr/>
          <p:nvPr/>
        </p:nvSpPr>
        <p:spPr>
          <a:xfrm>
            <a:off x="2198478" y="2473538"/>
            <a:ext cx="7490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189">
              <a:defRPr/>
            </a:pPr>
            <a:r>
              <a:rPr lang="en-US" sz="900" kern="0" dirty="0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ECN</a:t>
            </a:r>
          </a:p>
          <a:p>
            <a:pPr algn="ctr" defTabSz="457189">
              <a:defRPr/>
            </a:pPr>
            <a:r>
              <a:rPr lang="en-US" sz="900" kern="0" dirty="0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Classifier</a:t>
            </a:r>
          </a:p>
        </p:txBody>
      </p:sp>
      <p:cxnSp>
        <p:nvCxnSpPr>
          <p:cNvPr id="195" name="Straight Arrow Connector 90">
            <a:extLst>
              <a:ext uri="{FF2B5EF4-FFF2-40B4-BE49-F238E27FC236}">
                <a16:creationId xmlns:a16="http://schemas.microsoft.com/office/drawing/2014/main" id="{9513697E-E15E-A174-7B68-F19049F656F0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957235" y="3639361"/>
            <a:ext cx="846306" cy="1"/>
          </a:xfrm>
          <a:prstGeom prst="straightConnector1">
            <a:avLst/>
          </a:prstGeom>
          <a:noFill/>
          <a:ln w="38100" algn="ctr">
            <a:solidFill>
              <a:srgbClr val="000000">
                <a:lumMod val="75000"/>
                <a:lumOff val="25000"/>
              </a:srgbClr>
            </a:solidFill>
            <a:round/>
            <a:headEnd/>
            <a:tailEnd type="arrow" w="med" len="med"/>
          </a:ln>
        </p:spPr>
      </p:cxnSp>
      <p:sp>
        <p:nvSpPr>
          <p:cNvPr id="196" name="Rectangle 195">
            <a:extLst>
              <a:ext uri="{FF2B5EF4-FFF2-40B4-BE49-F238E27FC236}">
                <a16:creationId xmlns:a16="http://schemas.microsoft.com/office/drawing/2014/main" id="{E83B74FB-C5D7-480A-34A7-87B4A2604010}"/>
              </a:ext>
            </a:extLst>
          </p:cNvPr>
          <p:cNvSpPr/>
          <p:nvPr/>
        </p:nvSpPr>
        <p:spPr bwMode="auto">
          <a:xfrm>
            <a:off x="3816324" y="2942878"/>
            <a:ext cx="623760" cy="322416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anchor="ctr"/>
          <a:lstStyle/>
          <a:p>
            <a:pPr algn="ctr" defTabSz="457189">
              <a:defRPr/>
            </a:pPr>
            <a:r>
              <a:rPr lang="en-US" sz="900" kern="0" dirty="0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CE </a:t>
            </a:r>
            <a:br>
              <a:rPr lang="en-US" sz="900" kern="0" dirty="0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</a:br>
            <a:r>
              <a:rPr lang="en-US" sz="900" kern="0" dirty="0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marker</a:t>
            </a:r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E7BF560F-2FEC-E9FA-EA0D-907830B4B768}"/>
              </a:ext>
            </a:extLst>
          </p:cNvPr>
          <p:cNvSpPr/>
          <p:nvPr/>
        </p:nvSpPr>
        <p:spPr bwMode="auto">
          <a:xfrm>
            <a:off x="3817786" y="3498621"/>
            <a:ext cx="623760" cy="31075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anchor="ctr"/>
          <a:lstStyle/>
          <a:p>
            <a:pPr algn="ctr" defTabSz="457189">
              <a:defRPr/>
            </a:pPr>
            <a:r>
              <a:rPr lang="en-US" sz="900" kern="0" dirty="0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Drop</a:t>
            </a:r>
          </a:p>
        </p:txBody>
      </p:sp>
      <p:cxnSp>
        <p:nvCxnSpPr>
          <p:cNvPr id="198" name="Shape 68">
            <a:extLst>
              <a:ext uri="{FF2B5EF4-FFF2-40B4-BE49-F238E27FC236}">
                <a16:creationId xmlns:a16="http://schemas.microsoft.com/office/drawing/2014/main" id="{1F866F59-AC38-8FE7-DD38-2B5F02852A21}"/>
              </a:ext>
            </a:extLst>
          </p:cNvPr>
          <p:cNvCxnSpPr>
            <a:cxnSpLocks noChangeShapeType="1"/>
            <a:stCxn id="155" idx="2"/>
            <a:endCxn id="197" idx="2"/>
          </p:cNvCxnSpPr>
          <p:nvPr/>
        </p:nvCxnSpPr>
        <p:spPr bwMode="auto">
          <a:xfrm rot="5400000" flipH="1">
            <a:off x="4729819" y="3209221"/>
            <a:ext cx="823568" cy="2023871"/>
          </a:xfrm>
          <a:prstGeom prst="bentConnector3">
            <a:avLst>
              <a:gd name="adj1" fmla="val -27757"/>
            </a:avLst>
          </a:prstGeom>
          <a:noFill/>
          <a:ln w="9525" algn="ctr">
            <a:solidFill>
              <a:srgbClr val="000000"/>
            </a:solidFill>
            <a:miter lim="800000"/>
            <a:headEnd/>
            <a:tailEnd type="arrow" w="med" len="med"/>
          </a:ln>
        </p:spPr>
      </p:cxnSp>
      <p:cxnSp>
        <p:nvCxnSpPr>
          <p:cNvPr id="199" name="Shape 68">
            <a:extLst>
              <a:ext uri="{FF2B5EF4-FFF2-40B4-BE49-F238E27FC236}">
                <a16:creationId xmlns:a16="http://schemas.microsoft.com/office/drawing/2014/main" id="{8575A653-7ADD-2FAA-C5D7-A74B46BF1846}"/>
              </a:ext>
            </a:extLst>
          </p:cNvPr>
          <p:cNvCxnSpPr>
            <a:cxnSpLocks noChangeShapeType="1"/>
            <a:stCxn id="203" idx="1"/>
            <a:endCxn id="196" idx="0"/>
          </p:cNvCxnSpPr>
          <p:nvPr/>
        </p:nvCxnSpPr>
        <p:spPr bwMode="auto">
          <a:xfrm rot="10800000" flipV="1">
            <a:off x="4128206" y="2331148"/>
            <a:ext cx="735653" cy="611730"/>
          </a:xfrm>
          <a:prstGeom prst="bentConnector2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 type="arrow" w="med" len="med"/>
          </a:ln>
        </p:spPr>
      </p:cxnSp>
      <p:sp>
        <p:nvSpPr>
          <p:cNvPr id="200" name="Rectangle 199">
            <a:extLst>
              <a:ext uri="{FF2B5EF4-FFF2-40B4-BE49-F238E27FC236}">
                <a16:creationId xmlns:a16="http://schemas.microsoft.com/office/drawing/2014/main" id="{98F8DCD5-7901-1705-5BA8-26636F18ACBD}"/>
              </a:ext>
            </a:extLst>
          </p:cNvPr>
          <p:cNvSpPr/>
          <p:nvPr/>
        </p:nvSpPr>
        <p:spPr bwMode="auto">
          <a:xfrm>
            <a:off x="5846352" y="2111079"/>
            <a:ext cx="614374" cy="44014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4BDD33">
                <a:lumMod val="75000"/>
              </a:srgbClr>
            </a:solidFill>
            <a:prstDash val="solid"/>
          </a:ln>
          <a:effectLst/>
        </p:spPr>
        <p:txBody>
          <a:bodyPr lIns="0" tIns="0" rIns="0" bIns="0" anchor="ctr"/>
          <a:lstStyle/>
          <a:p>
            <a:pPr algn="ctr" defTabSz="457189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1050" kern="0" dirty="0">
                <a:solidFill>
                  <a:srgbClr val="00B050"/>
                </a:solidFill>
                <a:ea typeface="Tahoma" pitchFamily="34" charset="0"/>
                <a:cs typeface="Tahoma" pitchFamily="34" charset="0"/>
              </a:rPr>
              <a:t>&gt;1ms</a:t>
            </a:r>
          </a:p>
        </p:txBody>
      </p:sp>
      <p:cxnSp>
        <p:nvCxnSpPr>
          <p:cNvPr id="201" name="Straight Arrow Connector 108">
            <a:extLst>
              <a:ext uri="{FF2B5EF4-FFF2-40B4-BE49-F238E27FC236}">
                <a16:creationId xmlns:a16="http://schemas.microsoft.com/office/drawing/2014/main" id="{FBB5FEC1-D8B8-D9AB-B721-C1700A370BB2}"/>
              </a:ext>
            </a:extLst>
          </p:cNvPr>
          <p:cNvCxnSpPr>
            <a:cxnSpLocks noChangeShapeType="1"/>
            <a:stCxn id="200" idx="2"/>
            <a:endCxn id="169" idx="0"/>
          </p:cNvCxnSpPr>
          <p:nvPr/>
        </p:nvCxnSpPr>
        <p:spPr bwMode="auto">
          <a:xfrm>
            <a:off x="6153538" y="2551219"/>
            <a:ext cx="5324" cy="398024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 type="arrow" w="med" len="med"/>
            <a:tailEnd/>
          </a:ln>
        </p:spPr>
      </p:cxnSp>
      <p:sp>
        <p:nvSpPr>
          <p:cNvPr id="202" name="Rectangle 201">
            <a:extLst>
              <a:ext uri="{FF2B5EF4-FFF2-40B4-BE49-F238E27FC236}">
                <a16:creationId xmlns:a16="http://schemas.microsoft.com/office/drawing/2014/main" id="{32BE7939-5EE9-8003-A8A4-12E48132156D}"/>
              </a:ext>
            </a:extLst>
          </p:cNvPr>
          <p:cNvSpPr/>
          <p:nvPr/>
        </p:nvSpPr>
        <p:spPr bwMode="auto">
          <a:xfrm>
            <a:off x="5778261" y="2600688"/>
            <a:ext cx="507805" cy="31075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0" tIns="0" rIns="0" bIns="0" anchor="ctr"/>
          <a:lstStyle/>
          <a:p>
            <a:pPr algn="ctr" defTabSz="457189">
              <a:defRPr/>
            </a:pPr>
            <a:r>
              <a:rPr lang="nl-BE" sz="900" kern="0" dirty="0" err="1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q</a:t>
            </a:r>
            <a:r>
              <a:rPr lang="nl-BE" sz="900" kern="0" baseline="-25000" dirty="0" err="1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L</a:t>
            </a:r>
            <a:endParaRPr lang="nl-BE" sz="900" kern="0" baseline="-25000" dirty="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6EF605C4-6942-8682-DAD6-FCB42B623FB8}"/>
              </a:ext>
            </a:extLst>
          </p:cNvPr>
          <p:cNvSpPr/>
          <p:nvPr/>
        </p:nvSpPr>
        <p:spPr bwMode="auto">
          <a:xfrm>
            <a:off x="4863858" y="2111079"/>
            <a:ext cx="614374" cy="44014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4BDD33">
                <a:lumMod val="75000"/>
              </a:srgbClr>
            </a:solidFill>
            <a:prstDash val="solid"/>
          </a:ln>
          <a:effectLst/>
        </p:spPr>
        <p:txBody>
          <a:bodyPr lIns="0" tIns="0" rIns="0" bIns="0" anchor="ctr"/>
          <a:lstStyle/>
          <a:p>
            <a:pPr algn="ctr" defTabSz="457189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1050" kern="0" dirty="0">
                <a:solidFill>
                  <a:srgbClr val="00B050"/>
                </a:solidFill>
                <a:ea typeface="Tahoma" pitchFamily="34" charset="0"/>
                <a:cs typeface="Tahoma" pitchFamily="34" charset="0"/>
              </a:rPr>
              <a:t>&amp;</a:t>
            </a:r>
          </a:p>
        </p:txBody>
      </p:sp>
      <p:cxnSp>
        <p:nvCxnSpPr>
          <p:cNvPr id="204" name="Straight Arrow Connector 108">
            <a:extLst>
              <a:ext uri="{FF2B5EF4-FFF2-40B4-BE49-F238E27FC236}">
                <a16:creationId xmlns:a16="http://schemas.microsoft.com/office/drawing/2014/main" id="{A938D49F-2320-20A7-B2BF-41EFCA400551}"/>
              </a:ext>
            </a:extLst>
          </p:cNvPr>
          <p:cNvCxnSpPr>
            <a:cxnSpLocks noChangeShapeType="1"/>
            <a:stCxn id="203" idx="3"/>
            <a:endCxn id="200" idx="1"/>
          </p:cNvCxnSpPr>
          <p:nvPr/>
        </p:nvCxnSpPr>
        <p:spPr bwMode="auto">
          <a:xfrm>
            <a:off x="5478232" y="2331148"/>
            <a:ext cx="368120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 type="arrow" w="med" len="med"/>
            <a:tailEnd/>
          </a:ln>
        </p:spPr>
      </p:cxnSp>
      <p:sp>
        <p:nvSpPr>
          <p:cNvPr id="205" name="Rectangle 204">
            <a:extLst>
              <a:ext uri="{FF2B5EF4-FFF2-40B4-BE49-F238E27FC236}">
                <a16:creationId xmlns:a16="http://schemas.microsoft.com/office/drawing/2014/main" id="{70522CA6-2BC6-3CE0-30BC-067FC2882E29}"/>
              </a:ext>
            </a:extLst>
          </p:cNvPr>
          <p:cNvSpPr/>
          <p:nvPr/>
        </p:nvSpPr>
        <p:spPr bwMode="auto">
          <a:xfrm>
            <a:off x="4791282" y="2632131"/>
            <a:ext cx="507805" cy="31075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0" tIns="0" rIns="0" bIns="0" anchor="ctr"/>
          <a:lstStyle/>
          <a:p>
            <a:pPr algn="ctr" defTabSz="457189">
              <a:defRPr/>
            </a:pPr>
            <a:r>
              <a:rPr lang="nl-BE" sz="900" kern="0" dirty="0" err="1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p</a:t>
            </a:r>
            <a:r>
              <a:rPr lang="nl-BE" sz="900" kern="0" baseline="-25000" dirty="0" err="1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L</a:t>
            </a:r>
            <a:endParaRPr lang="nl-BE" sz="900" kern="0" baseline="-25000" dirty="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2520C5B9-CE73-9BC0-4F27-33D2DBA18E5C}"/>
              </a:ext>
            </a:extLst>
          </p:cNvPr>
          <p:cNvSpPr/>
          <p:nvPr/>
        </p:nvSpPr>
        <p:spPr>
          <a:xfrm>
            <a:off x="1926077" y="1937021"/>
            <a:ext cx="6155760" cy="3346315"/>
          </a:xfrm>
          <a:prstGeom prst="rect">
            <a:avLst/>
          </a:prstGeom>
          <a:noFill/>
          <a:ln w="9525" cap="flat" cmpd="sng" algn="ctr">
            <a:solidFill>
              <a:srgbClr val="001135"/>
            </a:solidFill>
            <a:prstDash val="dash"/>
          </a:ln>
          <a:effectLst/>
        </p:spPr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457189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GB" sz="1200" kern="0" dirty="0">
                <a:solidFill>
                  <a:srgbClr val="001135"/>
                </a:solidFill>
                <a:latin typeface="Nokia Pure Text Light"/>
                <a:ea typeface="MS Gothic"/>
              </a:rPr>
              <a:t>Network node</a:t>
            </a:r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36AD6E90-89AD-4E21-707D-F03C0AA9C838}"/>
              </a:ext>
            </a:extLst>
          </p:cNvPr>
          <p:cNvSpPr/>
          <p:nvPr/>
        </p:nvSpPr>
        <p:spPr>
          <a:xfrm>
            <a:off x="291830" y="2593486"/>
            <a:ext cx="1128409" cy="316299"/>
          </a:xfrm>
          <a:prstGeom prst="rect">
            <a:avLst/>
          </a:prstGeom>
          <a:noFill/>
          <a:ln w="9525" cap="flat" cmpd="sng" algn="ctr">
            <a:solidFill>
              <a:srgbClr val="001135"/>
            </a:solidFill>
            <a:prstDash val="dash"/>
          </a:ln>
          <a:effectLst/>
        </p:spPr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457189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GB" sz="1050" kern="0" dirty="0">
                <a:solidFill>
                  <a:srgbClr val="34B4E4">
                    <a:lumMod val="75000"/>
                  </a:srgbClr>
                </a:solidFill>
                <a:latin typeface="Nokia Pure Text Light"/>
                <a:ea typeface="Tahoma" pitchFamily="34" charset="0"/>
                <a:cs typeface="Tahoma" pitchFamily="34" charset="0"/>
              </a:rPr>
              <a:t>Prague</a:t>
            </a:r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42C78602-7490-8350-39D2-5C2AA6139476}"/>
              </a:ext>
            </a:extLst>
          </p:cNvPr>
          <p:cNvSpPr/>
          <p:nvPr/>
        </p:nvSpPr>
        <p:spPr>
          <a:xfrm>
            <a:off x="291830" y="3736637"/>
            <a:ext cx="1128409" cy="299624"/>
          </a:xfrm>
          <a:prstGeom prst="rect">
            <a:avLst/>
          </a:prstGeom>
          <a:noFill/>
          <a:ln w="9525" cap="flat" cmpd="sng" algn="ctr">
            <a:solidFill>
              <a:srgbClr val="001135"/>
            </a:solidFill>
            <a:prstDash val="dash"/>
          </a:ln>
          <a:effectLst/>
        </p:spPr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457189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GB" sz="1000" kern="0" dirty="0">
                <a:solidFill>
                  <a:srgbClr val="EE5500"/>
                </a:solidFill>
                <a:latin typeface="Nokia Pure Text Light"/>
                <a:ea typeface="Tahoma" pitchFamily="34" charset="0"/>
                <a:cs typeface="Tahoma" pitchFamily="34" charset="0"/>
              </a:rPr>
              <a:t>Reno/Cubic</a:t>
            </a:r>
          </a:p>
        </p:txBody>
      </p:sp>
      <p:cxnSp>
        <p:nvCxnSpPr>
          <p:cNvPr id="210" name="Straight Arrow Connector 60">
            <a:extLst>
              <a:ext uri="{FF2B5EF4-FFF2-40B4-BE49-F238E27FC236}">
                <a16:creationId xmlns:a16="http://schemas.microsoft.com/office/drawing/2014/main" id="{79CCBC1D-5301-A224-3497-2D4313848F5A}"/>
              </a:ext>
            </a:extLst>
          </p:cNvPr>
          <p:cNvCxnSpPr>
            <a:cxnSpLocks noChangeShapeType="1"/>
            <a:stCxn id="208" idx="0"/>
            <a:endCxn id="156" idx="1"/>
          </p:cNvCxnSpPr>
          <p:nvPr/>
        </p:nvCxnSpPr>
        <p:spPr bwMode="auto">
          <a:xfrm rot="5400000" flipH="1" flipV="1">
            <a:off x="1358901" y="2875910"/>
            <a:ext cx="357860" cy="1363593"/>
          </a:xfrm>
          <a:prstGeom prst="curvedConnector2">
            <a:avLst/>
          </a:prstGeom>
          <a:noFill/>
          <a:ln w="38100" algn="ctr">
            <a:solidFill>
              <a:srgbClr val="000000">
                <a:lumMod val="75000"/>
                <a:lumOff val="25000"/>
              </a:srgbClr>
            </a:solidFill>
            <a:round/>
            <a:headEnd/>
            <a:tailEnd type="arrow" w="med" len="med"/>
          </a:ln>
        </p:spPr>
      </p:cxnSp>
      <p:sp>
        <p:nvSpPr>
          <p:cNvPr id="214" name="Rectangle 213">
            <a:extLst>
              <a:ext uri="{FF2B5EF4-FFF2-40B4-BE49-F238E27FC236}">
                <a16:creationId xmlns:a16="http://schemas.microsoft.com/office/drawing/2014/main" id="{0199BC21-761F-1BD0-77A6-B6CD3F6769C9}"/>
              </a:ext>
            </a:extLst>
          </p:cNvPr>
          <p:cNvSpPr/>
          <p:nvPr/>
        </p:nvSpPr>
        <p:spPr bwMode="auto">
          <a:xfrm>
            <a:off x="6985597" y="3132038"/>
            <a:ext cx="701731" cy="541956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4BDD33">
                <a:lumMod val="75000"/>
              </a:srgbClr>
            </a:solidFill>
            <a:prstDash val="solid"/>
          </a:ln>
          <a:effectLst/>
        </p:spPr>
        <p:txBody>
          <a:bodyPr lIns="0" tIns="0" rIns="0" bIns="0" anchor="ctr"/>
          <a:lstStyle/>
          <a:p>
            <a:pPr algn="ctr" defTabSz="457189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1050" kern="0" dirty="0">
                <a:solidFill>
                  <a:srgbClr val="00B050"/>
                </a:solidFill>
                <a:ea typeface="Tahoma" pitchFamily="34" charset="0"/>
                <a:cs typeface="Tahoma" pitchFamily="34" charset="0"/>
              </a:rPr>
              <a:t>  WRR</a:t>
            </a: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3E48A6B3-693D-0839-2F6F-C165DD82B39D}"/>
              </a:ext>
            </a:extLst>
          </p:cNvPr>
          <p:cNvSpPr/>
          <p:nvPr/>
        </p:nvSpPr>
        <p:spPr bwMode="auto">
          <a:xfrm>
            <a:off x="6976469" y="3097607"/>
            <a:ext cx="362556" cy="31075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0" tIns="0" rIns="0" bIns="0" anchor="ctr"/>
          <a:lstStyle/>
          <a:p>
            <a:pPr algn="ctr" defTabSz="457189">
              <a:defRPr/>
            </a:pPr>
            <a:r>
              <a:rPr lang="nl-BE" sz="900" kern="0" dirty="0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90%</a:t>
            </a:r>
            <a:endParaRPr lang="nl-BE" sz="900" kern="0" baseline="-25000" dirty="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16" name="Rectangle 215">
            <a:extLst>
              <a:ext uri="{FF2B5EF4-FFF2-40B4-BE49-F238E27FC236}">
                <a16:creationId xmlns:a16="http://schemas.microsoft.com/office/drawing/2014/main" id="{CF0D165B-FA73-E6F4-774E-C009FF92EC82}"/>
              </a:ext>
            </a:extLst>
          </p:cNvPr>
          <p:cNvSpPr/>
          <p:nvPr/>
        </p:nvSpPr>
        <p:spPr bwMode="auto">
          <a:xfrm>
            <a:off x="6976469" y="3399164"/>
            <a:ext cx="362556" cy="31075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0" tIns="0" rIns="0" bIns="0" anchor="ctr"/>
          <a:lstStyle/>
          <a:p>
            <a:pPr algn="ctr" defTabSz="457189">
              <a:defRPr/>
            </a:pPr>
            <a:r>
              <a:rPr lang="nl-BE" sz="900" kern="0" dirty="0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10%</a:t>
            </a:r>
            <a:endParaRPr lang="nl-BE" sz="900" kern="0" baseline="-25000" dirty="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79117285-FA98-9F40-519D-229DB23D31A0}"/>
              </a:ext>
            </a:extLst>
          </p:cNvPr>
          <p:cNvSpPr/>
          <p:nvPr/>
        </p:nvSpPr>
        <p:spPr bwMode="auto">
          <a:xfrm>
            <a:off x="4406657" y="4640271"/>
            <a:ext cx="472932" cy="44014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00B050"/>
            </a:solidFill>
            <a:prstDash val="solid"/>
          </a:ln>
          <a:effectLst/>
        </p:spPr>
        <p:txBody>
          <a:bodyPr lIns="0" tIns="0" rIns="0" bIns="0" anchor="ctr"/>
          <a:lstStyle/>
          <a:p>
            <a:pPr algn="ctr" defTabSz="457189">
              <a:defRPr/>
            </a:pPr>
            <a:r>
              <a:rPr lang="en-US" sz="1400" kern="0" dirty="0">
                <a:solidFill>
                  <a:srgbClr val="00B050"/>
                </a:solidFill>
                <a:ea typeface="Tahoma" pitchFamily="34" charset="0"/>
                <a:cs typeface="Tahoma" pitchFamily="34" charset="0"/>
              </a:rPr>
              <a:t>p²</a:t>
            </a:r>
            <a:endParaRPr lang="en-US" sz="1400" kern="0" baseline="-25000" dirty="0">
              <a:solidFill>
                <a:srgbClr val="00B050"/>
              </a:solidFill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218" name="Shape 68">
            <a:extLst>
              <a:ext uri="{FF2B5EF4-FFF2-40B4-BE49-F238E27FC236}">
                <a16:creationId xmlns:a16="http://schemas.microsoft.com/office/drawing/2014/main" id="{194C2D65-043B-EE45-524D-B52C1398CE13}"/>
              </a:ext>
            </a:extLst>
          </p:cNvPr>
          <p:cNvCxnSpPr>
            <a:cxnSpLocks noChangeShapeType="1"/>
            <a:stCxn id="155" idx="2"/>
            <a:endCxn id="217" idx="3"/>
          </p:cNvCxnSpPr>
          <p:nvPr/>
        </p:nvCxnSpPr>
        <p:spPr bwMode="auto">
          <a:xfrm rot="5400000">
            <a:off x="5402863" y="4109667"/>
            <a:ext cx="227402" cy="1273948"/>
          </a:xfrm>
          <a:prstGeom prst="bentConnector2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 type="arrow" w="med" len="med"/>
          </a:ln>
        </p:spPr>
      </p:cxnSp>
      <p:cxnSp>
        <p:nvCxnSpPr>
          <p:cNvPr id="219" name="Shape 68">
            <a:extLst>
              <a:ext uri="{FF2B5EF4-FFF2-40B4-BE49-F238E27FC236}">
                <a16:creationId xmlns:a16="http://schemas.microsoft.com/office/drawing/2014/main" id="{79F3B943-3A0D-A183-DD19-D36ED2C47FD4}"/>
              </a:ext>
            </a:extLst>
          </p:cNvPr>
          <p:cNvCxnSpPr>
            <a:cxnSpLocks noChangeShapeType="1"/>
            <a:stCxn id="217" idx="1"/>
            <a:endCxn id="197" idx="2"/>
          </p:cNvCxnSpPr>
          <p:nvPr/>
        </p:nvCxnSpPr>
        <p:spPr bwMode="auto">
          <a:xfrm rot="10800000">
            <a:off x="4129668" y="3809372"/>
            <a:ext cx="276991" cy="1050970"/>
          </a:xfrm>
          <a:prstGeom prst="bentConnector2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 type="arrow" w="med" len="med"/>
          </a:ln>
        </p:spPr>
      </p:cxnSp>
      <p:cxnSp>
        <p:nvCxnSpPr>
          <p:cNvPr id="220" name="Shape 68">
            <a:extLst>
              <a:ext uri="{FF2B5EF4-FFF2-40B4-BE49-F238E27FC236}">
                <a16:creationId xmlns:a16="http://schemas.microsoft.com/office/drawing/2014/main" id="{FB472CA3-31BA-5417-12A7-BE513E90A3FA}"/>
              </a:ext>
            </a:extLst>
          </p:cNvPr>
          <p:cNvCxnSpPr>
            <a:cxnSpLocks noChangeShapeType="1"/>
            <a:stCxn id="155" idx="2"/>
            <a:endCxn id="221" idx="2"/>
          </p:cNvCxnSpPr>
          <p:nvPr/>
        </p:nvCxnSpPr>
        <p:spPr bwMode="auto">
          <a:xfrm rot="5400000" flipH="1">
            <a:off x="5561661" y="4041064"/>
            <a:ext cx="199865" cy="983888"/>
          </a:xfrm>
          <a:prstGeom prst="bentConnector3">
            <a:avLst>
              <a:gd name="adj1" fmla="val -114377"/>
            </a:avLst>
          </a:prstGeom>
          <a:noFill/>
          <a:ln w="9525" algn="ctr">
            <a:solidFill>
              <a:srgbClr val="000000"/>
            </a:solidFill>
            <a:round/>
            <a:headEnd type="none" w="med" len="med"/>
            <a:tailEnd type="arrow" w="med" len="med"/>
          </a:ln>
        </p:spPr>
      </p:cxnSp>
      <p:sp>
        <p:nvSpPr>
          <p:cNvPr id="221" name="Rectangle 220">
            <a:extLst>
              <a:ext uri="{FF2B5EF4-FFF2-40B4-BE49-F238E27FC236}">
                <a16:creationId xmlns:a16="http://schemas.microsoft.com/office/drawing/2014/main" id="{308EB975-ACCE-DBEE-E7BD-63C836F663C3}"/>
              </a:ext>
            </a:extLst>
          </p:cNvPr>
          <p:cNvSpPr/>
          <p:nvPr/>
        </p:nvSpPr>
        <p:spPr bwMode="auto">
          <a:xfrm>
            <a:off x="4933183" y="3992934"/>
            <a:ext cx="472932" cy="44014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00B050"/>
            </a:solidFill>
            <a:prstDash val="solid"/>
          </a:ln>
          <a:effectLst/>
        </p:spPr>
        <p:txBody>
          <a:bodyPr lIns="0" tIns="0" rIns="0" bIns="0" anchor="ctr"/>
          <a:lstStyle/>
          <a:p>
            <a:pPr algn="ctr" defTabSz="457189">
              <a:defRPr/>
            </a:pPr>
            <a:r>
              <a:rPr lang="en-US" sz="1400" kern="0" dirty="0">
                <a:solidFill>
                  <a:srgbClr val="00B050"/>
                </a:solidFill>
                <a:ea typeface="Tahoma" pitchFamily="34" charset="0"/>
                <a:cs typeface="Tahoma" pitchFamily="34" charset="0"/>
              </a:rPr>
              <a:t>2p</a:t>
            </a:r>
            <a:endParaRPr lang="en-US" sz="1400" kern="0" baseline="-25000" dirty="0">
              <a:solidFill>
                <a:srgbClr val="00B050"/>
              </a:solidFill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222" name="Shape 68">
            <a:extLst>
              <a:ext uri="{FF2B5EF4-FFF2-40B4-BE49-F238E27FC236}">
                <a16:creationId xmlns:a16="http://schemas.microsoft.com/office/drawing/2014/main" id="{022515E1-2C02-9CD2-E113-2E50E6AF9B39}"/>
              </a:ext>
            </a:extLst>
          </p:cNvPr>
          <p:cNvCxnSpPr>
            <a:cxnSpLocks noChangeShapeType="1"/>
            <a:stCxn id="221" idx="0"/>
            <a:endCxn id="203" idx="2"/>
          </p:cNvCxnSpPr>
          <p:nvPr/>
        </p:nvCxnSpPr>
        <p:spPr bwMode="auto">
          <a:xfrm rot="5400000" flipH="1" flipV="1">
            <a:off x="4449488" y="3271379"/>
            <a:ext cx="1441716" cy="1395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rgbClr val="000000"/>
            </a:solidFill>
            <a:round/>
            <a:headEnd type="none" w="med" len="med"/>
            <a:tailEnd type="arrow" w="med" len="med"/>
          </a:ln>
        </p:spPr>
      </p:cxnSp>
      <p:sp>
        <p:nvSpPr>
          <p:cNvPr id="223" name="TextBox 222">
            <a:extLst>
              <a:ext uri="{FF2B5EF4-FFF2-40B4-BE49-F238E27FC236}">
                <a16:creationId xmlns:a16="http://schemas.microsoft.com/office/drawing/2014/main" id="{190326EA-8B64-6C57-31F3-5B7BC3734E49}"/>
              </a:ext>
            </a:extLst>
          </p:cNvPr>
          <p:cNvSpPr txBox="1"/>
          <p:nvPr/>
        </p:nvSpPr>
        <p:spPr>
          <a:xfrm>
            <a:off x="6789334" y="2562881"/>
            <a:ext cx="1193771" cy="422405"/>
          </a:xfrm>
          <a:prstGeom prst="rect">
            <a:avLst/>
          </a:prstGeom>
          <a:noFill/>
        </p:spPr>
        <p:txBody>
          <a:bodyPr wrap="none" lIns="72000" tIns="72000" rIns="72000" bIns="72000" rtlCol="0">
            <a:spAutoFit/>
          </a:bodyPr>
          <a:lstStyle/>
          <a:p>
            <a:pPr algn="ctr" defTabSz="457189">
              <a:buClr>
                <a:srgbClr val="001135"/>
              </a:buClr>
            </a:pPr>
            <a:r>
              <a:rPr lang="en-US" sz="900" b="1" dirty="0">
                <a:solidFill>
                  <a:srgbClr val="4BDD33">
                    <a:lumMod val="75000"/>
                  </a:srgbClr>
                </a:solidFill>
                <a:ea typeface="Nokia Pure Text" panose="020B0503020202020204" pitchFamily="34" charset="0"/>
                <a:cs typeface="Nokia Pure Headline Light"/>
              </a:rPr>
              <a:t>Congestion Control</a:t>
            </a:r>
          </a:p>
          <a:p>
            <a:pPr algn="ctr" defTabSz="457189">
              <a:buClr>
                <a:srgbClr val="001135"/>
              </a:buClr>
            </a:pPr>
            <a:r>
              <a:rPr lang="en-US" sz="900" b="1" dirty="0">
                <a:solidFill>
                  <a:srgbClr val="4BDD33">
                    <a:lumMod val="75000"/>
                  </a:srgbClr>
                </a:solidFill>
                <a:ea typeface="Nokia Pure Text" panose="020B0503020202020204" pitchFamily="34" charset="0"/>
                <a:cs typeface="Nokia Pure Headline Light"/>
              </a:rPr>
              <a:t>Overrules scheduling</a:t>
            </a:r>
          </a:p>
        </p:txBody>
      </p:sp>
      <p:sp>
        <p:nvSpPr>
          <p:cNvPr id="225" name="TextBox 2">
            <a:extLst>
              <a:ext uri="{FF2B5EF4-FFF2-40B4-BE49-F238E27FC236}">
                <a16:creationId xmlns:a16="http://schemas.microsoft.com/office/drawing/2014/main" id="{5912716F-A90D-473E-AF0B-C2A37715BE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606" y="2103292"/>
            <a:ext cx="1240724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BE" sz="900" kern="0" dirty="0">
                <a:solidFill>
                  <a:srgbClr val="34B4E4">
                    <a:lumMod val="75000"/>
                  </a:srgbClr>
                </a:solidFill>
                <a:latin typeface="Times New Roman"/>
                <a:ea typeface="Tahoma" pitchFamily="34" charset="0"/>
                <a:cs typeface="Tahoma" pitchFamily="34" charset="0"/>
              </a:rPr>
              <a:t>Interactive </a:t>
            </a:r>
            <a:r>
              <a:rPr lang="nl-BE" sz="900" kern="0" dirty="0" err="1">
                <a:solidFill>
                  <a:srgbClr val="34B4E4">
                    <a:lumMod val="75000"/>
                  </a:srgbClr>
                </a:solidFill>
                <a:latin typeface="Times New Roman"/>
                <a:ea typeface="Tahoma" pitchFamily="34" charset="0"/>
                <a:cs typeface="Tahoma" pitchFamily="34" charset="0"/>
              </a:rPr>
              <a:t>applications</a:t>
            </a:r>
            <a:r>
              <a:rPr lang="nl-BE" sz="900" kern="0" dirty="0">
                <a:solidFill>
                  <a:srgbClr val="34B4E4">
                    <a:lumMod val="75000"/>
                  </a:srgbClr>
                </a:solidFill>
                <a:latin typeface="Times New Roman"/>
                <a:ea typeface="Tahoma" pitchFamily="34" charset="0"/>
                <a:cs typeface="Tahoma" pitchFamily="34" charset="0"/>
              </a:rPr>
              <a:t> </a:t>
            </a: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BE" sz="900" kern="0" dirty="0">
                <a:solidFill>
                  <a:srgbClr val="34B4E4">
                    <a:lumMod val="75000"/>
                  </a:srgbClr>
                </a:solidFill>
                <a:latin typeface="Times New Roman"/>
                <a:ea typeface="Tahoma" pitchFamily="34" charset="0"/>
                <a:cs typeface="Tahoma" pitchFamily="34" charset="0"/>
              </a:rPr>
              <a:t>set L4S ECT1 in IP header</a:t>
            </a:r>
          </a:p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nl-BE" sz="900" kern="0" dirty="0" err="1">
                <a:solidFill>
                  <a:srgbClr val="34B4E4">
                    <a:lumMod val="75000"/>
                  </a:srgbClr>
                </a:solidFill>
                <a:latin typeface="Times New Roman"/>
                <a:ea typeface="Tahoma" pitchFamily="34" charset="0"/>
                <a:cs typeface="Tahoma" pitchFamily="34" charset="0"/>
              </a:rPr>
              <a:t>and</a:t>
            </a:r>
            <a:r>
              <a:rPr lang="nl-BE" sz="900" kern="0" dirty="0">
                <a:solidFill>
                  <a:srgbClr val="34B4E4">
                    <a:lumMod val="75000"/>
                  </a:srgbClr>
                </a:solidFill>
                <a:latin typeface="Times New Roman"/>
                <a:ea typeface="Tahoma" pitchFamily="34" charset="0"/>
                <a:cs typeface="Tahoma" pitchFamily="34" charset="0"/>
              </a:rPr>
              <a:t> </a:t>
            </a:r>
            <a:r>
              <a:rPr lang="nl-BE" sz="900" kern="0" dirty="0" err="1">
                <a:solidFill>
                  <a:srgbClr val="34B4E4">
                    <a:lumMod val="75000"/>
                  </a:srgbClr>
                </a:solidFill>
                <a:latin typeface="Times New Roman"/>
                <a:ea typeface="Tahoma" pitchFamily="34" charset="0"/>
                <a:cs typeface="Tahoma" pitchFamily="34" charset="0"/>
              </a:rPr>
              <a:t>use</a:t>
            </a:r>
            <a:r>
              <a:rPr lang="nl-BE" sz="900" kern="0" dirty="0">
                <a:solidFill>
                  <a:srgbClr val="34B4E4">
                    <a:lumMod val="75000"/>
                  </a:srgbClr>
                </a:solidFill>
                <a:latin typeface="Times New Roman"/>
                <a:ea typeface="Tahoma" pitchFamily="34" charset="0"/>
                <a:cs typeface="Tahoma" pitchFamily="34" charset="0"/>
              </a:rPr>
              <a:t> L4S CC</a:t>
            </a:r>
          </a:p>
        </p:txBody>
      </p:sp>
      <p:sp>
        <p:nvSpPr>
          <p:cNvPr id="231" name="TextBox 2">
            <a:extLst>
              <a:ext uri="{FF2B5EF4-FFF2-40B4-BE49-F238E27FC236}">
                <a16:creationId xmlns:a16="http://schemas.microsoft.com/office/drawing/2014/main" id="{7AD12E9A-90EE-F61D-01AC-92452197B6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989" y="4105624"/>
            <a:ext cx="106760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nl-BE" sz="900" kern="0" dirty="0">
                <a:solidFill>
                  <a:srgbClr val="EE5500"/>
                </a:solidFill>
                <a:latin typeface="Times New Roman"/>
                <a:ea typeface="Tahoma" pitchFamily="34" charset="0"/>
                <a:cs typeface="Tahoma" pitchFamily="34" charset="0"/>
              </a:rPr>
              <a:t>Download </a:t>
            </a:r>
            <a:r>
              <a:rPr lang="nl-BE" sz="900" kern="0" dirty="0" err="1">
                <a:solidFill>
                  <a:srgbClr val="EE5500"/>
                </a:solidFill>
                <a:latin typeface="Times New Roman"/>
                <a:ea typeface="Tahoma" pitchFamily="34" charset="0"/>
                <a:cs typeface="Tahoma" pitchFamily="34" charset="0"/>
              </a:rPr>
              <a:t>applications</a:t>
            </a:r>
            <a:endParaRPr lang="nl-BE" sz="900" kern="0" dirty="0">
              <a:solidFill>
                <a:srgbClr val="EE5500"/>
              </a:solidFill>
              <a:latin typeface="Times New Roman"/>
              <a:ea typeface="Tahoma" pitchFamily="34" charset="0"/>
              <a:cs typeface="Tahoma" pitchFamily="34" charset="0"/>
            </a:endParaRPr>
          </a:p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nl-BE" sz="900" kern="0" dirty="0">
                <a:solidFill>
                  <a:srgbClr val="EE5500"/>
                </a:solidFill>
                <a:latin typeface="Times New Roman"/>
                <a:ea typeface="Tahoma" pitchFamily="34" charset="0"/>
                <a:cs typeface="Tahoma" pitchFamily="34" charset="0"/>
              </a:rPr>
              <a:t>set non-ECT </a:t>
            </a:r>
            <a:r>
              <a:rPr lang="nl-BE" sz="900" kern="0" dirty="0" err="1">
                <a:solidFill>
                  <a:srgbClr val="EE5500"/>
                </a:solidFill>
                <a:latin typeface="Times New Roman"/>
                <a:ea typeface="Tahoma" pitchFamily="34" charset="0"/>
                <a:cs typeface="Tahoma" pitchFamily="34" charset="0"/>
              </a:rPr>
              <a:t>and</a:t>
            </a:r>
            <a:r>
              <a:rPr lang="nl-BE" sz="900" kern="0" dirty="0">
                <a:solidFill>
                  <a:srgbClr val="EE5500"/>
                </a:solidFill>
                <a:latin typeface="Times New Roman"/>
                <a:ea typeface="Tahoma" pitchFamily="34" charset="0"/>
                <a:cs typeface="Tahoma" pitchFamily="34" charset="0"/>
              </a:rPr>
              <a:t> </a:t>
            </a:r>
          </a:p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nl-BE" sz="900" kern="0" dirty="0" err="1">
                <a:solidFill>
                  <a:srgbClr val="EE5500"/>
                </a:solidFill>
                <a:latin typeface="Times New Roman"/>
                <a:ea typeface="Tahoma" pitchFamily="34" charset="0"/>
                <a:cs typeface="Tahoma" pitchFamily="34" charset="0"/>
              </a:rPr>
              <a:t>use</a:t>
            </a:r>
            <a:r>
              <a:rPr lang="nl-BE" sz="900" kern="0" dirty="0">
                <a:solidFill>
                  <a:srgbClr val="EE5500"/>
                </a:solidFill>
                <a:latin typeface="Times New Roman"/>
                <a:ea typeface="Tahoma" pitchFamily="34" charset="0"/>
                <a:cs typeface="Tahoma" pitchFamily="34" charset="0"/>
              </a:rPr>
              <a:t> Classic </a:t>
            </a:r>
            <a:r>
              <a:rPr lang="nl-BE" sz="900" kern="0" dirty="0" err="1">
                <a:solidFill>
                  <a:srgbClr val="EE5500"/>
                </a:solidFill>
                <a:latin typeface="Times New Roman"/>
                <a:ea typeface="Tahoma" pitchFamily="34" charset="0"/>
                <a:cs typeface="Tahoma" pitchFamily="34" charset="0"/>
              </a:rPr>
              <a:t>CCs</a:t>
            </a:r>
            <a:endParaRPr lang="nl-BE" sz="900" kern="0" dirty="0">
              <a:solidFill>
                <a:srgbClr val="EE5500"/>
              </a:solidFill>
              <a:latin typeface="Times New Roman"/>
              <a:ea typeface="Tahoma" pitchFamily="34" charset="0"/>
              <a:cs typeface="Tahoma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2" name="Object 4">
                <a:extLst>
                  <a:ext uri="{FF2B5EF4-FFF2-40B4-BE49-F238E27FC236}">
                    <a16:creationId xmlns:a16="http://schemas.microsoft.com/office/drawing/2014/main" id="{79533051-DB94-1200-5E65-27C253143D0E}"/>
                  </a:ext>
                </a:extLst>
              </p:cNvPr>
              <p:cNvSpPr txBox="1"/>
              <p:nvPr/>
            </p:nvSpPr>
            <p:spPr bwMode="auto">
              <a:xfrm>
                <a:off x="261212" y="3374629"/>
                <a:ext cx="827398" cy="252413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 defTabSz="336947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125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1125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≈</m:t>
                      </m:r>
                      <m:f>
                        <m:fPr>
                          <m:type m:val="lin"/>
                          <m:ctrlPr>
                            <a:rPr lang="en-US" sz="1125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25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125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125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1125" dirty="0">
                  <a:solidFill>
                    <a:srgbClr val="FFFFFF"/>
                  </a:solidFill>
                </a:endParaRPr>
              </a:p>
            </p:txBody>
          </p:sp>
        </mc:Choice>
        <mc:Fallback>
          <p:sp>
            <p:nvSpPr>
              <p:cNvPr id="232" name="Object 4">
                <a:extLst>
                  <a:ext uri="{FF2B5EF4-FFF2-40B4-BE49-F238E27FC236}">
                    <a16:creationId xmlns:a16="http://schemas.microsoft.com/office/drawing/2014/main" id="{79533051-DB94-1200-5E65-27C253143D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1212" y="3374629"/>
                <a:ext cx="827398" cy="252413"/>
              </a:xfrm>
              <a:prstGeom prst="rect">
                <a:avLst/>
              </a:prstGeom>
              <a:blipFill>
                <a:blip r:embed="rId2"/>
                <a:stretch>
                  <a:fillRect t="-92683" r="-16176" b="-1512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3" name="Object 2">
                <a:extLst>
                  <a:ext uri="{FF2B5EF4-FFF2-40B4-BE49-F238E27FC236}">
                    <a16:creationId xmlns:a16="http://schemas.microsoft.com/office/drawing/2014/main" id="{7453322B-B835-8C7A-256B-38EEC1602F33}"/>
                  </a:ext>
                </a:extLst>
              </p:cNvPr>
              <p:cNvSpPr txBox="1"/>
              <p:nvPr/>
            </p:nvSpPr>
            <p:spPr bwMode="auto">
              <a:xfrm>
                <a:off x="238137" y="3038863"/>
                <a:ext cx="658158" cy="242861"/>
              </a:xfrm>
              <a:prstGeom prst="rect">
                <a:avLst/>
              </a:prstGeom>
              <a:noFill/>
            </p:spPr>
            <p:txBody>
              <a:bodyPr>
                <a:normAutofit fontScale="47500" lnSpcReduction="20000"/>
              </a:bodyPr>
              <a:lstStyle/>
              <a:p>
                <a:pPr defTabSz="336947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≈</m:t>
                      </m:r>
                      <m:f>
                        <m:fPr>
                          <m:type m:val="lin"/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BE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</m:oMath>
                  </m:oMathPara>
                </a14:m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</mc:Choice>
        <mc:Fallback>
          <p:sp>
            <p:nvSpPr>
              <p:cNvPr id="233" name="Object 2">
                <a:extLst>
                  <a:ext uri="{FF2B5EF4-FFF2-40B4-BE49-F238E27FC236}">
                    <a16:creationId xmlns:a16="http://schemas.microsoft.com/office/drawing/2014/main" id="{7453322B-B835-8C7A-256B-38EEC1602F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8137" y="3038863"/>
                <a:ext cx="658158" cy="242861"/>
              </a:xfrm>
              <a:prstGeom prst="rect">
                <a:avLst/>
              </a:prstGeom>
              <a:blipFill>
                <a:blip r:embed="rId3"/>
                <a:stretch>
                  <a:fillRect t="-79487" r="-33333" b="-128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2AB3069-D611-4F5E-D3C1-9CA61583786F}"/>
              </a:ext>
            </a:extLst>
          </p:cNvPr>
          <p:cNvSpPr txBox="1">
            <a:spLocks/>
          </p:cNvSpPr>
          <p:nvPr/>
        </p:nvSpPr>
        <p:spPr bwMode="auto">
          <a:xfrm>
            <a:off x="4344989" y="5713811"/>
            <a:ext cx="528637" cy="2726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defTabSz="449263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3200" b="1" baseline="0">
                <a:solidFill>
                  <a:schemeClr val="accent1"/>
                </a:solidFill>
                <a:latin typeface="Nokia Pure Headline Light" panose="020B0304020202020204" pitchFamily="34" charset="0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336947"/>
            <a:r>
              <a:rPr lang="en-US" sz="900" b="0" kern="0" dirty="0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A1DF4EA4-62C6-4747-AA37-39380629ED0A}" type="slidenum">
              <a:rPr lang="en-US" sz="900" b="0" kern="0">
                <a:solidFill>
                  <a:srgbClr val="000000"/>
                </a:solidFill>
                <a:latin typeface="Times New Roman"/>
                <a:ea typeface="MS Gothic"/>
              </a:rPr>
              <a:pPr defTabSz="336947"/>
              <a:t>12</a:t>
            </a:fld>
            <a:endParaRPr lang="en-US" sz="900" b="0" kern="0" dirty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</p:spTree>
    <p:extLst>
      <p:ext uri="{BB962C8B-B14F-4D97-AF65-F5344CB8AC3E}">
        <p14:creationId xmlns:p14="http://schemas.microsoft.com/office/powerpoint/2010/main" val="42112701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ED136-6C14-D6A5-6918-3D467AC30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Tx Queueing strategies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Single MAC layer Queue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Dual MAC layer Queues (one for L4S and one for non-L4S) – PoC implementation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Network layer congestion management is orchestrated by L4S and is media agnostic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MAC layer congestion management – as defined in IEEE802.1Q Cl. 30-33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30.2 CP Algorithm and RP Algorithm need to be revisited for IEEE802.11 media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Enabled only when Bandwidth Delay Product is less than 50 </a:t>
            </a:r>
            <a:r>
              <a:rPr lang="en-US" dirty="0" err="1"/>
              <a:t>mbits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Can this augment congestion management protocol and provide additional benefit?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C9728-3E74-6CDF-A3BE-0175DA9D528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3A38C4-B869-05F0-302A-4781582818F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0941E2-6385-3636-1630-EE4C917CF8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5E2393C6-4391-7FE0-3F8B-DD1643B65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28521286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80423-893E-6626-762B-7EA7E17AE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End-to-End QoS Enablement in Wired/Wireless (IEEE802.11) deployments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2E637-ED82-7BCA-978B-2E44C62B9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Leveraging .1Qcz mechanisms (IEEE802.1Qcz-2023 Cl. 49) and IEEE802.1Q-2022 Clause 30 (Principles of Congestion Notification)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Low Latency Low Loss Scalable Throughput (L4S)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fast and explicit feedback loop from the network node managing the queue latency to the end systems and applications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7F437E-0E6D-EF70-20A2-EAEE20AA7EE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B71575-7E3F-0120-E7B0-A2CE9C0CBF6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DF8E0B-713B-5B85-3A14-C42EF723C8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0699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06" y="1119933"/>
            <a:ext cx="8305800" cy="5410200"/>
          </a:xfrm>
          <a:ln/>
        </p:spPr>
        <p:txBody>
          <a:bodyPr/>
          <a:lstStyle/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Document 23/1206 was presented in the July 23 Plenary where we described the WBA E2E QoS project Phase-1. We also mentioned a Phase-2 of the project where E2E QoS (optimizing QoS end-to-end over links that are not exclusively IEEE802.11 links). </a:t>
            </a:r>
            <a:endParaRPr lang="en-GB" sz="2000" dirty="0">
              <a:solidFill>
                <a:srgbClr val="0070C0"/>
              </a:solidFill>
            </a:endParaRPr>
          </a:p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rgbClr val="0070C0"/>
                </a:solidFill>
              </a:rPr>
              <a:t>Document 23/2118 was discussed in the Nov 23 Plenary – the discussion led to </a:t>
            </a:r>
          </a:p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rgbClr val="0070C0"/>
                </a:solidFill>
              </a:rPr>
              <a:t>(a) interest in performance improvement for latency sensitive traffic when L4S is enabled over the 802.11 link, and</a:t>
            </a:r>
          </a:p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rgbClr val="0070C0"/>
                </a:solidFill>
              </a:rPr>
              <a:t>(b) a look at IEEE802.1Q-2022 Clause 30, 31, 32 and 33 in the context of IEEE802.11 MAC/PHY </a:t>
            </a:r>
          </a:p>
          <a:p>
            <a:pPr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>
                <a:solidFill>
                  <a:srgbClr val="0070C0"/>
                </a:solidFill>
              </a:rPr>
              <a:t>The mechanisms defined in IEEE802.1Q-2022 target networks with low bandwidth-delay product (5 </a:t>
            </a:r>
            <a:r>
              <a:rPr lang="en-GB" sz="1600" dirty="0" err="1">
                <a:solidFill>
                  <a:srgbClr val="0070C0"/>
                </a:solidFill>
              </a:rPr>
              <a:t>Mbits</a:t>
            </a:r>
            <a:r>
              <a:rPr lang="en-GB" sz="1600" dirty="0">
                <a:solidFill>
                  <a:srgbClr val="0070C0"/>
                </a:solidFill>
              </a:rPr>
              <a:t> or less), specifically Data Center Ethernet. These mechanisms, however, can co-exist and work with higher layer congestion management protocols  like L4S.</a:t>
            </a:r>
          </a:p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rgbClr val="0070C0"/>
                </a:solidFill>
              </a:rPr>
              <a:t>This submission covers the following:</a:t>
            </a:r>
          </a:p>
          <a:p>
            <a:pPr marL="10287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>
                <a:solidFill>
                  <a:srgbClr val="0070C0"/>
                </a:solidFill>
              </a:rPr>
              <a:t>What gain does L4S over Wi-Fi provide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sz="1600" dirty="0">
                <a:solidFill>
                  <a:srgbClr val="0070C0"/>
                </a:solidFill>
              </a:rPr>
              <a:t>for Latency-sensitive traffic? At what cost?</a:t>
            </a:r>
          </a:p>
          <a:p>
            <a:pPr marL="10287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>
                <a:solidFill>
                  <a:srgbClr val="0070C0"/>
                </a:solidFill>
              </a:rPr>
              <a:t>Can Quantized Congestion Notification (.1Q-2020 Cl. 30.2) be used in managed Wi-Fi deployments to achieve bounded latency?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64DE044-68DF-A0EA-75E8-509AAFE4C3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55F00-127D-71BE-CA23-4B94A8BE3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L4S Performance in a proof-of-concept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68E79-80C9-385B-C849-95AD711033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751013"/>
            <a:ext cx="8915400" cy="47243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Focus is on downlink performance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medium access used in the setup is EDCA (.11ac and below; no triggered access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Goal was to demonstrate bounded latency for latency-sensitive and throughput-demanding flows in the presence of network load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Setup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AP has a dual queue coupled AQM (RFC 9332) implementation (an L4S queue and a non-L4S queue)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20MHz channel in an open office environment (the channel was in use by other BSSs). Five bi-directional 25 Mbps traffic in 5 AP-STA pairs.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Single AP-STA pair under test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5 TCP downstream flows to the STA either TCP-Cubic (non-L4S) and TCP-Prague (L4S)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D6A4A1-7122-F457-2129-69833B3C74C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CD3A25-5F37-B12F-FCDD-FA17657DAB9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Ganesh Venkatesan, Intel Corporation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990A7-797D-3726-A3D2-CFD7B4AAB2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7112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AD36C4-E7C7-F6C5-9384-D2E121073B4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2D2FA3-AE5D-1FD0-F0F5-DC084C3C785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C7C7A8-0D8F-6B7D-2722-D26841BE494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17DB285-6B9F-162B-C256-AA3B4A26ED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96615"/>
            <a:ext cx="7121298" cy="5080385"/>
          </a:xfrm>
          <a:prstGeom prst="rect">
            <a:avLst/>
          </a:prstGeom>
        </p:spPr>
      </p:pic>
      <p:sp>
        <p:nvSpPr>
          <p:cNvPr id="10" name="Line Callout 1 6">
            <a:extLst>
              <a:ext uri="{FF2B5EF4-FFF2-40B4-BE49-F238E27FC236}">
                <a16:creationId xmlns:a16="http://schemas.microsoft.com/office/drawing/2014/main" id="{1E40E50F-32AF-9468-AB00-726DA5EEB5CC}"/>
              </a:ext>
            </a:extLst>
          </p:cNvPr>
          <p:cNvSpPr/>
          <p:nvPr/>
        </p:nvSpPr>
        <p:spPr>
          <a:xfrm>
            <a:off x="7665005" y="1943658"/>
            <a:ext cx="1331710" cy="307775"/>
          </a:xfrm>
          <a:prstGeom prst="borderCallout1">
            <a:avLst>
              <a:gd name="adj1" fmla="val 18750"/>
              <a:gd name="adj2" fmla="val -8333"/>
              <a:gd name="adj3" fmla="val 48693"/>
              <a:gd name="adj4" fmla="val -71052"/>
            </a:avLst>
          </a:prstGeom>
          <a:solidFill>
            <a:srgbClr val="FFFFFF"/>
          </a:solidFill>
          <a:ln w="25400" cap="flat">
            <a:solidFill>
              <a:srgbClr val="FF7F0F"/>
            </a:solidFill>
            <a:prstDash val="solid"/>
            <a:round/>
            <a:headEnd type="none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defTabSz="457189" eaLnBrk="1" fontAlgn="auto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400" dirty="0">
                <a:solidFill>
                  <a:srgbClr val="000000"/>
                </a:solidFill>
                <a:latin typeface="Arial" panose="020B0604020202020204"/>
                <a:ea typeface="+mn-ea"/>
              </a:rPr>
              <a:t>Classic </a:t>
            </a:r>
            <a:r>
              <a:rPr lang="en-US" sz="1350" dirty="0">
                <a:solidFill>
                  <a:srgbClr val="000000"/>
                </a:solidFill>
                <a:latin typeface="Arial" panose="020B0604020202020204"/>
                <a:ea typeface="+mn-ea"/>
              </a:rPr>
              <a:t>Latency</a:t>
            </a:r>
            <a:endParaRPr lang="en-US" sz="1400" dirty="0">
              <a:solidFill>
                <a:srgbClr val="000000"/>
              </a:solidFill>
              <a:latin typeface="Arial" panose="020B0604020202020204"/>
              <a:ea typeface="+mn-ea"/>
              <a:sym typeface="Calibri"/>
            </a:endParaRPr>
          </a:p>
        </p:txBody>
      </p:sp>
      <p:sp>
        <p:nvSpPr>
          <p:cNvPr id="11" name="Line Callout 1 7">
            <a:extLst>
              <a:ext uri="{FF2B5EF4-FFF2-40B4-BE49-F238E27FC236}">
                <a16:creationId xmlns:a16="http://schemas.microsoft.com/office/drawing/2014/main" id="{E3B4856A-9BCB-E982-9B08-E6C086814413}"/>
              </a:ext>
            </a:extLst>
          </p:cNvPr>
          <p:cNvSpPr/>
          <p:nvPr/>
        </p:nvSpPr>
        <p:spPr>
          <a:xfrm>
            <a:off x="7665005" y="2379850"/>
            <a:ext cx="1331710" cy="307775"/>
          </a:xfrm>
          <a:prstGeom prst="borderCallout1">
            <a:avLst>
              <a:gd name="adj1" fmla="val 18750"/>
              <a:gd name="adj2" fmla="val -8333"/>
              <a:gd name="adj3" fmla="val 92560"/>
              <a:gd name="adj4" fmla="val -65983"/>
            </a:avLst>
          </a:prstGeom>
          <a:solidFill>
            <a:srgbClr val="FFFFFF"/>
          </a:solidFill>
          <a:ln w="25400" cap="flat">
            <a:solidFill>
              <a:srgbClr val="1E77B4"/>
            </a:solidFill>
            <a:prstDash val="solid"/>
            <a:round/>
            <a:headEnd type="none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defTabSz="457189" eaLnBrk="1" fontAlgn="auto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400" dirty="0">
                <a:solidFill>
                  <a:srgbClr val="000000"/>
                </a:solidFill>
                <a:latin typeface="Arial" panose="020B0604020202020204"/>
                <a:ea typeface="+mn-ea"/>
              </a:rPr>
              <a:t>L4S Latency</a:t>
            </a:r>
            <a:endParaRPr lang="en-US" sz="1400" dirty="0">
              <a:solidFill>
                <a:srgbClr val="000000"/>
              </a:solidFill>
              <a:latin typeface="Arial" panose="020B0604020202020204"/>
              <a:ea typeface="+mn-ea"/>
              <a:sym typeface="Calibri"/>
            </a:endParaRPr>
          </a:p>
        </p:txBody>
      </p:sp>
      <p:sp>
        <p:nvSpPr>
          <p:cNvPr id="12" name="Line Callout 1 8">
            <a:extLst>
              <a:ext uri="{FF2B5EF4-FFF2-40B4-BE49-F238E27FC236}">
                <a16:creationId xmlns:a16="http://schemas.microsoft.com/office/drawing/2014/main" id="{E7B2D474-FCFB-22BF-8AC4-4B1A2A43528E}"/>
              </a:ext>
            </a:extLst>
          </p:cNvPr>
          <p:cNvSpPr/>
          <p:nvPr/>
        </p:nvSpPr>
        <p:spPr>
          <a:xfrm>
            <a:off x="7665004" y="3021951"/>
            <a:ext cx="1331710" cy="307775"/>
          </a:xfrm>
          <a:prstGeom prst="borderCallout1">
            <a:avLst>
              <a:gd name="adj1" fmla="val 18750"/>
              <a:gd name="adj2" fmla="val -8333"/>
              <a:gd name="adj3" fmla="val 52139"/>
              <a:gd name="adj4" fmla="val -65474"/>
            </a:avLst>
          </a:prstGeom>
          <a:solidFill>
            <a:srgbClr val="FFFFFF"/>
          </a:solidFill>
          <a:ln w="25400" cap="flat">
            <a:solidFill>
              <a:srgbClr val="FF7F0F"/>
            </a:solidFill>
            <a:prstDash val="solid"/>
            <a:round/>
            <a:headEnd type="none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defTabSz="457189" eaLnBrk="1" fontAlgn="auto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400" dirty="0">
                <a:solidFill>
                  <a:srgbClr val="000000"/>
                </a:solidFill>
                <a:latin typeface="Arial" panose="020B0604020202020204"/>
                <a:ea typeface="+mn-ea"/>
              </a:rPr>
              <a:t>Classic Thruput</a:t>
            </a:r>
            <a:endParaRPr lang="en-US" sz="1400" dirty="0">
              <a:solidFill>
                <a:srgbClr val="000000"/>
              </a:solidFill>
              <a:latin typeface="Arial" panose="020B0604020202020204"/>
              <a:ea typeface="+mn-ea"/>
              <a:sym typeface="Calibri"/>
            </a:endParaRPr>
          </a:p>
        </p:txBody>
      </p:sp>
      <p:sp>
        <p:nvSpPr>
          <p:cNvPr id="13" name="Line Callout 1 9">
            <a:extLst>
              <a:ext uri="{FF2B5EF4-FFF2-40B4-BE49-F238E27FC236}">
                <a16:creationId xmlns:a16="http://schemas.microsoft.com/office/drawing/2014/main" id="{68B44D76-7DD2-80B5-CA0C-44CF601B3BEA}"/>
              </a:ext>
            </a:extLst>
          </p:cNvPr>
          <p:cNvSpPr/>
          <p:nvPr/>
        </p:nvSpPr>
        <p:spPr>
          <a:xfrm>
            <a:off x="7665004" y="3458143"/>
            <a:ext cx="1331710" cy="307775"/>
          </a:xfrm>
          <a:prstGeom prst="borderCallout1">
            <a:avLst>
              <a:gd name="adj1" fmla="val 18750"/>
              <a:gd name="adj2" fmla="val -8333"/>
              <a:gd name="adj3" fmla="val -17801"/>
              <a:gd name="adj4" fmla="val -65951"/>
            </a:avLst>
          </a:prstGeom>
          <a:solidFill>
            <a:srgbClr val="FFFFFF"/>
          </a:solidFill>
          <a:ln w="25400" cap="flat">
            <a:solidFill>
              <a:srgbClr val="1E77B4"/>
            </a:solidFill>
            <a:prstDash val="solid"/>
            <a:round/>
            <a:headEnd type="none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defTabSz="457189" eaLnBrk="1" fontAlgn="auto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400" dirty="0">
                <a:solidFill>
                  <a:srgbClr val="000000"/>
                </a:solidFill>
                <a:latin typeface="Arial" panose="020B0604020202020204"/>
                <a:ea typeface="+mn-ea"/>
              </a:rPr>
              <a:t>L4S Thruput</a:t>
            </a:r>
            <a:endParaRPr lang="en-US" sz="1400" dirty="0">
              <a:solidFill>
                <a:srgbClr val="000000"/>
              </a:solidFill>
              <a:latin typeface="Arial" panose="020B0604020202020204"/>
              <a:ea typeface="+mn-ea"/>
              <a:sym typeface="Calibr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E230B6F-9A98-2403-BC22-8DD1E189F4FA}"/>
              </a:ext>
            </a:extLst>
          </p:cNvPr>
          <p:cNvSpPr txBox="1"/>
          <p:nvPr/>
        </p:nvSpPr>
        <p:spPr>
          <a:xfrm>
            <a:off x="7164942" y="5044223"/>
            <a:ext cx="1875416" cy="923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defTabSz="457189" eaLnBrk="1" fontAlgn="auto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800" dirty="0">
                <a:solidFill>
                  <a:srgbClr val="000000"/>
                </a:solidFill>
                <a:latin typeface="Arial" panose="020B0604020202020204"/>
                <a:ea typeface="+mn-ea"/>
                <a:sym typeface="Calibri"/>
              </a:rPr>
              <a:t>P99 Latency</a:t>
            </a:r>
          </a:p>
          <a:p>
            <a:pPr algn="ctr" defTabSz="457189" eaLnBrk="1" fontAlgn="auto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800" b="1" dirty="0">
                <a:solidFill>
                  <a:srgbClr val="1E77B4"/>
                </a:solidFill>
                <a:latin typeface="Arial" panose="020B0604020202020204"/>
                <a:ea typeface="+mn-ea"/>
              </a:rPr>
              <a:t>L4S: 13 </a:t>
            </a:r>
            <a:r>
              <a:rPr lang="en-US" sz="1800" b="1" dirty="0" err="1">
                <a:solidFill>
                  <a:srgbClr val="1E77B4"/>
                </a:solidFill>
                <a:latin typeface="Arial" panose="020B0604020202020204"/>
                <a:ea typeface="+mn-ea"/>
              </a:rPr>
              <a:t>ms</a:t>
            </a:r>
            <a:endParaRPr lang="en-US" sz="1800" b="1" dirty="0">
              <a:solidFill>
                <a:srgbClr val="1E77B4"/>
              </a:solidFill>
              <a:latin typeface="Arial" panose="020B0604020202020204"/>
              <a:ea typeface="+mn-ea"/>
            </a:endParaRPr>
          </a:p>
          <a:p>
            <a:pPr algn="ctr" defTabSz="457189" eaLnBrk="1" fontAlgn="auto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800" b="1" dirty="0">
                <a:solidFill>
                  <a:srgbClr val="FF7F0F"/>
                </a:solidFill>
                <a:latin typeface="Arial" panose="020B0604020202020204"/>
                <a:ea typeface="+mn-ea"/>
                <a:sym typeface="Calibri"/>
              </a:rPr>
              <a:t>Classic: 274 </a:t>
            </a:r>
            <a:r>
              <a:rPr lang="en-US" sz="1800" b="1" dirty="0" err="1">
                <a:solidFill>
                  <a:srgbClr val="FF7F0F"/>
                </a:solidFill>
                <a:latin typeface="Arial" panose="020B0604020202020204"/>
                <a:ea typeface="+mn-ea"/>
                <a:sym typeface="Calibri"/>
              </a:rPr>
              <a:t>ms</a:t>
            </a:r>
            <a:endParaRPr lang="en-US" sz="1800" b="1" dirty="0">
              <a:solidFill>
                <a:srgbClr val="FF7F0F"/>
              </a:solidFill>
              <a:latin typeface="Arial" panose="020B0604020202020204"/>
              <a:ea typeface="+mn-ea"/>
              <a:sym typeface="Calibri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93FC145-8677-F9DD-7244-092B5B672E9E}"/>
              </a:ext>
            </a:extLst>
          </p:cNvPr>
          <p:cNvSpPr txBox="1"/>
          <p:nvPr/>
        </p:nvSpPr>
        <p:spPr>
          <a:xfrm>
            <a:off x="304800" y="757535"/>
            <a:ext cx="402696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Nokia Beacon 6 Wi-Fi AP</a:t>
            </a:r>
          </a:p>
        </p:txBody>
      </p:sp>
    </p:spTree>
    <p:extLst>
      <p:ext uri="{BB962C8B-B14F-4D97-AF65-F5344CB8AC3E}">
        <p14:creationId xmlns:p14="http://schemas.microsoft.com/office/powerpoint/2010/main" val="705266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9EEA2-25B0-158F-9220-F47351865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L4S: Tradeoff Through for better latency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5A47F-76E7-BC21-4C2F-4CD1C8B01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 can be seen from the Data Rate Time Series plot, L4S gains latency performance by trading off throughput </a:t>
            </a:r>
          </a:p>
          <a:p>
            <a:pPr marL="800100"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ea typeface="Calibri" panose="020F0502020204030204" pitchFamily="34" charset="0"/>
              </a:rPr>
              <a:t>With classic behavior (without L4S), Wi-Fi link would be unusable for interactive latency-sensitive applications.</a:t>
            </a:r>
          </a:p>
          <a:p>
            <a:pPr marL="800100"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ea typeface="Calibri" panose="020F0502020204030204" pitchFamily="34" charset="0"/>
              </a:rPr>
              <a:t>L4S enables latency-sensitive apps to maintain latency performance while sending at high rate.</a:t>
            </a:r>
            <a:endParaRPr lang="en-US" sz="1200" dirty="0">
              <a:effectLst/>
              <a:ea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C82F32-42D7-D72A-2FDA-0B1F6FFB88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6A2EC-C665-43A9-0AA2-1E60AF174F4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4A9873-2244-B3A3-917D-FF66F29002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277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D4650-E182-29FE-48C0-A91FB90EB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04800"/>
            <a:ext cx="7770813" cy="1065213"/>
          </a:xfrm>
        </p:spPr>
        <p:txBody>
          <a:bodyPr/>
          <a:lstStyle/>
          <a:p>
            <a:r>
              <a:rPr lang="en-US" dirty="0"/>
              <a:t>Detect and Notify Congestion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84067-FF96-80FD-E742-F51C3B31AE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256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Tx buffer is getting filled such that the transmission of the one or more of the frames in the queue will exceed the latency deadline for the frame(s)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 IEEE802.11 this depends on the channel conditions, mechanism used to access the channel (EDCA versus </a:t>
            </a:r>
            <a:r>
              <a:rPr lang="en-US" sz="2000" dirty="0"/>
              <a:t>Triggered Access)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L4S operation: In heterogeneous IP networks, L4S provides end-to-end [Transport Layer] Congestion Notification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The 802.11 MAC has the best knowledge of the channel conditions and can set the ECN bits in the IP header (to congestion experienced),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Propagates to the Listener which causes a higher layer ECN message to be sent to the Talker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IEEE802.1Q QCN operation: defined for data-center networks (BDP &lt; 50mbits), can initiate the CP Algorithm as defined in Cl. 30.2.1 of IEEE802.1Q-2022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Causes an L2 Congestion Notification Message (CNM) to be sent from the Congestion Point directly to the Talker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0DB382-6071-4073-0391-404B505A1CA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14E5FB-442D-7A6E-0D36-F1FAAF045E6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500F13-1624-6436-E873-002BBFCC08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636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20D08-FA86-425F-8794-D3451E742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305800" cy="1065213"/>
          </a:xfrm>
        </p:spPr>
        <p:txBody>
          <a:bodyPr/>
          <a:lstStyle/>
          <a:p>
            <a:r>
              <a:rPr lang="en-US" dirty="0"/>
              <a:t>General Approach to mitigating latency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B5967-246B-E66B-DBF2-345572643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1787"/>
            <a:ext cx="8839200" cy="5256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At each node in the path between the Talker and the Listener, keep buffering small enough to meet latency requirements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Proactively signal congestion conditions 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Leverage drop-eligibility, if available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L4S: Provide feedback to the Talker to throttle down transmission (TCP Prague) – requires only support at the Talker, Listener and ‘weak links’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E.g., adapt to congestion conditions by reducing requirements (drop to a lower video resolution, more aggressive compression, etc.)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highlight>
                  <a:srgbClr val="FFFF00"/>
                </a:highlight>
              </a:rPr>
              <a:t>Needs further study:</a:t>
            </a:r>
            <a:r>
              <a:rPr lang="en-US" sz="1800" dirty="0"/>
              <a:t> IEEE802.1Q-2022 Congestion Detection/Notification, Congestion Isolation (IEEE802.1Qcz-2023) when Bandwidth Delay Product meets .1Q design constraints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Requires support in all the nodes end to end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May fit only constrained deployments (managed networks, factory automation, </a:t>
            </a:r>
            <a:r>
              <a:rPr lang="en-US" sz="1600" dirty="0" err="1"/>
              <a:t>etc</a:t>
            </a:r>
            <a:r>
              <a:rPr lang="en-US" sz="16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Some implementation-specific strategies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Distinct queues for latency-bound and non-latency-bound traffic (DSCP-agnostic)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E7D48-E19D-A70B-C927-F0677145764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36FFC1-EFCA-B1F6-6E46-6D3C009B208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8A54E0-1E4B-0A7D-CB8F-ADCD063AB08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677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B58CD-A2B8-FF7B-1432-BF5FB964F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00010-B095-445A-260D-7C4C00D4DE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51014"/>
            <a:ext cx="81534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Support for ECN – IP Headers, LLDP TLV (Access Points)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Support for Network Congestion Notification – above the IP layer (e.g., RTP over UDP or TCP headers)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Define primitives for exchange of information from the IEEE802.11 MAC to higher layers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Over-the-air signaling indicating support for L4S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Explore IEEE802.1Q-2022 QCN for managed Wi-Fi deployments (factory automation)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Explore if the benefits of L4S and IEEE802.1Q-2022 QCN are additive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9E306E-1162-F541-2272-846E7B40E79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3CD705-382C-28BD-871F-A3727D8EC9F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38DDB-7316-6655-F68F-211E79F907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506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D3204-BE9F-11DA-F171-2E88AA7E2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912E8-4D24-20DB-A3CB-21AD63366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51014"/>
            <a:ext cx="83820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https://mentor.ieee.org/802.11/dcn/23/11-23-2065-00-0wng-l4s-and-implications-for-wi-fi.pptx</a:t>
            </a:r>
            <a:r>
              <a:rPr lang="en-US" dirty="0"/>
              <a:t> Greg White (</a:t>
            </a:r>
            <a:r>
              <a:rPr lang="en-US" dirty="0" err="1"/>
              <a:t>CableLabs</a:t>
            </a:r>
            <a:r>
              <a:rPr lang="en-US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L4S Architecture: </a:t>
            </a:r>
            <a:r>
              <a:rPr lang="en-US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https://datatracker.ietf.org/doc/rfc9330/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Discussion on considerations prior to deploying L4S over Wi-Fi:  </a:t>
            </a:r>
            <a:r>
              <a:rPr lang="en-US" dirty="0">
                <a:hlinkClick r:id="rId4"/>
              </a:rPr>
              <a:t>domos.no/blog/an-introduction-to-l4s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5"/>
              </a:rPr>
              <a:t> </a:t>
            </a:r>
            <a:r>
              <a:rPr lang="en-US" dirty="0">
                <a:solidFill>
                  <a:schemeClr val="tx1"/>
                </a:solidFill>
                <a:ea typeface="Calibri" panose="020F0502020204030204" pitchFamily="34" charset="0"/>
              </a:rPr>
              <a:t>Quantized Congestion Notification:</a:t>
            </a:r>
            <a:r>
              <a:rPr lang="en-US" u="sng" dirty="0">
                <a:solidFill>
                  <a:schemeClr val="tx1"/>
                </a:solidFill>
                <a:ea typeface="Calibri" panose="020F0502020204030204" pitchFamily="34" charset="0"/>
                <a:hlinkClick r:id="rId5"/>
              </a:rPr>
              <a:t> </a:t>
            </a:r>
            <a:r>
              <a:rPr lang="en-US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5"/>
              </a:rPr>
              <a:t>https://www.ietf.org/proceedings/87/slides/slides-87-iccrg-9.pdf</a:t>
            </a:r>
            <a:endParaRPr lang="en-US" u="sng" dirty="0">
              <a:solidFill>
                <a:srgbClr val="0563C1"/>
              </a:solidFill>
              <a:effectLst/>
              <a:ea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ea typeface="Calibri" panose="020F0502020204030204" pitchFamily="34" charset="0"/>
              </a:rPr>
              <a:t>IEEE802.1Q-2022: </a:t>
            </a:r>
            <a:r>
              <a:rPr lang="en-US" dirty="0">
                <a:solidFill>
                  <a:schemeClr val="tx1"/>
                </a:solidFill>
                <a:effectLst/>
                <a:ea typeface="Calibri" panose="020F0502020204030204" pitchFamily="34" charset="0"/>
                <a:hlinkClick r:id="rId6"/>
              </a:rPr>
              <a:t>https://standards.ieee.org/ieee/802.1Q/10323/</a:t>
            </a:r>
            <a:r>
              <a:rPr lang="en-US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AAE571-FB7A-0844-AD2C-FBD2EA8643D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6E25C-7BED-BC83-880B-E3FAED4A1F3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66C6C4-E9E4-6EDB-BC07-73757A34EC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197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4875</TotalTime>
  <Words>1343</Words>
  <Application>Microsoft Office PowerPoint</Application>
  <PresentationFormat>On-screen Show (4:3)</PresentationFormat>
  <Paragraphs>171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Calibri</vt:lpstr>
      <vt:lpstr>Cambria Math</vt:lpstr>
      <vt:lpstr>Nokia Pure Headline Light</vt:lpstr>
      <vt:lpstr>Nokia Pure Text Light</vt:lpstr>
      <vt:lpstr>Times New Roman</vt:lpstr>
      <vt:lpstr>Office Theme</vt:lpstr>
      <vt:lpstr>1_Office Theme</vt:lpstr>
      <vt:lpstr>Document</vt:lpstr>
      <vt:lpstr>WBA E2E QoS and L4S over Wi-Fi Links</vt:lpstr>
      <vt:lpstr>Abstract</vt:lpstr>
      <vt:lpstr>L4S Performance in a proof-of-concept implementation</vt:lpstr>
      <vt:lpstr>PowerPoint Presentation</vt:lpstr>
      <vt:lpstr>L4S: Tradeoff Through for better latency</vt:lpstr>
      <vt:lpstr>Detect and Notify Congestion</vt:lpstr>
      <vt:lpstr>General Approach to mitigating latency issues</vt:lpstr>
      <vt:lpstr>Next Steps</vt:lpstr>
      <vt:lpstr>References</vt:lpstr>
      <vt:lpstr>Backup</vt:lpstr>
      <vt:lpstr>TCP Evolution</vt:lpstr>
      <vt:lpstr>PowerPoint Presentation</vt:lpstr>
      <vt:lpstr>Discussion</vt:lpstr>
      <vt:lpstr>End-to-End QoS Enablement in Wired/Wireless (IEEE802.11) deployments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WBA E2E QoS -- QoS over Wi-Fi links</dc:title>
  <dc:creator>Venkatesan, Ganesh</dc:creator>
  <cp:lastModifiedBy>Venkatesan, Ganesh</cp:lastModifiedBy>
  <cp:revision>5</cp:revision>
  <cp:lastPrinted>1601-01-01T00:00:00Z</cp:lastPrinted>
  <dcterms:created xsi:type="dcterms:W3CDTF">2023-07-08T16:42:24Z</dcterms:created>
  <dcterms:modified xsi:type="dcterms:W3CDTF">2024-01-15T09:59:03Z</dcterms:modified>
</cp:coreProperties>
</file>