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91" r:id="rId2"/>
    <p:sldId id="331" r:id="rId3"/>
    <p:sldId id="345" r:id="rId4"/>
    <p:sldId id="332" r:id="rId5"/>
    <p:sldId id="339" r:id="rId6"/>
    <p:sldId id="333" r:id="rId7"/>
    <p:sldId id="334" r:id="rId8"/>
    <p:sldId id="340" r:id="rId9"/>
    <p:sldId id="348" r:id="rId10"/>
    <p:sldId id="341" r:id="rId11"/>
    <p:sldId id="330" r:id="rId12"/>
    <p:sldId id="335" r:id="rId13"/>
    <p:sldId id="336" r:id="rId14"/>
    <p:sldId id="342" r:id="rId15"/>
    <p:sldId id="343" r:id="rId16"/>
    <p:sldId id="349" r:id="rId17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C4C4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390A9-49FF-4786-9698-CC872B5F569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F607-1D49-4894-9CFD-4DF902E96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8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17504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6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9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2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1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802.11-24/0078r1</a:t>
            </a:r>
          </a:p>
        </p:txBody>
      </p:sp>
    </p:spTree>
    <p:extLst>
      <p:ext uri="{BB962C8B-B14F-4D97-AF65-F5344CB8AC3E}">
        <p14:creationId xmlns:p14="http://schemas.microsoft.com/office/powerpoint/2010/main" val="16372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</a:t>
            </a:r>
            <a:r>
              <a:rPr lang="en-US" dirty="0" err="1"/>
              <a:t>dRU</a:t>
            </a:r>
            <a:r>
              <a:rPr lang="en-US" dirty="0"/>
              <a:t> Design Approach for 20 MHz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26583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Salvatore.Talarico@sony.com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1DD53-E989-FC3E-2C45-6ADADE24D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88D1-3DE7-96FE-11D7-B0A887E55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/>
              <a:t>We presented a distributed resource unit (</a:t>
            </a:r>
            <a:r>
              <a:rPr lang="en-US" sz="2300" dirty="0" err="1"/>
              <a:t>dRU</a:t>
            </a:r>
            <a:r>
              <a:rPr lang="en-US" sz="2300" dirty="0"/>
              <a:t>) design approach for 20 MHz</a:t>
            </a:r>
          </a:p>
          <a:p>
            <a:pPr lvl="1"/>
            <a:r>
              <a:rPr lang="en-US" dirty="0"/>
              <a:t>The proposed approach is closely related to “26-tone RU Based” design method of [6]</a:t>
            </a:r>
          </a:p>
          <a:p>
            <a:pPr lvl="1"/>
            <a:r>
              <a:rPr lang="en-US" dirty="0"/>
              <a:t>The suggested tone plan meets the following requirements</a:t>
            </a:r>
          </a:p>
          <a:p>
            <a:pPr lvl="2"/>
            <a:r>
              <a:rPr lang="en-US" dirty="0"/>
              <a:t>Same number of tones as regular RUs</a:t>
            </a:r>
          </a:p>
          <a:p>
            <a:pPr lvl="2"/>
            <a:r>
              <a:rPr lang="en-US" dirty="0" err="1"/>
              <a:t>dRUs</a:t>
            </a:r>
            <a:r>
              <a:rPr lang="en-US" dirty="0"/>
              <a:t> of different size can be scheduled without overlap</a:t>
            </a:r>
          </a:p>
          <a:p>
            <a:pPr lvl="2"/>
            <a:r>
              <a:rPr lang="en-US" dirty="0"/>
              <a:t>Symmetry to DC, same DC tones and guard band as 20 MHz regular RUs</a:t>
            </a:r>
          </a:p>
          <a:p>
            <a:pPr lvl="2"/>
            <a:r>
              <a:rPr lang="en-US" dirty="0"/>
              <a:t>Almost uniform distribution of tones</a:t>
            </a:r>
          </a:p>
          <a:p>
            <a:pPr lvl="3"/>
            <a:r>
              <a:rPr lang="en-US" dirty="0"/>
              <a:t>26-tone </a:t>
            </a:r>
            <a:r>
              <a:rPr lang="en-US" dirty="0" err="1"/>
              <a:t>dRUs</a:t>
            </a:r>
            <a:r>
              <a:rPr lang="en-US" dirty="0"/>
              <a:t> are uniformly distributed</a:t>
            </a:r>
          </a:p>
          <a:p>
            <a:pPr lvl="2"/>
            <a:r>
              <a:rPr lang="en-US" dirty="0"/>
              <a:t>Each </a:t>
            </a:r>
            <a:r>
              <a:rPr lang="en-US" dirty="0" err="1"/>
              <a:t>dRU</a:t>
            </a:r>
            <a:r>
              <a:rPr lang="en-US" dirty="0"/>
              <a:t> has approx. 50% even tones</a:t>
            </a:r>
          </a:p>
          <a:p>
            <a:pPr lvl="3"/>
            <a:r>
              <a:rPr lang="en-US" dirty="0"/>
              <a:t>Can use same pilots for 2xUHR-LTF and 4xUHR-LTF</a:t>
            </a:r>
          </a:p>
          <a:p>
            <a:pPr lvl="2"/>
            <a:r>
              <a:rPr lang="en-US" dirty="0"/>
              <a:t>Maximized minimum tone separation distance</a:t>
            </a:r>
          </a:p>
          <a:p>
            <a:pPr lvl="3"/>
            <a:r>
              <a:rPr lang="en-US" dirty="0"/>
              <a:t>=&gt; minimized power spectral density</a:t>
            </a:r>
          </a:p>
          <a:p>
            <a:r>
              <a:rPr lang="en-US" sz="2300" dirty="0"/>
              <a:t>The proposed tone plan may act as a reference for </a:t>
            </a:r>
            <a:r>
              <a:rPr lang="en-US" sz="2300" dirty="0" err="1"/>
              <a:t>dRU</a:t>
            </a:r>
            <a:r>
              <a:rPr lang="en-US" sz="2300" dirty="0"/>
              <a:t> development</a:t>
            </a:r>
          </a:p>
          <a:p>
            <a:pPr lvl="1"/>
            <a:r>
              <a:rPr lang="en-US" dirty="0"/>
              <a:t>Tone plan is provided in Appendix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99005-9FFF-032A-9B93-5D99FBF0C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76110-B692-C1FF-E524-DF460DC502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EBA02-9C0A-A357-DD83-53A0364461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3153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11-23/0480 “UHR proposed PAR”</a:t>
            </a:r>
          </a:p>
          <a:p>
            <a:r>
              <a:rPr lang="en-US" b="0" dirty="0"/>
              <a:t>[2] 11-23/0037 “UHR Feature to Overcome PSD Limitations Distributed-Tone Resource Units”</a:t>
            </a:r>
          </a:p>
          <a:p>
            <a:r>
              <a:rPr lang="en-US" b="0" dirty="0"/>
              <a:t>[3] 11-23/1117 “</a:t>
            </a:r>
            <a:r>
              <a:rPr lang="en-US" b="0" dirty="0" err="1"/>
              <a:t>dRU</a:t>
            </a:r>
            <a:r>
              <a:rPr lang="en-US" b="0" dirty="0"/>
              <a:t> Signaling for UHR”</a:t>
            </a:r>
          </a:p>
          <a:p>
            <a:r>
              <a:rPr lang="en-US" b="0" dirty="0"/>
              <a:t>[4] 11-23/1919 “</a:t>
            </a:r>
            <a:r>
              <a:rPr lang="en-US" b="0" dirty="0" err="1"/>
              <a:t>dRU</a:t>
            </a:r>
            <a:r>
              <a:rPr lang="en-US" b="0" dirty="0"/>
              <a:t> Proposal”</a:t>
            </a:r>
          </a:p>
          <a:p>
            <a:r>
              <a:rPr lang="en-US" b="0" dirty="0"/>
              <a:t>[5] 11-23/2020 “High Level Perspective on Distributed Tone RU for 11bn”</a:t>
            </a:r>
          </a:p>
          <a:p>
            <a:r>
              <a:rPr lang="en-US" b="0" dirty="0"/>
              <a:t>[6] 11-23/2021 “Principle and Methodology for </a:t>
            </a:r>
            <a:r>
              <a:rPr lang="en-US" b="0" dirty="0" err="1"/>
              <a:t>dRU</a:t>
            </a:r>
            <a:r>
              <a:rPr lang="en-US" b="0" dirty="0"/>
              <a:t> Tone Plan </a:t>
            </a:r>
            <a:r>
              <a:rPr lang="en-US" b="0"/>
              <a:t>Design”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18F0572-05E7-3C2A-8B72-DE5C7DFC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F16627-B1BE-CA4B-E751-D3DEBDFE6C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8BE708-65A9-3871-1BBD-B9BCE2713D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8A2A2-0C87-D473-3CC4-C63D6DA93E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643E9-1ED7-3E6A-8AD6-3C8CA7657B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84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9E0CDF-E82F-02EB-4EA7-5555BAEA6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plan (1/3)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C607BE4-0C32-860B-7021-136218B12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2x 106 + 1x 26 tones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-A:</a:t>
            </a:r>
            <a:r>
              <a:rPr lang="en-US" dirty="0"/>
              <a:t>	11, 20, 29, 38, 47, 56, 65, 74, 83, 92, 101, 110, 119					(26 tone)</a:t>
            </a:r>
          </a:p>
          <a:p>
            <a:pPr lvl="2"/>
            <a:r>
              <a:rPr lang="en-US" dirty="0"/>
              <a:t>= 11:9:119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-B:</a:t>
            </a:r>
            <a:r>
              <a:rPr lang="en-US" dirty="0"/>
              <a:t> 	4, 6, 8, 10, 13, 15, 17, 19, 22, 24, 26, 28, 31, 33, 35, 37, 40, 42, 44, 46, 49, 51, 53, 			55, 58, 60, 62, 64, 67, 69, 71, 73, 76, 78, 80, 82, 85, 87, 89, 91, 94, 96, 98, 100, 			103, 105, 107, 109, 112, 114, 116, 118, 121							(106 tone)</a:t>
            </a:r>
          </a:p>
          <a:p>
            <a:pPr lvl="2"/>
            <a:r>
              <a:rPr lang="en-US" dirty="0"/>
              <a:t>= 8:9:116, 6:9:114, 10:9:118, and </a:t>
            </a:r>
            <a:r>
              <a:rPr lang="en-US" dirty="0">
                <a:solidFill>
                  <a:schemeClr val="accent2"/>
                </a:solidFill>
              </a:rPr>
              <a:t>4</a:t>
            </a:r>
            <a:r>
              <a:rPr lang="en-US" dirty="0"/>
              <a:t>:9:121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-C:</a:t>
            </a:r>
            <a:r>
              <a:rPr lang="en-US" dirty="0"/>
              <a:t> 	5, 7, 9, 12, 14, 16, 18, 21, 23, 25, 27, 30, 32, 34, 36, 39, 41, 43, 45, 48, 50, 52, 54, 			57, 59, 61, 63, 66, 68, 70, 72, 75, 77, 79, 81, 84, 86, 88, 90, 93, 95, 97, 99, 102, 			104, 106, 108, 111, 113, 115, 117, 120, 122							(106 tone)</a:t>
            </a:r>
          </a:p>
          <a:p>
            <a:pPr lvl="2"/>
            <a:r>
              <a:rPr lang="en-US" dirty="0"/>
              <a:t>= 9:9:117, 7:9:115, 12:9:120, and 5:9:</a:t>
            </a:r>
            <a:r>
              <a:rPr lang="en-US" dirty="0">
                <a:solidFill>
                  <a:schemeClr val="accent2"/>
                </a:solidFill>
              </a:rPr>
              <a:t>122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0162D-D771-91F1-1EBF-972A341216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64392-DBC5-1FF2-1F48-1CE17EF98E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306D-92F9-66D1-A9AC-6504289BE3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26F02C-0970-4804-7195-44E3D162BD05}"/>
                  </a:ext>
                </a:extLst>
              </p:cNvPr>
              <p:cNvSpPr txBox="1"/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26F02C-0970-4804-7195-44E3D162B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blipFill>
                <a:blip r:embed="rId2"/>
                <a:stretch>
                  <a:fillRect l="-746"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414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1F601-6877-C3AE-E696-9145C3B8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plan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B1372-35BC-7F3A-3661-1E3D7BB17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4x 52 + 1x 26 tones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-A:</a:t>
            </a:r>
            <a:r>
              <a:rPr lang="en-US" dirty="0"/>
              <a:t>		11, 20, 29, 38, 47, 56, 65, 74, 83, 92, 101, 110, 119				(26 tone)</a:t>
            </a:r>
          </a:p>
          <a:p>
            <a:pPr lvl="2"/>
            <a:r>
              <a:rPr lang="en-US" dirty="0"/>
              <a:t>= 11:9:119</a:t>
            </a:r>
          </a:p>
          <a:p>
            <a:pPr lvl="1"/>
            <a:r>
              <a:rPr lang="en-US" u="sng" dirty="0"/>
              <a:t>dRU-B-p1:</a:t>
            </a:r>
            <a:r>
              <a:rPr lang="en-US" dirty="0"/>
              <a:t> 	8, 13, 17, 22, 26, 31, 35, 40, 44, 49, 53, 58, 62, 67, 71, 76, 80, 85, 89, 94, 98, 				103, 107, 112, 116, 121										(52 tone)</a:t>
            </a:r>
          </a:p>
          <a:p>
            <a:pPr lvl="2"/>
            <a:r>
              <a:rPr lang="en-US" dirty="0"/>
              <a:t>= 8:9:116 and 13:9:121</a:t>
            </a:r>
          </a:p>
          <a:p>
            <a:pPr lvl="1"/>
            <a:r>
              <a:rPr lang="en-US" u="sng" dirty="0"/>
              <a:t>dRU-B-p2:</a:t>
            </a:r>
            <a:r>
              <a:rPr lang="en-US" dirty="0"/>
              <a:t> 	6, 10, 15, 19, 24, 28, 33, 37, 42, 46, 51, 55, 60, 64, 69, 73, 78, 82, 87, 91, 96, 				100, 105, 109, 114, 118										(52 tone)</a:t>
            </a:r>
          </a:p>
          <a:p>
            <a:pPr lvl="2"/>
            <a:r>
              <a:rPr lang="en-US" dirty="0"/>
              <a:t>= 6:9:114 and 10:9:118</a:t>
            </a:r>
          </a:p>
          <a:p>
            <a:pPr lvl="1"/>
            <a:r>
              <a:rPr lang="en-US" u="sng" dirty="0"/>
              <a:t>dRU-C-p1:</a:t>
            </a:r>
            <a:r>
              <a:rPr lang="en-US" dirty="0"/>
              <a:t> 	5, 9, 14, 18, 23, 27, 32, 36, 41, 45, 50, 54, 59, 63, 68, 72, 77, 81, 86, 90, 95, 				99, 104, 108, 113, 117										(52 tone)</a:t>
            </a:r>
          </a:p>
          <a:p>
            <a:pPr lvl="2"/>
            <a:r>
              <a:rPr lang="en-US" dirty="0"/>
              <a:t> = 5:9:113 and 9:9:117</a:t>
            </a:r>
          </a:p>
          <a:p>
            <a:pPr lvl="1"/>
            <a:r>
              <a:rPr lang="en-US" u="sng" dirty="0"/>
              <a:t>dRU-C-p2:</a:t>
            </a:r>
            <a:r>
              <a:rPr lang="en-US" dirty="0"/>
              <a:t> 	7, 12, 16, 21, 25, 30, 34, 39, 43, 48, 52, 57, 61, 66, 70, 75, 79, 84, 88, 93, 97, 				102, 106, 111, 115, 120										(52 tone)</a:t>
            </a:r>
          </a:p>
          <a:p>
            <a:pPr lvl="2"/>
            <a:r>
              <a:rPr lang="en-US" dirty="0"/>
              <a:t>= 7:9:115 and 12:9:120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36A82-011E-BEDE-3A97-9405581C6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F37F-48DB-C83C-ACB2-0D71F9C142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4C8BE3-D4E8-0D04-297E-2A95A7F90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9AF2E6-7179-169A-8527-D2FCD6B2D938}"/>
                  </a:ext>
                </a:extLst>
              </p:cNvPr>
              <p:cNvSpPr txBox="1"/>
              <p:nvPr/>
            </p:nvSpPr>
            <p:spPr>
              <a:xfrm>
                <a:off x="929216" y="6139811"/>
                <a:ext cx="24465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9AF2E6-7179-169A-8527-D2FCD6B2D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6139811"/>
                <a:ext cx="2446504" cy="307777"/>
              </a:xfrm>
              <a:prstGeom prst="rect">
                <a:avLst/>
              </a:prstGeom>
              <a:blipFill>
                <a:blip r:embed="rId2"/>
                <a:stretch>
                  <a:fillRect l="-746"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68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7F99-3982-5478-A37E-6C64DE8E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plan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5C760-9D47-8F77-6380-DF337DDE2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9x 26 tones</a:t>
            </a:r>
          </a:p>
          <a:p>
            <a:pPr lvl="1"/>
            <a:r>
              <a:rPr lang="en-US" u="sng" dirty="0" err="1"/>
              <a:t>dRU</a:t>
            </a:r>
            <a:r>
              <a:rPr lang="en-US" u="sng" dirty="0"/>
              <a:t>-A:</a:t>
            </a:r>
            <a:r>
              <a:rPr lang="en-US" dirty="0"/>
              <a:t>		11, 20, 29, 38, 47, 56, 65, 74, 83, 92, 101, 110, 119							(26 tone)</a:t>
            </a:r>
          </a:p>
          <a:p>
            <a:pPr lvl="2"/>
            <a:r>
              <a:rPr lang="en-US" dirty="0"/>
              <a:t>= 11:9:119</a:t>
            </a:r>
          </a:p>
          <a:p>
            <a:pPr lvl="1"/>
            <a:r>
              <a:rPr lang="en-US" u="sng" dirty="0"/>
              <a:t>dRU-B-p1-p1:</a:t>
            </a:r>
            <a:r>
              <a:rPr lang="en-US" dirty="0"/>
              <a:t> 	8, 17, 26, 35, 44, 53, 62, 71, 80, 89, 98, 107, 116								(26 tone)</a:t>
            </a:r>
          </a:p>
          <a:p>
            <a:pPr lvl="2"/>
            <a:r>
              <a:rPr lang="en-US" dirty="0"/>
              <a:t>= 8:9:116</a:t>
            </a:r>
          </a:p>
          <a:p>
            <a:pPr lvl="1"/>
            <a:r>
              <a:rPr lang="en-US" u="sng" dirty="0"/>
              <a:t>dRU-B-p1-p2:</a:t>
            </a:r>
            <a:r>
              <a:rPr lang="en-US" dirty="0"/>
              <a:t> 	13, 22, 31, 40, 49, 58, 67, 76, 85, 94, 103, 112, 121							(26 tone)</a:t>
            </a:r>
          </a:p>
          <a:p>
            <a:pPr lvl="2"/>
            <a:r>
              <a:rPr lang="en-US" dirty="0"/>
              <a:t>= 13:9:121</a:t>
            </a:r>
          </a:p>
          <a:p>
            <a:pPr lvl="1"/>
            <a:r>
              <a:rPr lang="en-US" u="sng" dirty="0"/>
              <a:t>dRU-B-p2-p1:</a:t>
            </a:r>
            <a:r>
              <a:rPr lang="en-US" dirty="0"/>
              <a:t> 	6, 15, 24, 33, 42, 51, 60, 69, 78, 87, 96, 105, 114								(26 tone)</a:t>
            </a:r>
          </a:p>
          <a:p>
            <a:pPr lvl="2"/>
            <a:r>
              <a:rPr lang="en-US" dirty="0"/>
              <a:t>= 6:9:114</a:t>
            </a:r>
          </a:p>
          <a:p>
            <a:pPr lvl="1"/>
            <a:r>
              <a:rPr lang="en-US" u="sng" dirty="0"/>
              <a:t>dRU-B-p2-p2:</a:t>
            </a:r>
            <a:r>
              <a:rPr lang="en-US" dirty="0"/>
              <a:t> 	10, 19, 28, 37, 46, 55, 64, 73, 82, 91, 100, 109, 118							(26 tone)</a:t>
            </a:r>
          </a:p>
          <a:p>
            <a:pPr lvl="2"/>
            <a:r>
              <a:rPr lang="en-US" dirty="0"/>
              <a:t>= 10:9:118</a:t>
            </a:r>
          </a:p>
          <a:p>
            <a:pPr lvl="1"/>
            <a:r>
              <a:rPr lang="en-US" u="sng" dirty="0"/>
              <a:t>dRU-C-p1-p1:</a:t>
            </a:r>
            <a:r>
              <a:rPr lang="en-US" dirty="0"/>
              <a:t> 	5, 14, 23, 32, 41, 50, 59, 68, 77, 86, 95, 104, 113								(26 tone)</a:t>
            </a:r>
          </a:p>
          <a:p>
            <a:pPr lvl="2"/>
            <a:r>
              <a:rPr lang="en-US" dirty="0"/>
              <a:t>= 5:9:113</a:t>
            </a:r>
          </a:p>
          <a:p>
            <a:pPr lvl="1"/>
            <a:r>
              <a:rPr lang="en-US" u="sng" dirty="0"/>
              <a:t>dRU-C-p1-p2:</a:t>
            </a:r>
            <a:r>
              <a:rPr lang="en-US" dirty="0"/>
              <a:t> 	9, 18, 27, 36, 45, 54, 63, 72, 81, 90, 99, 108, 117								(26 tone)</a:t>
            </a:r>
          </a:p>
          <a:p>
            <a:pPr lvl="2"/>
            <a:r>
              <a:rPr lang="en-US" dirty="0"/>
              <a:t>= 9:9:117</a:t>
            </a:r>
          </a:p>
          <a:p>
            <a:pPr lvl="1"/>
            <a:r>
              <a:rPr lang="en-US" u="sng" dirty="0"/>
              <a:t>dRU-C-p2-p1:</a:t>
            </a:r>
            <a:r>
              <a:rPr lang="en-US" dirty="0"/>
              <a:t> 	7, 16, 25, 34, 43, 52, 61, 70, 79, 88, 97, 106, 115								(26 tone)</a:t>
            </a:r>
          </a:p>
          <a:p>
            <a:pPr lvl="2"/>
            <a:r>
              <a:rPr lang="en-US" dirty="0"/>
              <a:t>= 7:9:115</a:t>
            </a:r>
          </a:p>
          <a:p>
            <a:pPr lvl="1"/>
            <a:r>
              <a:rPr lang="en-US" u="sng" dirty="0"/>
              <a:t>dRU-C-p2-p2:</a:t>
            </a:r>
            <a:r>
              <a:rPr lang="en-US" dirty="0"/>
              <a:t> 	12, 21, 30, 39, 48, 57, 66, 75, 84, 93, 102, 111, 120							(26 tone)</a:t>
            </a:r>
          </a:p>
          <a:p>
            <a:pPr lvl="2"/>
            <a:r>
              <a:rPr lang="en-US" dirty="0"/>
              <a:t>= 12:9:120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E474C-3B6F-7A78-C2D2-4FB48448EB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CFDE1-EEAA-8A45-3447-1F19A950C7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65C35D-4D8D-CFB0-3F6B-BAB35F4370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F8A16E6-FE35-AE83-F4D4-942186940963}"/>
                  </a:ext>
                </a:extLst>
              </p:cNvPr>
              <p:cNvSpPr txBox="1"/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F8A16E6-FE35-AE83-F4D4-942186940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6" y="6139811"/>
                <a:ext cx="2444965" cy="307777"/>
              </a:xfrm>
              <a:prstGeom prst="rect">
                <a:avLst/>
              </a:prstGeom>
              <a:blipFill>
                <a:blip r:embed="rId2"/>
                <a:stretch>
                  <a:fillRect l="-746"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017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E56D-2C91-F13E-00D3-664788CA4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Spectral Density of 52-tone </a:t>
            </a:r>
            <a:r>
              <a:rPr lang="en-US" dirty="0" err="1"/>
              <a:t>dRU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C555F-97F9-14C5-D182-16DE1C55B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of design approaches</a:t>
            </a:r>
          </a:p>
          <a:p>
            <a:pPr lvl="1"/>
            <a:r>
              <a:rPr lang="en-US" dirty="0"/>
              <a:t>Left: Maximized minimum tone separation distance, dRU-B-p1 (as defined in slide 14)</a:t>
            </a:r>
          </a:p>
          <a:p>
            <a:pPr lvl="1"/>
            <a:r>
              <a:rPr lang="en-US" dirty="0"/>
              <a:t>Right: Exemplary tone grouping, </a:t>
            </a:r>
            <a:r>
              <a:rPr lang="en-US" dirty="0" err="1"/>
              <a:t>dRU</a:t>
            </a:r>
            <a:r>
              <a:rPr lang="en-US" dirty="0"/>
              <a:t> indices: </a:t>
            </a:r>
            <a:r>
              <a:rPr lang="en-US" sz="1800" b="0" i="0" dirty="0">
                <a:effectLst/>
              </a:rPr>
              <a:t>8, 9, 17, 18, 26, 27, 35, 36, …, 108, 116, 117</a:t>
            </a:r>
          </a:p>
          <a:p>
            <a:pPr lvl="1"/>
            <a:r>
              <a:rPr lang="en-US" dirty="0"/>
              <a:t>Approach of maximized minimum tone separation distance results in more flat power spectral density and higher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E1AE3-43BB-FC05-3DC7-3EAA0A0F13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25E9C-F800-B2C9-79BB-AE750402C3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0A446-6BB4-BEB2-7328-B99F7B2274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4B1A0D-6CBE-879F-579E-36D01F192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7058" y="3321328"/>
            <a:ext cx="4080000" cy="306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462645-E704-CC66-AF6C-848EFAB084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24943" y="3321328"/>
            <a:ext cx="4080000" cy="3059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BA1B31-1799-D19D-2723-88FC99F8E216}"/>
              </a:ext>
            </a:extLst>
          </p:cNvPr>
          <p:cNvSpPr txBox="1"/>
          <p:nvPr/>
        </p:nvSpPr>
        <p:spPr>
          <a:xfrm rot="16200000">
            <a:off x="4578519" y="4735912"/>
            <a:ext cx="14542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 of occurrence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BE5D80-701A-6FEF-CA23-7DF632C7E681}"/>
              </a:ext>
            </a:extLst>
          </p:cNvPr>
          <p:cNvSpPr txBox="1"/>
          <p:nvPr/>
        </p:nvSpPr>
        <p:spPr>
          <a:xfrm rot="16200000">
            <a:off x="10317576" y="4735912"/>
            <a:ext cx="14542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 of occurrence</a:t>
            </a:r>
          </a:p>
        </p:txBody>
      </p:sp>
    </p:spTree>
    <p:extLst>
      <p:ext uri="{BB962C8B-B14F-4D97-AF65-F5344CB8AC3E}">
        <p14:creationId xmlns:p14="http://schemas.microsoft.com/office/powerpoint/2010/main" val="182322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6851-54E0-4A6B-555E-FD9DBF85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EE469-E06A-5E35-EDC0-2FF996EAD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Distributed Resource Units (</a:t>
            </a:r>
            <a:r>
              <a:rPr lang="en-US" dirty="0" err="1"/>
              <a:t>dRUs</a:t>
            </a:r>
            <a:r>
              <a:rPr lang="en-US" dirty="0"/>
              <a:t>) have been discussed to achieve </a:t>
            </a:r>
            <a:r>
              <a:rPr lang="en-US" dirty="0" err="1"/>
              <a:t>TGbn</a:t>
            </a:r>
            <a:r>
              <a:rPr lang="en-US" dirty="0"/>
              <a:t> PAR goal “Rate-vs-Range” (</a:t>
            </a:r>
            <a:r>
              <a:rPr lang="en-US" dirty="0" err="1"/>
              <a:t>RvR</a:t>
            </a:r>
            <a:r>
              <a:rPr lang="en-US" dirty="0"/>
              <a:t>) [1,2] </a:t>
            </a:r>
          </a:p>
          <a:p>
            <a:pPr lvl="1"/>
            <a:r>
              <a:rPr lang="en-US" dirty="0"/>
              <a:t>The goal of </a:t>
            </a:r>
            <a:r>
              <a:rPr lang="en-US" dirty="0" err="1"/>
              <a:t>dRU</a:t>
            </a:r>
            <a:r>
              <a:rPr lang="en-US" dirty="0"/>
              <a:t> is to design resource units (RUs) with low power spectral density</a:t>
            </a:r>
          </a:p>
          <a:p>
            <a:pPr lvl="2"/>
            <a:r>
              <a:rPr lang="en-US" dirty="0"/>
              <a:t>Lowering power spectral density is key for enhancing transmit power per tone with low number of active carriers [1,4]</a:t>
            </a:r>
          </a:p>
          <a:p>
            <a:pPr lvl="2"/>
            <a:endParaRPr lang="en-US" dirty="0"/>
          </a:p>
          <a:p>
            <a:r>
              <a:rPr lang="en-US" dirty="0"/>
              <a:t>Past submissions address various desired properties of </a:t>
            </a:r>
            <a:r>
              <a:rPr lang="en-US" dirty="0" err="1"/>
              <a:t>dRU</a:t>
            </a:r>
            <a:r>
              <a:rPr lang="en-US" dirty="0"/>
              <a:t> tone plans [3-6], e.g.,</a:t>
            </a:r>
          </a:p>
          <a:p>
            <a:pPr lvl="1"/>
            <a:r>
              <a:rPr lang="en-US" dirty="0" err="1"/>
              <a:t>dRUs</a:t>
            </a:r>
            <a:r>
              <a:rPr lang="en-US" dirty="0"/>
              <a:t> should have same size as regular resource units (</a:t>
            </a:r>
            <a:r>
              <a:rPr lang="en-US" dirty="0" err="1"/>
              <a:t>rRUs</a:t>
            </a:r>
            <a:r>
              <a:rPr lang="en-US" dirty="0"/>
              <a:t>), same DC tones, same guard bands</a:t>
            </a:r>
          </a:p>
          <a:p>
            <a:pPr lvl="1"/>
            <a:r>
              <a:rPr lang="en-US" dirty="0" err="1"/>
              <a:t>dRUs</a:t>
            </a:r>
            <a:r>
              <a:rPr lang="en-US" dirty="0"/>
              <a:t> tone plans should be ideally uniformly distributed [5,6]</a:t>
            </a:r>
          </a:p>
          <a:p>
            <a:pPr lvl="1"/>
            <a:r>
              <a:rPr lang="en-US" dirty="0"/>
              <a:t>Possibility to schedule </a:t>
            </a:r>
            <a:r>
              <a:rPr lang="en-US" dirty="0" err="1"/>
              <a:t>dRUs</a:t>
            </a:r>
            <a:r>
              <a:rPr lang="en-US" dirty="0"/>
              <a:t> of different size without overlap</a:t>
            </a:r>
          </a:p>
          <a:p>
            <a:pPr lvl="2"/>
            <a:endParaRPr lang="en-US" dirty="0"/>
          </a:p>
          <a:p>
            <a:r>
              <a:rPr lang="en-US" dirty="0"/>
              <a:t>In this submission, we present a </a:t>
            </a:r>
            <a:r>
              <a:rPr lang="en-US" dirty="0" err="1"/>
              <a:t>dRU</a:t>
            </a:r>
            <a:r>
              <a:rPr lang="en-US" dirty="0"/>
              <a:t> design approach for 20 MHz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dRU</a:t>
            </a:r>
            <a:r>
              <a:rPr lang="en-US" dirty="0"/>
              <a:t> tone plan designed with this approach…</a:t>
            </a:r>
          </a:p>
          <a:p>
            <a:pPr lvl="2"/>
            <a:r>
              <a:rPr lang="en-US" dirty="0"/>
              <a:t>… meets the above requirements, and</a:t>
            </a:r>
          </a:p>
          <a:p>
            <a:pPr lvl="2"/>
            <a:r>
              <a:rPr lang="en-US" dirty="0"/>
              <a:t>… maximizes the minimum tone separation distance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E12DE-1FFF-1208-5218-F6B74C2CD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9F5DE-19ED-F99A-57C2-219F2111CE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1E32C-F6BF-2F6A-2377-829FA886C0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0474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9C45-5538-9495-583D-156B64DB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past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9237F-7B73-E25E-2E2C-127CC7561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Four different tone plan design methods have been discussed and analyzed in [6]</a:t>
            </a:r>
          </a:p>
          <a:p>
            <a:pPr lvl="1"/>
            <a:r>
              <a:rPr lang="en-US" sz="2000" dirty="0"/>
              <a:t>“Global </a:t>
            </a:r>
            <a:r>
              <a:rPr lang="en-US" sz="2000" dirty="0" err="1"/>
              <a:t>Dtm</a:t>
            </a:r>
            <a:r>
              <a:rPr lang="en-US" sz="2000" dirty="0"/>
              <a:t>”, “Tone Group Based”, “Perfect Uniformly Distribution”, “26-tone RU Based”</a:t>
            </a:r>
          </a:p>
          <a:p>
            <a:r>
              <a:rPr lang="en-US" dirty="0"/>
              <a:t>This approach is closely related to “26-tone RU Based” approach</a:t>
            </a:r>
          </a:p>
          <a:p>
            <a:pPr lvl="1"/>
            <a:r>
              <a:rPr lang="en-US" dirty="0"/>
              <a:t>The tone plan proposed in here …</a:t>
            </a:r>
          </a:p>
          <a:p>
            <a:pPr lvl="2"/>
            <a:r>
              <a:rPr lang="en-US" dirty="0"/>
              <a:t>… has perfectly uniform distribution for 26-tone </a:t>
            </a:r>
            <a:r>
              <a:rPr lang="en-US" dirty="0" err="1"/>
              <a:t>dRUs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… has near-uniform distribution for </a:t>
            </a:r>
            <a:r>
              <a:rPr lang="en-US" dirty="0" err="1"/>
              <a:t>dRUs</a:t>
            </a:r>
            <a:r>
              <a:rPr lang="en-US" dirty="0"/>
              <a:t> of size &gt; 26 tones</a:t>
            </a:r>
          </a:p>
          <a:p>
            <a:pPr lvl="2"/>
            <a:r>
              <a:rPr lang="en-US" dirty="0"/>
              <a:t>… has very simple notation</a:t>
            </a:r>
          </a:p>
          <a:p>
            <a:pPr lvl="2"/>
            <a:r>
              <a:rPr lang="en-US" dirty="0"/>
              <a:t>… has a hierarchical structure</a:t>
            </a:r>
          </a:p>
          <a:p>
            <a:pPr lvl="3"/>
            <a:r>
              <a:rPr lang="en-US" dirty="0"/>
              <a:t>i.e., a large size </a:t>
            </a:r>
            <a:r>
              <a:rPr lang="en-US" dirty="0" err="1"/>
              <a:t>dRU</a:t>
            </a:r>
            <a:r>
              <a:rPr lang="en-US" dirty="0"/>
              <a:t> can be obtained by combining two small size </a:t>
            </a:r>
            <a:r>
              <a:rPr lang="en-US" dirty="0" err="1"/>
              <a:t>dRUs</a:t>
            </a:r>
            <a:endParaRPr lang="en-US" dirty="0"/>
          </a:p>
          <a:p>
            <a:r>
              <a:rPr lang="en-US" dirty="0"/>
              <a:t>The desired requirements [3-6] of a </a:t>
            </a:r>
            <a:r>
              <a:rPr lang="en-US" dirty="0" err="1"/>
              <a:t>dRU</a:t>
            </a:r>
            <a:r>
              <a:rPr lang="en-US" dirty="0"/>
              <a:t> tone plan are met</a:t>
            </a:r>
          </a:p>
          <a:p>
            <a:pPr lvl="1"/>
            <a:r>
              <a:rPr lang="en-US" dirty="0"/>
              <a:t>On top, we suggest the requirement that each </a:t>
            </a:r>
            <a:r>
              <a:rPr lang="en-US" dirty="0" err="1"/>
              <a:t>dRU</a:t>
            </a:r>
            <a:r>
              <a:rPr lang="en-US" dirty="0"/>
              <a:t> has approximately 50% even indices equally distributed over the entire bandwidth</a:t>
            </a:r>
          </a:p>
          <a:p>
            <a:pPr lvl="1"/>
            <a:r>
              <a:rPr lang="en-US" dirty="0"/>
              <a:t>This requirement is important for pilot placement</a:t>
            </a:r>
          </a:p>
          <a:p>
            <a:pPr lvl="2"/>
            <a:r>
              <a:rPr lang="en-US" dirty="0"/>
              <a:t>Same pilots may be used for 2x and 4x UHR-LTF (as in HE and EHT)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DD753-5871-87A4-5B37-EEE9F42B0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BF505-4B26-83BC-FFBA-B3E15CD554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01DD8C-D295-9DC0-5577-F185917CA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66946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BBB9E-82B5-C9A5-4693-9A6650500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for 20 MHz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B753E-1B0E-9308-374F-5979E4CA2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 a tone plan for the least number of </a:t>
            </a:r>
            <a:r>
              <a:rPr lang="en-US" dirty="0" err="1"/>
              <a:t>dRUs</a:t>
            </a:r>
            <a:r>
              <a:rPr lang="en-US" dirty="0"/>
              <a:t> in 20 MHz </a:t>
            </a:r>
            <a:br>
              <a:rPr lang="en-US" dirty="0"/>
            </a:br>
            <a:r>
              <a:rPr lang="en-US" dirty="0"/>
              <a:t>(i.e. two 106-tone and one 26-tone </a:t>
            </a:r>
            <a:r>
              <a:rPr lang="en-US" dirty="0" err="1"/>
              <a:t>dRUs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Start with set of available tone indices &gt; 0 (not including DC and guard tones)</a:t>
            </a:r>
          </a:p>
          <a:p>
            <a:pPr lvl="2"/>
            <a:r>
              <a:rPr lang="en-US" dirty="0"/>
              <a:t>Tone indices &lt; 0 are obtained by mirroring </a:t>
            </a:r>
          </a:p>
          <a:p>
            <a:pPr lvl="1"/>
            <a:r>
              <a:rPr lang="en-US" dirty="0"/>
              <a:t>Select 13 tones with a tone separation distance of 9, resulting in the 26-tone </a:t>
            </a:r>
            <a:r>
              <a:rPr lang="en-US" dirty="0" err="1"/>
              <a:t>dRU</a:t>
            </a:r>
            <a:r>
              <a:rPr lang="en-US" dirty="0"/>
              <a:t> (</a:t>
            </a:r>
            <a:r>
              <a:rPr lang="en-US" dirty="0" err="1"/>
              <a:t>dRU</a:t>
            </a:r>
            <a:r>
              <a:rPr lang="en-US" dirty="0"/>
              <a:t>-A)</a:t>
            </a:r>
          </a:p>
          <a:p>
            <a:pPr lvl="2"/>
            <a:r>
              <a:rPr lang="en-US" dirty="0"/>
              <a:t>Choose starting index such that 13 tones can be obtained</a:t>
            </a:r>
          </a:p>
          <a:p>
            <a:pPr lvl="1"/>
            <a:r>
              <a:rPr lang="en-US" dirty="0"/>
              <a:t>Out of the remaining tones assign alternately 53 tones to two </a:t>
            </a:r>
            <a:r>
              <a:rPr lang="en-US" dirty="0" err="1"/>
              <a:t>dRUs</a:t>
            </a:r>
            <a:r>
              <a:rPr lang="en-US" dirty="0"/>
              <a:t>, resulting in two 106-tone </a:t>
            </a:r>
            <a:r>
              <a:rPr lang="en-US" dirty="0" err="1"/>
              <a:t>dRUs</a:t>
            </a:r>
            <a:r>
              <a:rPr lang="en-US" dirty="0"/>
              <a:t> (</a:t>
            </a:r>
            <a:r>
              <a:rPr lang="en-US" dirty="0" err="1"/>
              <a:t>dRU</a:t>
            </a:r>
            <a:r>
              <a:rPr lang="en-US" dirty="0"/>
              <a:t>-B, </a:t>
            </a:r>
            <a:r>
              <a:rPr lang="en-US" dirty="0" err="1"/>
              <a:t>dRU</a:t>
            </a:r>
            <a:r>
              <a:rPr lang="en-US" dirty="0"/>
              <a:t>-C)</a:t>
            </a:r>
          </a:p>
          <a:p>
            <a:pPr lvl="1"/>
            <a:r>
              <a:rPr lang="en-US" dirty="0"/>
              <a:t>Any leftover tones are set to zero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C64B4-FA56-D5A4-9E34-252A708F23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A70DA-22AB-636A-A1F3-A406BDC181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54C9A4-880C-26D8-84F5-67EE20E0B1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ABB106-BCF9-7E05-3477-700CC0AEE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318" y="4304128"/>
            <a:ext cx="6269506" cy="2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1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34E4-9435-FBF5-AD88-0445628F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for 20 MHz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BDFD-4BA0-B668-F969-C1CEA9A2D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tone plans for </a:t>
            </a:r>
            <a:r>
              <a:rPr lang="en-US" dirty="0" err="1"/>
              <a:t>dRUs</a:t>
            </a:r>
            <a:r>
              <a:rPr lang="en-US" dirty="0"/>
              <a:t> of smaller size by subsampling of a larger </a:t>
            </a:r>
            <a:r>
              <a:rPr lang="en-US" dirty="0" err="1"/>
              <a:t>dRU</a:t>
            </a:r>
            <a:endParaRPr lang="en-US" dirty="0"/>
          </a:p>
          <a:p>
            <a:pPr lvl="1"/>
            <a:r>
              <a:rPr lang="en-US" dirty="0"/>
              <a:t>Start with the set of tones indices &gt;0 of an originating </a:t>
            </a:r>
            <a:r>
              <a:rPr lang="en-US" dirty="0" err="1"/>
              <a:t>dRU</a:t>
            </a:r>
            <a:r>
              <a:rPr lang="en-US" dirty="0"/>
              <a:t> larger than 26 tones</a:t>
            </a:r>
          </a:p>
          <a:p>
            <a:pPr lvl="1"/>
            <a:r>
              <a:rPr lang="en-US" dirty="0"/>
              <a:t>Assign alternately N/2 tones to two </a:t>
            </a:r>
            <a:r>
              <a:rPr lang="en-US" dirty="0" err="1"/>
              <a:t>dRUs</a:t>
            </a:r>
            <a:r>
              <a:rPr lang="en-US" dirty="0"/>
              <a:t>, resulting in two N-tone </a:t>
            </a:r>
            <a:r>
              <a:rPr lang="en-US" dirty="0" err="1"/>
              <a:t>dRUs</a:t>
            </a:r>
            <a:r>
              <a:rPr lang="en-US" dirty="0"/>
              <a:t> (dRU-p1, dRU-p2)</a:t>
            </a:r>
          </a:p>
          <a:p>
            <a:pPr lvl="2"/>
            <a:r>
              <a:rPr lang="en-US" dirty="0"/>
              <a:t>E.g. N=52 or N=26</a:t>
            </a:r>
          </a:p>
          <a:p>
            <a:pPr lvl="1"/>
            <a:r>
              <a:rPr lang="en-US" dirty="0"/>
              <a:t>Any leftover tones may be set to zero at arbitrary position</a:t>
            </a:r>
          </a:p>
          <a:p>
            <a:pPr lvl="2"/>
            <a:r>
              <a:rPr lang="en-US" dirty="0"/>
              <a:t>The placement of leftover tones should consider that any lowest tone index &gt;0 meets the minimum distance requirement after mirroring at DC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0DC68-5018-6EC3-454C-B71178E17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49F02-E740-5816-FE0C-F10EC974A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01C05C-9191-E8A2-2ED6-2CA93242C3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3914AF-B368-93A8-ACDC-CD72F9B5E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680" y="4094999"/>
            <a:ext cx="5011055" cy="2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3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C65B-8D9A-5724-101D-6818C01CE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5AC3-B34D-C2E3-5F24-F4234C001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Boundary conditions to match HE/EHT PPDU format, 20MHz</a:t>
            </a:r>
          </a:p>
          <a:p>
            <a:pPr lvl="1"/>
            <a:r>
              <a:rPr lang="en-US" dirty="0"/>
              <a:t>DC tones -3…3</a:t>
            </a:r>
          </a:p>
          <a:p>
            <a:pPr lvl="1"/>
            <a:r>
              <a:rPr lang="en-US" dirty="0"/>
              <a:t>Guard tones -128…-123, 123…127</a:t>
            </a:r>
          </a:p>
          <a:p>
            <a:pPr lvl="1"/>
            <a:r>
              <a:rPr lang="en-US" dirty="0"/>
              <a:t>Symmetry to DC</a:t>
            </a:r>
          </a:p>
          <a:p>
            <a:r>
              <a:rPr lang="en-US" dirty="0"/>
              <a:t>Indices of two 106-tone and one 26-tone </a:t>
            </a:r>
            <a:r>
              <a:rPr lang="en-US" dirty="0" err="1"/>
              <a:t>dRU</a:t>
            </a:r>
            <a:endParaRPr lang="en-US" dirty="0"/>
          </a:p>
          <a:p>
            <a:pPr lvl="1"/>
            <a:r>
              <a:rPr lang="en-US" dirty="0"/>
              <a:t>Excerpt of positive indices only (complete tone plans see appendix)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-A: 	11, 20, 29, …, 110, 119 		[=11:9:119]				(26 tone)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-B: 	4, 6, 8, 10, 13, 15, 17, 19, 22, 24, …, 116, 118, 121 		(106 tone)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-C: 	5, 7, 9, 12, 14, 16, 18, 21, 23, 25, …, 117, 120, 122 		(106 tone)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About 50% of each </a:t>
            </a:r>
            <a:r>
              <a:rPr lang="en-US" dirty="0" err="1"/>
              <a:t>dRU</a:t>
            </a:r>
            <a:r>
              <a:rPr lang="en-US" dirty="0"/>
              <a:t> tones have even indices</a:t>
            </a:r>
          </a:p>
          <a:p>
            <a:pPr lvl="1"/>
            <a:r>
              <a:rPr lang="en-US" dirty="0"/>
              <a:t>There is a tone separation distance of at least 2 (106 tone) or equal 9 (26 tone)</a:t>
            </a:r>
          </a:p>
          <a:p>
            <a:pPr lvl="2"/>
            <a:r>
              <a:rPr lang="en-US" dirty="0"/>
              <a:t>25% of the tones of the 106-tone </a:t>
            </a:r>
            <a:r>
              <a:rPr lang="en-US" dirty="0" err="1"/>
              <a:t>dRU</a:t>
            </a:r>
            <a:r>
              <a:rPr lang="en-US" dirty="0"/>
              <a:t> have a tone separation distance of 3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14D4C-3DED-68EC-C183-CCDD03900E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84D47-6B49-69C7-EE0F-40E527CCE8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B3F6DD-9DDE-4F02-E101-589BB08ED5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23060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ADE4-1DB6-72A5-6398-1193D465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93F60-DE4F-2987-F71B-74B5287A3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Creation of smaller </a:t>
            </a:r>
            <a:r>
              <a:rPr lang="en-US" dirty="0" err="1"/>
              <a:t>dRU</a:t>
            </a:r>
            <a:r>
              <a:rPr lang="en-US" dirty="0"/>
              <a:t> sizes</a:t>
            </a:r>
          </a:p>
          <a:p>
            <a:r>
              <a:rPr lang="en-US" dirty="0"/>
              <a:t>52-tone </a:t>
            </a:r>
            <a:r>
              <a:rPr lang="en-US" dirty="0" err="1"/>
              <a:t>dRUs</a:t>
            </a:r>
            <a:endParaRPr lang="en-US" dirty="0"/>
          </a:p>
          <a:p>
            <a:pPr lvl="1"/>
            <a:r>
              <a:rPr lang="en-US" dirty="0"/>
              <a:t>Originating </a:t>
            </a:r>
            <a:r>
              <a:rPr lang="en-US" dirty="0" err="1"/>
              <a:t>dRU</a:t>
            </a:r>
            <a:r>
              <a:rPr lang="en-US" dirty="0"/>
              <a:t>-B: 	4, 6, 8, 10, 13, 15, 17, 19, 22, 24, …, 116, 118, 121	(106 tone)</a:t>
            </a:r>
          </a:p>
          <a:p>
            <a:pPr lvl="2"/>
            <a:r>
              <a:rPr lang="en-US" dirty="0"/>
              <a:t>=&gt; dRU-B-p1:	 	8, 13, 17, 22, 26, …, 116, 121							(52 tone)</a:t>
            </a:r>
          </a:p>
          <a:p>
            <a:pPr lvl="2"/>
            <a:r>
              <a:rPr lang="en-US" dirty="0"/>
              <a:t>=&gt; dRU-B-p2:	 	6, 10, 15, 19, 24, …, 114, 118							(52 tone) 	</a:t>
            </a:r>
          </a:p>
          <a:p>
            <a:pPr lvl="2"/>
            <a:r>
              <a:rPr lang="en-US" dirty="0"/>
              <a:t>index 4 of originating </a:t>
            </a:r>
            <a:r>
              <a:rPr lang="en-US" dirty="0" err="1"/>
              <a:t>dRU</a:t>
            </a:r>
            <a:r>
              <a:rPr lang="en-US" dirty="0"/>
              <a:t>-B set to zero (leftover tone)</a:t>
            </a:r>
          </a:p>
          <a:p>
            <a:r>
              <a:rPr lang="en-US" dirty="0"/>
              <a:t>26-tone </a:t>
            </a:r>
            <a:r>
              <a:rPr lang="en-US" dirty="0" err="1"/>
              <a:t>dRUs</a:t>
            </a:r>
            <a:endParaRPr lang="en-US" dirty="0"/>
          </a:p>
          <a:p>
            <a:pPr lvl="1"/>
            <a:r>
              <a:rPr lang="en-US" dirty="0"/>
              <a:t>Originating dRU-B-p1:	 8, 13, 17, 22, 26, …, 116, 121						(52 tone)</a:t>
            </a:r>
          </a:p>
          <a:p>
            <a:pPr lvl="2"/>
            <a:r>
              <a:rPr lang="en-US" dirty="0"/>
              <a:t>=&gt; dRU-B-p1-p1: 	8, 17, …, 116 		[=8:9:116]						(26 tone)</a:t>
            </a:r>
          </a:p>
          <a:p>
            <a:pPr lvl="2"/>
            <a:r>
              <a:rPr lang="en-US" dirty="0"/>
              <a:t>=&gt; dRU-B-p1-p2: 	13, 22, …, 121		[=13:9:121]						(26 tone)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About 50% of each </a:t>
            </a:r>
            <a:r>
              <a:rPr lang="en-US" dirty="0" err="1"/>
              <a:t>dRU</a:t>
            </a:r>
            <a:r>
              <a:rPr lang="en-US" dirty="0"/>
              <a:t> tones have even indices</a:t>
            </a:r>
          </a:p>
          <a:p>
            <a:pPr lvl="1"/>
            <a:r>
              <a:rPr lang="en-US" dirty="0"/>
              <a:t>There is a tone separation distance of at least 4 (52 tone) or equal 9 (26 tone)</a:t>
            </a:r>
          </a:p>
          <a:p>
            <a:pPr lvl="2"/>
            <a:r>
              <a:rPr lang="en-US" dirty="0"/>
              <a:t>~50% of the tones of the 52-tone </a:t>
            </a:r>
            <a:r>
              <a:rPr lang="en-US" dirty="0" err="1"/>
              <a:t>dRU</a:t>
            </a:r>
            <a:r>
              <a:rPr lang="en-US" dirty="0"/>
              <a:t> have a tone separation distance of 5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8170B-070C-6DAE-C184-E636B0F13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C8263-D045-690F-379C-4DE487C3DA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E66B40-DC22-E79A-3DFE-3A9E0483D4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89112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29F01-C4CF-22F2-8081-24B4B874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90F600-1823-ACF5-23CC-A5C64B4DC7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34939-9B38-CD58-F9CF-93B47048D8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9FA4D-BC29-678F-6CB1-401DF842F3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8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2EE0CA7-B936-4EEF-5E63-823E7F96C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4294" y="1434042"/>
            <a:ext cx="9483413" cy="4993217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A42A25-C85D-A919-3DB2-FB52CAC66832}"/>
              </a:ext>
            </a:extLst>
          </p:cNvPr>
          <p:cNvCxnSpPr/>
          <p:nvPr/>
        </p:nvCxnSpPr>
        <p:spPr bwMode="auto">
          <a:xfrm>
            <a:off x="2065494" y="1251776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17F78A1-38FE-7075-4F8C-A0D966D957E9}"/>
              </a:ext>
            </a:extLst>
          </p:cNvPr>
          <p:cNvSpPr txBox="1"/>
          <p:nvPr/>
        </p:nvSpPr>
        <p:spPr>
          <a:xfrm>
            <a:off x="1354294" y="1103020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DC tones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CB77E16-2C42-37BD-9023-1BB868646E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0677513" y="1257644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4C4C4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2CB9222-510E-314F-F0B9-CAFE9E4EC76C}"/>
              </a:ext>
            </a:extLst>
          </p:cNvPr>
          <p:cNvSpPr txBox="1"/>
          <p:nvPr/>
        </p:nvSpPr>
        <p:spPr>
          <a:xfrm>
            <a:off x="10939980" y="1100951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4C4C4C"/>
                </a:solidFill>
              </a:rPr>
              <a:t>guard tones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AF03C57-AC7D-0447-E8D1-165D609EF7A2}"/>
              </a:ext>
            </a:extLst>
          </p:cNvPr>
          <p:cNvCxnSpPr/>
          <p:nvPr/>
        </p:nvCxnSpPr>
        <p:spPr bwMode="auto">
          <a:xfrm>
            <a:off x="2230594" y="2364945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D473B00-33C6-93C4-1EBC-899D0427D168}"/>
              </a:ext>
            </a:extLst>
          </p:cNvPr>
          <p:cNvSpPr txBox="1"/>
          <p:nvPr/>
        </p:nvSpPr>
        <p:spPr>
          <a:xfrm>
            <a:off x="1293683" y="2199699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leftover tone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506B075-A4A2-7D7C-32F2-488522F0D57E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18226" y="2364945"/>
            <a:ext cx="330200" cy="120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B04DBA7-24EF-DD95-FE29-1B6D723365BC}"/>
              </a:ext>
            </a:extLst>
          </p:cNvPr>
          <p:cNvSpPr txBox="1"/>
          <p:nvPr/>
        </p:nvSpPr>
        <p:spPr>
          <a:xfrm>
            <a:off x="10680693" y="2208252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leftover tone</a:t>
            </a:r>
          </a:p>
        </p:txBody>
      </p:sp>
    </p:spTree>
    <p:extLst>
      <p:ext uri="{BB962C8B-B14F-4D97-AF65-F5344CB8AC3E}">
        <p14:creationId xmlns:p14="http://schemas.microsoft.com/office/powerpoint/2010/main" val="8324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2BBA19-089A-4EB9-6653-B6D9ACE9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3FD4E22-396E-29B1-1F26-AF5CEC3EF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The tone indices have properties that can be used to simplify notation</a:t>
                </a:r>
              </a:p>
              <a:p>
                <a:pPr lvl="1"/>
                <a:r>
                  <a:rPr lang="en-US" dirty="0"/>
                  <a:t>26-tone </a:t>
                </a:r>
                <a:r>
                  <a:rPr lang="en-US" dirty="0" err="1"/>
                  <a:t>dRU</a:t>
                </a:r>
                <a:r>
                  <a:rPr lang="en-US" dirty="0"/>
                  <a:t> tone indices can be written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:9: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depend on </a:t>
                </a:r>
                <a:r>
                  <a:rPr lang="en-US" dirty="0" err="1"/>
                  <a:t>dRU</a:t>
                </a:r>
                <a:r>
                  <a:rPr lang="en-US" dirty="0"/>
                  <a:t> index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52-tone </a:t>
                </a:r>
                <a:r>
                  <a:rPr lang="en-US" dirty="0" err="1"/>
                  <a:t>dRU</a:t>
                </a:r>
                <a:r>
                  <a:rPr lang="en-US" dirty="0"/>
                  <a:t> tone indices can be written as a combination of two 26-tone </a:t>
                </a:r>
                <a:r>
                  <a:rPr lang="en-US" dirty="0" err="1"/>
                  <a:t>dRUs</a:t>
                </a:r>
                <a:endParaRPr lang="en-US" dirty="0"/>
              </a:p>
              <a:p>
                <a:pPr lvl="2"/>
                <a:r>
                  <a:rPr lang="en-US" dirty="0"/>
                  <a:t>i.e.,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106-tone </a:t>
                </a:r>
                <a:r>
                  <a:rPr lang="en-US" dirty="0" err="1"/>
                  <a:t>dRU</a:t>
                </a:r>
                <a:r>
                  <a:rPr lang="en-US" dirty="0"/>
                  <a:t> tone indices can be written as a combination of two 52-tone </a:t>
                </a:r>
                <a:r>
                  <a:rPr lang="en-US" dirty="0" err="1"/>
                  <a:t>dRUs</a:t>
                </a:r>
                <a:endParaRPr lang="en-US" dirty="0"/>
              </a:p>
              <a:p>
                <a:pPr lvl="2"/>
                <a:r>
                  <a:rPr lang="en-US" dirty="0"/>
                  <a:t>However, there is either one different start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</m:oMath>
                </a14:m>
                <a:r>
                  <a:rPr lang="en-US" dirty="0"/>
                  <a:t>) or one different stop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</m:oMath>
                </a14:m>
                <a:r>
                  <a:rPr lang="en-US" dirty="0"/>
                  <a:t>) index, i.e.,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106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:9:</m:t>
                        </m:r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106</m:t>
                            </m:r>
                          </m:sup>
                        </m:sSubSup>
                      </m:e>
                    </m:d>
                  </m:oMath>
                </a14:m>
                <a:endParaRPr lang="en-US" dirty="0"/>
              </a:p>
              <a:p>
                <a:pPr lvl="3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106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Starting indices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stopping indices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can be found in Appendix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The tone indices have implementation-friendly properties</a:t>
                </a:r>
              </a:p>
              <a:p>
                <a:pPr lvl="1"/>
                <a:r>
                  <a:rPr lang="en-US" dirty="0"/>
                  <a:t>Maximized minimum tone separation distance reduces effect of sidelobes in frequency domain </a:t>
                </a:r>
              </a:p>
              <a:p>
                <a:pPr lvl="2"/>
                <a:r>
                  <a:rPr lang="en-US" dirty="0"/>
                  <a:t>Achievable gain is larger compared to approaches with tones in immediate vicinity (see Appendix)</a:t>
                </a:r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3FD4E22-396E-29B1-1F26-AF5CEC3EF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41" t="-860" b="-1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B369D-3460-D6B0-3CC6-331A5D4C3E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BDB60-6470-9CB4-B30F-514EAC44A8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36AAE6-2B31-AAC8-261D-69496A6E4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940200262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3315</TotalTime>
  <Words>2775</Words>
  <Application>Microsoft Office PowerPoint</Application>
  <PresentationFormat>Widescreen</PresentationFormat>
  <Paragraphs>246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IEEE template</vt:lpstr>
      <vt:lpstr>A dRU Design Approach for 20 MHz</vt:lpstr>
      <vt:lpstr>Introduction</vt:lpstr>
      <vt:lpstr>Comparison to past submissions</vt:lpstr>
      <vt:lpstr>Design approach for 20 MHz (1/2)</vt:lpstr>
      <vt:lpstr>Design approach for 20 MHz (2/2)</vt:lpstr>
      <vt:lpstr>Example (1/2)</vt:lpstr>
      <vt:lpstr>Example (2/2)</vt:lpstr>
      <vt:lpstr>Illustration</vt:lpstr>
      <vt:lpstr>Properties</vt:lpstr>
      <vt:lpstr>Conclusion</vt:lpstr>
      <vt:lpstr>References</vt:lpstr>
      <vt:lpstr>Appendix</vt:lpstr>
      <vt:lpstr>Tone plan (1/3)</vt:lpstr>
      <vt:lpstr>Tone plan (2/3)</vt:lpstr>
      <vt:lpstr>Tone plan (3/3)</vt:lpstr>
      <vt:lpstr>Power Spectral Density of 52-tone dRU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11-24-0078-01-00bn A dRU Design Approach for 20 MHz</dc:title>
  <dc:creator>Handte, Thomas</dc:creator>
  <cp:lastModifiedBy>Handte, Thomas</cp:lastModifiedBy>
  <cp:revision>1</cp:revision>
  <dcterms:created xsi:type="dcterms:W3CDTF">2023-12-13T17:21:19Z</dcterms:created>
  <dcterms:modified xsi:type="dcterms:W3CDTF">2024-01-29T13:11:31Z</dcterms:modified>
</cp:coreProperties>
</file>