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87" r:id="rId2"/>
    <p:sldId id="379" r:id="rId3"/>
    <p:sldId id="446" r:id="rId4"/>
    <p:sldId id="472" r:id="rId5"/>
    <p:sldId id="476" r:id="rId6"/>
    <p:sldId id="477" r:id="rId7"/>
    <p:sldId id="484" r:id="rId8"/>
    <p:sldId id="480" r:id="rId9"/>
    <p:sldId id="481" r:id="rId10"/>
    <p:sldId id="483" r:id="rId11"/>
    <p:sldId id="474" r:id="rId12"/>
    <p:sldId id="359" r:id="rId13"/>
    <p:sldId id="346" r:id="rId14"/>
    <p:sldId id="443" r:id="rId15"/>
    <p:sldId id="445" r:id="rId16"/>
    <p:sldId id="471" r:id="rId17"/>
    <p:sldId id="451" r:id="rId18"/>
    <p:sldId id="447" r:id="rId19"/>
    <p:sldId id="473" r:id="rId20"/>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Lst>
        </p14:section>
        <p14:section name="Presentation" id="{423C3B5B-A901-8240-AD93-EF2BDAB31CDF}">
          <p14:sldIdLst>
            <p14:sldId id="379"/>
            <p14:sldId id="446"/>
            <p14:sldId id="472"/>
            <p14:sldId id="476"/>
            <p14:sldId id="477"/>
            <p14:sldId id="484"/>
            <p14:sldId id="480"/>
            <p14:sldId id="481"/>
            <p14:sldId id="483"/>
            <p14:sldId id="474"/>
            <p14:sldId id="359"/>
            <p14:sldId id="346"/>
            <p14:sldId id="443"/>
            <p14:sldId id="445"/>
            <p14:sldId id="471"/>
            <p14:sldId id="451"/>
            <p14:sldId id="447"/>
            <p14:sldId id="4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6424" autoAdjust="0"/>
  </p:normalViewPr>
  <p:slideViewPr>
    <p:cSldViewPr>
      <p:cViewPr varScale="1">
        <p:scale>
          <a:sx n="92" d="100"/>
          <a:sy n="92" d="100"/>
        </p:scale>
        <p:origin x="81" y="123"/>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66696"/>
            <a:ext cx="52825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a:t>
            </a:r>
            <a:r>
              <a:rPr kumimoji="0" lang="en-GB" altLang="zh-CN" sz="16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IEEE </a:t>
            </a:r>
            <a:r>
              <a:rPr kumimoji="0" lang="en-GB" altLang="zh-CN" sz="16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802.11-24/</a:t>
            </a:r>
            <a:r>
              <a:rPr kumimoji="0" lang="en-US" altLang="zh-CN" sz="16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0075</a:t>
            </a:r>
            <a:r>
              <a:rPr kumimoji="0" lang="en-GB" altLang="zh-CN" sz="16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r0</a:t>
            </a:r>
            <a:endParaRPr lang="en-US" sz="1500" b="1" dirty="0"/>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4" y="279465"/>
            <a:ext cx="43680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altLang="zh-CN" sz="1600" kern="1200" dirty="0">
                <a:solidFill>
                  <a:schemeClr val="tx1"/>
                </a:solidFill>
                <a:latin typeface="Times New Roman" charset="0"/>
                <a:ea typeface="ＭＳ Ｐゴシック" charset="0"/>
                <a:cs typeface="ＭＳ Ｐゴシック" charset="0"/>
              </a:rPr>
              <a:t>January 2024</a:t>
            </a:r>
            <a:endParaRPr lang="en-GB" altLang="zh-CN" sz="16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Wei</a:t>
            </a:r>
            <a:r>
              <a:rPr lang="en-US" baseline="0" dirty="0"/>
              <a:t> Lin et al, </a:t>
            </a:r>
            <a:r>
              <a:rPr lang="en-US" altLang="zh-CN" dirty="0"/>
              <a:t>Huawei</a:t>
            </a:r>
            <a:endParaRPr lang="en-US" dirty="0"/>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70806" y="777083"/>
            <a:ext cx="8915400" cy="81950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2800" b="1" baseline="0">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a:r>
              <a:rPr lang="en-US" altLang="zh-CN" kern="0" dirty="0">
                <a:solidFill>
                  <a:srgbClr val="000000"/>
                </a:solidFill>
              </a:rPr>
              <a:t>Follow Up </a:t>
            </a:r>
            <a:r>
              <a:rPr lang="en-US" kern="0" dirty="0">
                <a:solidFill>
                  <a:srgbClr val="000000"/>
                </a:solidFill>
              </a:rPr>
              <a:t>on AMP Link Budgets</a:t>
            </a:r>
            <a:endParaRPr kumimoji="0" lang="en-US" sz="2400" b="1" i="0" u="none" strike="noStrike" kern="0" cap="none" spc="0" normalizeH="0" baseline="0" noProof="0" dirty="0">
              <a:ln>
                <a:noFill/>
              </a:ln>
              <a:solidFill>
                <a:srgbClr val="000000"/>
              </a:solidFill>
              <a:effectLst/>
              <a:uLnTx/>
              <a:uFillTx/>
              <a:latin typeface="Times New Roman"/>
              <a:ea typeface="+mj-ea"/>
              <a:cs typeface="+mj-cs"/>
            </a:endParaRPr>
          </a:p>
        </p:txBody>
      </p:sp>
      <p:sp>
        <p:nvSpPr>
          <p:cNvPr id="4" name="Rectangle 6"/>
          <p:cNvSpPr txBox="1">
            <a:spLocks noChangeArrowheads="1"/>
          </p:cNvSpPr>
          <p:nvPr/>
        </p:nvSpPr>
        <p:spPr bwMode="auto">
          <a:xfrm>
            <a:off x="1989931" y="1995425"/>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sz="2000" dirty="0">
                <a:solidFill>
                  <a:srgbClr val="000000"/>
                </a:solidFill>
                <a:latin typeface="Times New Roman"/>
              </a:rPr>
              <a:t>Date</a:t>
            </a:r>
            <a:r>
              <a:rPr lang="en-US" sz="2000">
                <a:solidFill>
                  <a:srgbClr val="000000"/>
                </a:solidFill>
                <a:latin typeface="Times New Roman"/>
              </a:rPr>
              <a:t>:</a:t>
            </a:r>
            <a:r>
              <a:rPr lang="en-US" sz="2000" b="0">
                <a:solidFill>
                  <a:srgbClr val="000000"/>
                </a:solidFill>
                <a:latin typeface="Times New Roman"/>
              </a:rPr>
              <a:t> </a:t>
            </a:r>
            <a:r>
              <a:rPr lang="en-US" sz="2000" b="0" smtClean="0">
                <a:solidFill>
                  <a:srgbClr val="000000"/>
                </a:solidFill>
                <a:latin typeface="Times New Roman"/>
              </a:rPr>
              <a:t>2024-01-</a:t>
            </a:r>
            <a:r>
              <a:rPr lang="en-US" altLang="zh-CN" sz="2000" b="0" smtClean="0">
                <a:solidFill>
                  <a:srgbClr val="000000"/>
                </a:solidFill>
                <a:latin typeface="Times New Roman"/>
              </a:rPr>
              <a:t>15</a:t>
            </a:r>
            <a:endParaRPr lang="en-US" sz="2000" b="0" dirty="0">
              <a:solidFill>
                <a:srgbClr val="000000"/>
              </a:solidFill>
              <a:latin typeface="Times New Roman"/>
            </a:endParaRPr>
          </a:p>
        </p:txBody>
      </p:sp>
      <p:sp>
        <p:nvSpPr>
          <p:cNvPr id="5" name="Rectangle 12"/>
          <p:cNvSpPr>
            <a:spLocks noChangeArrowheads="1"/>
          </p:cNvSpPr>
          <p:nvPr/>
        </p:nvSpPr>
        <p:spPr bwMode="auto">
          <a:xfrm>
            <a:off x="1266031" y="23764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solidFill>
                  <a:srgbClr val="000000"/>
                </a:solidFill>
                <a:latin typeface="Times New Roman" pitchFamily="18" charset="0"/>
                <a:ea typeface="+mn-ea"/>
                <a:cs typeface="Arial" charset="0"/>
              </a:rPr>
              <a:t>Authors:</a:t>
            </a:r>
            <a:endParaRPr lang="en-US" sz="2000" dirty="0">
              <a:solidFill>
                <a:srgbClr val="000000"/>
              </a:solidFill>
              <a:latin typeface="Times New Roman" pitchFamily="18" charset="0"/>
              <a:ea typeface="+mn-ea"/>
              <a:cs typeface="Arial" charset="0"/>
            </a:endParaRPr>
          </a:p>
        </p:txBody>
      </p:sp>
      <p:graphicFrame>
        <p:nvGraphicFramePr>
          <p:cNvPr id="6" name="Table 9"/>
          <p:cNvGraphicFramePr>
            <a:graphicFrameLocks noGrp="1"/>
          </p:cNvGraphicFramePr>
          <p:nvPr>
            <p:extLst>
              <p:ext uri="{D42A27DB-BD31-4B8C-83A1-F6EECF244321}">
                <p14:modId xmlns:p14="http://schemas.microsoft.com/office/powerpoint/2010/main" val="1527380303"/>
              </p:ext>
            </p:extLst>
          </p:nvPr>
        </p:nvGraphicFramePr>
        <p:xfrm>
          <a:off x="1370807" y="2955218"/>
          <a:ext cx="9601198" cy="2468880"/>
        </p:xfrm>
        <a:graphic>
          <a:graphicData uri="http://schemas.openxmlformats.org/drawingml/2006/table">
            <a:tbl>
              <a:tblPr firstRow="1" bandRow="1"/>
              <a:tblGrid>
                <a:gridCol w="1880647">
                  <a:extLst>
                    <a:ext uri="{9D8B030D-6E8A-4147-A177-3AD203B41FA5}">
                      <a16:colId xmlns="" xmlns:a16="http://schemas.microsoft.com/office/drawing/2014/main" val="20000"/>
                    </a:ext>
                  </a:extLst>
                </a:gridCol>
                <a:gridCol w="1286758">
                  <a:extLst>
                    <a:ext uri="{9D8B030D-6E8A-4147-A177-3AD203B41FA5}">
                      <a16:colId xmlns="" xmlns:a16="http://schemas.microsoft.com/office/drawing/2014/main" val="20001"/>
                    </a:ext>
                  </a:extLst>
                </a:gridCol>
                <a:gridCol w="2672499">
                  <a:extLst>
                    <a:ext uri="{9D8B030D-6E8A-4147-A177-3AD203B41FA5}">
                      <a16:colId xmlns="" xmlns:a16="http://schemas.microsoft.com/office/drawing/2014/main" val="20002"/>
                    </a:ext>
                  </a:extLst>
                </a:gridCol>
                <a:gridCol w="890833">
                  <a:extLst>
                    <a:ext uri="{9D8B030D-6E8A-4147-A177-3AD203B41FA5}">
                      <a16:colId xmlns="" xmlns:a16="http://schemas.microsoft.com/office/drawing/2014/main" val="20003"/>
                    </a:ext>
                  </a:extLst>
                </a:gridCol>
                <a:gridCol w="2870461">
                  <a:extLst>
                    <a:ext uri="{9D8B030D-6E8A-4147-A177-3AD203B41FA5}">
                      <a16:colId xmlns="" xmlns:a16="http://schemas.microsoft.com/office/drawing/2014/main" val="20004"/>
                    </a:ext>
                  </a:extLst>
                </a:gridCol>
              </a:tblGrid>
              <a:tr h="187425">
                <a:tc>
                  <a:txBody>
                    <a:bodyPr/>
                    <a:lstStyle>
                      <a:lvl1pPr marL="0" algn="l" defTabSz="497799" rtl="0" eaLnBrk="1" latinLnBrk="0" hangingPunct="1">
                        <a:defRPr sz="2000" b="1" kern="1200">
                          <a:solidFill>
                            <a:schemeClr val="lt1"/>
                          </a:solidFill>
                          <a:latin typeface="Times New Roman"/>
                        </a:defRPr>
                      </a:lvl1pPr>
                      <a:lvl2pPr marL="497799" algn="l" defTabSz="497799" rtl="0" eaLnBrk="1" latinLnBrk="0" hangingPunct="1">
                        <a:defRPr sz="2000" b="1" kern="1200">
                          <a:solidFill>
                            <a:schemeClr val="lt1"/>
                          </a:solidFill>
                          <a:latin typeface="Times New Roman"/>
                        </a:defRPr>
                      </a:lvl2pPr>
                      <a:lvl3pPr marL="995599" algn="l" defTabSz="497799" rtl="0" eaLnBrk="1" latinLnBrk="0" hangingPunct="1">
                        <a:defRPr sz="2000" b="1" kern="1200">
                          <a:solidFill>
                            <a:schemeClr val="lt1"/>
                          </a:solidFill>
                          <a:latin typeface="Times New Roman"/>
                        </a:defRPr>
                      </a:lvl3pPr>
                      <a:lvl4pPr marL="1493398" algn="l" defTabSz="497799" rtl="0" eaLnBrk="1" latinLnBrk="0" hangingPunct="1">
                        <a:defRPr sz="2000" b="1" kern="1200">
                          <a:solidFill>
                            <a:schemeClr val="lt1"/>
                          </a:solidFill>
                          <a:latin typeface="Times New Roman"/>
                        </a:defRPr>
                      </a:lvl4pPr>
                      <a:lvl5pPr marL="1991197" algn="l" defTabSz="497799" rtl="0" eaLnBrk="1" latinLnBrk="0" hangingPunct="1">
                        <a:defRPr sz="2000" b="1" kern="1200">
                          <a:solidFill>
                            <a:schemeClr val="lt1"/>
                          </a:solidFill>
                          <a:latin typeface="Times New Roman"/>
                        </a:defRPr>
                      </a:lvl5pPr>
                      <a:lvl6pPr marL="2488997" algn="l" defTabSz="497799" rtl="0" eaLnBrk="1" latinLnBrk="0" hangingPunct="1">
                        <a:defRPr sz="2000" b="1" kern="1200">
                          <a:solidFill>
                            <a:schemeClr val="lt1"/>
                          </a:solidFill>
                          <a:latin typeface="Times New Roman"/>
                        </a:defRPr>
                      </a:lvl6pPr>
                      <a:lvl7pPr marL="2986796" algn="l" defTabSz="497799" rtl="0" eaLnBrk="1" latinLnBrk="0" hangingPunct="1">
                        <a:defRPr sz="2000" b="1" kern="1200">
                          <a:solidFill>
                            <a:schemeClr val="lt1"/>
                          </a:solidFill>
                          <a:latin typeface="Times New Roman"/>
                        </a:defRPr>
                      </a:lvl7pPr>
                      <a:lvl8pPr marL="3484596" algn="l" defTabSz="497799" rtl="0" eaLnBrk="1" latinLnBrk="0" hangingPunct="1">
                        <a:defRPr sz="2000" b="1" kern="1200">
                          <a:solidFill>
                            <a:schemeClr val="lt1"/>
                          </a:solidFill>
                          <a:latin typeface="Times New Roman"/>
                        </a:defRPr>
                      </a:lvl8pPr>
                      <a:lvl9pPr marL="3982395" algn="l" defTabSz="497799" rtl="0" eaLnBrk="1" latinLnBrk="0" hangingPunct="1">
                        <a:defRPr sz="2000" b="1" kern="1200">
                          <a:solidFill>
                            <a:schemeClr val="lt1"/>
                          </a:solidFill>
                          <a:latin typeface="Times New Roman"/>
                        </a:defRPr>
                      </a:lvl9pPr>
                    </a:lstStyle>
                    <a:p>
                      <a:pPr algn="ctr"/>
                      <a:r>
                        <a:rPr lang="en-US" sz="1200" dirty="0">
                          <a:solidFill>
                            <a:schemeClr val="tx1"/>
                          </a:solidFill>
                        </a:rPr>
                        <a:t>Name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b="1" kern="1200">
                          <a:solidFill>
                            <a:schemeClr val="lt1"/>
                          </a:solidFill>
                          <a:latin typeface="Times New Roman"/>
                        </a:defRPr>
                      </a:lvl1pPr>
                      <a:lvl2pPr marL="497799" algn="l" defTabSz="497799" rtl="0" eaLnBrk="1" latinLnBrk="0" hangingPunct="1">
                        <a:defRPr sz="2000" b="1" kern="1200">
                          <a:solidFill>
                            <a:schemeClr val="lt1"/>
                          </a:solidFill>
                          <a:latin typeface="Times New Roman"/>
                        </a:defRPr>
                      </a:lvl2pPr>
                      <a:lvl3pPr marL="995599" algn="l" defTabSz="497799" rtl="0" eaLnBrk="1" latinLnBrk="0" hangingPunct="1">
                        <a:defRPr sz="2000" b="1" kern="1200">
                          <a:solidFill>
                            <a:schemeClr val="lt1"/>
                          </a:solidFill>
                          <a:latin typeface="Times New Roman"/>
                        </a:defRPr>
                      </a:lvl3pPr>
                      <a:lvl4pPr marL="1493398" algn="l" defTabSz="497799" rtl="0" eaLnBrk="1" latinLnBrk="0" hangingPunct="1">
                        <a:defRPr sz="2000" b="1" kern="1200">
                          <a:solidFill>
                            <a:schemeClr val="lt1"/>
                          </a:solidFill>
                          <a:latin typeface="Times New Roman"/>
                        </a:defRPr>
                      </a:lvl4pPr>
                      <a:lvl5pPr marL="1991197" algn="l" defTabSz="497799" rtl="0" eaLnBrk="1" latinLnBrk="0" hangingPunct="1">
                        <a:defRPr sz="2000" b="1" kern="1200">
                          <a:solidFill>
                            <a:schemeClr val="lt1"/>
                          </a:solidFill>
                          <a:latin typeface="Times New Roman"/>
                        </a:defRPr>
                      </a:lvl5pPr>
                      <a:lvl6pPr marL="2488997" algn="l" defTabSz="497799" rtl="0" eaLnBrk="1" latinLnBrk="0" hangingPunct="1">
                        <a:defRPr sz="2000" b="1" kern="1200">
                          <a:solidFill>
                            <a:schemeClr val="lt1"/>
                          </a:solidFill>
                          <a:latin typeface="Times New Roman"/>
                        </a:defRPr>
                      </a:lvl6pPr>
                      <a:lvl7pPr marL="2986796" algn="l" defTabSz="497799" rtl="0" eaLnBrk="1" latinLnBrk="0" hangingPunct="1">
                        <a:defRPr sz="2000" b="1" kern="1200">
                          <a:solidFill>
                            <a:schemeClr val="lt1"/>
                          </a:solidFill>
                          <a:latin typeface="Times New Roman"/>
                        </a:defRPr>
                      </a:lvl7pPr>
                      <a:lvl8pPr marL="3484596" algn="l" defTabSz="497799" rtl="0" eaLnBrk="1" latinLnBrk="0" hangingPunct="1">
                        <a:defRPr sz="2000" b="1" kern="1200">
                          <a:solidFill>
                            <a:schemeClr val="lt1"/>
                          </a:solidFill>
                          <a:latin typeface="Times New Roman"/>
                        </a:defRPr>
                      </a:lvl8pPr>
                      <a:lvl9pPr marL="3982395" algn="l" defTabSz="497799" rtl="0" eaLnBrk="1" latinLnBrk="0" hangingPunct="1">
                        <a:defRPr sz="2000" b="1" kern="1200">
                          <a:solidFill>
                            <a:schemeClr val="lt1"/>
                          </a:solidFill>
                          <a:latin typeface="Times New Roman"/>
                        </a:defRPr>
                      </a:lvl9pPr>
                    </a:lstStyle>
                    <a:p>
                      <a:pPr algn="ctr"/>
                      <a:r>
                        <a:rPr lang="en-US" sz="1200" dirty="0">
                          <a:solidFill>
                            <a:schemeClr val="tx1"/>
                          </a:solidFill>
                        </a:rPr>
                        <a:t>Affiliations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b="1" kern="1200">
                          <a:solidFill>
                            <a:schemeClr val="lt1"/>
                          </a:solidFill>
                          <a:latin typeface="Times New Roman"/>
                        </a:defRPr>
                      </a:lvl1pPr>
                      <a:lvl2pPr marL="497799" algn="l" defTabSz="497799" rtl="0" eaLnBrk="1" latinLnBrk="0" hangingPunct="1">
                        <a:defRPr sz="2000" b="1" kern="1200">
                          <a:solidFill>
                            <a:schemeClr val="lt1"/>
                          </a:solidFill>
                          <a:latin typeface="Times New Roman"/>
                        </a:defRPr>
                      </a:lvl2pPr>
                      <a:lvl3pPr marL="995599" algn="l" defTabSz="497799" rtl="0" eaLnBrk="1" latinLnBrk="0" hangingPunct="1">
                        <a:defRPr sz="2000" b="1" kern="1200">
                          <a:solidFill>
                            <a:schemeClr val="lt1"/>
                          </a:solidFill>
                          <a:latin typeface="Times New Roman"/>
                        </a:defRPr>
                      </a:lvl3pPr>
                      <a:lvl4pPr marL="1493398" algn="l" defTabSz="497799" rtl="0" eaLnBrk="1" latinLnBrk="0" hangingPunct="1">
                        <a:defRPr sz="2000" b="1" kern="1200">
                          <a:solidFill>
                            <a:schemeClr val="lt1"/>
                          </a:solidFill>
                          <a:latin typeface="Times New Roman"/>
                        </a:defRPr>
                      </a:lvl4pPr>
                      <a:lvl5pPr marL="1991197" algn="l" defTabSz="497799" rtl="0" eaLnBrk="1" latinLnBrk="0" hangingPunct="1">
                        <a:defRPr sz="2000" b="1" kern="1200">
                          <a:solidFill>
                            <a:schemeClr val="lt1"/>
                          </a:solidFill>
                          <a:latin typeface="Times New Roman"/>
                        </a:defRPr>
                      </a:lvl5pPr>
                      <a:lvl6pPr marL="2488997" algn="l" defTabSz="497799" rtl="0" eaLnBrk="1" latinLnBrk="0" hangingPunct="1">
                        <a:defRPr sz="2000" b="1" kern="1200">
                          <a:solidFill>
                            <a:schemeClr val="lt1"/>
                          </a:solidFill>
                          <a:latin typeface="Times New Roman"/>
                        </a:defRPr>
                      </a:lvl6pPr>
                      <a:lvl7pPr marL="2986796" algn="l" defTabSz="497799" rtl="0" eaLnBrk="1" latinLnBrk="0" hangingPunct="1">
                        <a:defRPr sz="2000" b="1" kern="1200">
                          <a:solidFill>
                            <a:schemeClr val="lt1"/>
                          </a:solidFill>
                          <a:latin typeface="Times New Roman"/>
                        </a:defRPr>
                      </a:lvl7pPr>
                      <a:lvl8pPr marL="3484596" algn="l" defTabSz="497799" rtl="0" eaLnBrk="1" latinLnBrk="0" hangingPunct="1">
                        <a:defRPr sz="2000" b="1" kern="1200">
                          <a:solidFill>
                            <a:schemeClr val="lt1"/>
                          </a:solidFill>
                          <a:latin typeface="Times New Roman"/>
                        </a:defRPr>
                      </a:lvl8pPr>
                      <a:lvl9pPr marL="3982395" algn="l" defTabSz="497799" rtl="0" eaLnBrk="1" latinLnBrk="0" hangingPunct="1">
                        <a:defRPr sz="2000" b="1" kern="1200">
                          <a:solidFill>
                            <a:schemeClr val="lt1"/>
                          </a:solidFill>
                          <a:latin typeface="Times New Roman"/>
                        </a:defRPr>
                      </a:lvl9pPr>
                    </a:lstStyle>
                    <a:p>
                      <a:pPr algn="ctr"/>
                      <a:r>
                        <a:rPr lang="en-US" sz="1200" dirty="0">
                          <a:solidFill>
                            <a:schemeClr val="tx1"/>
                          </a:solidFill>
                        </a:rPr>
                        <a:t>Address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b="1" kern="1200">
                          <a:solidFill>
                            <a:schemeClr val="lt1"/>
                          </a:solidFill>
                          <a:latin typeface="Times New Roman"/>
                        </a:defRPr>
                      </a:lvl1pPr>
                      <a:lvl2pPr marL="497799" algn="l" defTabSz="497799" rtl="0" eaLnBrk="1" latinLnBrk="0" hangingPunct="1">
                        <a:defRPr sz="2000" b="1" kern="1200">
                          <a:solidFill>
                            <a:schemeClr val="lt1"/>
                          </a:solidFill>
                          <a:latin typeface="Times New Roman"/>
                        </a:defRPr>
                      </a:lvl2pPr>
                      <a:lvl3pPr marL="995599" algn="l" defTabSz="497799" rtl="0" eaLnBrk="1" latinLnBrk="0" hangingPunct="1">
                        <a:defRPr sz="2000" b="1" kern="1200">
                          <a:solidFill>
                            <a:schemeClr val="lt1"/>
                          </a:solidFill>
                          <a:latin typeface="Times New Roman"/>
                        </a:defRPr>
                      </a:lvl3pPr>
                      <a:lvl4pPr marL="1493398" algn="l" defTabSz="497799" rtl="0" eaLnBrk="1" latinLnBrk="0" hangingPunct="1">
                        <a:defRPr sz="2000" b="1" kern="1200">
                          <a:solidFill>
                            <a:schemeClr val="lt1"/>
                          </a:solidFill>
                          <a:latin typeface="Times New Roman"/>
                        </a:defRPr>
                      </a:lvl4pPr>
                      <a:lvl5pPr marL="1991197" algn="l" defTabSz="497799" rtl="0" eaLnBrk="1" latinLnBrk="0" hangingPunct="1">
                        <a:defRPr sz="2000" b="1" kern="1200">
                          <a:solidFill>
                            <a:schemeClr val="lt1"/>
                          </a:solidFill>
                          <a:latin typeface="Times New Roman"/>
                        </a:defRPr>
                      </a:lvl5pPr>
                      <a:lvl6pPr marL="2488997" algn="l" defTabSz="497799" rtl="0" eaLnBrk="1" latinLnBrk="0" hangingPunct="1">
                        <a:defRPr sz="2000" b="1" kern="1200">
                          <a:solidFill>
                            <a:schemeClr val="lt1"/>
                          </a:solidFill>
                          <a:latin typeface="Times New Roman"/>
                        </a:defRPr>
                      </a:lvl6pPr>
                      <a:lvl7pPr marL="2986796" algn="l" defTabSz="497799" rtl="0" eaLnBrk="1" latinLnBrk="0" hangingPunct="1">
                        <a:defRPr sz="2000" b="1" kern="1200">
                          <a:solidFill>
                            <a:schemeClr val="lt1"/>
                          </a:solidFill>
                          <a:latin typeface="Times New Roman"/>
                        </a:defRPr>
                      </a:lvl7pPr>
                      <a:lvl8pPr marL="3484596" algn="l" defTabSz="497799" rtl="0" eaLnBrk="1" latinLnBrk="0" hangingPunct="1">
                        <a:defRPr sz="2000" b="1" kern="1200">
                          <a:solidFill>
                            <a:schemeClr val="lt1"/>
                          </a:solidFill>
                          <a:latin typeface="Times New Roman"/>
                        </a:defRPr>
                      </a:lvl8pPr>
                      <a:lvl9pPr marL="3982395" algn="l" defTabSz="497799" rtl="0" eaLnBrk="1" latinLnBrk="0" hangingPunct="1">
                        <a:defRPr sz="2000" b="1" kern="1200">
                          <a:solidFill>
                            <a:schemeClr val="lt1"/>
                          </a:solidFill>
                          <a:latin typeface="Times New Roman"/>
                        </a:defRPr>
                      </a:lvl9pPr>
                    </a:lstStyle>
                    <a:p>
                      <a:pPr algn="ctr"/>
                      <a:r>
                        <a:rPr lang="en-US" sz="1200" dirty="0">
                          <a:solidFill>
                            <a:schemeClr val="tx1"/>
                          </a:solidFill>
                        </a:rPr>
                        <a:t>Phone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b="1" kern="1200">
                          <a:solidFill>
                            <a:schemeClr val="lt1"/>
                          </a:solidFill>
                          <a:latin typeface="Times New Roman"/>
                        </a:defRPr>
                      </a:lvl1pPr>
                      <a:lvl2pPr marL="497799" algn="l" defTabSz="497799" rtl="0" eaLnBrk="1" latinLnBrk="0" hangingPunct="1">
                        <a:defRPr sz="2000" b="1" kern="1200">
                          <a:solidFill>
                            <a:schemeClr val="lt1"/>
                          </a:solidFill>
                          <a:latin typeface="Times New Roman"/>
                        </a:defRPr>
                      </a:lvl2pPr>
                      <a:lvl3pPr marL="995599" algn="l" defTabSz="497799" rtl="0" eaLnBrk="1" latinLnBrk="0" hangingPunct="1">
                        <a:defRPr sz="2000" b="1" kern="1200">
                          <a:solidFill>
                            <a:schemeClr val="lt1"/>
                          </a:solidFill>
                          <a:latin typeface="Times New Roman"/>
                        </a:defRPr>
                      </a:lvl3pPr>
                      <a:lvl4pPr marL="1493398" algn="l" defTabSz="497799" rtl="0" eaLnBrk="1" latinLnBrk="0" hangingPunct="1">
                        <a:defRPr sz="2000" b="1" kern="1200">
                          <a:solidFill>
                            <a:schemeClr val="lt1"/>
                          </a:solidFill>
                          <a:latin typeface="Times New Roman"/>
                        </a:defRPr>
                      </a:lvl4pPr>
                      <a:lvl5pPr marL="1991197" algn="l" defTabSz="497799" rtl="0" eaLnBrk="1" latinLnBrk="0" hangingPunct="1">
                        <a:defRPr sz="2000" b="1" kern="1200">
                          <a:solidFill>
                            <a:schemeClr val="lt1"/>
                          </a:solidFill>
                          <a:latin typeface="Times New Roman"/>
                        </a:defRPr>
                      </a:lvl5pPr>
                      <a:lvl6pPr marL="2488997" algn="l" defTabSz="497799" rtl="0" eaLnBrk="1" latinLnBrk="0" hangingPunct="1">
                        <a:defRPr sz="2000" b="1" kern="1200">
                          <a:solidFill>
                            <a:schemeClr val="lt1"/>
                          </a:solidFill>
                          <a:latin typeface="Times New Roman"/>
                        </a:defRPr>
                      </a:lvl6pPr>
                      <a:lvl7pPr marL="2986796" algn="l" defTabSz="497799" rtl="0" eaLnBrk="1" latinLnBrk="0" hangingPunct="1">
                        <a:defRPr sz="2000" b="1" kern="1200">
                          <a:solidFill>
                            <a:schemeClr val="lt1"/>
                          </a:solidFill>
                          <a:latin typeface="Times New Roman"/>
                        </a:defRPr>
                      </a:lvl7pPr>
                      <a:lvl8pPr marL="3484596" algn="l" defTabSz="497799" rtl="0" eaLnBrk="1" latinLnBrk="0" hangingPunct="1">
                        <a:defRPr sz="2000" b="1" kern="1200">
                          <a:solidFill>
                            <a:schemeClr val="lt1"/>
                          </a:solidFill>
                          <a:latin typeface="Times New Roman"/>
                        </a:defRPr>
                      </a:lvl8pPr>
                      <a:lvl9pPr marL="3982395" algn="l" defTabSz="497799" rtl="0" eaLnBrk="1" latinLnBrk="0" hangingPunct="1">
                        <a:defRPr sz="2000" b="1" kern="1200">
                          <a:solidFill>
                            <a:schemeClr val="lt1"/>
                          </a:solidFill>
                          <a:latin typeface="Times New Roman"/>
                        </a:defRPr>
                      </a:lvl9pPr>
                    </a:lstStyle>
                    <a:p>
                      <a:pPr algn="ctr"/>
                      <a:r>
                        <a:rPr lang="en-US" sz="1200" dirty="0">
                          <a:solidFill>
                            <a:schemeClr val="tx1"/>
                          </a:solidFill>
                        </a:rPr>
                        <a:t>Email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87425">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Wei Lin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algn="ctr"/>
                      <a:r>
                        <a:rPr lang="en-US" sz="1200" dirty="0">
                          <a:solidFill>
                            <a:schemeClr val="tx1"/>
                          </a:solidFill>
                        </a:rPr>
                        <a:t>Huawei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sz="1200" dirty="0">
                          <a:solidFill>
                            <a:schemeClr val="tx1"/>
                          </a:solidFill>
                        </a:rPr>
                        <a:t>Shenzhen,</a:t>
                      </a:r>
                      <a:r>
                        <a:rPr lang="en-US" sz="1200" baseline="0" dirty="0">
                          <a:solidFill>
                            <a:schemeClr val="tx1"/>
                          </a:solidFill>
                        </a:rPr>
                        <a:t> China</a:t>
                      </a: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lin.linwei@huawei.com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0204">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Lei Huang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Huawei,</a:t>
                      </a:r>
                      <a:r>
                        <a:rPr lang="en-US" sz="1200" baseline="0" dirty="0">
                          <a:solidFill>
                            <a:schemeClr val="tx1"/>
                          </a:solidFill>
                        </a:rPr>
                        <a:t> </a:t>
                      </a:r>
                      <a:r>
                        <a:rPr lang="en-US" sz="1200" dirty="0">
                          <a:solidFill>
                            <a:schemeClr val="tx1"/>
                          </a:solidFill>
                        </a:rPr>
                        <a:t>Singapore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0204">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a:ea typeface="+mn-ea"/>
                          <a:cs typeface="+mn-cs"/>
                        </a:rPr>
                        <a:t>Bin Qian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altLang="zh-CN" sz="1200" dirty="0">
                          <a:solidFill>
                            <a:schemeClr val="tx1"/>
                          </a:solidFill>
                        </a:rPr>
                        <a:t>Shenzhen,</a:t>
                      </a:r>
                      <a:r>
                        <a:rPr lang="en-US" altLang="zh-CN" sz="1200" baseline="0" dirty="0">
                          <a:solidFill>
                            <a:schemeClr val="tx1"/>
                          </a:solidFill>
                        </a:rPr>
                        <a:t> China</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97799" rtl="0" eaLnBrk="1" latinLnBrk="0" hangingPunct="1">
                        <a:defRPr sz="2000" kern="1200">
                          <a:solidFill>
                            <a:schemeClr val="dk1"/>
                          </a:solidFill>
                          <a:latin typeface="Times New Roman"/>
                        </a:defRPr>
                      </a:lvl1pPr>
                      <a:lvl2pPr marL="497799" algn="l" defTabSz="497799" rtl="0" eaLnBrk="1" latinLnBrk="0" hangingPunct="1">
                        <a:defRPr sz="2000" kern="1200">
                          <a:solidFill>
                            <a:schemeClr val="dk1"/>
                          </a:solidFill>
                          <a:latin typeface="Times New Roman"/>
                        </a:defRPr>
                      </a:lvl2pPr>
                      <a:lvl3pPr marL="995599" algn="l" defTabSz="497799" rtl="0" eaLnBrk="1" latinLnBrk="0" hangingPunct="1">
                        <a:defRPr sz="2000" kern="1200">
                          <a:solidFill>
                            <a:schemeClr val="dk1"/>
                          </a:solidFill>
                          <a:latin typeface="Times New Roman"/>
                        </a:defRPr>
                      </a:lvl3pPr>
                      <a:lvl4pPr marL="1493398" algn="l" defTabSz="497799" rtl="0" eaLnBrk="1" latinLnBrk="0" hangingPunct="1">
                        <a:defRPr sz="2000" kern="1200">
                          <a:solidFill>
                            <a:schemeClr val="dk1"/>
                          </a:solidFill>
                          <a:latin typeface="Times New Roman"/>
                        </a:defRPr>
                      </a:lvl4pPr>
                      <a:lvl5pPr marL="1991197" algn="l" defTabSz="497799" rtl="0" eaLnBrk="1" latinLnBrk="0" hangingPunct="1">
                        <a:defRPr sz="2000" kern="1200">
                          <a:solidFill>
                            <a:schemeClr val="dk1"/>
                          </a:solidFill>
                          <a:latin typeface="Times New Roman"/>
                        </a:defRPr>
                      </a:lvl5pPr>
                      <a:lvl6pPr marL="2488997" algn="l" defTabSz="497799" rtl="0" eaLnBrk="1" latinLnBrk="0" hangingPunct="1">
                        <a:defRPr sz="2000" kern="1200">
                          <a:solidFill>
                            <a:schemeClr val="dk1"/>
                          </a:solidFill>
                          <a:latin typeface="Times New Roman"/>
                        </a:defRPr>
                      </a:lvl6pPr>
                      <a:lvl7pPr marL="2986796" algn="l" defTabSz="497799" rtl="0" eaLnBrk="1" latinLnBrk="0" hangingPunct="1">
                        <a:defRPr sz="2000" kern="1200">
                          <a:solidFill>
                            <a:schemeClr val="dk1"/>
                          </a:solidFill>
                          <a:latin typeface="Times New Roman"/>
                        </a:defRPr>
                      </a:lvl7pPr>
                      <a:lvl8pPr marL="3484596" algn="l" defTabSz="497799" rtl="0" eaLnBrk="1" latinLnBrk="0" hangingPunct="1">
                        <a:defRPr sz="2000" kern="1200">
                          <a:solidFill>
                            <a:schemeClr val="dk1"/>
                          </a:solidFill>
                          <a:latin typeface="Times New Roman"/>
                        </a:defRPr>
                      </a:lvl8pPr>
                      <a:lvl9pPr marL="3982395" algn="l" defTabSz="497799" rtl="0" eaLnBrk="1" latinLnBrk="0" hangingPunct="1">
                        <a:defRPr sz="2000" kern="1200">
                          <a:solidFill>
                            <a:schemeClr val="dk1"/>
                          </a:solidFill>
                          <a:latin typeface="Times New Roman"/>
                        </a:defRPr>
                      </a:lvl9p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4829555"/>
                  </a:ext>
                </a:extLst>
              </a:tr>
              <a:tr h="20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latin typeface="Times New Roman"/>
                          <a:ea typeface="+mn-ea"/>
                          <a:cs typeface="+mn-cs"/>
                        </a:rPr>
                        <a:t>Zhi</a:t>
                      </a:r>
                      <a:r>
                        <a:rPr lang="en-US" altLang="zh-CN" sz="1200" kern="1200" dirty="0">
                          <a:solidFill>
                            <a:schemeClr val="tx1"/>
                          </a:solidFill>
                          <a:latin typeface="Times New Roman"/>
                          <a:ea typeface="+mn-ea"/>
                          <a:cs typeface="+mn-cs"/>
                        </a:rPr>
                        <a:t> Mao</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altLang="zh-CN" sz="1200" dirty="0">
                          <a:solidFill>
                            <a:schemeClr val="tx1"/>
                          </a:solidFill>
                        </a:rPr>
                        <a:t>Shenzhen,</a:t>
                      </a:r>
                      <a:r>
                        <a:rPr lang="en-US" altLang="zh-CN" sz="1200" baseline="0" dirty="0">
                          <a:solidFill>
                            <a:schemeClr val="tx1"/>
                          </a:solidFill>
                        </a:rPr>
                        <a:t> China</a:t>
                      </a: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New Roman"/>
                          <a:ea typeface="+mn-ea"/>
                          <a:cs typeface="+mn-cs"/>
                        </a:rPr>
                        <a:t>Ying Li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altLang="zh-CN" sz="1200" dirty="0">
                          <a:solidFill>
                            <a:schemeClr val="tx1"/>
                          </a:solidFill>
                        </a:rPr>
                        <a:t>Shenzhen,</a:t>
                      </a:r>
                      <a:r>
                        <a:rPr lang="en-US" altLang="zh-CN" sz="1200" baseline="0" dirty="0">
                          <a:solidFill>
                            <a:schemeClr val="tx1"/>
                          </a:solidFill>
                        </a:rPr>
                        <a:t> China</a:t>
                      </a: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New Roman"/>
                          <a:ea typeface="+mn-ea"/>
                          <a:cs typeface="+mn-cs"/>
                        </a:rPr>
                        <a:t>Rojan Chitrakar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altLang="zh-CN" sz="1200" dirty="0">
                          <a:solidFill>
                            <a:schemeClr val="tx1"/>
                          </a:solidFill>
                        </a:rPr>
                        <a:t>Singapore</a:t>
                      </a: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latin typeface="Times New Roman"/>
                          <a:ea typeface="+mn-ea"/>
                          <a:cs typeface="+mn-cs"/>
                        </a:rPr>
                        <a:t>Shuqiao</a:t>
                      </a:r>
                      <a:r>
                        <a:rPr lang="en-US" altLang="zh-CN" sz="1200" kern="1200" dirty="0">
                          <a:solidFill>
                            <a:schemeClr val="tx1"/>
                          </a:solidFill>
                          <a:latin typeface="Times New Roman"/>
                          <a:ea typeface="+mn-ea"/>
                          <a:cs typeface="+mn-cs"/>
                        </a:rPr>
                        <a:t> Chen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altLang="zh-CN" sz="1200" dirty="0">
                          <a:solidFill>
                            <a:schemeClr val="tx1"/>
                          </a:solidFill>
                        </a:rPr>
                        <a:t>Singapore</a:t>
                      </a: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Times New Roman"/>
                          <a:ea typeface="+mn-ea"/>
                          <a:cs typeface="+mn-cs"/>
                        </a:rPr>
                        <a:t>David Xun Yang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200" dirty="0">
                          <a:solidFill>
                            <a:schemeClr val="tx1"/>
                          </a:solidFill>
                        </a:rPr>
                        <a:t>Huawei,</a:t>
                      </a:r>
                      <a:r>
                        <a:rPr lang="en-US" altLang="zh-CN" sz="1200" baseline="0" dirty="0">
                          <a:solidFill>
                            <a:schemeClr val="tx1"/>
                          </a:solidFill>
                        </a:rPr>
                        <a:t> </a:t>
                      </a:r>
                      <a:r>
                        <a:rPr lang="en-US" altLang="zh-CN" sz="1200" dirty="0">
                          <a:solidFill>
                            <a:schemeClr val="tx1"/>
                          </a:solidFill>
                        </a:rPr>
                        <a:t>Shenzhen,</a:t>
                      </a:r>
                      <a:r>
                        <a:rPr lang="en-US" altLang="zh-CN" sz="1200" baseline="0" dirty="0">
                          <a:solidFill>
                            <a:schemeClr val="tx1"/>
                          </a:solidFill>
                        </a:rPr>
                        <a:t> China</a:t>
                      </a:r>
                      <a:endParaRPr lang="en-US" sz="12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Uplink Link Budgets of </a:t>
            </a:r>
            <a:r>
              <a:rPr lang="en-US" altLang="zh-CN" sz="3600" dirty="0">
                <a:solidFill>
                  <a:srgbClr val="000000"/>
                </a:solidFill>
              </a:rPr>
              <a:t>AMP Devices</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76799"/>
          </a:xfrm>
        </p:spPr>
        <p:txBody>
          <a:bodyPr/>
          <a:lstStyle/>
          <a:p>
            <a:r>
              <a:rPr lang="en-US" altLang="zh-CN" sz="2000" dirty="0"/>
              <a:t>For uplink link budget computations, the above mentioned three types are different</a:t>
            </a:r>
          </a:p>
          <a:p>
            <a:pPr lvl="1"/>
            <a:r>
              <a:rPr lang="en-US" altLang="zh-CN" sz="1600" dirty="0">
                <a:solidFill>
                  <a:srgbClr val="C00000"/>
                </a:solidFill>
              </a:rPr>
              <a:t>Type</a:t>
            </a:r>
            <a:r>
              <a:rPr lang="en-US" altLang="zh-CN" sz="1600" dirty="0"/>
              <a:t> </a:t>
            </a:r>
            <a:r>
              <a:rPr lang="en-US" altLang="zh-CN" sz="1600" dirty="0" smtClean="0">
                <a:solidFill>
                  <a:srgbClr val="C00000"/>
                </a:solidFill>
              </a:rPr>
              <a:t>C (</a:t>
            </a:r>
            <a:r>
              <a:rPr lang="en-US" altLang="zh-CN" sz="1600" dirty="0" err="1" smtClean="0">
                <a:solidFill>
                  <a:srgbClr val="C00000"/>
                </a:solidFill>
              </a:rPr>
              <a:t>MoBC</a:t>
            </a:r>
            <a:r>
              <a:rPr lang="en-US" altLang="zh-CN" sz="1600" dirty="0" smtClean="0">
                <a:solidFill>
                  <a:srgbClr val="C00000"/>
                </a:solidFill>
              </a:rPr>
              <a:t>)</a:t>
            </a:r>
            <a:r>
              <a:rPr lang="en-US" altLang="zh-CN" sz="1600" dirty="0" smtClean="0"/>
              <a:t>: </a:t>
            </a:r>
            <a:r>
              <a:rPr lang="en-US" altLang="zh-CN" sz="1600" dirty="0">
                <a:solidFill>
                  <a:srgbClr val="000000"/>
                </a:solidFill>
              </a:rPr>
              <a:t>DL &amp; UL coverages are coupled, </a:t>
            </a:r>
            <a:r>
              <a:rPr lang="en-US" altLang="zh-CN" sz="1600" dirty="0">
                <a:solidFill>
                  <a:srgbClr val="C00000"/>
                </a:solidFill>
              </a:rPr>
              <a:t>Tag shall be activated </a:t>
            </a:r>
            <a:r>
              <a:rPr lang="en-US" altLang="zh-CN" sz="1600" dirty="0">
                <a:solidFill>
                  <a:srgbClr val="000000"/>
                </a:solidFill>
              </a:rPr>
              <a:t>in the first place, and </a:t>
            </a:r>
            <a:r>
              <a:rPr lang="en-US" altLang="zh-CN" sz="1600" dirty="0">
                <a:solidFill>
                  <a:srgbClr val="C00000"/>
                </a:solidFill>
              </a:rPr>
              <a:t>reader shall have enough dynamic range </a:t>
            </a:r>
            <a:r>
              <a:rPr lang="en-US" altLang="zh-CN" sz="1600" dirty="0"/>
              <a:t>(</a:t>
            </a:r>
            <a:r>
              <a:rPr lang="en-US" altLang="zh-CN" sz="1600" dirty="0" err="1"/>
              <a:t>Tx</a:t>
            </a:r>
            <a:r>
              <a:rPr lang="en-US" altLang="zh-CN" sz="1600" dirty="0"/>
              <a:t> and Rx signal isolation, 30~50dB in [2]) to operate both transmitting and receiving </a:t>
            </a:r>
          </a:p>
          <a:p>
            <a:pPr lvl="1" defTabSz="914400"/>
            <a:endParaRPr lang="en-US" altLang="zh-CN" sz="1600" dirty="0">
              <a:solidFill>
                <a:srgbClr val="000000"/>
              </a:solidFill>
            </a:endParaRPr>
          </a:p>
          <a:p>
            <a:pPr lvl="1" defTabSz="914400"/>
            <a:endParaRPr lang="en-US" altLang="zh-CN" sz="1600" dirty="0">
              <a:solidFill>
                <a:srgbClr val="0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p>
        </p:txBody>
      </p:sp>
      <p:sp>
        <p:nvSpPr>
          <p:cNvPr id="3" name="矩形 2"/>
          <p:cNvSpPr/>
          <p:nvPr/>
        </p:nvSpPr>
        <p:spPr>
          <a:xfrm>
            <a:off x="2361406" y="2253040"/>
            <a:ext cx="8214941" cy="338554"/>
          </a:xfrm>
          <a:prstGeom prst="rect">
            <a:avLst/>
          </a:prstGeom>
        </p:spPr>
        <p:txBody>
          <a:bodyPr wrap="none">
            <a:spAutoFit/>
          </a:bodyPr>
          <a:lstStyle/>
          <a:p>
            <a:r>
              <a:rPr lang="en-US" altLang="zh-CN" sz="1600" dirty="0">
                <a:solidFill>
                  <a:srgbClr val="000000"/>
                </a:solidFill>
                <a:latin typeface="+mn-ea"/>
                <a:ea typeface="+mn-ea"/>
              </a:rPr>
              <a:t>DL:   </a:t>
            </a:r>
            <a:r>
              <a:rPr lang="en-US" altLang="zh-CN" sz="1600" dirty="0" err="1">
                <a:solidFill>
                  <a:srgbClr val="00B050"/>
                </a:solidFill>
                <a:latin typeface="+mn-ea"/>
                <a:ea typeface="+mn-ea"/>
              </a:rPr>
              <a:t>Pr</a:t>
            </a:r>
            <a:r>
              <a:rPr lang="en-US" altLang="zh-CN" sz="1600" dirty="0">
                <a:solidFill>
                  <a:srgbClr val="00B050"/>
                </a:solidFill>
                <a:latin typeface="+mn-ea"/>
                <a:ea typeface="+mn-ea"/>
              </a:rPr>
              <a:t>(STA)</a:t>
            </a:r>
            <a:r>
              <a:rPr lang="en-US" altLang="zh-CN" sz="1600" dirty="0">
                <a:solidFill>
                  <a:srgbClr val="000000"/>
                </a:solidFill>
                <a:latin typeface="+mn-ea"/>
                <a:ea typeface="+mn-ea"/>
              </a:rPr>
              <a:t> = Pt(AP) + Gt(AP) + Gr(STA)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a:t>
            </a:r>
            <a:r>
              <a:rPr lang="el-GR" altLang="zh-CN" sz="1600" dirty="0">
                <a:solidFill>
                  <a:srgbClr val="000000"/>
                </a:solidFill>
                <a:latin typeface="+mn-ea"/>
                <a:ea typeface="+mn-ea"/>
              </a:rPr>
              <a:t>λ</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(4</a:t>
            </a:r>
            <a:r>
              <a:rPr lang="el-GR" altLang="zh-CN" sz="1600" dirty="0">
                <a:solidFill>
                  <a:srgbClr val="000000"/>
                </a:solidFill>
                <a:latin typeface="+mn-ea"/>
                <a:ea typeface="+mn-ea"/>
              </a:rPr>
              <a:t>π</a:t>
            </a:r>
            <a:r>
              <a:rPr lang="en-US" altLang="zh-CN" sz="1600" dirty="0">
                <a:solidFill>
                  <a:srgbClr val="000000"/>
                </a:solidFill>
                <a:latin typeface="+mn-ea"/>
                <a:ea typeface="+mn-ea"/>
              </a:rPr>
              <a:t>d)     (with </a:t>
            </a:r>
            <a:r>
              <a:rPr lang="en-GB" altLang="zh-CN" sz="1600" dirty="0" err="1">
                <a:latin typeface="Times New Roman" panose="02020603050405020304" pitchFamily="18" charset="0"/>
                <a:ea typeface="宋体" panose="02010600030101010101" pitchFamily="2" charset="-122"/>
              </a:rPr>
              <a:t>Friis</a:t>
            </a:r>
            <a:r>
              <a:rPr lang="en-GB" altLang="zh-CN" sz="1600" dirty="0">
                <a:latin typeface="Times New Roman" panose="02020603050405020304" pitchFamily="18" charset="0"/>
                <a:ea typeface="宋体" panose="02010600030101010101" pitchFamily="2" charset="-122"/>
              </a:rPr>
              <a:t> Equation)</a:t>
            </a:r>
            <a:endParaRPr lang="en-US" altLang="zh-CN" sz="1600" dirty="0">
              <a:solidFill>
                <a:srgbClr val="000000"/>
              </a:solidFill>
              <a:latin typeface="+mn-ea"/>
              <a:ea typeface="+mn-ea"/>
            </a:endParaRPr>
          </a:p>
        </p:txBody>
      </p:sp>
      <p:graphicFrame>
        <p:nvGraphicFramePr>
          <p:cNvPr id="10" name="表格 9"/>
          <p:cNvGraphicFramePr>
            <a:graphicFrameLocks noGrp="1"/>
          </p:cNvGraphicFramePr>
          <p:nvPr>
            <p:extLst>
              <p:ext uri="{D42A27DB-BD31-4B8C-83A1-F6EECF244321}">
                <p14:modId xmlns:p14="http://schemas.microsoft.com/office/powerpoint/2010/main" val="2815870644"/>
              </p:ext>
            </p:extLst>
          </p:nvPr>
        </p:nvGraphicFramePr>
        <p:xfrm>
          <a:off x="5409406" y="3201194"/>
          <a:ext cx="4653970" cy="2647766"/>
        </p:xfrm>
        <a:graphic>
          <a:graphicData uri="http://schemas.openxmlformats.org/drawingml/2006/table">
            <a:tbl>
              <a:tblPr/>
              <a:tblGrid>
                <a:gridCol w="3200400">
                  <a:extLst>
                    <a:ext uri="{9D8B030D-6E8A-4147-A177-3AD203B41FA5}">
                      <a16:colId xmlns="" xmlns:a16="http://schemas.microsoft.com/office/drawing/2014/main" val="20000"/>
                    </a:ext>
                  </a:extLst>
                </a:gridCol>
                <a:gridCol w="1453570">
                  <a:extLst>
                    <a:ext uri="{9D8B030D-6E8A-4147-A177-3AD203B41FA5}">
                      <a16:colId xmlns="" xmlns:a16="http://schemas.microsoft.com/office/drawing/2014/main" val="20001"/>
                    </a:ext>
                  </a:extLst>
                </a:gridCol>
              </a:tblGrid>
              <a:tr h="271167">
                <a:tc>
                  <a:txBody>
                    <a:bodyPr/>
                    <a:lstStyle/>
                    <a:p>
                      <a:pPr marL="0" marR="0" lvl="0" indent="0" algn="ctr" defTabSz="497799" rtl="0" eaLnBrk="1" fontAlgn="auto" latinLnBrk="0" hangingPunct="1">
                        <a:lnSpc>
                          <a:spcPct val="100000"/>
                        </a:lnSpc>
                        <a:spcBef>
                          <a:spcPts val="0"/>
                        </a:spcBef>
                        <a:spcAft>
                          <a:spcPts val="0"/>
                        </a:spcAft>
                        <a:buClrTx/>
                        <a:buSzTx/>
                        <a:buFontTx/>
                        <a:buNone/>
                        <a:tabLst/>
                        <a:defRPr/>
                      </a:pPr>
                      <a:r>
                        <a:rPr lang="en-US" altLang="zh-CN" sz="1100" b="1" dirty="0">
                          <a:solidFill>
                            <a:srgbClr val="C00000"/>
                          </a:solidFill>
                          <a:effectLst/>
                          <a:latin typeface="Times New Roman" panose="02020603050405020304" pitchFamily="18" charset="0"/>
                        </a:rPr>
                        <a:t>U L</a:t>
                      </a:r>
                      <a:endParaRPr lang="zh-CN" altLang="zh-CN" sz="1100" b="1" dirty="0">
                        <a:solidFill>
                          <a:srgbClr val="C00000"/>
                        </a:solidFill>
                        <a:effectLst/>
                        <a:latin typeface="Times New Roman" panose="02020603050405020304" pitchFamily="18" charset="0"/>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altLang="zh-CN" sz="1100" b="1" dirty="0">
                          <a:effectLst/>
                          <a:latin typeface="Times New Roman" panose="02020603050405020304" pitchFamily="18" charset="0"/>
                          <a:ea typeface="宋体" panose="02010600030101010101" pitchFamily="2" charset="-122"/>
                        </a:rPr>
                        <a:t>Type</a:t>
                      </a:r>
                      <a:r>
                        <a:rPr lang="en-GB" altLang="zh-CN" sz="1100" b="1" baseline="0" dirty="0">
                          <a:effectLst/>
                          <a:latin typeface="Times New Roman" panose="02020603050405020304" pitchFamily="18" charset="0"/>
                          <a:ea typeface="宋体" panose="02010600030101010101" pitchFamily="2" charset="-122"/>
                        </a:rPr>
                        <a:t> </a:t>
                      </a:r>
                      <a:r>
                        <a:rPr lang="en-GB" altLang="zh-CN" sz="1100" b="1" baseline="0" dirty="0" smtClean="0">
                          <a:effectLst/>
                          <a:latin typeface="Times New Roman" panose="02020603050405020304" pitchFamily="18" charset="0"/>
                          <a:ea typeface="宋体" panose="02010600030101010101" pitchFamily="2" charset="-122"/>
                        </a:rPr>
                        <a:t>C (</a:t>
                      </a:r>
                      <a:r>
                        <a:rPr lang="en-GB" altLang="zh-CN" sz="1100" b="1" baseline="0" dirty="0" err="1" smtClean="0">
                          <a:effectLst/>
                          <a:latin typeface="Times New Roman" panose="02020603050405020304" pitchFamily="18" charset="0"/>
                          <a:ea typeface="宋体" panose="02010600030101010101" pitchFamily="2" charset="-122"/>
                        </a:rPr>
                        <a:t>MoBC</a:t>
                      </a:r>
                      <a:r>
                        <a:rPr lang="en-GB" altLang="zh-CN" sz="1100" b="1" baseline="0" dirty="0" smtClean="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52248">
                <a:tc>
                  <a:txBody>
                    <a:bodyPr/>
                    <a:lstStyle/>
                    <a:p>
                      <a:pPr>
                        <a:spcAft>
                          <a:spcPts val="0"/>
                        </a:spcAft>
                      </a:pPr>
                      <a:r>
                        <a:rPr lang="en-GB" sz="1100" dirty="0">
                          <a:effectLst/>
                          <a:latin typeface="Times New Roman" panose="02020603050405020304" pitchFamily="18" charset="0"/>
                          <a:ea typeface="宋体" panose="02010600030101010101" pitchFamily="2" charset="-122"/>
                        </a:rPr>
                        <a:t>Antenna gains of IoT device / AP (</a:t>
                      </a:r>
                      <a:r>
                        <a:rPr lang="en-GB" sz="1100" dirty="0" err="1">
                          <a:effectLst/>
                          <a:latin typeface="Times New Roman" panose="02020603050405020304" pitchFamily="18" charset="0"/>
                          <a:ea typeface="宋体" panose="02010600030101010101" pitchFamily="2" charset="-122"/>
                        </a:rPr>
                        <a:t>dBi</a:t>
                      </a:r>
                      <a:r>
                        <a:rPr lang="en-GB"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Receiver sensitivity of AP (</a:t>
                      </a:r>
                      <a:r>
                        <a:rPr lang="en-GB" altLang="zh-CN" sz="1100" dirty="0" err="1">
                          <a:effectLst/>
                          <a:latin typeface="Times New Roman" panose="02020603050405020304" pitchFamily="18" charset="0"/>
                          <a:ea typeface="宋体" panose="02010600030101010101" pitchFamily="2" charset="-122"/>
                        </a:rPr>
                        <a:t>dBm</a:t>
                      </a:r>
                      <a:r>
                        <a:rPr lang="en-GB" altLang="zh-CN" sz="11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US" altLang="zh-CN" sz="1100" dirty="0">
                          <a:effectLst/>
                          <a:latin typeface="Times New Roman" panose="02020603050405020304" pitchFamily="18" charset="0"/>
                          <a:ea typeface="宋体" panose="02010600030101010101" pitchFamily="2" charset="-122"/>
                        </a:rPr>
                        <a:t>Pt(STA) </a:t>
                      </a:r>
                      <a:r>
                        <a:rPr lang="en-GB" altLang="zh-CN" sz="1100" dirty="0">
                          <a:effectLst/>
                          <a:latin typeface="Times New Roman" panose="02020603050405020304" pitchFamily="18" charset="0"/>
                          <a:ea typeface="宋体" panose="02010600030101010101" pitchFamily="2" charset="-122"/>
                        </a:rPr>
                        <a:t>(</a:t>
                      </a:r>
                      <a:r>
                        <a:rPr lang="en-GB" altLang="zh-CN" sz="1100" dirty="0" err="1">
                          <a:effectLst/>
                          <a:latin typeface="Times New Roman" panose="02020603050405020304" pitchFamily="18" charset="0"/>
                          <a:ea typeface="宋体" panose="02010600030101010101" pitchFamily="2" charset="-122"/>
                        </a:rPr>
                        <a:t>dBm</a:t>
                      </a:r>
                      <a:r>
                        <a:rPr lang="en-GB" altLang="zh-CN" sz="11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-20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4591">
                <a:tc>
                  <a:txBody>
                    <a:bodyPr/>
                    <a:lstStyle/>
                    <a:p>
                      <a:pPr>
                        <a:spcAft>
                          <a:spcPts val="0"/>
                        </a:spcAft>
                      </a:pPr>
                      <a:r>
                        <a:rPr lang="en-GB" altLang="zh-CN" sz="1050" dirty="0">
                          <a:effectLst/>
                          <a:latin typeface="Times New Roman" panose="02020603050405020304" pitchFamily="18" charset="0"/>
                          <a:ea typeface="宋体" panose="02010600030101010101" pitchFamily="2" charset="-122"/>
                        </a:rPr>
                        <a:t>Backscattering loss at IoT device (dB)</a:t>
                      </a:r>
                      <a:endParaRPr lang="zh-CN" altLang="zh-CN" sz="105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050" dirty="0">
                          <a:effectLst/>
                          <a:latin typeface="Times New Roman" panose="02020603050405020304" pitchFamily="18" charset="0"/>
                          <a:ea typeface="宋体" panose="02010600030101010101" pitchFamily="2" charset="-122"/>
                        </a:rPr>
                        <a:t>6</a:t>
                      </a:r>
                      <a:endParaRPr lang="zh-CN" altLang="zh-CN" sz="105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4591">
                <a:tc>
                  <a:txBody>
                    <a:bodyPr/>
                    <a:lstStyle/>
                    <a:p>
                      <a:pPr>
                        <a:spcAft>
                          <a:spcPts val="0"/>
                        </a:spcAft>
                      </a:pPr>
                      <a:r>
                        <a:rPr lang="en-GB" sz="1100" dirty="0">
                          <a:effectLst/>
                          <a:latin typeface="Times New Roman" panose="02020603050405020304" pitchFamily="18" charset="0"/>
                          <a:ea typeface="宋体" panose="02010600030101010101" pitchFamily="2" charset="-122"/>
                        </a:rPr>
                        <a:t>Frequency</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2.4 GHz</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5"/>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U</a:t>
                      </a:r>
                      <a:r>
                        <a:rPr lang="en-GB" altLang="zh-CN" sz="1100" dirty="0">
                          <a:effectLst/>
                          <a:latin typeface="Times New Roman" panose="02020603050405020304" pitchFamily="18" charset="0"/>
                          <a:ea typeface="宋体" panose="02010600030101010101" pitchFamily="2" charset="-122"/>
                        </a:rPr>
                        <a:t>L distance (m) (</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FF"/>
                          </a:solidFill>
                          <a:effectLst/>
                          <a:latin typeface="Times New Roman" panose="02020603050405020304" pitchFamily="18" charset="0"/>
                          <a:ea typeface="宋体" panose="02010600030101010101" pitchFamily="2" charset="-122"/>
                        </a:rPr>
                        <a:t>0.250</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U</a:t>
                      </a:r>
                      <a:r>
                        <a:rPr lang="en-GB" altLang="zh-CN" sz="1100" dirty="0">
                          <a:effectLst/>
                          <a:latin typeface="Times New Roman" panose="02020603050405020304" pitchFamily="18" charset="0"/>
                          <a:ea typeface="宋体" panose="02010600030101010101" pitchFamily="2" charset="-122"/>
                        </a:rPr>
                        <a:t>L distance (m) (11n Channel D)</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C00000"/>
                          </a:solidFill>
                          <a:effectLst/>
                          <a:latin typeface="Times New Roman" panose="02020603050405020304" pitchFamily="18" charset="0"/>
                          <a:ea typeface="宋体" panose="02010600030101010101" pitchFamily="2" charset="-122"/>
                        </a:rPr>
                        <a:t>0.175</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234591">
                <a:tc>
                  <a:txBody>
                    <a:bodyPr/>
                    <a:lstStyle/>
                    <a:p>
                      <a:pPr>
                        <a:spcAft>
                          <a:spcPts val="0"/>
                        </a:spcAft>
                      </a:pPr>
                      <a:r>
                        <a:rPr lang="en-GB" sz="1100" dirty="0">
                          <a:effectLst/>
                          <a:latin typeface="Times New Roman" panose="02020603050405020304" pitchFamily="18" charset="0"/>
                          <a:ea typeface="宋体" panose="02010600030101010101" pitchFamily="2" charset="-122"/>
                        </a:rPr>
                        <a:t>Frequency</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920 MHz</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8"/>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U</a:t>
                      </a:r>
                      <a:r>
                        <a:rPr lang="en-GB" altLang="zh-CN" sz="1100" dirty="0">
                          <a:effectLst/>
                          <a:latin typeface="Times New Roman" panose="02020603050405020304" pitchFamily="18" charset="0"/>
                          <a:ea typeface="宋体" panose="02010600030101010101" pitchFamily="2" charset="-122"/>
                        </a:rPr>
                        <a:t>L distance (m) (</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solidFill>
                            <a:srgbClr val="0000FF"/>
                          </a:solidFill>
                          <a:effectLst/>
                          <a:latin typeface="Times New Roman" panose="02020603050405020304" pitchFamily="18" charset="0"/>
                          <a:ea typeface="宋体" panose="02010600030101010101" pitchFamily="2" charset="-122"/>
                        </a:rPr>
                        <a:t>0.651</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U</a:t>
                      </a:r>
                      <a:r>
                        <a:rPr lang="en-GB" altLang="zh-CN" sz="1100" dirty="0">
                          <a:effectLst/>
                          <a:latin typeface="Times New Roman" panose="02020603050405020304" pitchFamily="18" charset="0"/>
                          <a:ea typeface="宋体" panose="02010600030101010101" pitchFamily="2" charset="-122"/>
                        </a:rPr>
                        <a:t>L distance (m) (11ah Channel D Indoor)</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0.514</a:t>
                      </a:r>
                      <a:endParaRPr 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bl>
          </a:graphicData>
        </a:graphic>
      </p:graphicFrame>
      <p:sp>
        <p:nvSpPr>
          <p:cNvPr id="2" name="矩形 1"/>
          <p:cNvSpPr/>
          <p:nvPr/>
        </p:nvSpPr>
        <p:spPr>
          <a:xfrm>
            <a:off x="10210006" y="3429794"/>
            <a:ext cx="1696811" cy="2123658"/>
          </a:xfrm>
          <a:prstGeom prst="rect">
            <a:avLst/>
          </a:prstGeom>
        </p:spPr>
        <p:txBody>
          <a:bodyPr wrap="none">
            <a:spAutoFit/>
          </a:bodyPr>
          <a:lstStyle/>
          <a:p>
            <a:r>
              <a:rPr lang="en-US" altLang="zh-CN" sz="1200" dirty="0"/>
              <a:t>DL:</a:t>
            </a:r>
          </a:p>
          <a:p>
            <a:pPr marL="285750" indent="-285750">
              <a:buFontTx/>
              <a:buChar char="-"/>
            </a:pPr>
            <a:r>
              <a:rPr lang="en-US" altLang="zh-CN" sz="1200" dirty="0">
                <a:solidFill>
                  <a:srgbClr val="C00000"/>
                </a:solidFill>
              </a:rPr>
              <a:t>Pt = 0 </a:t>
            </a:r>
            <a:r>
              <a:rPr lang="en-US" altLang="zh-CN" sz="1200" dirty="0" err="1">
                <a:solidFill>
                  <a:srgbClr val="C00000"/>
                </a:solidFill>
              </a:rPr>
              <a:t>dBm</a:t>
            </a:r>
            <a:endParaRPr lang="en-US" altLang="zh-CN" sz="1200" dirty="0">
              <a:solidFill>
                <a:srgbClr val="C00000"/>
              </a:solidFill>
            </a:endParaRPr>
          </a:p>
          <a:p>
            <a:pPr marL="285750" indent="-285750">
              <a:buFontTx/>
              <a:buChar char="-"/>
            </a:pPr>
            <a:r>
              <a:rPr lang="en-US" altLang="zh-CN" sz="1200" dirty="0" err="1">
                <a:solidFill>
                  <a:srgbClr val="00B050"/>
                </a:solidFill>
              </a:rPr>
              <a:t>Pr</a:t>
            </a:r>
            <a:r>
              <a:rPr lang="en-US" altLang="zh-CN" sz="1200" dirty="0">
                <a:solidFill>
                  <a:srgbClr val="00B050"/>
                </a:solidFill>
              </a:rPr>
              <a:t>(STA) = -20 </a:t>
            </a:r>
            <a:r>
              <a:rPr lang="en-US" altLang="zh-CN" sz="1200" dirty="0" err="1">
                <a:solidFill>
                  <a:srgbClr val="00B050"/>
                </a:solidFill>
              </a:rPr>
              <a:t>dBm</a:t>
            </a:r>
            <a:endParaRPr lang="en-US" altLang="zh-CN" sz="1200" dirty="0">
              <a:solidFill>
                <a:srgbClr val="00B050"/>
              </a:solidFill>
            </a:endParaRPr>
          </a:p>
          <a:p>
            <a:pPr marL="285750" indent="-285750">
              <a:buFontTx/>
              <a:buChar char="-"/>
            </a:pPr>
            <a:r>
              <a:rPr lang="en-US" altLang="zh-CN" sz="1200" dirty="0"/>
              <a:t>Gr = Gt = 2 </a:t>
            </a:r>
            <a:r>
              <a:rPr lang="en-US" altLang="zh-CN" sz="1200" dirty="0" err="1"/>
              <a:t>dBi</a:t>
            </a:r>
            <a:endParaRPr lang="en-US" altLang="zh-CN" sz="1200" dirty="0"/>
          </a:p>
          <a:p>
            <a:pPr marL="285750" indent="-285750">
              <a:buFontTx/>
              <a:buChar char="-"/>
            </a:pPr>
            <a:endParaRPr lang="en-US" altLang="zh-CN" sz="1200" dirty="0"/>
          </a:p>
          <a:p>
            <a:r>
              <a:rPr lang="en-US" altLang="zh-CN" sz="1200" dirty="0"/>
              <a:t>UL:</a:t>
            </a:r>
          </a:p>
          <a:p>
            <a:pPr marL="285750" indent="-285750">
              <a:buFontTx/>
              <a:buChar char="-"/>
            </a:pPr>
            <a:r>
              <a:rPr lang="en-US" altLang="zh-CN" sz="1200" dirty="0" err="1">
                <a:solidFill>
                  <a:srgbClr val="C00000"/>
                </a:solidFill>
              </a:rPr>
              <a:t>Pr</a:t>
            </a:r>
            <a:r>
              <a:rPr lang="en-US" altLang="zh-CN" sz="1200" dirty="0">
                <a:solidFill>
                  <a:srgbClr val="C00000"/>
                </a:solidFill>
              </a:rPr>
              <a:t> = -50 </a:t>
            </a:r>
            <a:r>
              <a:rPr lang="en-US" altLang="zh-CN" sz="1200" dirty="0" err="1">
                <a:solidFill>
                  <a:srgbClr val="C00000"/>
                </a:solidFill>
              </a:rPr>
              <a:t>dBm</a:t>
            </a:r>
            <a:endParaRPr lang="en-US" altLang="zh-CN" sz="1200" dirty="0">
              <a:solidFill>
                <a:srgbClr val="C00000"/>
              </a:solidFill>
            </a:endParaRPr>
          </a:p>
          <a:p>
            <a:pPr marL="285750" indent="-285750">
              <a:buFontTx/>
              <a:buChar char="-"/>
            </a:pPr>
            <a:r>
              <a:rPr lang="en-US" altLang="zh-CN" sz="1200" dirty="0">
                <a:solidFill>
                  <a:srgbClr val="00B050"/>
                </a:solidFill>
              </a:rPr>
              <a:t>Pt(STA) = -20 </a:t>
            </a:r>
            <a:r>
              <a:rPr lang="en-US" altLang="zh-CN" sz="1200" dirty="0" err="1">
                <a:solidFill>
                  <a:srgbClr val="00B050"/>
                </a:solidFill>
              </a:rPr>
              <a:t>dBm</a:t>
            </a:r>
            <a:endParaRPr lang="en-US" altLang="zh-CN" sz="1200" dirty="0">
              <a:solidFill>
                <a:srgbClr val="00B050"/>
              </a:solidFill>
            </a:endParaRPr>
          </a:p>
          <a:p>
            <a:pPr marL="285750" indent="-285750">
              <a:buFontTx/>
              <a:buChar char="-"/>
            </a:pPr>
            <a:r>
              <a:rPr lang="en-US" altLang="zh-CN" sz="1200" dirty="0"/>
              <a:t>L</a:t>
            </a:r>
            <a:r>
              <a:rPr lang="en-US" altLang="zh-CN" sz="1200" baseline="-25000" dirty="0"/>
              <a:t>BC</a:t>
            </a:r>
            <a:r>
              <a:rPr lang="en-US" altLang="zh-CN" sz="1200" dirty="0"/>
              <a:t> = 6 dB</a:t>
            </a:r>
          </a:p>
          <a:p>
            <a:pPr marL="285750" indent="-285750">
              <a:buFontTx/>
              <a:buChar char="-"/>
            </a:pPr>
            <a:r>
              <a:rPr lang="en-US" altLang="zh-CN" sz="1200" dirty="0"/>
              <a:t>Gt = Gr = 2 </a:t>
            </a:r>
            <a:r>
              <a:rPr lang="en-US" altLang="zh-CN" sz="1200" dirty="0" err="1"/>
              <a:t>dBi</a:t>
            </a:r>
            <a:endParaRPr lang="en-US" altLang="zh-CN" sz="1200" dirty="0"/>
          </a:p>
          <a:p>
            <a:pPr marL="285750" indent="-285750">
              <a:buFontTx/>
              <a:buChar char="-"/>
            </a:pPr>
            <a:endParaRPr lang="en-US" altLang="zh-CN" sz="1200" dirty="0"/>
          </a:p>
        </p:txBody>
      </p:sp>
      <p:sp>
        <p:nvSpPr>
          <p:cNvPr id="11" name="矩形 10"/>
          <p:cNvSpPr/>
          <p:nvPr/>
        </p:nvSpPr>
        <p:spPr>
          <a:xfrm>
            <a:off x="2361406" y="2634040"/>
            <a:ext cx="8991600" cy="338554"/>
          </a:xfrm>
          <a:prstGeom prst="rect">
            <a:avLst/>
          </a:prstGeom>
        </p:spPr>
        <p:txBody>
          <a:bodyPr wrap="square">
            <a:spAutoFit/>
          </a:bodyPr>
          <a:lstStyle/>
          <a:p>
            <a:r>
              <a:rPr lang="en-US" altLang="zh-CN" sz="1600" dirty="0">
                <a:solidFill>
                  <a:srgbClr val="000000"/>
                </a:solidFill>
                <a:latin typeface="+mn-ea"/>
                <a:ea typeface="+mn-ea"/>
              </a:rPr>
              <a:t>UL:   </a:t>
            </a:r>
            <a:r>
              <a:rPr lang="en-US" altLang="zh-CN" sz="1600" dirty="0" err="1">
                <a:solidFill>
                  <a:srgbClr val="000000"/>
                </a:solidFill>
                <a:latin typeface="+mn-ea"/>
                <a:ea typeface="+mn-ea"/>
              </a:rPr>
              <a:t>Pr</a:t>
            </a:r>
            <a:r>
              <a:rPr lang="en-US" altLang="zh-CN" sz="1600" dirty="0">
                <a:solidFill>
                  <a:srgbClr val="000000"/>
                </a:solidFill>
                <a:latin typeface="+mn-ea"/>
                <a:ea typeface="+mn-ea"/>
              </a:rPr>
              <a:t>(AP) = </a:t>
            </a:r>
            <a:r>
              <a:rPr lang="en-US" altLang="zh-CN" sz="1600" dirty="0">
                <a:solidFill>
                  <a:srgbClr val="00B050"/>
                </a:solidFill>
                <a:latin typeface="+mn-ea"/>
                <a:ea typeface="+mn-ea"/>
              </a:rPr>
              <a:t>Pt(STA) </a:t>
            </a:r>
            <a:r>
              <a:rPr lang="en-US" altLang="zh-CN" sz="1600" dirty="0">
                <a:solidFill>
                  <a:srgbClr val="000000"/>
                </a:solidFill>
                <a:latin typeface="+mn-ea"/>
                <a:ea typeface="+mn-ea"/>
              </a:rPr>
              <a:t>+ </a:t>
            </a:r>
            <a:r>
              <a:rPr lang="en-US" altLang="zh-CN" sz="1600" dirty="0">
                <a:solidFill>
                  <a:srgbClr val="000000"/>
                </a:solidFill>
                <a:latin typeface="+mn-ea"/>
              </a:rPr>
              <a:t>Gr(STA) + Gr(AP)</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a:t>
            </a:r>
            <a:r>
              <a:rPr lang="el-GR" altLang="zh-CN" sz="1600" dirty="0">
                <a:solidFill>
                  <a:srgbClr val="000000"/>
                </a:solidFill>
                <a:latin typeface="+mn-ea"/>
                <a:ea typeface="+mn-ea"/>
              </a:rPr>
              <a:t>λ</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(4</a:t>
            </a:r>
            <a:r>
              <a:rPr lang="el-GR" altLang="zh-CN" sz="1600" dirty="0">
                <a:solidFill>
                  <a:srgbClr val="000000"/>
                </a:solidFill>
                <a:latin typeface="+mn-ea"/>
                <a:ea typeface="+mn-ea"/>
              </a:rPr>
              <a:t>π</a:t>
            </a:r>
            <a:r>
              <a:rPr lang="en-US" altLang="zh-CN" sz="1600" dirty="0">
                <a:solidFill>
                  <a:srgbClr val="000000"/>
                </a:solidFill>
                <a:latin typeface="+mn-ea"/>
                <a:ea typeface="+mn-ea"/>
              </a:rPr>
              <a:t>d)</a:t>
            </a:r>
            <a:r>
              <a:rPr lang="en-US" altLang="zh-CN" sz="1600" dirty="0">
                <a:solidFill>
                  <a:srgbClr val="000000"/>
                </a:solidFill>
                <a:latin typeface="+mn-ea"/>
              </a:rPr>
              <a:t> –</a:t>
            </a:r>
            <a:r>
              <a:rPr lang="en-US" altLang="zh-CN" sz="1600" dirty="0">
                <a:solidFill>
                  <a:srgbClr val="000000"/>
                </a:solidFill>
                <a:latin typeface="+mn-ea"/>
                <a:ea typeface="+mn-ea"/>
              </a:rPr>
              <a:t> L</a:t>
            </a:r>
            <a:r>
              <a:rPr lang="en-US" altLang="zh-CN" sz="1600" baseline="-25000" dirty="0">
                <a:solidFill>
                  <a:srgbClr val="000000"/>
                </a:solidFill>
                <a:latin typeface="+mn-ea"/>
                <a:ea typeface="+mn-ea"/>
              </a:rPr>
              <a:t>BC</a:t>
            </a:r>
            <a:r>
              <a:rPr lang="en-US" altLang="zh-CN" sz="1600" dirty="0">
                <a:solidFill>
                  <a:srgbClr val="000000"/>
                </a:solidFill>
                <a:latin typeface="+mn-ea"/>
                <a:ea typeface="+mn-ea"/>
              </a:rPr>
              <a:t>   (with </a:t>
            </a:r>
            <a:r>
              <a:rPr lang="en-GB" altLang="zh-CN" sz="1600" dirty="0" err="1">
                <a:latin typeface="Times New Roman" panose="02020603050405020304" pitchFamily="18" charset="0"/>
                <a:ea typeface="宋体" panose="02010600030101010101" pitchFamily="2" charset="-122"/>
              </a:rPr>
              <a:t>Friis</a:t>
            </a:r>
            <a:r>
              <a:rPr lang="en-GB" altLang="zh-CN" sz="1600" dirty="0">
                <a:latin typeface="Times New Roman" panose="02020603050405020304" pitchFamily="18" charset="0"/>
                <a:ea typeface="宋体" panose="02010600030101010101" pitchFamily="2" charset="-122"/>
              </a:rPr>
              <a:t> Equation)</a:t>
            </a:r>
            <a:endParaRPr lang="en-US" altLang="zh-CN" sz="1600" dirty="0">
              <a:solidFill>
                <a:srgbClr val="000000"/>
              </a:solidFill>
              <a:latin typeface="+mn-ea"/>
              <a:ea typeface="+mn-ea"/>
            </a:endParaRPr>
          </a:p>
        </p:txBody>
      </p:sp>
      <p:graphicFrame>
        <p:nvGraphicFramePr>
          <p:cNvPr id="12" name="表格 11"/>
          <p:cNvGraphicFramePr>
            <a:graphicFrameLocks noGrp="1"/>
          </p:cNvGraphicFramePr>
          <p:nvPr>
            <p:extLst>
              <p:ext uri="{D42A27DB-BD31-4B8C-83A1-F6EECF244321}">
                <p14:modId xmlns:p14="http://schemas.microsoft.com/office/powerpoint/2010/main" val="2364500942"/>
              </p:ext>
            </p:extLst>
          </p:nvPr>
        </p:nvGraphicFramePr>
        <p:xfrm>
          <a:off x="450636" y="3201194"/>
          <a:ext cx="4653970" cy="2647766"/>
        </p:xfrm>
        <a:graphic>
          <a:graphicData uri="http://schemas.openxmlformats.org/drawingml/2006/table">
            <a:tbl>
              <a:tblPr/>
              <a:tblGrid>
                <a:gridCol w="3200400">
                  <a:extLst>
                    <a:ext uri="{9D8B030D-6E8A-4147-A177-3AD203B41FA5}">
                      <a16:colId xmlns="" xmlns:a16="http://schemas.microsoft.com/office/drawing/2014/main" val="20000"/>
                    </a:ext>
                  </a:extLst>
                </a:gridCol>
                <a:gridCol w="1453570">
                  <a:extLst>
                    <a:ext uri="{9D8B030D-6E8A-4147-A177-3AD203B41FA5}">
                      <a16:colId xmlns="" xmlns:a16="http://schemas.microsoft.com/office/drawing/2014/main" val="20001"/>
                    </a:ext>
                  </a:extLst>
                </a:gridCol>
              </a:tblGrid>
              <a:tr h="271167">
                <a:tc>
                  <a:txBody>
                    <a:bodyPr/>
                    <a:lstStyle/>
                    <a:p>
                      <a:pPr algn="ctr"/>
                      <a:r>
                        <a:rPr lang="en-US" altLang="zh-CN" sz="1100" b="1" dirty="0">
                          <a:solidFill>
                            <a:srgbClr val="C00000"/>
                          </a:solidFill>
                          <a:effectLst/>
                          <a:latin typeface="Times New Roman" panose="02020603050405020304" pitchFamily="18" charset="0"/>
                        </a:rPr>
                        <a:t>D L</a:t>
                      </a:r>
                      <a:endParaRPr lang="zh-CN" sz="1100" b="1" dirty="0">
                        <a:solidFill>
                          <a:srgbClr val="C00000"/>
                        </a:solidFill>
                        <a:effectLst/>
                        <a:latin typeface="Times New Roman" panose="02020603050405020304" pitchFamily="18" charset="0"/>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altLang="zh-CN" sz="1100" b="1" dirty="0">
                          <a:effectLst/>
                          <a:latin typeface="Times New Roman" panose="02020603050405020304" pitchFamily="18" charset="0"/>
                          <a:ea typeface="宋体" panose="02010600030101010101" pitchFamily="2" charset="-122"/>
                        </a:rPr>
                        <a:t>Type</a:t>
                      </a:r>
                      <a:r>
                        <a:rPr lang="en-GB" altLang="zh-CN" sz="1100" b="1" baseline="0" dirty="0">
                          <a:effectLst/>
                          <a:latin typeface="Times New Roman" panose="02020603050405020304" pitchFamily="18" charset="0"/>
                          <a:ea typeface="宋体" panose="02010600030101010101" pitchFamily="2" charset="-122"/>
                        </a:rPr>
                        <a:t> </a:t>
                      </a:r>
                      <a:r>
                        <a:rPr lang="en-GB" altLang="zh-CN" sz="1100" b="1" baseline="0" dirty="0" smtClean="0">
                          <a:effectLst/>
                          <a:latin typeface="Times New Roman" panose="02020603050405020304" pitchFamily="18" charset="0"/>
                          <a:ea typeface="宋体" panose="02010600030101010101" pitchFamily="2" charset="-122"/>
                        </a:rPr>
                        <a:t>C (</a:t>
                      </a:r>
                      <a:r>
                        <a:rPr lang="en-GB" altLang="zh-CN" sz="1100" b="1" baseline="0" dirty="0" err="1" smtClean="0">
                          <a:effectLst/>
                          <a:latin typeface="Times New Roman" panose="02020603050405020304" pitchFamily="18" charset="0"/>
                          <a:ea typeface="宋体" panose="02010600030101010101" pitchFamily="2" charset="-122"/>
                        </a:rPr>
                        <a:t>MoBC</a:t>
                      </a:r>
                      <a:r>
                        <a:rPr lang="en-GB" altLang="zh-CN" sz="1100" b="1" baseline="0" dirty="0" smtClean="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52248">
                <a:tc>
                  <a:txBody>
                    <a:bodyPr/>
                    <a:lstStyle/>
                    <a:p>
                      <a:pPr>
                        <a:spcAft>
                          <a:spcPts val="0"/>
                        </a:spcAft>
                      </a:pPr>
                      <a:r>
                        <a:rPr lang="en-GB" sz="1100" dirty="0">
                          <a:effectLst/>
                          <a:latin typeface="Times New Roman" panose="02020603050405020304" pitchFamily="18" charset="0"/>
                          <a:ea typeface="宋体" panose="02010600030101010101" pitchFamily="2" charset="-122"/>
                        </a:rPr>
                        <a:t>Antenna gains of IoT device / AP (</a:t>
                      </a:r>
                      <a:r>
                        <a:rPr lang="en-GB" sz="1100" dirty="0" err="1">
                          <a:effectLst/>
                          <a:latin typeface="Times New Roman" panose="02020603050405020304" pitchFamily="18" charset="0"/>
                          <a:ea typeface="宋体" panose="02010600030101010101" pitchFamily="2" charset="-122"/>
                        </a:rPr>
                        <a:t>dBi</a:t>
                      </a:r>
                      <a:r>
                        <a:rPr lang="en-GB"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Pt(AP)</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Maximum transmission power of IoT device (</a:t>
                      </a:r>
                      <a:r>
                        <a:rPr lang="en-GB" altLang="zh-CN" sz="1100" dirty="0" err="1">
                          <a:effectLst/>
                          <a:latin typeface="Times New Roman" panose="02020603050405020304" pitchFamily="18" charset="0"/>
                          <a:ea typeface="宋体" panose="02010600030101010101" pitchFamily="2" charset="-122"/>
                        </a:rPr>
                        <a:t>dBm</a:t>
                      </a:r>
                      <a:r>
                        <a:rPr lang="en-GB" altLang="zh-CN" sz="11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-20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4591">
                <a:tc>
                  <a:txBody>
                    <a:bodyPr/>
                    <a:lstStyle/>
                    <a:p>
                      <a:pPr>
                        <a:spcAft>
                          <a:spcPts val="0"/>
                        </a:spcAft>
                      </a:pPr>
                      <a:r>
                        <a:rPr lang="en-GB" altLang="zh-CN" sz="1050" dirty="0">
                          <a:effectLst/>
                          <a:latin typeface="Times New Roman" panose="02020603050405020304" pitchFamily="18" charset="0"/>
                          <a:ea typeface="宋体" panose="02010600030101010101" pitchFamily="2" charset="-122"/>
                        </a:rPr>
                        <a:t>Backscattering loss at IoT device (dB)</a:t>
                      </a:r>
                      <a:endParaRPr lang="zh-CN" altLang="zh-CN" sz="105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050" dirty="0">
                          <a:effectLst/>
                          <a:latin typeface="Times New Roman" panose="02020603050405020304" pitchFamily="18" charset="0"/>
                          <a:ea typeface="宋体" panose="02010600030101010101" pitchFamily="2" charset="-122"/>
                        </a:rPr>
                        <a:t>/</a:t>
                      </a:r>
                      <a:endParaRPr lang="zh-CN" altLang="zh-CN" sz="105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4591">
                <a:tc>
                  <a:txBody>
                    <a:bodyPr/>
                    <a:lstStyle/>
                    <a:p>
                      <a:pPr>
                        <a:spcAft>
                          <a:spcPts val="0"/>
                        </a:spcAft>
                      </a:pPr>
                      <a:r>
                        <a:rPr lang="en-GB" sz="1100" dirty="0">
                          <a:effectLst/>
                          <a:latin typeface="Times New Roman" panose="02020603050405020304" pitchFamily="18" charset="0"/>
                          <a:ea typeface="宋体" panose="02010600030101010101" pitchFamily="2" charset="-122"/>
                        </a:rPr>
                        <a:t>Frequency</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2.4 GHz</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5"/>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D</a:t>
                      </a:r>
                      <a:r>
                        <a:rPr lang="en-GB" altLang="zh-CN" sz="1100" dirty="0">
                          <a:effectLst/>
                          <a:latin typeface="Times New Roman" panose="02020603050405020304" pitchFamily="18" charset="0"/>
                          <a:ea typeface="宋体" panose="02010600030101010101" pitchFamily="2" charset="-122"/>
                        </a:rPr>
                        <a:t>L distance (m) (</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FF"/>
                          </a:solidFill>
                          <a:effectLst/>
                          <a:latin typeface="Times New Roman" panose="02020603050405020304" pitchFamily="18" charset="0"/>
                          <a:ea typeface="宋体" panose="02010600030101010101" pitchFamily="2" charset="-122"/>
                        </a:rPr>
                        <a:t>0.157</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D</a:t>
                      </a:r>
                      <a:r>
                        <a:rPr lang="en-GB" altLang="zh-CN" sz="1100" dirty="0">
                          <a:effectLst/>
                          <a:latin typeface="Times New Roman" panose="02020603050405020304" pitchFamily="18" charset="0"/>
                          <a:ea typeface="宋体" panose="02010600030101010101" pitchFamily="2" charset="-122"/>
                        </a:rPr>
                        <a:t>L distance (m) (11n Channel D)</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C00000"/>
                          </a:solidFill>
                          <a:effectLst/>
                          <a:latin typeface="Times New Roman" panose="02020603050405020304" pitchFamily="18" charset="0"/>
                          <a:ea typeface="宋体" panose="02010600030101010101" pitchFamily="2" charset="-122"/>
                        </a:rPr>
                        <a:t>0.111</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234591">
                <a:tc>
                  <a:txBody>
                    <a:bodyPr/>
                    <a:lstStyle/>
                    <a:p>
                      <a:pPr>
                        <a:spcAft>
                          <a:spcPts val="0"/>
                        </a:spcAft>
                      </a:pPr>
                      <a:r>
                        <a:rPr lang="en-GB" sz="1100" dirty="0">
                          <a:effectLst/>
                          <a:latin typeface="Times New Roman" panose="02020603050405020304" pitchFamily="18" charset="0"/>
                          <a:ea typeface="宋体" panose="02010600030101010101" pitchFamily="2" charset="-122"/>
                        </a:rPr>
                        <a:t>Frequency</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920 MHz</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8"/>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D</a:t>
                      </a:r>
                      <a:r>
                        <a:rPr lang="en-GB" altLang="zh-CN" sz="1100" dirty="0">
                          <a:effectLst/>
                          <a:latin typeface="Times New Roman" panose="02020603050405020304" pitchFamily="18" charset="0"/>
                          <a:ea typeface="宋体" panose="02010600030101010101" pitchFamily="2" charset="-122"/>
                        </a:rPr>
                        <a:t>L distance (m) (</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solidFill>
                            <a:srgbClr val="0000FF"/>
                          </a:solidFill>
                          <a:effectLst/>
                          <a:latin typeface="Times New Roman" panose="02020603050405020304" pitchFamily="18" charset="0"/>
                          <a:ea typeface="宋体" panose="02010600030101010101" pitchFamily="2" charset="-122"/>
                        </a:rPr>
                        <a:t>0.411</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Max. </a:t>
                      </a:r>
                      <a:r>
                        <a:rPr lang="en-US" altLang="zh-CN" sz="1100" dirty="0">
                          <a:effectLst/>
                          <a:latin typeface="Times New Roman" panose="02020603050405020304" pitchFamily="18" charset="0"/>
                          <a:ea typeface="宋体" panose="02010600030101010101" pitchFamily="2" charset="-122"/>
                        </a:rPr>
                        <a:t>D</a:t>
                      </a:r>
                      <a:r>
                        <a:rPr lang="en-GB" altLang="zh-CN" sz="1100" dirty="0">
                          <a:effectLst/>
                          <a:latin typeface="Times New Roman" panose="02020603050405020304" pitchFamily="18" charset="0"/>
                          <a:ea typeface="宋体" panose="02010600030101010101" pitchFamily="2" charset="-122"/>
                        </a:rPr>
                        <a:t>L distance (m) (11ah Channel D Indoor)</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0.324</a:t>
                      </a:r>
                      <a:endParaRPr 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bl>
          </a:graphicData>
        </a:graphic>
      </p:graphicFrame>
      <p:sp>
        <p:nvSpPr>
          <p:cNvPr id="9" name="矩形 8"/>
          <p:cNvSpPr/>
          <p:nvPr/>
        </p:nvSpPr>
        <p:spPr>
          <a:xfrm>
            <a:off x="1218406" y="2373174"/>
            <a:ext cx="914400" cy="523220"/>
          </a:xfrm>
          <a:prstGeom prst="rect">
            <a:avLst/>
          </a:prstGeom>
        </p:spPr>
        <p:txBody>
          <a:bodyPr wrap="square">
            <a:spAutoFit/>
          </a:bodyPr>
          <a:lstStyle/>
          <a:p>
            <a:r>
              <a:rPr lang="en-US" altLang="zh-CN" sz="1400" dirty="0">
                <a:solidFill>
                  <a:srgbClr val="C00000"/>
                </a:solidFill>
                <a:latin typeface="+mn-ea"/>
                <a:ea typeface="+mn-ea"/>
              </a:rPr>
              <a:t>Adjusted Equations</a:t>
            </a:r>
            <a:endParaRPr lang="zh-CN" altLang="en-US" dirty="0">
              <a:latin typeface="+mn-ea"/>
              <a:ea typeface="+mn-ea"/>
            </a:endParaRPr>
          </a:p>
        </p:txBody>
      </p:sp>
      <p:sp>
        <p:nvSpPr>
          <p:cNvPr id="13" name="矩形 12"/>
          <p:cNvSpPr/>
          <p:nvPr/>
        </p:nvSpPr>
        <p:spPr bwMode="auto">
          <a:xfrm>
            <a:off x="2285206" y="2253041"/>
            <a:ext cx="8839200" cy="722584"/>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319724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Summary</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1800" dirty="0" smtClean="0"/>
              <a:t>To </a:t>
            </a:r>
            <a:r>
              <a:rPr lang="en-US" altLang="zh-CN" sz="1800" dirty="0"/>
              <a:t>accurately calculate the link budgets of AMP devices, types or configurations of AMP devices should be clarified</a:t>
            </a:r>
          </a:p>
          <a:p>
            <a:pPr lvl="1" defTabSz="914400"/>
            <a:r>
              <a:rPr lang="en-US" altLang="zh-CN" sz="1600" dirty="0"/>
              <a:t>Type A: </a:t>
            </a:r>
            <a:r>
              <a:rPr lang="en-US" altLang="zh-CN" sz="1600" dirty="0">
                <a:solidFill>
                  <a:srgbClr val="000000"/>
                </a:solidFill>
              </a:rPr>
              <a:t>AMP-assisted IoT devices has </a:t>
            </a:r>
            <a:r>
              <a:rPr lang="en-US" altLang="zh-CN" sz="1600" dirty="0"/>
              <a:t>similar capability </a:t>
            </a:r>
            <a:r>
              <a:rPr lang="en-US" altLang="zh-CN" sz="1600" dirty="0">
                <a:solidFill>
                  <a:srgbClr val="000000"/>
                </a:solidFill>
              </a:rPr>
              <a:t>as current Wi-Fi devices </a:t>
            </a:r>
            <a:r>
              <a:rPr lang="en-US" altLang="zh-CN" sz="1600" dirty="0">
                <a:solidFill>
                  <a:srgbClr val="000000"/>
                </a:solidFill>
                <a:sym typeface="Wingdings" panose="05000000000000000000" pitchFamily="2" charset="2"/>
              </a:rPr>
              <a:t> </a:t>
            </a:r>
            <a:r>
              <a:rPr lang="en-US" altLang="zh-CN" sz="1600" dirty="0">
                <a:sym typeface="Wingdings" panose="05000000000000000000" pitchFamily="2" charset="2"/>
              </a:rPr>
              <a:t>S</a:t>
            </a:r>
            <a:r>
              <a:rPr lang="en-US" altLang="zh-CN" sz="1600" dirty="0"/>
              <a:t>imilar Coverage </a:t>
            </a:r>
          </a:p>
          <a:p>
            <a:pPr lvl="1" defTabSz="914400"/>
            <a:r>
              <a:rPr lang="en-US" altLang="zh-CN" sz="1600" dirty="0">
                <a:solidFill>
                  <a:srgbClr val="0000FF"/>
                </a:solidFill>
              </a:rPr>
              <a:t>Type</a:t>
            </a:r>
            <a:r>
              <a:rPr lang="en-US" altLang="zh-CN" sz="1600" dirty="0"/>
              <a:t> </a:t>
            </a:r>
            <a:r>
              <a:rPr lang="en-US" altLang="zh-CN" sz="1600" dirty="0">
                <a:solidFill>
                  <a:srgbClr val="0000FF"/>
                </a:solidFill>
              </a:rPr>
              <a:t>B</a:t>
            </a:r>
            <a:r>
              <a:rPr lang="en-US" altLang="zh-CN" sz="1600" dirty="0"/>
              <a:t>: </a:t>
            </a:r>
            <a:r>
              <a:rPr lang="en-US" altLang="zh-CN" sz="1600" dirty="0">
                <a:solidFill>
                  <a:srgbClr val="000000"/>
                </a:solidFill>
              </a:rPr>
              <a:t>AMP IoT devices with </a:t>
            </a:r>
            <a:r>
              <a:rPr lang="en-US" altLang="zh-CN" sz="1600" dirty="0">
                <a:solidFill>
                  <a:srgbClr val="0000FF"/>
                </a:solidFill>
              </a:rPr>
              <a:t>active transmitters</a:t>
            </a:r>
            <a:r>
              <a:rPr lang="en-US" altLang="zh-CN" sz="1600" dirty="0">
                <a:solidFill>
                  <a:srgbClr val="000000"/>
                </a:solidFill>
                <a:sym typeface="Wingdings" panose="05000000000000000000" pitchFamily="2" charset="2"/>
              </a:rPr>
              <a:t>  </a:t>
            </a:r>
            <a:r>
              <a:rPr lang="en-US" altLang="zh-CN" sz="1600" dirty="0">
                <a:sym typeface="Wingdings" panose="05000000000000000000" pitchFamily="2" charset="2"/>
              </a:rPr>
              <a:t>power &amp; signal transmitting c</a:t>
            </a:r>
            <a:r>
              <a:rPr lang="en-US" altLang="zh-CN" sz="1600" dirty="0"/>
              <a:t>overages are de-coupled</a:t>
            </a:r>
          </a:p>
          <a:p>
            <a:pPr lvl="1" defTabSz="914400"/>
            <a:r>
              <a:rPr lang="en-US" altLang="zh-CN" sz="1600" dirty="0">
                <a:solidFill>
                  <a:srgbClr val="C00000"/>
                </a:solidFill>
              </a:rPr>
              <a:t>Type</a:t>
            </a:r>
            <a:r>
              <a:rPr lang="en-US" altLang="zh-CN" sz="1600" dirty="0"/>
              <a:t> </a:t>
            </a:r>
            <a:r>
              <a:rPr lang="en-US" altLang="zh-CN" sz="1600" dirty="0">
                <a:solidFill>
                  <a:srgbClr val="C00000"/>
                </a:solidFill>
              </a:rPr>
              <a:t>C</a:t>
            </a:r>
            <a:r>
              <a:rPr lang="en-US" altLang="zh-CN" sz="1600" dirty="0"/>
              <a:t>: </a:t>
            </a:r>
            <a:r>
              <a:rPr lang="en-US" altLang="zh-CN" sz="1600" dirty="0">
                <a:solidFill>
                  <a:srgbClr val="C00000"/>
                </a:solidFill>
              </a:rPr>
              <a:t>Backscatter</a:t>
            </a:r>
            <a:r>
              <a:rPr lang="en-US" altLang="zh-CN" sz="1600" dirty="0">
                <a:solidFill>
                  <a:srgbClr val="000000"/>
                </a:solidFill>
              </a:rPr>
              <a:t> AMP IoT devices with configuration </a:t>
            </a:r>
            <a:r>
              <a:rPr lang="en-US" altLang="zh-CN" sz="1600" dirty="0" err="1">
                <a:solidFill>
                  <a:srgbClr val="C00000"/>
                </a:solidFill>
              </a:rPr>
              <a:t>MoBC</a:t>
            </a:r>
            <a:r>
              <a:rPr lang="en-US" altLang="zh-CN" sz="1600" dirty="0">
                <a:solidFill>
                  <a:srgbClr val="000000"/>
                </a:solidFill>
              </a:rPr>
              <a:t> and </a:t>
            </a:r>
            <a:r>
              <a:rPr lang="en-US" altLang="zh-CN" sz="1600" dirty="0" err="1">
                <a:solidFill>
                  <a:srgbClr val="C00000"/>
                </a:solidFill>
              </a:rPr>
              <a:t>BiBC</a:t>
            </a:r>
            <a:endParaRPr lang="en-US" altLang="zh-CN" sz="1600" dirty="0">
              <a:solidFill>
                <a:srgbClr val="000000"/>
              </a:solidFill>
            </a:endParaRPr>
          </a:p>
          <a:p>
            <a:pPr lvl="1" defTabSz="914400"/>
            <a:endParaRPr lang="en-US" altLang="zh-CN" sz="1800" dirty="0">
              <a:solidFill>
                <a:srgbClr val="000000"/>
              </a:solidFill>
            </a:endParaRPr>
          </a:p>
          <a:p>
            <a:r>
              <a:rPr lang="en-US" altLang="zh-CN" sz="2000" dirty="0" smtClean="0">
                <a:solidFill>
                  <a:srgbClr val="000000"/>
                </a:solidFill>
              </a:rPr>
              <a:t>It </a:t>
            </a:r>
            <a:r>
              <a:rPr lang="en-US" altLang="zh-CN" sz="2000" dirty="0">
                <a:solidFill>
                  <a:srgbClr val="000000"/>
                </a:solidFill>
              </a:rPr>
              <a:t>can be observed that, there are significant DL and UL coverage imbalances</a:t>
            </a:r>
          </a:p>
          <a:p>
            <a:pPr lvl="1" defTabSz="914400"/>
            <a:r>
              <a:rPr lang="en-US" altLang="zh-CN" sz="1600" dirty="0"/>
              <a:t>Uplink coverages are larger than downlink coverages for Type-B</a:t>
            </a:r>
            <a:r>
              <a:rPr lang="en-US" altLang="zh-CN" sz="1600" dirty="0" smtClean="0"/>
              <a:t>, </a:t>
            </a:r>
            <a:r>
              <a:rPr lang="en-US" altLang="zh-CN" sz="1600" dirty="0">
                <a:solidFill>
                  <a:srgbClr val="000000"/>
                </a:solidFill>
              </a:rPr>
              <a:t>Type C  devices under </a:t>
            </a:r>
            <a:r>
              <a:rPr lang="en-US" altLang="zh-CN" sz="1600" dirty="0" err="1" smtClean="0">
                <a:solidFill>
                  <a:srgbClr val="000000"/>
                </a:solidFill>
              </a:rPr>
              <a:t>BiBC</a:t>
            </a:r>
            <a:r>
              <a:rPr lang="en-US" altLang="zh-CN" sz="1600" dirty="0" smtClean="0">
                <a:solidFill>
                  <a:srgbClr val="000000"/>
                </a:solidFill>
              </a:rPr>
              <a:t> configuration</a:t>
            </a:r>
            <a:r>
              <a:rPr lang="en-US" altLang="zh-CN" sz="1600" dirty="0"/>
              <a:t>s</a:t>
            </a:r>
          </a:p>
          <a:p>
            <a:pPr lvl="1" defTabSz="914400"/>
            <a:endParaRPr lang="en-US" altLang="zh-CN" sz="1800" dirty="0"/>
          </a:p>
          <a:p>
            <a:r>
              <a:rPr lang="en-US" altLang="zh-CN" sz="2000" dirty="0">
                <a:solidFill>
                  <a:srgbClr val="000000"/>
                </a:solidFill>
              </a:rPr>
              <a:t>For Type C  devices under </a:t>
            </a:r>
            <a:r>
              <a:rPr lang="en-US" altLang="zh-CN" sz="2000" dirty="0" err="1">
                <a:solidFill>
                  <a:srgbClr val="000000"/>
                </a:solidFill>
              </a:rPr>
              <a:t>MoBC</a:t>
            </a:r>
            <a:r>
              <a:rPr lang="en-US" altLang="zh-CN" sz="2000" dirty="0">
                <a:solidFill>
                  <a:srgbClr val="000000"/>
                </a:solidFill>
              </a:rPr>
              <a:t> configuration, the UL coverage is at the level of tens of centimeters</a:t>
            </a:r>
          </a:p>
          <a:p>
            <a:pPr lvl="1"/>
            <a:r>
              <a:rPr lang="en-US" altLang="zh-CN" sz="1600" dirty="0"/>
              <a:t>Uplink coverages are smaller than downlink coverages for </a:t>
            </a:r>
            <a:r>
              <a:rPr lang="en-US" altLang="zh-CN" sz="1600" dirty="0">
                <a:solidFill>
                  <a:srgbClr val="000000"/>
                </a:solidFill>
              </a:rPr>
              <a:t>Type C  devices under </a:t>
            </a:r>
            <a:r>
              <a:rPr lang="en-US" altLang="zh-CN" sz="1600" dirty="0" err="1">
                <a:solidFill>
                  <a:srgbClr val="000000"/>
                </a:solidFill>
              </a:rPr>
              <a:t>MoBC</a:t>
            </a:r>
            <a:r>
              <a:rPr lang="en-US" altLang="zh-CN" sz="1600" dirty="0">
                <a:solidFill>
                  <a:srgbClr val="000000"/>
                </a:solidFill>
              </a:rPr>
              <a:t> configuration </a:t>
            </a:r>
            <a:r>
              <a:rPr lang="en-US" altLang="zh-CN" sz="1600" dirty="0"/>
              <a:t>mainly due to the limited dynamic range (isolation) of AP/Reader</a:t>
            </a:r>
          </a:p>
          <a:p>
            <a:pPr lvl="1" defTabSz="914400"/>
            <a:endParaRPr lang="en-US" altLang="zh-CN" sz="1800" dirty="0"/>
          </a:p>
        </p:txBody>
      </p:sp>
    </p:spTree>
    <p:extLst>
      <p:ext uri="{BB962C8B-B14F-4D97-AF65-F5344CB8AC3E}">
        <p14:creationId xmlns:p14="http://schemas.microsoft.com/office/powerpoint/2010/main" val="9742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2489"/>
            <a:ext cx="12190413" cy="654530"/>
          </a:xfrm>
          <a:prstGeom prst="rect">
            <a:avLst/>
          </a:prstGeom>
          <a:noFill/>
        </p:spPr>
        <p:txBody>
          <a:bodyPr wrap="square" lIns="99560" tIns="49780" rIns="99560" bIns="49780" rtlCol="0">
            <a:spAutoFit/>
          </a:bodyPr>
          <a:lstStyle/>
          <a:p>
            <a:pPr algn="ctr"/>
            <a:r>
              <a:rPr lang="en-IE" sz="3600" b="1" dirty="0"/>
              <a:t>Than</a:t>
            </a:r>
            <a:r>
              <a:rPr lang="en-US" sz="3600" b="1" dirty="0"/>
              <a:t>k You</a:t>
            </a:r>
            <a:endParaRPr lang="en-IE" sz="3600" b="1" dirty="0"/>
          </a:p>
        </p:txBody>
      </p:sp>
    </p:spTree>
    <p:extLst>
      <p:ext uri="{BB962C8B-B14F-4D97-AF65-F5344CB8AC3E}">
        <p14:creationId xmlns:p14="http://schemas.microsoft.com/office/powerpoint/2010/main" val="214540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References</a:t>
            </a:r>
            <a:endParaRPr lang="en-US" sz="3500" dirty="0">
              <a:latin typeface="Arial" charset="0"/>
            </a:endParaRPr>
          </a:p>
        </p:txBody>
      </p:sp>
      <p:sp>
        <p:nvSpPr>
          <p:cNvPr id="10243" name="Rectangle 1027"/>
          <p:cNvSpPr>
            <a:spLocks noGrp="1" noChangeArrowheads="1"/>
          </p:cNvSpPr>
          <p:nvPr>
            <p:ph type="body" idx="1"/>
          </p:nvPr>
        </p:nvSpPr>
        <p:spPr>
          <a:xfrm>
            <a:off x="507935" y="1524795"/>
            <a:ext cx="11479306" cy="4495799"/>
          </a:xfrm>
        </p:spPr>
        <p:txBody>
          <a:bodyPr/>
          <a:lstStyle/>
          <a:p>
            <a:pPr marL="457200" indent="-457200">
              <a:buFont typeface="Arial" panose="020B0604020202020204" pitchFamily="34" charset="0"/>
              <a:buChar char="•"/>
            </a:pPr>
            <a:r>
              <a:rPr lang="en-US" altLang="zh-CN" sz="1800" dirty="0"/>
              <a:t>[1] IEEE 802.11-23/1562r8, Draft Technical Report on support of AMP IoT devices in WLAN</a:t>
            </a:r>
          </a:p>
          <a:p>
            <a:pPr marL="457200" indent="-457200">
              <a:buFont typeface="Arial" panose="020B0604020202020204" pitchFamily="34" charset="0"/>
              <a:buChar char="•"/>
            </a:pPr>
            <a:r>
              <a:rPr lang="en-US" altLang="zh-CN" sz="1800" dirty="0"/>
              <a:t>[2] IEEE 802.11-23/2038r1, Close-range AMP Backscattering in 2.4GHz</a:t>
            </a:r>
          </a:p>
          <a:p>
            <a:pPr marL="457200" indent="-457200">
              <a:buFont typeface="Arial" panose="020B0604020202020204" pitchFamily="34" charset="0"/>
              <a:buChar char="•"/>
            </a:pPr>
            <a:r>
              <a:rPr lang="en-US" altLang="zh-CN" sz="1800" dirty="0"/>
              <a:t>[3] IEEE 802.11-23/2013r0, Discussions on AMP Link Budgets</a:t>
            </a:r>
          </a:p>
          <a:p>
            <a:pPr marL="457200" indent="-457200">
              <a:buFont typeface="Arial" panose="020B0604020202020204" pitchFamily="34" charset="0"/>
              <a:buChar char="•"/>
            </a:pPr>
            <a:r>
              <a:rPr lang="en-US" altLang="zh-CN" sz="1800" dirty="0"/>
              <a:t>[4] IEEE 802.11-03/940r4, </a:t>
            </a:r>
            <a:r>
              <a:rPr lang="en-US" altLang="zh-CN" sz="1800" dirty="0" err="1"/>
              <a:t>TGn</a:t>
            </a:r>
            <a:r>
              <a:rPr lang="en-US" altLang="zh-CN" sz="1800" dirty="0"/>
              <a:t> Channel Models</a:t>
            </a:r>
          </a:p>
          <a:p>
            <a:pPr marL="457200" indent="-457200">
              <a:buFont typeface="Arial" panose="020B0604020202020204" pitchFamily="34" charset="0"/>
              <a:buChar char="•"/>
            </a:pPr>
            <a:r>
              <a:rPr lang="en-US" altLang="zh-CN" sz="1800" dirty="0"/>
              <a:t>[5] IEEE 802.11-11/0968r3, </a:t>
            </a:r>
            <a:r>
              <a:rPr lang="en-US" altLang="zh-CN" sz="1800" dirty="0" err="1"/>
              <a:t>TGah</a:t>
            </a:r>
            <a:r>
              <a:rPr lang="en-US" altLang="zh-CN" sz="1800" dirty="0"/>
              <a:t> Channel Model – Proposed Text</a:t>
            </a:r>
          </a:p>
          <a:p>
            <a:pPr marL="457200" indent="-457200">
              <a:buFont typeface="Arial" panose="020B0604020202020204" pitchFamily="34" charset="0"/>
              <a:buChar char="•"/>
            </a:pPr>
            <a:r>
              <a:rPr lang="en-US" altLang="zh-CN" sz="1800" dirty="0"/>
              <a:t>[6] IEEE 802.11-15/0425r1, Corrections to </a:t>
            </a:r>
            <a:r>
              <a:rPr lang="en-US" altLang="zh-CN" sz="1800" dirty="0" err="1"/>
              <a:t>TGah</a:t>
            </a:r>
            <a:r>
              <a:rPr lang="en-US" altLang="zh-CN" sz="1800" dirty="0"/>
              <a:t> Channel Model</a:t>
            </a:r>
          </a:p>
        </p:txBody>
      </p:sp>
      <p:sp>
        <p:nvSpPr>
          <p:cNvPr id="2" name="矩形 1"/>
          <p:cNvSpPr/>
          <p:nvPr/>
        </p:nvSpPr>
        <p:spPr>
          <a:xfrm>
            <a:off x="513059" y="6020594"/>
            <a:ext cx="11125200" cy="276999"/>
          </a:xfrm>
          <a:prstGeom prst="rect">
            <a:avLst/>
          </a:prstGeom>
        </p:spPr>
        <p:txBody>
          <a:bodyPr wrap="square">
            <a:spAutoFit/>
          </a:bodyPr>
          <a:lstStyle/>
          <a:p>
            <a:r>
              <a:rPr lang="en-US" altLang="zh-CN" sz="1200" dirty="0"/>
              <a:t>[7] </a:t>
            </a:r>
            <a:r>
              <a:rPr lang="zh-CN" altLang="en-US" sz="1200" dirty="0"/>
              <a:t>D. Galappaththige, F. Rezaei, C. Tellambura, S. P. Herath, ‘‘Link Budget Analysis for Backscatter-Based Passive IoT,’’ IEEE Access, vol. 10, pp. 128890-128922, 2022.</a:t>
            </a:r>
          </a:p>
        </p:txBody>
      </p:sp>
    </p:spTree>
    <p:extLst>
      <p:ext uri="{BB962C8B-B14F-4D97-AF65-F5344CB8AC3E}">
        <p14:creationId xmlns:p14="http://schemas.microsoft.com/office/powerpoint/2010/main" val="77538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in [1]</a:t>
            </a:r>
            <a:endParaRPr lang="en-US" sz="3500" dirty="0">
              <a:latin typeface="Arial" charset="0"/>
            </a:endParaRPr>
          </a:p>
        </p:txBody>
      </p:sp>
      <p:pic>
        <p:nvPicPr>
          <p:cNvPr id="5" name="图片 4"/>
          <p:cNvPicPr>
            <a:picLocks noChangeAspect="1"/>
          </p:cNvPicPr>
          <p:nvPr/>
        </p:nvPicPr>
        <p:blipFill>
          <a:blip r:embed="rId2"/>
          <a:stretch>
            <a:fillRect/>
          </a:stretch>
        </p:blipFill>
        <p:spPr>
          <a:xfrm>
            <a:off x="389277" y="1829594"/>
            <a:ext cx="5381506" cy="4495800"/>
          </a:xfrm>
          <a:prstGeom prst="rect">
            <a:avLst/>
          </a:prstGeom>
        </p:spPr>
      </p:pic>
      <p:pic>
        <p:nvPicPr>
          <p:cNvPr id="6" name="图片 5"/>
          <p:cNvPicPr>
            <a:picLocks noChangeAspect="1"/>
          </p:cNvPicPr>
          <p:nvPr/>
        </p:nvPicPr>
        <p:blipFill>
          <a:blip r:embed="rId3"/>
          <a:stretch>
            <a:fillRect/>
          </a:stretch>
        </p:blipFill>
        <p:spPr>
          <a:xfrm>
            <a:off x="6247606" y="2058194"/>
            <a:ext cx="5460558" cy="4226981"/>
          </a:xfrm>
          <a:prstGeom prst="rect">
            <a:avLst/>
          </a:prstGeom>
        </p:spPr>
      </p:pic>
      <p:sp>
        <p:nvSpPr>
          <p:cNvPr id="3" name="矩形 2"/>
          <p:cNvSpPr/>
          <p:nvPr/>
        </p:nvSpPr>
        <p:spPr>
          <a:xfrm>
            <a:off x="456406" y="1372394"/>
            <a:ext cx="9627957" cy="338554"/>
          </a:xfrm>
          <a:prstGeom prst="rect">
            <a:avLst/>
          </a:prstGeom>
        </p:spPr>
        <p:txBody>
          <a:bodyPr wrap="none">
            <a:spAutoFit/>
          </a:bodyPr>
          <a:lstStyle/>
          <a:p>
            <a:r>
              <a:rPr lang="en-US" altLang="zh-CN"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Link Budget Evaluations for Case1/2/3 at both Sub 1 GHz and 2.4GHz </a:t>
            </a:r>
            <a:r>
              <a:rPr lang="en-US" altLang="zh-CN"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 </a:t>
            </a:r>
            <a:r>
              <a:rPr lang="en-US" altLang="zh-CN"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Backscatter Transmitters </a:t>
            </a:r>
            <a:endParaRPr lang="zh-CN" altLang="en-US"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5700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in [1]</a:t>
            </a:r>
            <a:endParaRPr lang="en-US" sz="3500" dirty="0">
              <a:latin typeface="Arial" charset="0"/>
            </a:endParaRPr>
          </a:p>
        </p:txBody>
      </p:sp>
      <p:sp>
        <p:nvSpPr>
          <p:cNvPr id="3" name="矩形 2"/>
          <p:cNvSpPr/>
          <p:nvPr/>
        </p:nvSpPr>
        <p:spPr>
          <a:xfrm>
            <a:off x="456406" y="1372394"/>
            <a:ext cx="8762335" cy="338554"/>
          </a:xfrm>
          <a:prstGeom prst="rect">
            <a:avLst/>
          </a:prstGeom>
        </p:spPr>
        <p:txBody>
          <a:bodyPr wrap="none">
            <a:spAutoFit/>
          </a:bodyPr>
          <a:lstStyle/>
          <a:p>
            <a:r>
              <a:rPr lang="en-US" altLang="zh-CN"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The Link Budget Evaluations for Case 4 at both Sub 1 GHz and 2.4GHz</a:t>
            </a:r>
            <a:r>
              <a:rPr lang="en-US" altLang="zh-CN" sz="14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 </a:t>
            </a:r>
            <a:r>
              <a:rPr lang="en-US" altLang="zh-CN"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 </a:t>
            </a:r>
            <a:r>
              <a:rPr lang="en-US" altLang="zh-CN"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rPr>
              <a:t>Active Transmitters </a:t>
            </a:r>
            <a:endParaRPr lang="zh-CN" altLang="en-US" sz="1600" dirty="0">
              <a:solidFill>
                <a:srgbClr val="00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7" name="图片 6"/>
          <p:cNvPicPr>
            <a:picLocks noChangeAspect="1"/>
          </p:cNvPicPr>
          <p:nvPr/>
        </p:nvPicPr>
        <p:blipFill>
          <a:blip r:embed="rId2"/>
          <a:stretch>
            <a:fillRect/>
          </a:stretch>
        </p:blipFill>
        <p:spPr>
          <a:xfrm>
            <a:off x="3123406" y="2058194"/>
            <a:ext cx="5832565" cy="3776927"/>
          </a:xfrm>
          <a:prstGeom prst="rect">
            <a:avLst/>
          </a:prstGeom>
        </p:spPr>
      </p:pic>
    </p:spTree>
    <p:extLst>
      <p:ext uri="{BB962C8B-B14F-4D97-AF65-F5344CB8AC3E}">
        <p14:creationId xmlns:p14="http://schemas.microsoft.com/office/powerpoint/2010/main" val="77553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in [3]</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Adjusted </a:t>
            </a:r>
            <a:r>
              <a:rPr lang="en-GB" altLang="zh-CN" sz="2000" dirty="0"/>
              <a:t>Link budgets with 11n channel </a:t>
            </a:r>
            <a:r>
              <a:rPr lang="en-US" altLang="zh-CN" sz="2000" dirty="0"/>
              <a:t>D</a:t>
            </a:r>
            <a:r>
              <a:rPr lang="en-GB" altLang="zh-CN" sz="2000" dirty="0"/>
              <a:t> at 2.4 GHz</a:t>
            </a:r>
            <a:endParaRPr lang="en-US" altLang="zh-CN" sz="1600" dirty="0"/>
          </a:p>
          <a:p>
            <a:pPr lvl="1"/>
            <a:endParaRPr lang="en-US" altLang="zh-CN" sz="1600" dirty="0"/>
          </a:p>
          <a:p>
            <a:pPr lvl="1"/>
            <a:endParaRPr lang="en-US" altLang="zh-CN" sz="1600" dirty="0"/>
          </a:p>
        </p:txBody>
      </p:sp>
      <p:pic>
        <p:nvPicPr>
          <p:cNvPr id="7" name="图片 6"/>
          <p:cNvPicPr>
            <a:picLocks noChangeAspect="1"/>
          </p:cNvPicPr>
          <p:nvPr/>
        </p:nvPicPr>
        <p:blipFill>
          <a:blip r:embed="rId2"/>
          <a:stretch>
            <a:fillRect/>
          </a:stretch>
        </p:blipFill>
        <p:spPr>
          <a:xfrm>
            <a:off x="4266406" y="4117710"/>
            <a:ext cx="3567896" cy="2199725"/>
          </a:xfrm>
          <a:prstGeom prst="rect">
            <a:avLst/>
          </a:prstGeom>
        </p:spPr>
      </p:pic>
      <p:pic>
        <p:nvPicPr>
          <p:cNvPr id="9" name="图片 8"/>
          <p:cNvPicPr>
            <a:picLocks noChangeAspect="1"/>
          </p:cNvPicPr>
          <p:nvPr/>
        </p:nvPicPr>
        <p:blipFill>
          <a:blip r:embed="rId3"/>
          <a:stretch>
            <a:fillRect/>
          </a:stretch>
        </p:blipFill>
        <p:spPr>
          <a:xfrm>
            <a:off x="8214588" y="4117710"/>
            <a:ext cx="3603869" cy="2205281"/>
          </a:xfrm>
          <a:prstGeom prst="rect">
            <a:avLst/>
          </a:prstGeom>
        </p:spPr>
      </p:pic>
      <p:grpSp>
        <p:nvGrpSpPr>
          <p:cNvPr id="3" name="组合 2"/>
          <p:cNvGrpSpPr/>
          <p:nvPr/>
        </p:nvGrpSpPr>
        <p:grpSpPr>
          <a:xfrm>
            <a:off x="6379809" y="1777852"/>
            <a:ext cx="3549236" cy="2201841"/>
            <a:chOff x="8208609" y="1777852"/>
            <a:chExt cx="3549236" cy="2201841"/>
          </a:xfrm>
        </p:grpSpPr>
        <p:pic>
          <p:nvPicPr>
            <p:cNvPr id="4" name="图片 3"/>
            <p:cNvPicPr>
              <a:picLocks noChangeAspect="1"/>
            </p:cNvPicPr>
            <p:nvPr/>
          </p:nvPicPr>
          <p:blipFill>
            <a:blip r:embed="rId4"/>
            <a:stretch>
              <a:fillRect/>
            </a:stretch>
          </p:blipFill>
          <p:spPr>
            <a:xfrm>
              <a:off x="8208609" y="1777852"/>
              <a:ext cx="3549236" cy="2201841"/>
            </a:xfrm>
            <a:prstGeom prst="rect">
              <a:avLst/>
            </a:prstGeom>
          </p:spPr>
        </p:pic>
        <p:sp>
          <p:nvSpPr>
            <p:cNvPr id="14" name="矩形 13"/>
            <p:cNvSpPr/>
            <p:nvPr/>
          </p:nvSpPr>
          <p:spPr>
            <a:xfrm>
              <a:off x="9679091" y="2972594"/>
              <a:ext cx="530915" cy="246221"/>
            </a:xfrm>
            <a:prstGeom prst="rect">
              <a:avLst/>
            </a:prstGeom>
          </p:spPr>
          <p:txBody>
            <a:bodyPr wrap="none">
              <a:spAutoFit/>
            </a:bodyPr>
            <a:lstStyle/>
            <a:p>
              <a:r>
                <a:rPr lang="en-GB" altLang="zh-CN" sz="1000" dirty="0"/>
                <a:t>Case 1</a:t>
              </a:r>
              <a:endParaRPr lang="zh-CN" altLang="en-US" sz="1000" dirty="0"/>
            </a:p>
          </p:txBody>
        </p:sp>
      </p:grpSp>
      <p:sp>
        <p:nvSpPr>
          <p:cNvPr id="15" name="矩形 14"/>
          <p:cNvSpPr/>
          <p:nvPr/>
        </p:nvSpPr>
        <p:spPr>
          <a:xfrm>
            <a:off x="5902010" y="5545773"/>
            <a:ext cx="530915" cy="246221"/>
          </a:xfrm>
          <a:prstGeom prst="rect">
            <a:avLst/>
          </a:prstGeom>
        </p:spPr>
        <p:txBody>
          <a:bodyPr wrap="none">
            <a:spAutoFit/>
          </a:bodyPr>
          <a:lstStyle/>
          <a:p>
            <a:r>
              <a:rPr lang="en-GB" altLang="zh-CN" sz="1000" dirty="0"/>
              <a:t>Case 3</a:t>
            </a:r>
            <a:endParaRPr lang="zh-CN" altLang="en-US" sz="1000" dirty="0"/>
          </a:p>
        </p:txBody>
      </p:sp>
      <p:sp>
        <p:nvSpPr>
          <p:cNvPr id="16" name="矩形 15"/>
          <p:cNvSpPr/>
          <p:nvPr/>
        </p:nvSpPr>
        <p:spPr>
          <a:xfrm>
            <a:off x="10210006" y="5393373"/>
            <a:ext cx="530915" cy="246221"/>
          </a:xfrm>
          <a:prstGeom prst="rect">
            <a:avLst/>
          </a:prstGeom>
        </p:spPr>
        <p:txBody>
          <a:bodyPr wrap="none">
            <a:spAutoFit/>
          </a:bodyPr>
          <a:lstStyle/>
          <a:p>
            <a:r>
              <a:rPr lang="en-GB" altLang="zh-CN" sz="1000" dirty="0"/>
              <a:t>Case 4</a:t>
            </a:r>
            <a:endParaRPr lang="zh-CN" altLang="en-US" sz="1000" dirty="0"/>
          </a:p>
        </p:txBody>
      </p:sp>
      <p:grpSp>
        <p:nvGrpSpPr>
          <p:cNvPr id="5" name="组合 4"/>
          <p:cNvGrpSpPr/>
          <p:nvPr/>
        </p:nvGrpSpPr>
        <p:grpSpPr>
          <a:xfrm>
            <a:off x="2132806" y="1845511"/>
            <a:ext cx="3634918" cy="2201841"/>
            <a:chOff x="3961606" y="1845511"/>
            <a:chExt cx="3634918" cy="2201841"/>
          </a:xfrm>
        </p:grpSpPr>
        <p:pic>
          <p:nvPicPr>
            <p:cNvPr id="2" name="图片 1"/>
            <p:cNvPicPr>
              <a:picLocks noChangeAspect="1"/>
            </p:cNvPicPr>
            <p:nvPr/>
          </p:nvPicPr>
          <p:blipFill>
            <a:blip r:embed="rId5"/>
            <a:stretch>
              <a:fillRect/>
            </a:stretch>
          </p:blipFill>
          <p:spPr>
            <a:xfrm>
              <a:off x="3961606" y="1845511"/>
              <a:ext cx="3634918" cy="2201841"/>
            </a:xfrm>
            <a:prstGeom prst="rect">
              <a:avLst/>
            </a:prstGeom>
          </p:spPr>
        </p:pic>
        <p:sp>
          <p:nvSpPr>
            <p:cNvPr id="12" name="矩形 11"/>
            <p:cNvSpPr/>
            <p:nvPr/>
          </p:nvSpPr>
          <p:spPr>
            <a:xfrm>
              <a:off x="4192691" y="2726373"/>
              <a:ext cx="530915" cy="246221"/>
            </a:xfrm>
            <a:prstGeom prst="rect">
              <a:avLst/>
            </a:prstGeom>
          </p:spPr>
          <p:txBody>
            <a:bodyPr wrap="none">
              <a:spAutoFit/>
            </a:bodyPr>
            <a:lstStyle/>
            <a:p>
              <a:r>
                <a:rPr lang="en-GB" altLang="zh-CN" sz="1000" dirty="0"/>
                <a:t>Case 1</a:t>
              </a:r>
              <a:endParaRPr lang="zh-CN" altLang="en-US" sz="1000" dirty="0"/>
            </a:p>
          </p:txBody>
        </p:sp>
        <p:sp>
          <p:nvSpPr>
            <p:cNvPr id="13" name="矩形 12"/>
            <p:cNvSpPr/>
            <p:nvPr/>
          </p:nvSpPr>
          <p:spPr>
            <a:xfrm>
              <a:off x="5368610" y="3107373"/>
              <a:ext cx="630301" cy="246221"/>
            </a:xfrm>
            <a:prstGeom prst="rect">
              <a:avLst/>
            </a:prstGeom>
          </p:spPr>
          <p:txBody>
            <a:bodyPr wrap="none">
              <a:spAutoFit/>
            </a:bodyPr>
            <a:lstStyle/>
            <a:p>
              <a:r>
                <a:rPr lang="en-GB" altLang="zh-CN" sz="1000" dirty="0"/>
                <a:t>Case 3/4</a:t>
              </a:r>
              <a:endParaRPr lang="zh-CN" altLang="en-US" sz="1000" dirty="0"/>
            </a:p>
          </p:txBody>
        </p:sp>
        <p:sp>
          <p:nvSpPr>
            <p:cNvPr id="17" name="矩形 16"/>
            <p:cNvSpPr/>
            <p:nvPr/>
          </p:nvSpPr>
          <p:spPr>
            <a:xfrm>
              <a:off x="4573691" y="2878773"/>
              <a:ext cx="530915" cy="246221"/>
            </a:xfrm>
            <a:prstGeom prst="rect">
              <a:avLst/>
            </a:prstGeom>
          </p:spPr>
          <p:txBody>
            <a:bodyPr wrap="none">
              <a:spAutoFit/>
            </a:bodyPr>
            <a:lstStyle/>
            <a:p>
              <a:r>
                <a:rPr lang="en-GB" altLang="zh-CN" sz="1000" dirty="0"/>
                <a:t>Case 2</a:t>
              </a:r>
              <a:endParaRPr lang="zh-CN" altLang="en-US" sz="1000" dirty="0"/>
            </a:p>
          </p:txBody>
        </p:sp>
      </p:grpSp>
      <p:pic>
        <p:nvPicPr>
          <p:cNvPr id="8" name="图片 7"/>
          <p:cNvPicPr>
            <a:picLocks noChangeAspect="1"/>
          </p:cNvPicPr>
          <p:nvPr/>
        </p:nvPicPr>
        <p:blipFill>
          <a:blip r:embed="rId6"/>
          <a:stretch>
            <a:fillRect/>
          </a:stretch>
        </p:blipFill>
        <p:spPr>
          <a:xfrm>
            <a:off x="380206" y="4123832"/>
            <a:ext cx="3535410" cy="2193603"/>
          </a:xfrm>
          <a:prstGeom prst="rect">
            <a:avLst/>
          </a:prstGeom>
        </p:spPr>
      </p:pic>
      <p:sp>
        <p:nvSpPr>
          <p:cNvPr id="23" name="矩形 22"/>
          <p:cNvSpPr/>
          <p:nvPr/>
        </p:nvSpPr>
        <p:spPr>
          <a:xfrm>
            <a:off x="1218406" y="5094461"/>
            <a:ext cx="530915" cy="246221"/>
          </a:xfrm>
          <a:prstGeom prst="rect">
            <a:avLst/>
          </a:prstGeom>
        </p:spPr>
        <p:txBody>
          <a:bodyPr wrap="none">
            <a:spAutoFit/>
          </a:bodyPr>
          <a:lstStyle/>
          <a:p>
            <a:r>
              <a:rPr lang="en-GB" altLang="zh-CN" sz="1000" dirty="0"/>
              <a:t>Case 2</a:t>
            </a:r>
            <a:endParaRPr lang="zh-CN" altLang="en-US" sz="1000" dirty="0"/>
          </a:p>
        </p:txBody>
      </p:sp>
    </p:spTree>
    <p:extLst>
      <p:ext uri="{BB962C8B-B14F-4D97-AF65-F5344CB8AC3E}">
        <p14:creationId xmlns:p14="http://schemas.microsoft.com/office/powerpoint/2010/main" val="390135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in [3]</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Adjusted </a:t>
            </a:r>
            <a:r>
              <a:rPr lang="en-GB" altLang="zh-CN" sz="2000" dirty="0"/>
              <a:t>Link budgets with 11n channel model at 2.4GHz</a:t>
            </a:r>
            <a:endParaRPr lang="en-US" altLang="zh-CN" sz="1600" dirty="0">
              <a:solidFill>
                <a:srgbClr val="000000"/>
              </a:solidFill>
            </a:endParaRPr>
          </a:p>
          <a:p>
            <a:pPr lvl="1"/>
            <a:endParaRPr lang="en-US" altLang="zh-CN" sz="1600" dirty="0"/>
          </a:p>
          <a:p>
            <a:pPr lvl="1"/>
            <a:endParaRPr lang="en-US" altLang="zh-CN" sz="1600" dirty="0"/>
          </a:p>
          <a:p>
            <a:pPr lvl="1"/>
            <a:endParaRPr lang="en-US" altLang="zh-CN" sz="1600" dirty="0"/>
          </a:p>
        </p:txBody>
      </p:sp>
      <p:graphicFrame>
        <p:nvGraphicFramePr>
          <p:cNvPr id="3" name="表格 2"/>
          <p:cNvGraphicFramePr>
            <a:graphicFrameLocks noGrp="1"/>
          </p:cNvGraphicFramePr>
          <p:nvPr>
            <p:extLst>
              <p:ext uri="{D42A27DB-BD31-4B8C-83A1-F6EECF244321}">
                <p14:modId xmlns:p14="http://schemas.microsoft.com/office/powerpoint/2010/main" val="1523729031"/>
              </p:ext>
            </p:extLst>
          </p:nvPr>
        </p:nvGraphicFramePr>
        <p:xfrm>
          <a:off x="685007" y="1829594"/>
          <a:ext cx="10820399" cy="4439920"/>
        </p:xfrm>
        <a:graphic>
          <a:graphicData uri="http://schemas.openxmlformats.org/drawingml/2006/table">
            <a:tbl>
              <a:tblPr/>
              <a:tblGrid>
                <a:gridCol w="4952999">
                  <a:extLst>
                    <a:ext uri="{9D8B030D-6E8A-4147-A177-3AD203B41FA5}">
                      <a16:colId xmlns="" xmlns:a16="http://schemas.microsoft.com/office/drawing/2014/main" val="20000"/>
                    </a:ext>
                  </a:extLst>
                </a:gridCol>
                <a:gridCol w="1466850">
                  <a:extLst>
                    <a:ext uri="{9D8B030D-6E8A-4147-A177-3AD203B41FA5}">
                      <a16:colId xmlns="" xmlns:a16="http://schemas.microsoft.com/office/drawing/2014/main" val="20001"/>
                    </a:ext>
                  </a:extLst>
                </a:gridCol>
                <a:gridCol w="1466850">
                  <a:extLst>
                    <a:ext uri="{9D8B030D-6E8A-4147-A177-3AD203B41FA5}">
                      <a16:colId xmlns="" xmlns:a16="http://schemas.microsoft.com/office/drawing/2014/main" val="20002"/>
                    </a:ext>
                  </a:extLst>
                </a:gridCol>
                <a:gridCol w="1466850">
                  <a:extLst>
                    <a:ext uri="{9D8B030D-6E8A-4147-A177-3AD203B41FA5}">
                      <a16:colId xmlns="" xmlns:a16="http://schemas.microsoft.com/office/drawing/2014/main" val="20003"/>
                    </a:ext>
                  </a:extLst>
                </a:gridCol>
                <a:gridCol w="1466850">
                  <a:extLst>
                    <a:ext uri="{9D8B030D-6E8A-4147-A177-3AD203B41FA5}">
                      <a16:colId xmlns="" xmlns:a16="http://schemas.microsoft.com/office/drawing/2014/main" val="20004"/>
                    </a:ext>
                  </a:extLst>
                </a:gridCol>
              </a:tblGrid>
              <a:tr h="273050">
                <a:tc>
                  <a:txBody>
                    <a:bodyPr/>
                    <a:lstStyle/>
                    <a:p>
                      <a:endParaRPr lang="zh-CN" sz="1000" dirty="0">
                        <a:effectLst/>
                        <a:latin typeface="Times New Roman" panose="02020603050405020304" pitchFamily="18" charset="0"/>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Case 1</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altLang="zh-CN" sz="1100" b="1" dirty="0">
                          <a:effectLst/>
                          <a:latin typeface="Times New Roman" panose="02020603050405020304" pitchFamily="18" charset="0"/>
                          <a:ea typeface="宋体" panose="02010600030101010101" pitchFamily="2" charset="-122"/>
                        </a:rPr>
                        <a:t>Case 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b="1" dirty="0">
                          <a:effectLst/>
                          <a:latin typeface="Times New Roman" panose="02020603050405020304" pitchFamily="18" charset="0"/>
                          <a:ea typeface="宋体" panose="02010600030101010101" pitchFamily="2" charset="-122"/>
                        </a:rPr>
                        <a:t>Case 3</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b="1" dirty="0">
                          <a:effectLst/>
                          <a:latin typeface="Times New Roman" panose="02020603050405020304" pitchFamily="18" charset="0"/>
                          <a:ea typeface="宋体" panose="02010600030101010101" pitchFamily="2" charset="-122"/>
                        </a:rPr>
                        <a:t>Case 4</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73050">
                <a:tc>
                  <a:txBody>
                    <a:bodyPr/>
                    <a:lstStyle/>
                    <a:p>
                      <a:pPr>
                        <a:spcAft>
                          <a:spcPts val="0"/>
                        </a:spcAft>
                      </a:pPr>
                      <a:r>
                        <a:rPr lang="en-GB" sz="1100">
                          <a:effectLst/>
                          <a:latin typeface="Times New Roman" panose="02020603050405020304" pitchFamily="18" charset="0"/>
                          <a:ea typeface="宋体" panose="02010600030101010101" pitchFamily="2" charset="-122"/>
                        </a:rPr>
                        <a:t>Frequency (GHz)</a:t>
                      </a:r>
                      <a:endParaRPr lang="zh-CN" sz="110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2.4</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b="1" dirty="0">
                          <a:effectLst/>
                          <a:latin typeface="Times New Roman" panose="02020603050405020304" pitchFamily="18" charset="0"/>
                          <a:ea typeface="宋体" panose="02010600030101010101" pitchFamily="2" charset="-122"/>
                        </a:rPr>
                        <a:t>2.4</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2.4</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a:effectLst/>
                          <a:latin typeface="Times New Roman" panose="02020603050405020304" pitchFamily="18" charset="0"/>
                          <a:ea typeface="宋体" panose="02010600030101010101" pitchFamily="2" charset="-122"/>
                        </a:rPr>
                        <a:t>2.4</a:t>
                      </a:r>
                      <a:endParaRPr lang="zh-CN" sz="110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254000">
                <a:tc>
                  <a:txBody>
                    <a:bodyPr/>
                    <a:lstStyle/>
                    <a:p>
                      <a:pPr>
                        <a:spcAft>
                          <a:spcPts val="0"/>
                        </a:spcAft>
                      </a:pPr>
                      <a:r>
                        <a:rPr lang="en-GB" sz="1100">
                          <a:effectLst/>
                          <a:latin typeface="Times New Roman" panose="02020603050405020304" pitchFamily="18" charset="0"/>
                          <a:ea typeface="宋体" panose="02010600030101010101" pitchFamily="2" charset="-122"/>
                        </a:rPr>
                        <a:t>EIRP of AP (dBm)</a:t>
                      </a:r>
                      <a:endParaRPr lang="zh-CN" sz="110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27</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27</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27</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30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4000">
                <a:tc>
                  <a:txBody>
                    <a:bodyPr/>
                    <a:lstStyle/>
                    <a:p>
                      <a:pPr>
                        <a:spcAft>
                          <a:spcPts val="0"/>
                        </a:spcAft>
                      </a:pPr>
                      <a:r>
                        <a:rPr lang="en-GB" sz="1100">
                          <a:effectLst/>
                          <a:latin typeface="Times New Roman" panose="02020603050405020304" pitchFamily="18" charset="0"/>
                          <a:ea typeface="宋体" panose="02010600030101010101" pitchFamily="2" charset="-122"/>
                        </a:rPr>
                        <a:t>Receiver sensitivity of AP (dBm)</a:t>
                      </a:r>
                      <a:endParaRPr lang="zh-CN" sz="110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 (Note 1)</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 (Note 1)</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4000">
                <a:tc>
                  <a:txBody>
                    <a:bodyPr/>
                    <a:lstStyle/>
                    <a:p>
                      <a:pPr>
                        <a:spcAft>
                          <a:spcPts val="0"/>
                        </a:spcAft>
                      </a:pPr>
                      <a:r>
                        <a:rPr lang="en-GB" sz="1100">
                          <a:effectLst/>
                          <a:latin typeface="Times New Roman" panose="02020603050405020304" pitchFamily="18" charset="0"/>
                          <a:ea typeface="宋体" panose="02010600030101010101" pitchFamily="2" charset="-122"/>
                        </a:rPr>
                        <a:t>Antenna gain of IoT device (dBi)</a:t>
                      </a:r>
                      <a:endParaRPr lang="zh-CN" sz="110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2250">
                <a:tc>
                  <a:txBody>
                    <a:bodyPr/>
                    <a:lstStyle/>
                    <a:p>
                      <a:pPr>
                        <a:spcAft>
                          <a:spcPts val="0"/>
                        </a:spcAft>
                      </a:pPr>
                      <a:r>
                        <a:rPr lang="en-GB" sz="1100" dirty="0">
                          <a:effectLst/>
                          <a:latin typeface="Times New Roman" panose="02020603050405020304" pitchFamily="18" charset="0"/>
                          <a:ea typeface="宋体" panose="02010600030101010101" pitchFamily="2" charset="-122"/>
                        </a:rPr>
                        <a:t>Minimum receiving power for IoT device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-20 (Note 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 (Note 2)</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-45 (Note 3)</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-45 (Note 3)</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84150">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from AP to IoT device (m) (</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 [1])</a:t>
                      </a:r>
                      <a:r>
                        <a:rPr lang="en-GB" altLang="zh-CN" sz="1100" dirty="0">
                          <a:solidFill>
                            <a:schemeClr val="tx1"/>
                          </a:solidFill>
                          <a:effectLst/>
                          <a:latin typeface="Times New Roman" panose="02020603050405020304" pitchFamily="18" charset="0"/>
                          <a:ea typeface="宋体" panose="02010600030101010101" pitchFamily="2" charset="-122"/>
                        </a:rPr>
                        <a:t> (Note 6)</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FF"/>
                          </a:solidFill>
                          <a:effectLst/>
                          <a:latin typeface="Times New Roman" panose="02020603050405020304" pitchFamily="18" charset="0"/>
                          <a:ea typeface="宋体" panose="02010600030101010101" pitchFamily="2" charset="-122"/>
                        </a:rPr>
                        <a:t>2.8</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0000FF"/>
                          </a:solidFill>
                          <a:effectLst/>
                          <a:latin typeface="Times New Roman" panose="02020603050405020304" pitchFamily="18" charset="0"/>
                          <a:ea typeface="宋体" panose="02010600030101010101" pitchFamily="2" charset="-122"/>
                        </a:rPr>
                        <a:t>8.87</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FF"/>
                          </a:solidFill>
                          <a:effectLst/>
                          <a:latin typeface="Times New Roman" panose="02020603050405020304" pitchFamily="18" charset="0"/>
                          <a:ea typeface="宋体" panose="02010600030101010101" pitchFamily="2" charset="-122"/>
                        </a:rPr>
                        <a:t>49.85 </a:t>
                      </a:r>
                      <a:endParaRPr lang="zh-CN" sz="11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0000FF"/>
                          </a:solidFill>
                          <a:effectLst/>
                          <a:latin typeface="Times New Roman" panose="02020603050405020304" pitchFamily="18" charset="0"/>
                          <a:ea typeface="宋体" panose="02010600030101010101" pitchFamily="2" charset="-122"/>
                        </a:rPr>
                        <a:t>49.85</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2250">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from AP to IoT device (m) (11n Channel D)</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C00000"/>
                          </a:solidFill>
                          <a:effectLst/>
                          <a:latin typeface="Times New Roman" panose="02020603050405020304" pitchFamily="18" charset="0"/>
                          <a:ea typeface="宋体" panose="02010600030101010101" pitchFamily="2" charset="-122"/>
                        </a:rPr>
                        <a:t>2</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C00000"/>
                          </a:solidFill>
                          <a:effectLst/>
                          <a:latin typeface="Times New Roman" panose="02020603050405020304" pitchFamily="18" charset="0"/>
                          <a:ea typeface="宋体" panose="02010600030101010101" pitchFamily="2" charset="-122"/>
                        </a:rPr>
                        <a:t>6</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17.8</a:t>
                      </a:r>
                      <a:endParaRPr 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C00000"/>
                          </a:solidFill>
                          <a:effectLst/>
                          <a:latin typeface="Times New Roman" panose="02020603050405020304" pitchFamily="18" charset="0"/>
                          <a:ea typeface="宋体" panose="02010600030101010101" pitchFamily="2" charset="-122"/>
                        </a:rPr>
                        <a:t>17.8</a:t>
                      </a:r>
                      <a:endParaRPr lang="zh-CN" alt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2250">
                <a:tc>
                  <a:txBody>
                    <a:bodyPr/>
                    <a:lstStyle/>
                    <a:p>
                      <a:pPr>
                        <a:spcAft>
                          <a:spcPts val="0"/>
                        </a:spcAft>
                      </a:pPr>
                      <a:r>
                        <a:rPr lang="en-GB" sz="1100" dirty="0">
                          <a:effectLst/>
                          <a:latin typeface="Times New Roman" panose="02020603050405020304" pitchFamily="18" charset="0"/>
                          <a:ea typeface="宋体" panose="02010600030101010101" pitchFamily="2" charset="-122"/>
                        </a:rPr>
                        <a:t>Backscattering loss at IoT device (dB)</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2250">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Maximum transmission power of IoT device (</a:t>
                      </a:r>
                      <a:r>
                        <a:rPr lang="en-GB" altLang="zh-CN" sz="1100" dirty="0" err="1">
                          <a:effectLst/>
                          <a:latin typeface="Times New Roman" panose="02020603050405020304" pitchFamily="18" charset="0"/>
                          <a:ea typeface="宋体" panose="02010600030101010101" pitchFamily="2" charset="-122"/>
                        </a:rPr>
                        <a:t>dBm</a:t>
                      </a:r>
                      <a:r>
                        <a:rPr lang="en-GB" altLang="zh-CN" sz="11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US" altLang="zh-CN" sz="1100" dirty="0">
                          <a:effectLst/>
                          <a:latin typeface="Times New Roman" panose="02020603050405020304" pitchFamily="18" charset="0"/>
                          <a:ea typeface="宋体" panose="02010600030101010101" pitchFamily="2" charset="-122"/>
                        </a:rPr>
                        <a:t>-15 </a:t>
                      </a:r>
                      <a:r>
                        <a:rPr lang="en-GB" altLang="zh-CN" sz="1100" dirty="0">
                          <a:effectLst/>
                          <a:latin typeface="Times New Roman" panose="02020603050405020304" pitchFamily="18" charset="0"/>
                          <a:ea typeface="宋体" panose="02010600030101010101" pitchFamily="2" charset="-122"/>
                        </a:rPr>
                        <a:t>(Note 5)</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28905">
                <a:tc>
                  <a:txBody>
                    <a:bodyPr/>
                    <a:lstStyle/>
                    <a:p>
                      <a:pPr>
                        <a:spcAft>
                          <a:spcPts val="0"/>
                        </a:spcAft>
                      </a:pPr>
                      <a:r>
                        <a:rPr lang="en-GB" sz="1100" dirty="0">
                          <a:effectLst/>
                          <a:latin typeface="Times New Roman" panose="02020603050405020304" pitchFamily="18" charset="0"/>
                          <a:ea typeface="宋体" panose="02010600030101010101" pitchFamily="2" charset="-122"/>
                        </a:rPr>
                        <a:t>Low Noise Amplifier factor (dB)</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0</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 (Note 4)</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2250">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from IoT device to AP (m) (</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 [1]) </a:t>
                      </a:r>
                      <a:r>
                        <a:rPr lang="en-GB" altLang="zh-CN" sz="1100" dirty="0">
                          <a:solidFill>
                            <a:schemeClr val="tx1"/>
                          </a:solidFill>
                          <a:effectLst/>
                          <a:latin typeface="Times New Roman" panose="02020603050405020304" pitchFamily="18" charset="0"/>
                          <a:ea typeface="宋体" panose="02010600030101010101" pitchFamily="2" charset="-122"/>
                        </a:rPr>
                        <a:t> (Note 6)</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FF"/>
                          </a:solidFill>
                          <a:effectLst/>
                          <a:latin typeface="Times New Roman" panose="02020603050405020304" pitchFamily="18" charset="0"/>
                          <a:ea typeface="宋体" panose="02010600030101010101" pitchFamily="2" charset="-122"/>
                        </a:rPr>
                        <a:t>39.60</a:t>
                      </a:r>
                      <a:endParaRPr lang="zh-CN" sz="11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0000FF"/>
                          </a:solidFill>
                          <a:effectLst/>
                          <a:latin typeface="Times New Roman" panose="02020603050405020304" pitchFamily="18" charset="0"/>
                          <a:ea typeface="宋体" panose="02010600030101010101" pitchFamily="2" charset="-122"/>
                        </a:rPr>
                        <a:t>12.52</a:t>
                      </a:r>
                      <a:endParaRPr lang="zh-CN" altLang="zh-CN" sz="11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solidFill>
                            <a:srgbClr val="0000FF"/>
                          </a:solidFill>
                          <a:effectLst/>
                          <a:latin typeface="Times New Roman" panose="02020603050405020304" pitchFamily="18" charset="0"/>
                          <a:ea typeface="宋体" panose="02010600030101010101" pitchFamily="2" charset="-122"/>
                        </a:rPr>
                        <a:t>70.42</a:t>
                      </a:r>
                      <a:endParaRPr lang="zh-CN" sz="11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solidFill>
                            <a:srgbClr val="0000FF"/>
                          </a:solidFill>
                          <a:effectLst/>
                          <a:latin typeface="Times New Roman" panose="02020603050405020304" pitchFamily="18" charset="0"/>
                          <a:ea typeface="宋体" panose="02010600030101010101" pitchFamily="2" charset="-122"/>
                        </a:rPr>
                        <a:t>99.47</a:t>
                      </a:r>
                      <a:endParaRPr lang="zh-CN" altLang="zh-CN" sz="11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2250">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from IoT device to AP (m) (11n Channel D)</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16</a:t>
                      </a:r>
                      <a:endParaRPr 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8.8</a:t>
                      </a:r>
                      <a:endParaRPr 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21.9</a:t>
                      </a:r>
                      <a:endParaRPr 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27</a:t>
                      </a:r>
                      <a:endParaRPr lang="zh-CN" altLang="zh-CN" sz="11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945515">
                <a:tc gridSpan="5">
                  <a:txBody>
                    <a:bodyPr/>
                    <a:lstStyle/>
                    <a:p>
                      <a:pPr>
                        <a:spcAft>
                          <a:spcPts val="0"/>
                        </a:spcAft>
                      </a:pPr>
                      <a:r>
                        <a:rPr lang="en-GB" sz="1100" dirty="0">
                          <a:effectLst/>
                          <a:latin typeface="Times New Roman" panose="02020603050405020304" pitchFamily="18" charset="0"/>
                          <a:ea typeface="宋体" panose="02010600030101010101" pitchFamily="2" charset="-122"/>
                        </a:rPr>
                        <a:t>*Notes:</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Reuse the receiver sensitivity of an 802.11 ah AP </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The minimum required signal power for an IoT device is -20dBm when the IoT device can’t store power itself. It can be -30dBm when the IoT device has the capability of power storage. </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-45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 is assumed as the sensitivity of ultra-low power receiver.</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LNA with 30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 gain is assumed to boost the backscattering signal, it can have ultra-low power consumption.  </a:t>
                      </a:r>
                    </a:p>
                    <a:p>
                      <a:pPr marL="342900" marR="0" lvl="0" indent="-342900" algn="l" defTabSz="497799" rtl="0" eaLnBrk="1" fontAlgn="auto" latinLnBrk="0" hangingPunct="1">
                        <a:lnSpc>
                          <a:spcPct val="100000"/>
                        </a:lnSpc>
                        <a:spcBef>
                          <a:spcPts val="0"/>
                        </a:spcBef>
                        <a:spcAft>
                          <a:spcPts val="0"/>
                        </a:spcAft>
                        <a:buClrTx/>
                        <a:buSzTx/>
                        <a:buFont typeface="+mj-lt"/>
                        <a:buAutoNum type="arabicParenBoth"/>
                        <a:tabLst>
                          <a:tab pos="457200" algn="l"/>
                        </a:tabLst>
                        <a:defRPr/>
                      </a:pPr>
                      <a:r>
                        <a:rPr lang="en-GB" altLang="zh-CN" sz="1100" dirty="0">
                          <a:effectLst/>
                          <a:latin typeface="Times New Roman" panose="02020603050405020304" pitchFamily="18" charset="0"/>
                          <a:ea typeface="宋体" panose="02010600030101010101" pitchFamily="2" charset="-122"/>
                        </a:rPr>
                        <a:t>Ultra-low power active transmitter is assumed. </a:t>
                      </a:r>
                    </a:p>
                    <a:p>
                      <a:pPr marL="342900" marR="0" lvl="0" indent="-342900" algn="l" defTabSz="497799" rtl="0" eaLnBrk="1" fontAlgn="auto" latinLnBrk="0" hangingPunct="1">
                        <a:lnSpc>
                          <a:spcPct val="100000"/>
                        </a:lnSpc>
                        <a:spcBef>
                          <a:spcPts val="0"/>
                        </a:spcBef>
                        <a:spcAft>
                          <a:spcPts val="0"/>
                        </a:spcAft>
                        <a:buClrTx/>
                        <a:buSzTx/>
                        <a:buFont typeface="+mj-lt"/>
                        <a:buAutoNum type="arabicParenBoth"/>
                        <a:tabLst>
                          <a:tab pos="457200" algn="l"/>
                        </a:tabLst>
                        <a:defRPr/>
                      </a:pPr>
                      <a:r>
                        <a:rPr lang="en-US" altLang="zh-CN" sz="1100" dirty="0">
                          <a:solidFill>
                            <a:schemeClr val="tx1"/>
                          </a:solidFill>
                          <a:effectLst/>
                          <a:latin typeface="Times New Roman" panose="02020603050405020304" pitchFamily="18" charset="0"/>
                          <a:ea typeface="宋体" panose="02010600030101010101" pitchFamily="2" charset="-122"/>
                        </a:rPr>
                        <a:t>Distances</a:t>
                      </a:r>
                      <a:r>
                        <a:rPr lang="en-US" altLang="zh-CN" sz="1100" baseline="0" dirty="0">
                          <a:solidFill>
                            <a:schemeClr val="tx1"/>
                          </a:solidFill>
                          <a:effectLst/>
                          <a:latin typeface="Times New Roman" panose="02020603050405020304" pitchFamily="18" charset="0"/>
                          <a:ea typeface="宋体" panose="02010600030101010101" pitchFamily="2" charset="-122"/>
                        </a:rPr>
                        <a:t> calculated w</a:t>
                      </a:r>
                      <a:r>
                        <a:rPr lang="en-US" altLang="zh-CN" sz="1100" dirty="0">
                          <a:solidFill>
                            <a:schemeClr val="tx1"/>
                          </a:solidFill>
                          <a:effectLst/>
                          <a:latin typeface="Times New Roman" panose="02020603050405020304" pitchFamily="18" charset="0"/>
                          <a:ea typeface="宋体" panose="02010600030101010101" pitchFamily="2" charset="-122"/>
                        </a:rPr>
                        <a:t>ith</a:t>
                      </a:r>
                      <a:r>
                        <a:rPr lang="en-US" altLang="zh-CN" sz="1100" baseline="0" dirty="0">
                          <a:solidFill>
                            <a:schemeClr val="tx1"/>
                          </a:solidFill>
                          <a:effectLst/>
                          <a:latin typeface="Times New Roman" panose="02020603050405020304" pitchFamily="18" charset="0"/>
                          <a:ea typeface="宋体" panose="02010600030101010101" pitchFamily="2" charset="-122"/>
                        </a:rPr>
                        <a:t> </a:t>
                      </a:r>
                      <a:r>
                        <a:rPr lang="en-US" altLang="zh-CN" sz="1100" baseline="0" dirty="0" err="1">
                          <a:solidFill>
                            <a:schemeClr val="tx1"/>
                          </a:solidFill>
                          <a:effectLst/>
                          <a:latin typeface="Times New Roman" panose="02020603050405020304" pitchFamily="18" charset="0"/>
                          <a:ea typeface="宋体" panose="02010600030101010101" pitchFamily="2" charset="-122"/>
                        </a:rPr>
                        <a:t>Friis</a:t>
                      </a:r>
                      <a:r>
                        <a:rPr lang="en-US" altLang="zh-CN" sz="1100" baseline="0" dirty="0">
                          <a:solidFill>
                            <a:schemeClr val="tx1"/>
                          </a:solidFill>
                          <a:effectLst/>
                          <a:latin typeface="Times New Roman" panose="02020603050405020304" pitchFamily="18" charset="0"/>
                          <a:ea typeface="宋体" panose="02010600030101010101" pitchFamily="2" charset="-122"/>
                        </a:rPr>
                        <a:t> Equation in [1]</a:t>
                      </a:r>
                      <a:endParaRPr lang="zh-CN" altLang="zh-CN" sz="11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44591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in [3]</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Adjusted </a:t>
            </a:r>
            <a:r>
              <a:rPr lang="en-GB" altLang="zh-CN" sz="2000" dirty="0"/>
              <a:t>Link budgets with 11ah (indoor) channel </a:t>
            </a:r>
            <a:r>
              <a:rPr lang="en-US" altLang="zh-CN" sz="2000" dirty="0"/>
              <a:t>D</a:t>
            </a:r>
            <a:r>
              <a:rPr lang="en-GB" altLang="zh-CN" sz="2000" dirty="0"/>
              <a:t> at sub 1GHz</a:t>
            </a:r>
            <a:endParaRPr lang="en-US" altLang="zh-CN" sz="1600" dirty="0">
              <a:solidFill>
                <a:srgbClr val="000000"/>
              </a:solidFill>
            </a:endParaRPr>
          </a:p>
          <a:p>
            <a:pPr lvl="1"/>
            <a:endParaRPr lang="en-US" altLang="zh-CN" sz="1600" dirty="0"/>
          </a:p>
          <a:p>
            <a:pPr lvl="1"/>
            <a:endParaRPr lang="en-US" altLang="zh-CN" sz="1600" dirty="0"/>
          </a:p>
          <a:p>
            <a:pPr lvl="1"/>
            <a:endParaRPr lang="en-US" altLang="zh-CN" sz="1600" dirty="0"/>
          </a:p>
        </p:txBody>
      </p:sp>
      <p:pic>
        <p:nvPicPr>
          <p:cNvPr id="3" name="图片 2"/>
          <p:cNvPicPr>
            <a:picLocks noChangeAspect="1"/>
          </p:cNvPicPr>
          <p:nvPr/>
        </p:nvPicPr>
        <p:blipFill>
          <a:blip r:embed="rId2"/>
          <a:stretch>
            <a:fillRect/>
          </a:stretch>
        </p:blipFill>
        <p:spPr>
          <a:xfrm>
            <a:off x="1751806" y="1825019"/>
            <a:ext cx="3634918" cy="2214375"/>
          </a:xfrm>
          <a:prstGeom prst="rect">
            <a:avLst/>
          </a:prstGeom>
        </p:spPr>
      </p:pic>
      <p:pic>
        <p:nvPicPr>
          <p:cNvPr id="6" name="图片 5"/>
          <p:cNvPicPr>
            <a:picLocks noChangeAspect="1"/>
          </p:cNvPicPr>
          <p:nvPr/>
        </p:nvPicPr>
        <p:blipFill>
          <a:blip r:embed="rId3"/>
          <a:stretch>
            <a:fillRect/>
          </a:stretch>
        </p:blipFill>
        <p:spPr>
          <a:xfrm>
            <a:off x="6038310" y="1841283"/>
            <a:ext cx="3638296" cy="2229923"/>
          </a:xfrm>
          <a:prstGeom prst="rect">
            <a:avLst/>
          </a:prstGeom>
        </p:spPr>
      </p:pic>
      <p:pic>
        <p:nvPicPr>
          <p:cNvPr id="8" name="图片 7"/>
          <p:cNvPicPr>
            <a:picLocks noChangeAspect="1"/>
          </p:cNvPicPr>
          <p:nvPr/>
        </p:nvPicPr>
        <p:blipFill>
          <a:blip r:embed="rId4"/>
          <a:stretch>
            <a:fillRect/>
          </a:stretch>
        </p:blipFill>
        <p:spPr>
          <a:xfrm>
            <a:off x="4342606" y="4103018"/>
            <a:ext cx="3642487" cy="2255073"/>
          </a:xfrm>
          <a:prstGeom prst="rect">
            <a:avLst/>
          </a:prstGeom>
        </p:spPr>
      </p:pic>
      <p:pic>
        <p:nvPicPr>
          <p:cNvPr id="10" name="图片 9"/>
          <p:cNvPicPr>
            <a:picLocks noChangeAspect="1"/>
          </p:cNvPicPr>
          <p:nvPr/>
        </p:nvPicPr>
        <p:blipFill>
          <a:blip r:embed="rId5"/>
          <a:stretch>
            <a:fillRect/>
          </a:stretch>
        </p:blipFill>
        <p:spPr>
          <a:xfrm>
            <a:off x="8358512" y="4103018"/>
            <a:ext cx="3527894" cy="2146175"/>
          </a:xfrm>
          <a:prstGeom prst="rect">
            <a:avLst/>
          </a:prstGeom>
        </p:spPr>
      </p:pic>
      <p:sp>
        <p:nvSpPr>
          <p:cNvPr id="14" name="矩形 13"/>
          <p:cNvSpPr/>
          <p:nvPr/>
        </p:nvSpPr>
        <p:spPr>
          <a:xfrm>
            <a:off x="2285206" y="2667794"/>
            <a:ext cx="530915" cy="246221"/>
          </a:xfrm>
          <a:prstGeom prst="rect">
            <a:avLst/>
          </a:prstGeom>
        </p:spPr>
        <p:txBody>
          <a:bodyPr wrap="none">
            <a:spAutoFit/>
          </a:bodyPr>
          <a:lstStyle/>
          <a:p>
            <a:r>
              <a:rPr lang="en-GB" altLang="zh-CN" sz="1000" dirty="0"/>
              <a:t>Case 1</a:t>
            </a:r>
            <a:endParaRPr lang="zh-CN" altLang="en-US" sz="1000" dirty="0"/>
          </a:p>
        </p:txBody>
      </p:sp>
      <p:sp>
        <p:nvSpPr>
          <p:cNvPr id="20" name="矩形 19"/>
          <p:cNvSpPr/>
          <p:nvPr/>
        </p:nvSpPr>
        <p:spPr>
          <a:xfrm>
            <a:off x="4321905" y="2667794"/>
            <a:ext cx="630301" cy="246221"/>
          </a:xfrm>
          <a:prstGeom prst="rect">
            <a:avLst/>
          </a:prstGeom>
        </p:spPr>
        <p:txBody>
          <a:bodyPr wrap="none">
            <a:spAutoFit/>
          </a:bodyPr>
          <a:lstStyle/>
          <a:p>
            <a:r>
              <a:rPr lang="en-GB" altLang="zh-CN" sz="1000" dirty="0"/>
              <a:t>Case 3/4</a:t>
            </a:r>
            <a:endParaRPr lang="zh-CN" altLang="en-US" sz="1000" dirty="0"/>
          </a:p>
        </p:txBody>
      </p:sp>
      <p:sp>
        <p:nvSpPr>
          <p:cNvPr id="23" name="矩形 22"/>
          <p:cNvSpPr/>
          <p:nvPr/>
        </p:nvSpPr>
        <p:spPr>
          <a:xfrm>
            <a:off x="8155091" y="2667794"/>
            <a:ext cx="530915" cy="246221"/>
          </a:xfrm>
          <a:prstGeom prst="rect">
            <a:avLst/>
          </a:prstGeom>
        </p:spPr>
        <p:txBody>
          <a:bodyPr wrap="none">
            <a:spAutoFit/>
          </a:bodyPr>
          <a:lstStyle/>
          <a:p>
            <a:r>
              <a:rPr lang="en-GB" altLang="zh-CN" sz="1000" dirty="0"/>
              <a:t>Case 1</a:t>
            </a:r>
            <a:endParaRPr lang="zh-CN" altLang="en-US" sz="1000" dirty="0"/>
          </a:p>
        </p:txBody>
      </p:sp>
      <p:sp>
        <p:nvSpPr>
          <p:cNvPr id="24" name="矩形 23"/>
          <p:cNvSpPr/>
          <p:nvPr/>
        </p:nvSpPr>
        <p:spPr>
          <a:xfrm>
            <a:off x="7009606" y="5029994"/>
            <a:ext cx="530915" cy="246221"/>
          </a:xfrm>
          <a:prstGeom prst="rect">
            <a:avLst/>
          </a:prstGeom>
        </p:spPr>
        <p:txBody>
          <a:bodyPr wrap="none">
            <a:spAutoFit/>
          </a:bodyPr>
          <a:lstStyle/>
          <a:p>
            <a:r>
              <a:rPr lang="en-GB" altLang="zh-CN" sz="1000" dirty="0"/>
              <a:t>Case 3</a:t>
            </a:r>
            <a:endParaRPr lang="zh-CN" altLang="en-US" sz="1000" dirty="0"/>
          </a:p>
        </p:txBody>
      </p:sp>
      <p:pic>
        <p:nvPicPr>
          <p:cNvPr id="2" name="图片 1"/>
          <p:cNvPicPr>
            <a:picLocks noChangeAspect="1"/>
          </p:cNvPicPr>
          <p:nvPr/>
        </p:nvPicPr>
        <p:blipFill>
          <a:blip r:embed="rId6"/>
          <a:stretch>
            <a:fillRect/>
          </a:stretch>
        </p:blipFill>
        <p:spPr>
          <a:xfrm>
            <a:off x="507934" y="4071205"/>
            <a:ext cx="3606072" cy="2213028"/>
          </a:xfrm>
          <a:prstGeom prst="rect">
            <a:avLst/>
          </a:prstGeom>
        </p:spPr>
      </p:pic>
      <p:sp>
        <p:nvSpPr>
          <p:cNvPr id="15" name="矩形 14"/>
          <p:cNvSpPr/>
          <p:nvPr/>
        </p:nvSpPr>
        <p:spPr>
          <a:xfrm>
            <a:off x="2744891" y="2667794"/>
            <a:ext cx="530915" cy="246221"/>
          </a:xfrm>
          <a:prstGeom prst="rect">
            <a:avLst/>
          </a:prstGeom>
        </p:spPr>
        <p:txBody>
          <a:bodyPr wrap="none">
            <a:spAutoFit/>
          </a:bodyPr>
          <a:lstStyle/>
          <a:p>
            <a:r>
              <a:rPr lang="en-GB" altLang="zh-CN" sz="1000" dirty="0"/>
              <a:t>Case 2</a:t>
            </a:r>
            <a:endParaRPr lang="zh-CN" altLang="en-US" sz="1000" dirty="0"/>
          </a:p>
        </p:txBody>
      </p:sp>
      <p:sp>
        <p:nvSpPr>
          <p:cNvPr id="16" name="矩形 15"/>
          <p:cNvSpPr/>
          <p:nvPr/>
        </p:nvSpPr>
        <p:spPr>
          <a:xfrm>
            <a:off x="1486348" y="4898072"/>
            <a:ext cx="530915" cy="246221"/>
          </a:xfrm>
          <a:prstGeom prst="rect">
            <a:avLst/>
          </a:prstGeom>
        </p:spPr>
        <p:txBody>
          <a:bodyPr wrap="none">
            <a:spAutoFit/>
          </a:bodyPr>
          <a:lstStyle/>
          <a:p>
            <a:r>
              <a:rPr lang="en-GB" altLang="zh-CN" sz="1000" dirty="0"/>
              <a:t>Case 2</a:t>
            </a:r>
            <a:endParaRPr lang="zh-CN" altLang="en-US" sz="1000" dirty="0"/>
          </a:p>
        </p:txBody>
      </p:sp>
      <p:sp>
        <p:nvSpPr>
          <p:cNvPr id="17" name="矩形 16"/>
          <p:cNvSpPr/>
          <p:nvPr/>
        </p:nvSpPr>
        <p:spPr>
          <a:xfrm>
            <a:off x="11203091" y="5487194"/>
            <a:ext cx="530915" cy="246221"/>
          </a:xfrm>
          <a:prstGeom prst="rect">
            <a:avLst/>
          </a:prstGeom>
        </p:spPr>
        <p:txBody>
          <a:bodyPr wrap="none">
            <a:spAutoFit/>
          </a:bodyPr>
          <a:lstStyle/>
          <a:p>
            <a:r>
              <a:rPr lang="en-GB" altLang="zh-CN" sz="1000" dirty="0"/>
              <a:t>Case 4</a:t>
            </a:r>
            <a:endParaRPr lang="zh-CN" altLang="en-US" sz="1000" dirty="0"/>
          </a:p>
        </p:txBody>
      </p:sp>
    </p:spTree>
    <p:extLst>
      <p:ext uri="{BB962C8B-B14F-4D97-AF65-F5344CB8AC3E}">
        <p14:creationId xmlns:p14="http://schemas.microsoft.com/office/powerpoint/2010/main" val="129518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in [3]</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Adjusted </a:t>
            </a:r>
            <a:r>
              <a:rPr lang="en-GB" altLang="zh-CN" sz="2000" dirty="0"/>
              <a:t>Link budgets with 11ah channel model at </a:t>
            </a:r>
            <a:r>
              <a:rPr lang="en-US" altLang="zh-CN" sz="2000" dirty="0"/>
              <a:t>S</a:t>
            </a:r>
            <a:r>
              <a:rPr lang="en-GB" altLang="zh-CN" sz="2000" dirty="0"/>
              <a:t>ub-1GHz</a:t>
            </a:r>
            <a:endParaRPr lang="en-US" altLang="zh-CN" sz="2000" dirty="0"/>
          </a:p>
          <a:p>
            <a:pPr lvl="1" defTabSz="914400"/>
            <a:endParaRPr lang="en-US" altLang="zh-CN" sz="1600" dirty="0">
              <a:solidFill>
                <a:srgbClr val="000000"/>
              </a:solidFill>
            </a:endParaRPr>
          </a:p>
          <a:p>
            <a:pPr lvl="1"/>
            <a:endParaRPr lang="en-US" altLang="zh-CN" sz="1600" dirty="0"/>
          </a:p>
          <a:p>
            <a:pPr lvl="1"/>
            <a:endParaRPr lang="en-US" altLang="zh-CN" sz="1600" dirty="0"/>
          </a:p>
          <a:p>
            <a:pPr lvl="1"/>
            <a:endParaRPr lang="en-US" altLang="zh-CN" sz="1600" dirty="0"/>
          </a:p>
        </p:txBody>
      </p:sp>
      <p:graphicFrame>
        <p:nvGraphicFramePr>
          <p:cNvPr id="2" name="表格 1"/>
          <p:cNvGraphicFramePr>
            <a:graphicFrameLocks noGrp="1"/>
          </p:cNvGraphicFramePr>
          <p:nvPr>
            <p:extLst>
              <p:ext uri="{D42A27DB-BD31-4B8C-83A1-F6EECF244321}">
                <p14:modId xmlns:p14="http://schemas.microsoft.com/office/powerpoint/2010/main" val="945720141"/>
              </p:ext>
            </p:extLst>
          </p:nvPr>
        </p:nvGraphicFramePr>
        <p:xfrm>
          <a:off x="685006" y="1800898"/>
          <a:ext cx="10820400" cy="4524496"/>
        </p:xfrm>
        <a:graphic>
          <a:graphicData uri="http://schemas.openxmlformats.org/drawingml/2006/table">
            <a:tbl>
              <a:tblPr/>
              <a:tblGrid>
                <a:gridCol w="4495800">
                  <a:extLst>
                    <a:ext uri="{9D8B030D-6E8A-4147-A177-3AD203B41FA5}">
                      <a16:colId xmlns="" xmlns:a16="http://schemas.microsoft.com/office/drawing/2014/main" val="20000"/>
                    </a:ext>
                  </a:extLst>
                </a:gridCol>
                <a:gridCol w="1581150">
                  <a:extLst>
                    <a:ext uri="{9D8B030D-6E8A-4147-A177-3AD203B41FA5}">
                      <a16:colId xmlns="" xmlns:a16="http://schemas.microsoft.com/office/drawing/2014/main" val="20001"/>
                    </a:ext>
                  </a:extLst>
                </a:gridCol>
                <a:gridCol w="1581150">
                  <a:extLst>
                    <a:ext uri="{9D8B030D-6E8A-4147-A177-3AD203B41FA5}">
                      <a16:colId xmlns="" xmlns:a16="http://schemas.microsoft.com/office/drawing/2014/main" val="20002"/>
                    </a:ext>
                  </a:extLst>
                </a:gridCol>
                <a:gridCol w="1581150">
                  <a:extLst>
                    <a:ext uri="{9D8B030D-6E8A-4147-A177-3AD203B41FA5}">
                      <a16:colId xmlns="" xmlns:a16="http://schemas.microsoft.com/office/drawing/2014/main" val="20003"/>
                    </a:ext>
                  </a:extLst>
                </a:gridCol>
                <a:gridCol w="1581150">
                  <a:extLst>
                    <a:ext uri="{9D8B030D-6E8A-4147-A177-3AD203B41FA5}">
                      <a16:colId xmlns="" xmlns:a16="http://schemas.microsoft.com/office/drawing/2014/main" val="20004"/>
                    </a:ext>
                  </a:extLst>
                </a:gridCol>
              </a:tblGrid>
              <a:tr h="289551">
                <a:tc>
                  <a:txBody>
                    <a:bodyPr/>
                    <a:lstStyle/>
                    <a:p>
                      <a:endParaRPr lang="zh-CN" sz="1000" dirty="0">
                        <a:effectLst/>
                        <a:latin typeface="Times New Roman" panose="02020603050405020304" pitchFamily="18" charset="0"/>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Case 1 </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altLang="zh-CN" sz="1100" b="1" dirty="0">
                          <a:effectLst/>
                          <a:latin typeface="Times New Roman" panose="02020603050405020304" pitchFamily="18" charset="0"/>
                          <a:ea typeface="宋体" panose="02010600030101010101" pitchFamily="2" charset="-122"/>
                        </a:rPr>
                        <a:t>Case 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b="1" dirty="0">
                          <a:effectLst/>
                          <a:latin typeface="Times New Roman" panose="02020603050405020304" pitchFamily="18" charset="0"/>
                          <a:ea typeface="宋体" panose="02010600030101010101" pitchFamily="2" charset="-122"/>
                        </a:rPr>
                        <a:t>Case 3 </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b="1" dirty="0">
                          <a:effectLst/>
                          <a:latin typeface="Times New Roman" panose="02020603050405020304" pitchFamily="18" charset="0"/>
                          <a:ea typeface="宋体" panose="02010600030101010101" pitchFamily="2" charset="-122"/>
                        </a:rPr>
                        <a:t>Case 4 </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89551">
                <a:tc>
                  <a:txBody>
                    <a:bodyPr/>
                    <a:lstStyle/>
                    <a:p>
                      <a:pPr>
                        <a:spcAft>
                          <a:spcPts val="0"/>
                        </a:spcAft>
                      </a:pPr>
                      <a:r>
                        <a:rPr lang="en-GB" sz="1100">
                          <a:effectLst/>
                          <a:latin typeface="Times New Roman" panose="02020603050405020304" pitchFamily="18" charset="0"/>
                          <a:ea typeface="宋体" panose="02010600030101010101" pitchFamily="2" charset="-122"/>
                        </a:rPr>
                        <a:t>Frequency (MHz)</a:t>
                      </a:r>
                      <a:endParaRPr lang="zh-CN" sz="110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920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b="1" dirty="0">
                          <a:effectLst/>
                          <a:latin typeface="Times New Roman" panose="02020603050405020304" pitchFamily="18" charset="0"/>
                          <a:ea typeface="宋体" panose="02010600030101010101" pitchFamily="2" charset="-122"/>
                        </a:rPr>
                        <a:t>920</a:t>
                      </a:r>
                      <a:endParaRPr lang="zh-CN" alt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920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1100" b="1" dirty="0">
                          <a:effectLst/>
                          <a:latin typeface="Times New Roman" panose="02020603050405020304" pitchFamily="18" charset="0"/>
                          <a:ea typeface="宋体" panose="02010600030101010101" pitchFamily="2" charset="-122"/>
                        </a:rPr>
                        <a:t>920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1"/>
                  </a:ext>
                </a:extLst>
              </a:tr>
              <a:tr h="269496">
                <a:tc>
                  <a:txBody>
                    <a:bodyPr/>
                    <a:lstStyle/>
                    <a:p>
                      <a:pPr>
                        <a:spcAft>
                          <a:spcPts val="0"/>
                        </a:spcAft>
                      </a:pPr>
                      <a:r>
                        <a:rPr lang="en-GB" sz="1100">
                          <a:effectLst/>
                          <a:latin typeface="Times New Roman" panose="02020603050405020304" pitchFamily="18" charset="0"/>
                          <a:ea typeface="宋体" panose="02010600030101010101" pitchFamily="2" charset="-122"/>
                        </a:rPr>
                        <a:t>EIRP of AP (dBm)</a:t>
                      </a:r>
                      <a:endParaRPr lang="zh-CN" sz="110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9496">
                <a:tc>
                  <a:txBody>
                    <a:bodyPr/>
                    <a:lstStyle/>
                    <a:p>
                      <a:pPr>
                        <a:spcAft>
                          <a:spcPts val="0"/>
                        </a:spcAft>
                      </a:pPr>
                      <a:r>
                        <a:rPr lang="en-GB" sz="1100" dirty="0">
                          <a:effectLst/>
                          <a:latin typeface="Times New Roman" panose="02020603050405020304" pitchFamily="18" charset="0"/>
                          <a:ea typeface="宋体" panose="02010600030101010101" pitchFamily="2" charset="-122"/>
                        </a:rPr>
                        <a:t>Receiver sensitivity of AP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 (Note 1)</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 (Note 1)</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-95</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9496">
                <a:tc>
                  <a:txBody>
                    <a:bodyPr/>
                    <a:lstStyle/>
                    <a:p>
                      <a:pPr>
                        <a:spcAft>
                          <a:spcPts val="0"/>
                        </a:spcAft>
                      </a:pPr>
                      <a:r>
                        <a:rPr lang="en-GB" sz="1100" dirty="0">
                          <a:effectLst/>
                          <a:latin typeface="Times New Roman" panose="02020603050405020304" pitchFamily="18" charset="0"/>
                          <a:ea typeface="宋体" panose="02010600030101010101" pitchFamily="2" charset="-122"/>
                        </a:rPr>
                        <a:t>Antenna gain of IoT device (</a:t>
                      </a:r>
                      <a:r>
                        <a:rPr lang="en-GB" sz="1100" dirty="0" err="1">
                          <a:effectLst/>
                          <a:latin typeface="Times New Roman" panose="02020603050405020304" pitchFamily="18" charset="0"/>
                          <a:ea typeface="宋体" panose="02010600030101010101" pitchFamily="2" charset="-122"/>
                        </a:rPr>
                        <a:t>dBi</a:t>
                      </a:r>
                      <a:r>
                        <a:rPr lang="en-GB"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6279">
                <a:tc>
                  <a:txBody>
                    <a:bodyPr/>
                    <a:lstStyle/>
                    <a:p>
                      <a:pPr>
                        <a:spcAft>
                          <a:spcPts val="0"/>
                        </a:spcAft>
                      </a:pPr>
                      <a:r>
                        <a:rPr lang="en-GB" sz="1100" dirty="0">
                          <a:effectLst/>
                          <a:latin typeface="Times New Roman" panose="02020603050405020304" pitchFamily="18" charset="0"/>
                          <a:ea typeface="宋体" panose="02010600030101010101" pitchFamily="2" charset="-122"/>
                        </a:rPr>
                        <a:t>Minimum receiving power for IoT device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-20 (Note 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 (Note 2)</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-45 (Note 3)</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-45 (Note 3)</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493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dirty="0">
                          <a:effectLst/>
                          <a:latin typeface="Times New Roman" panose="02020603050405020304" pitchFamily="18" charset="0"/>
                          <a:ea typeface="宋体" panose="02010600030101010101" pitchFamily="2" charset="-122"/>
                        </a:rPr>
                        <a:t>Max. </a:t>
                      </a:r>
                      <a:r>
                        <a:rPr lang="en-GB" sz="1100" dirty="0" err="1">
                          <a:effectLst/>
                          <a:latin typeface="Times New Roman" panose="02020603050405020304" pitchFamily="18" charset="0"/>
                          <a:ea typeface="宋体" panose="02010600030101010101" pitchFamily="2" charset="-122"/>
                        </a:rPr>
                        <a:t>commun</a:t>
                      </a:r>
                      <a:r>
                        <a:rPr lang="en-GB" sz="1100" dirty="0">
                          <a:effectLst/>
                          <a:latin typeface="Times New Roman" panose="02020603050405020304" pitchFamily="18" charset="0"/>
                          <a:ea typeface="宋体" panose="02010600030101010101" pitchFamily="2" charset="-122"/>
                        </a:rPr>
                        <a:t>. distance from AP to IoT device (m) (</a:t>
                      </a:r>
                      <a:r>
                        <a:rPr lang="en-GB" sz="1100" dirty="0" err="1">
                          <a:effectLst/>
                          <a:latin typeface="Times New Roman" panose="02020603050405020304" pitchFamily="18" charset="0"/>
                          <a:ea typeface="宋体" panose="02010600030101010101" pitchFamily="2" charset="-122"/>
                        </a:rPr>
                        <a:t>Friis</a:t>
                      </a:r>
                      <a:r>
                        <a:rPr lang="en-GB" sz="1100" dirty="0">
                          <a:effectLst/>
                          <a:latin typeface="Times New Roman" panose="02020603050405020304" pitchFamily="18" charset="0"/>
                          <a:ea typeface="宋体" panose="02010600030101010101" pitchFamily="2" charset="-122"/>
                        </a:rPr>
                        <a:t> [1]) </a:t>
                      </a:r>
                      <a:r>
                        <a:rPr lang="en-GB" altLang="zh-CN" sz="1100" dirty="0">
                          <a:solidFill>
                            <a:srgbClr val="0000FF"/>
                          </a:solidFill>
                          <a:effectLst/>
                          <a:latin typeface="Times New Roman" panose="02020603050405020304" pitchFamily="18" charset="0"/>
                          <a:ea typeface="宋体" panose="02010600030101010101" pitchFamily="2" charset="-122"/>
                        </a:rPr>
                        <a:t> </a:t>
                      </a:r>
                      <a:r>
                        <a:rPr lang="en-GB" altLang="zh-CN" sz="1100" dirty="0">
                          <a:solidFill>
                            <a:schemeClr val="tx1"/>
                          </a:solidFill>
                          <a:effectLst/>
                          <a:latin typeface="Times New Roman" panose="02020603050405020304" pitchFamily="18" charset="0"/>
                          <a:ea typeface="宋体" panose="02010600030101010101" pitchFamily="2" charset="-122"/>
                        </a:rPr>
                        <a:t>(Note 6)</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dirty="0">
                          <a:solidFill>
                            <a:srgbClr val="0000FF"/>
                          </a:solidFill>
                          <a:effectLst/>
                          <a:latin typeface="Times New Roman" panose="02020603050405020304" pitchFamily="18" charset="0"/>
                          <a:ea typeface="宋体" panose="02010600030101010101" pitchFamily="2" charset="-122"/>
                        </a:rPr>
                        <a:t>10.33</a:t>
                      </a:r>
                      <a:endParaRPr lang="en-US"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solidFill>
                            <a:srgbClr val="0000FF"/>
                          </a:solidFill>
                          <a:effectLst/>
                          <a:latin typeface="Times New Roman" panose="02020603050405020304" pitchFamily="18" charset="0"/>
                          <a:ea typeface="宋体" panose="02010600030101010101" pitchFamily="2" charset="-122"/>
                        </a:rPr>
                        <a:t>32.67</a:t>
                      </a: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dirty="0">
                          <a:solidFill>
                            <a:srgbClr val="0000FF"/>
                          </a:solidFill>
                          <a:effectLst/>
                          <a:latin typeface="Times New Roman" panose="02020603050405020304" pitchFamily="18" charset="0"/>
                          <a:ea typeface="宋体" panose="02010600030101010101" pitchFamily="2" charset="-122"/>
                        </a:rPr>
                        <a:t>183.71</a:t>
                      </a:r>
                      <a:endParaRPr lang="en-US" altLang="zh-CN"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dirty="0">
                          <a:solidFill>
                            <a:srgbClr val="0000FF"/>
                          </a:solidFill>
                          <a:effectLst/>
                          <a:latin typeface="Times New Roman" panose="02020603050405020304" pitchFamily="18" charset="0"/>
                          <a:ea typeface="宋体" panose="02010600030101010101" pitchFamily="2" charset="-122"/>
                        </a:rPr>
                        <a:t>183.71</a:t>
                      </a:r>
                      <a:endParaRPr lang="en-US" altLang="zh-CN"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8600">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from AP to IoT device (m) (11ah Channel D Indoor)</a:t>
                      </a:r>
                      <a:endParaRPr lang="zh-CN" alt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solidFill>
                            <a:srgbClr val="C00000"/>
                          </a:solidFill>
                          <a:effectLst/>
                          <a:latin typeface="Times New Roman" panose="02020603050405020304" pitchFamily="18" charset="0"/>
                          <a:ea typeface="宋体" panose="02010600030101010101" pitchFamily="2" charset="-122"/>
                        </a:rPr>
                        <a:t>8</a:t>
                      </a:r>
                      <a:endParaRPr lang="zh-CN" sz="1100" strike="sngStrike"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US" altLang="zh-CN" sz="1100" dirty="0">
                          <a:solidFill>
                            <a:srgbClr val="C00000"/>
                          </a:solidFill>
                          <a:effectLst/>
                          <a:latin typeface="Times New Roman" panose="02020603050405020304" pitchFamily="18" charset="0"/>
                          <a:ea typeface="宋体" panose="02010600030101010101" pitchFamily="2" charset="-122"/>
                        </a:rPr>
                        <a:t>15</a:t>
                      </a:r>
                      <a:endParaRPr lang="en-US" altLang="zh-CN"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US" altLang="zh-CN" sz="1100" dirty="0">
                          <a:solidFill>
                            <a:srgbClr val="C00000"/>
                          </a:solidFill>
                          <a:effectLst/>
                          <a:latin typeface="Times New Roman" panose="02020603050405020304" pitchFamily="18" charset="0"/>
                          <a:ea typeface="宋体" panose="02010600030101010101" pitchFamily="2" charset="-122"/>
                        </a:rPr>
                        <a:t>40.2</a:t>
                      </a:r>
                      <a:endParaRPr lang="zh-CN" altLang="zh-CN" sz="1100" strike="sngStrike"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US" altLang="zh-CN" sz="1100" dirty="0">
                          <a:solidFill>
                            <a:srgbClr val="C00000"/>
                          </a:solidFill>
                          <a:effectLst/>
                          <a:latin typeface="Times New Roman" panose="02020603050405020304" pitchFamily="18" charset="0"/>
                          <a:ea typeface="宋体" panose="02010600030101010101" pitchFamily="2" charset="-122"/>
                        </a:rPr>
                        <a:t>40.2</a:t>
                      </a:r>
                      <a:endParaRPr lang="zh-CN" altLang="zh-CN" sz="1100" strike="sngStrike"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36279">
                <a:tc>
                  <a:txBody>
                    <a:bodyPr/>
                    <a:lstStyle/>
                    <a:p>
                      <a:pPr>
                        <a:spcAft>
                          <a:spcPts val="0"/>
                        </a:spcAft>
                      </a:pPr>
                      <a:r>
                        <a:rPr lang="en-GB" sz="1100" dirty="0">
                          <a:effectLst/>
                          <a:latin typeface="Times New Roman" panose="02020603050405020304" pitchFamily="18" charset="0"/>
                          <a:ea typeface="宋体" panose="02010600030101010101" pitchFamily="2" charset="-122"/>
                        </a:rPr>
                        <a:t>Backscattering loss at IoT device (dB)</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5</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36279">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Maximum transmission power of IoT device (</a:t>
                      </a:r>
                      <a:r>
                        <a:rPr lang="en-GB" altLang="zh-CN" sz="1100" dirty="0" err="1">
                          <a:effectLst/>
                          <a:latin typeface="Times New Roman" panose="02020603050405020304" pitchFamily="18" charset="0"/>
                          <a:ea typeface="宋体" panose="02010600030101010101" pitchFamily="2" charset="-122"/>
                        </a:rPr>
                        <a:t>dBm</a:t>
                      </a:r>
                      <a:r>
                        <a:rPr lang="en-GB" altLang="zh-CN" sz="11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-15 (Note 5)</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33145">
                <a:tc>
                  <a:txBody>
                    <a:bodyPr/>
                    <a:lstStyle/>
                    <a:p>
                      <a:pPr>
                        <a:spcAft>
                          <a:spcPts val="0"/>
                        </a:spcAft>
                      </a:pPr>
                      <a:r>
                        <a:rPr lang="en-GB" sz="1100" dirty="0">
                          <a:effectLst/>
                          <a:latin typeface="Times New Roman" panose="02020603050405020304" pitchFamily="18" charset="0"/>
                          <a:ea typeface="宋体" panose="02010600030101010101" pitchFamily="2" charset="-122"/>
                        </a:rPr>
                        <a:t>Low Noise Amplifier factor (dB)</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0</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Times New Roman" panose="02020603050405020304" pitchFamily="18" charset="0"/>
                          <a:ea typeface="宋体" panose="02010600030101010101" pitchFamily="2" charset="-122"/>
                        </a:rPr>
                        <a:t>30 (Note 4)</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100" dirty="0">
                          <a:effectLst/>
                          <a:latin typeface="Times New Roman" panose="02020603050405020304" pitchFamily="18" charset="0"/>
                          <a:ea typeface="宋体" panose="02010600030101010101" pitchFamily="2" charset="-122"/>
                        </a:rPr>
                        <a:t>/</a:t>
                      </a:r>
                      <a:endParaRPr 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45589">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a:t>
                      </a:r>
                      <a:r>
                        <a:rPr lang="en-GB" sz="1100" dirty="0">
                          <a:effectLst/>
                          <a:latin typeface="Times New Roman" panose="02020603050405020304" pitchFamily="18" charset="0"/>
                          <a:ea typeface="宋体" panose="02010600030101010101" pitchFamily="2" charset="-122"/>
                        </a:rPr>
                        <a:t>from IoT device to AP (m) </a:t>
                      </a:r>
                      <a:r>
                        <a:rPr lang="en-GB" altLang="zh-CN" sz="1100" dirty="0">
                          <a:effectLst/>
                          <a:latin typeface="Times New Roman" panose="02020603050405020304" pitchFamily="18" charset="0"/>
                          <a:ea typeface="宋体" panose="02010600030101010101" pitchFamily="2" charset="-122"/>
                        </a:rPr>
                        <a:t>(</a:t>
                      </a:r>
                      <a:r>
                        <a:rPr lang="en-GB" altLang="zh-CN" sz="1100" dirty="0" err="1">
                          <a:effectLst/>
                          <a:latin typeface="Times New Roman" panose="02020603050405020304" pitchFamily="18" charset="0"/>
                          <a:ea typeface="宋体" panose="02010600030101010101" pitchFamily="2" charset="-122"/>
                        </a:rPr>
                        <a:t>Friis</a:t>
                      </a:r>
                      <a:r>
                        <a:rPr lang="en-GB" altLang="zh-CN" sz="1100" dirty="0">
                          <a:effectLst/>
                          <a:latin typeface="Times New Roman" panose="02020603050405020304" pitchFamily="18" charset="0"/>
                          <a:ea typeface="宋体" panose="02010600030101010101" pitchFamily="2" charset="-122"/>
                        </a:rPr>
                        <a:t> [1]) </a:t>
                      </a:r>
                      <a:r>
                        <a:rPr lang="en-GB" altLang="zh-CN" sz="1100" dirty="0">
                          <a:solidFill>
                            <a:schemeClr val="tx1"/>
                          </a:solidFill>
                          <a:effectLst/>
                          <a:latin typeface="Times New Roman" panose="02020603050405020304" pitchFamily="18" charset="0"/>
                          <a:ea typeface="宋体" panose="02010600030101010101" pitchFamily="2" charset="-122"/>
                        </a:rPr>
                        <a:t> (Note 6)</a:t>
                      </a:r>
                      <a:endParaRPr lang="en-US" altLang="zh-CN" sz="1100" dirty="0">
                        <a:solidFill>
                          <a:schemeClr val="tx1"/>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dirty="0">
                          <a:solidFill>
                            <a:srgbClr val="0000FF"/>
                          </a:solidFill>
                          <a:effectLst/>
                          <a:latin typeface="Times New Roman" panose="02020603050405020304" pitchFamily="18" charset="0"/>
                          <a:ea typeface="宋体" panose="02010600030101010101" pitchFamily="2" charset="-122"/>
                        </a:rPr>
                        <a:t>103.31</a:t>
                      </a:r>
                      <a:endParaRPr lang="en-US" altLang="zh-CN"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solidFill>
                            <a:srgbClr val="0000FF"/>
                          </a:solidFill>
                          <a:effectLst/>
                          <a:latin typeface="Times New Roman" panose="02020603050405020304" pitchFamily="18" charset="0"/>
                          <a:ea typeface="宋体" panose="02010600030101010101" pitchFamily="2" charset="-122"/>
                        </a:rPr>
                        <a:t>32.67</a:t>
                      </a: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sz="1100" dirty="0">
                          <a:solidFill>
                            <a:srgbClr val="0000FF"/>
                          </a:solidFill>
                          <a:effectLst/>
                          <a:latin typeface="Times New Roman" panose="02020603050405020304" pitchFamily="18" charset="0"/>
                          <a:ea typeface="宋体" panose="02010600030101010101" pitchFamily="2" charset="-122"/>
                        </a:rPr>
                        <a:t>183.71</a:t>
                      </a:r>
                      <a:endParaRPr lang="en-US" altLang="zh-CN"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kern="1200" dirty="0">
                          <a:solidFill>
                            <a:srgbClr val="0000FF"/>
                          </a:solidFill>
                          <a:effectLst/>
                          <a:latin typeface="Times New Roman" panose="02020603050405020304" pitchFamily="18" charset="0"/>
                          <a:ea typeface="宋体" panose="02010600030101010101" pitchFamily="2" charset="-122"/>
                        </a:rPr>
                        <a:t>259.49</a:t>
                      </a:r>
                      <a:endParaRPr lang="en-US" altLang="zh-CN" sz="1100" dirty="0">
                        <a:solidFill>
                          <a:srgbClr val="0000FF"/>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8600">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effectLst/>
                          <a:latin typeface="Times New Roman" panose="02020603050405020304" pitchFamily="18" charset="0"/>
                          <a:ea typeface="宋体" panose="02010600030101010101" pitchFamily="2" charset="-122"/>
                        </a:rPr>
                        <a:t>Max. </a:t>
                      </a:r>
                      <a:r>
                        <a:rPr lang="en-GB" altLang="zh-CN" sz="1100" dirty="0" err="1">
                          <a:effectLst/>
                          <a:latin typeface="Times New Roman" panose="02020603050405020304" pitchFamily="18" charset="0"/>
                          <a:ea typeface="宋体" panose="02010600030101010101" pitchFamily="2" charset="-122"/>
                        </a:rPr>
                        <a:t>commun</a:t>
                      </a:r>
                      <a:r>
                        <a:rPr lang="en-GB" altLang="zh-CN" sz="1100" dirty="0">
                          <a:effectLst/>
                          <a:latin typeface="Times New Roman" panose="02020603050405020304" pitchFamily="18" charset="0"/>
                          <a:ea typeface="宋体" panose="02010600030101010101" pitchFamily="2" charset="-122"/>
                        </a:rPr>
                        <a:t>. distance from IoT device to AP (m) (11ah Channel D Indoor)</a:t>
                      </a:r>
                      <a:endParaRPr lang="zh-CN" altLang="zh-CN" sz="1100" dirty="0">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C00000"/>
                          </a:solidFill>
                          <a:effectLst/>
                          <a:latin typeface="Times New Roman" panose="02020603050405020304" pitchFamily="18" charset="0"/>
                          <a:ea typeface="宋体" panose="02010600030101010101" pitchFamily="2" charset="-122"/>
                        </a:rPr>
                        <a:t>31</a:t>
                      </a:r>
                      <a:endParaRPr lang="zh-CN" altLang="zh-CN" sz="1100"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solidFill>
                            <a:srgbClr val="C00000"/>
                          </a:solidFill>
                          <a:effectLst/>
                          <a:latin typeface="Times New Roman" panose="02020603050405020304" pitchFamily="18" charset="0"/>
                          <a:ea typeface="宋体" panose="02010600030101010101" pitchFamily="2" charset="-122"/>
                        </a:rPr>
                        <a:t>15</a:t>
                      </a:r>
                      <a:endParaRPr lang="zh-CN" altLang="zh-CN" sz="1100"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C00000"/>
                          </a:solidFill>
                          <a:effectLst/>
                          <a:latin typeface="Times New Roman" panose="02020603050405020304" pitchFamily="18" charset="0"/>
                          <a:ea typeface="宋体" panose="02010600030101010101" pitchFamily="2" charset="-122"/>
                        </a:rPr>
                        <a:t>40.1</a:t>
                      </a:r>
                      <a:endParaRPr lang="zh-CN" altLang="zh-CN" sz="1100"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100" dirty="0">
                          <a:solidFill>
                            <a:srgbClr val="C00000"/>
                          </a:solidFill>
                          <a:effectLst/>
                          <a:latin typeface="Times New Roman" panose="02020603050405020304" pitchFamily="18" charset="0"/>
                          <a:ea typeface="宋体" panose="02010600030101010101" pitchFamily="2" charset="-122"/>
                        </a:rPr>
                        <a:t>48.7</a:t>
                      </a:r>
                      <a:endParaRPr lang="en-US" altLang="zh-CN" sz="1100" dirty="0">
                        <a:solidFill>
                          <a:srgbClr val="C00000"/>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225891">
                <a:tc gridSpan="5">
                  <a:txBody>
                    <a:bodyPr/>
                    <a:lstStyle/>
                    <a:p>
                      <a:pPr>
                        <a:spcAft>
                          <a:spcPts val="0"/>
                        </a:spcAft>
                      </a:pPr>
                      <a:r>
                        <a:rPr lang="en-GB" sz="1100" dirty="0">
                          <a:effectLst/>
                          <a:latin typeface="Times New Roman" panose="02020603050405020304" pitchFamily="18" charset="0"/>
                          <a:ea typeface="宋体" panose="02010600030101010101" pitchFamily="2" charset="-122"/>
                        </a:rPr>
                        <a:t>*Notes:</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Reuse the receiver sensitivity of an 802.11 ah AP </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The minimum required signal power for an IoT device is -20dBm when the IoT device can’t store power itself. It can be -30dBm when the IoT device has the capability of power storage. </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-45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 is assumed as the sensitivity of ultra-low power receiver.</a:t>
                      </a:r>
                      <a:endParaRPr lang="zh-CN" sz="1100" dirty="0">
                        <a:effectLst/>
                        <a:latin typeface="Times New Roman" panose="02020603050405020304" pitchFamily="18" charset="0"/>
                        <a:ea typeface="宋体" panose="02010600030101010101" pitchFamily="2" charset="-122"/>
                      </a:endParaRPr>
                    </a:p>
                    <a:p>
                      <a:pPr marL="342900" lvl="0" indent="-342900">
                        <a:spcAft>
                          <a:spcPts val="0"/>
                        </a:spcAft>
                        <a:buFont typeface="+mj-lt"/>
                        <a:buAutoNum type="arabicParenBoth"/>
                        <a:tabLst>
                          <a:tab pos="457200" algn="l"/>
                        </a:tabLst>
                      </a:pPr>
                      <a:r>
                        <a:rPr lang="en-GB" sz="1100" dirty="0">
                          <a:effectLst/>
                          <a:latin typeface="Times New Roman" panose="02020603050405020304" pitchFamily="18" charset="0"/>
                          <a:ea typeface="宋体" panose="02010600030101010101" pitchFamily="2" charset="-122"/>
                        </a:rPr>
                        <a:t>LNA with 30 </a:t>
                      </a:r>
                      <a:r>
                        <a:rPr lang="en-GB" sz="1100" dirty="0" err="1">
                          <a:effectLst/>
                          <a:latin typeface="Times New Roman" panose="02020603050405020304" pitchFamily="18" charset="0"/>
                          <a:ea typeface="宋体" panose="02010600030101010101" pitchFamily="2" charset="-122"/>
                        </a:rPr>
                        <a:t>dBm</a:t>
                      </a:r>
                      <a:r>
                        <a:rPr lang="en-GB" sz="1100" dirty="0">
                          <a:effectLst/>
                          <a:latin typeface="Times New Roman" panose="02020603050405020304" pitchFamily="18" charset="0"/>
                          <a:ea typeface="宋体" panose="02010600030101010101" pitchFamily="2" charset="-122"/>
                        </a:rPr>
                        <a:t> gain is assumed to boost the backscattering signal, it can have ultra-low power consumption.  </a:t>
                      </a:r>
                    </a:p>
                    <a:p>
                      <a:pPr marL="342900" marR="0" lvl="0" indent="-342900" algn="l" defTabSz="497799" rtl="0" eaLnBrk="1" fontAlgn="auto" latinLnBrk="0" hangingPunct="1">
                        <a:lnSpc>
                          <a:spcPct val="100000"/>
                        </a:lnSpc>
                        <a:spcBef>
                          <a:spcPts val="0"/>
                        </a:spcBef>
                        <a:spcAft>
                          <a:spcPts val="0"/>
                        </a:spcAft>
                        <a:buClrTx/>
                        <a:buSzTx/>
                        <a:buFont typeface="+mj-lt"/>
                        <a:buAutoNum type="arabicParenBoth"/>
                        <a:tabLst>
                          <a:tab pos="457200" algn="l"/>
                        </a:tabLst>
                        <a:defRPr/>
                      </a:pPr>
                      <a:r>
                        <a:rPr lang="en-GB" altLang="zh-CN" sz="1100" dirty="0">
                          <a:effectLst/>
                          <a:latin typeface="Times New Roman" panose="02020603050405020304" pitchFamily="18" charset="0"/>
                          <a:ea typeface="宋体" panose="02010600030101010101" pitchFamily="2" charset="-122"/>
                        </a:rPr>
                        <a:t>Ultra-low power active transmitter is assumed. </a:t>
                      </a:r>
                    </a:p>
                    <a:p>
                      <a:pPr marL="342900" marR="0" lvl="0" indent="-342900" algn="l" defTabSz="497799" rtl="0" eaLnBrk="1" fontAlgn="auto" latinLnBrk="0" hangingPunct="1">
                        <a:lnSpc>
                          <a:spcPct val="100000"/>
                        </a:lnSpc>
                        <a:spcBef>
                          <a:spcPts val="0"/>
                        </a:spcBef>
                        <a:spcAft>
                          <a:spcPts val="0"/>
                        </a:spcAft>
                        <a:buClrTx/>
                        <a:buSzTx/>
                        <a:buFont typeface="+mj-lt"/>
                        <a:buAutoNum type="arabicParenBoth"/>
                        <a:tabLst>
                          <a:tab pos="457200" algn="l"/>
                        </a:tabLst>
                        <a:defRPr/>
                      </a:pPr>
                      <a:r>
                        <a:rPr lang="en-US" altLang="zh-CN" sz="1100" dirty="0">
                          <a:solidFill>
                            <a:schemeClr val="tx1"/>
                          </a:solidFill>
                          <a:effectLst/>
                          <a:latin typeface="Times New Roman" panose="02020603050405020304" pitchFamily="18" charset="0"/>
                          <a:ea typeface="宋体" panose="02010600030101010101" pitchFamily="2" charset="-122"/>
                        </a:rPr>
                        <a:t>Distances</a:t>
                      </a:r>
                      <a:r>
                        <a:rPr lang="en-US" altLang="zh-CN" sz="1100" baseline="0" dirty="0">
                          <a:solidFill>
                            <a:schemeClr val="tx1"/>
                          </a:solidFill>
                          <a:effectLst/>
                          <a:latin typeface="Times New Roman" panose="02020603050405020304" pitchFamily="18" charset="0"/>
                          <a:ea typeface="宋体" panose="02010600030101010101" pitchFamily="2" charset="-122"/>
                        </a:rPr>
                        <a:t> calculated w</a:t>
                      </a:r>
                      <a:r>
                        <a:rPr lang="en-US" altLang="zh-CN" sz="1100" dirty="0">
                          <a:solidFill>
                            <a:schemeClr val="tx1"/>
                          </a:solidFill>
                          <a:effectLst/>
                          <a:latin typeface="Times New Roman" panose="02020603050405020304" pitchFamily="18" charset="0"/>
                          <a:ea typeface="宋体" panose="02010600030101010101" pitchFamily="2" charset="-122"/>
                        </a:rPr>
                        <a:t>ith</a:t>
                      </a:r>
                      <a:r>
                        <a:rPr lang="en-US" altLang="zh-CN" sz="1100" baseline="0" dirty="0">
                          <a:solidFill>
                            <a:schemeClr val="tx1"/>
                          </a:solidFill>
                          <a:effectLst/>
                          <a:latin typeface="Times New Roman" panose="02020603050405020304" pitchFamily="18" charset="0"/>
                          <a:ea typeface="宋体" panose="02010600030101010101" pitchFamily="2" charset="-122"/>
                        </a:rPr>
                        <a:t> </a:t>
                      </a:r>
                      <a:r>
                        <a:rPr lang="en-US" altLang="zh-CN" sz="1100" baseline="0" dirty="0" err="1">
                          <a:solidFill>
                            <a:schemeClr val="tx1"/>
                          </a:solidFill>
                          <a:effectLst/>
                          <a:latin typeface="Times New Roman" panose="02020603050405020304" pitchFamily="18" charset="0"/>
                          <a:ea typeface="宋体" panose="02010600030101010101" pitchFamily="2" charset="-122"/>
                        </a:rPr>
                        <a:t>Friis</a:t>
                      </a:r>
                      <a:r>
                        <a:rPr lang="en-US" altLang="zh-CN" sz="1100" baseline="0" dirty="0">
                          <a:solidFill>
                            <a:schemeClr val="tx1"/>
                          </a:solidFill>
                          <a:effectLst/>
                          <a:latin typeface="Times New Roman" panose="02020603050405020304" pitchFamily="18" charset="0"/>
                          <a:ea typeface="宋体" panose="02010600030101010101" pitchFamily="2" charset="-122"/>
                        </a:rPr>
                        <a:t> Equation in [1]</a:t>
                      </a:r>
                      <a:endParaRPr lang="zh-CN" altLang="zh-CN" sz="1100" dirty="0">
                        <a:solidFill>
                          <a:schemeClr val="tx1"/>
                        </a:solidFill>
                        <a:effectLst/>
                        <a:latin typeface="Times New Roman" panose="02020603050405020304" pitchFamily="18" charset="0"/>
                        <a:ea typeface="宋体" panose="02010600030101010101" pitchFamily="2" charset="-122"/>
                      </a:endParaRPr>
                    </a:p>
                  </a:txBody>
                  <a:tcPr marL="33844" marR="33844" marT="33844" marB="3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23045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[1] [2]</a:t>
            </a:r>
            <a:endParaRPr lang="en-US" sz="3500" dirty="0">
              <a:latin typeface="Arial" charset="0"/>
            </a:endParaRPr>
          </a:p>
        </p:txBody>
      </p:sp>
      <p:sp>
        <p:nvSpPr>
          <p:cNvPr id="10243" name="Rectangle 1027"/>
          <p:cNvSpPr>
            <a:spLocks noGrp="1" noChangeArrowheads="1"/>
          </p:cNvSpPr>
          <p:nvPr>
            <p:ph type="body" idx="1"/>
          </p:nvPr>
        </p:nvSpPr>
        <p:spPr>
          <a:xfrm>
            <a:off x="507935" y="1296195"/>
            <a:ext cx="11479306" cy="4876799"/>
          </a:xfrm>
        </p:spPr>
        <p:txBody>
          <a:bodyPr/>
          <a:lstStyle/>
          <a:p>
            <a:r>
              <a:rPr lang="en-US" altLang="zh-CN" sz="2000" dirty="0"/>
              <a:t>The consideration of link budget computations were extensively discussed in [1] [2] [3]</a:t>
            </a:r>
          </a:p>
          <a:p>
            <a:pPr lvl="1" defTabSz="914400"/>
            <a:r>
              <a:rPr lang="en-US" altLang="zh-CN" sz="1600" dirty="0">
                <a:solidFill>
                  <a:srgbClr val="000000"/>
                </a:solidFill>
              </a:rPr>
              <a:t>AMP-only device are assumed since AMP-assisted IoT device has similar coverage as the current Wi-Fi device</a:t>
            </a:r>
          </a:p>
          <a:p>
            <a:pPr lvl="1" defTabSz="914400"/>
            <a:endParaRPr lang="en-US" altLang="zh-CN" sz="1600" dirty="0">
              <a:solidFill>
                <a:srgbClr val="000000"/>
              </a:solidFill>
            </a:endParaRPr>
          </a:p>
          <a:p>
            <a:r>
              <a:rPr lang="en-US" altLang="zh-CN" sz="2000" dirty="0">
                <a:solidFill>
                  <a:srgbClr val="000000"/>
                </a:solidFill>
              </a:rPr>
              <a:t>In [1], three types of </a:t>
            </a:r>
            <a:r>
              <a:rPr lang="en-US" altLang="zh-CN" sz="2000" dirty="0">
                <a:solidFill>
                  <a:srgbClr val="C00000"/>
                </a:solidFill>
              </a:rPr>
              <a:t>backscatter</a:t>
            </a:r>
            <a:r>
              <a:rPr lang="en-US" altLang="zh-CN" sz="2000" dirty="0">
                <a:solidFill>
                  <a:srgbClr val="000000"/>
                </a:solidFill>
              </a:rPr>
              <a:t> AMP IoT devices and one type of AMP IoT devices with </a:t>
            </a:r>
            <a:r>
              <a:rPr lang="en-US" altLang="zh-CN" sz="2000" dirty="0">
                <a:solidFill>
                  <a:srgbClr val="0000FF"/>
                </a:solidFill>
              </a:rPr>
              <a:t>active transmitters</a:t>
            </a:r>
            <a:r>
              <a:rPr lang="en-US" altLang="zh-CN" sz="2000" dirty="0">
                <a:solidFill>
                  <a:srgbClr val="000000"/>
                </a:solidFill>
              </a:rPr>
              <a:t> are assumed:</a:t>
            </a:r>
            <a:endParaRPr lang="en-US" altLang="zh-CN" sz="2000" dirty="0"/>
          </a:p>
          <a:p>
            <a:pPr lvl="1" defTabSz="914400"/>
            <a:r>
              <a:rPr lang="en-US" altLang="zh-CN" sz="1600" dirty="0">
                <a:solidFill>
                  <a:srgbClr val="C00000"/>
                </a:solidFill>
              </a:rPr>
              <a:t>Case 1</a:t>
            </a:r>
            <a:r>
              <a:rPr lang="en-US" altLang="zh-CN" sz="1600" dirty="0">
                <a:solidFill>
                  <a:srgbClr val="000000"/>
                </a:solidFill>
              </a:rPr>
              <a:t>: AMP IoT devices without power storage</a:t>
            </a:r>
            <a:r>
              <a:rPr lang="en-US" altLang="zh-CN" sz="1600" dirty="0">
                <a:solidFill>
                  <a:srgbClr val="000000"/>
                </a:solidFill>
                <a:sym typeface="Wingdings" panose="05000000000000000000" pitchFamily="2" charset="2"/>
              </a:rPr>
              <a:t>  IoT Rx </a:t>
            </a:r>
            <a:r>
              <a:rPr lang="zh-CN" altLang="en-US" sz="1600" dirty="0"/>
              <a:t>activation threshold </a:t>
            </a:r>
            <a:r>
              <a:rPr lang="en-US" altLang="zh-CN" sz="1600" dirty="0">
                <a:solidFill>
                  <a:srgbClr val="000000"/>
                </a:solidFill>
              </a:rPr>
              <a:t>of -20dBm </a:t>
            </a:r>
          </a:p>
          <a:p>
            <a:pPr lvl="1" defTabSz="914400"/>
            <a:r>
              <a:rPr lang="en-US" altLang="zh-CN" sz="1600" dirty="0">
                <a:solidFill>
                  <a:srgbClr val="C00000"/>
                </a:solidFill>
              </a:rPr>
              <a:t>Case 2</a:t>
            </a:r>
            <a:r>
              <a:rPr lang="en-US" altLang="zh-CN" sz="1600" dirty="0">
                <a:solidFill>
                  <a:srgbClr val="000000"/>
                </a:solidFill>
              </a:rPr>
              <a:t>: AMP IoT devices with power storage </a:t>
            </a:r>
            <a:r>
              <a:rPr lang="en-US" altLang="zh-CN" sz="1600" dirty="0">
                <a:solidFill>
                  <a:srgbClr val="000000"/>
                </a:solidFill>
                <a:sym typeface="Wingdings" panose="05000000000000000000" pitchFamily="2" charset="2"/>
              </a:rPr>
              <a:t> IoT </a:t>
            </a:r>
            <a:r>
              <a:rPr lang="en-US" altLang="zh-CN" sz="1600" dirty="0">
                <a:solidFill>
                  <a:srgbClr val="000000"/>
                </a:solidFill>
              </a:rPr>
              <a:t>Rx </a:t>
            </a:r>
            <a:r>
              <a:rPr lang="zh-CN" altLang="en-US" sz="1600" dirty="0"/>
              <a:t>activation threshold </a:t>
            </a:r>
            <a:r>
              <a:rPr lang="en-US" altLang="zh-CN" sz="1600" dirty="0">
                <a:solidFill>
                  <a:srgbClr val="000000"/>
                </a:solidFill>
              </a:rPr>
              <a:t>of -30dBm </a:t>
            </a:r>
          </a:p>
          <a:p>
            <a:pPr lvl="1" defTabSz="914400"/>
            <a:r>
              <a:rPr lang="en-US" altLang="zh-CN" sz="1600" dirty="0">
                <a:solidFill>
                  <a:srgbClr val="C00000"/>
                </a:solidFill>
              </a:rPr>
              <a:t>Case 3</a:t>
            </a:r>
            <a:r>
              <a:rPr lang="en-US" altLang="zh-CN" sz="1600" dirty="0">
                <a:solidFill>
                  <a:srgbClr val="000000"/>
                </a:solidFill>
              </a:rPr>
              <a:t>: AMP IoT devices with power storage (</a:t>
            </a:r>
            <a:r>
              <a:rPr lang="en-US" altLang="zh-CN" sz="1600" dirty="0" err="1">
                <a:solidFill>
                  <a:srgbClr val="000000"/>
                </a:solidFill>
              </a:rPr>
              <a:t>Tx</a:t>
            </a:r>
            <a:r>
              <a:rPr lang="en-US" altLang="zh-CN" sz="1600" dirty="0">
                <a:solidFill>
                  <a:srgbClr val="000000"/>
                </a:solidFill>
              </a:rPr>
              <a:t> LNA Supported) </a:t>
            </a:r>
            <a:r>
              <a:rPr lang="en-US" altLang="zh-CN" sz="1600" dirty="0">
                <a:solidFill>
                  <a:srgbClr val="000000"/>
                </a:solidFill>
                <a:sym typeface="Wingdings" panose="05000000000000000000" pitchFamily="2" charset="2"/>
              </a:rPr>
              <a:t> IoT </a:t>
            </a:r>
            <a:r>
              <a:rPr lang="en-US" altLang="zh-CN" sz="1600" dirty="0">
                <a:solidFill>
                  <a:srgbClr val="000000"/>
                </a:solidFill>
              </a:rPr>
              <a:t>Rx </a:t>
            </a:r>
            <a:r>
              <a:rPr lang="zh-CN" altLang="en-US" sz="1600" dirty="0"/>
              <a:t>activation threshold </a:t>
            </a:r>
            <a:r>
              <a:rPr lang="en-US" altLang="zh-CN" sz="1600" dirty="0">
                <a:solidFill>
                  <a:srgbClr val="000000"/>
                </a:solidFill>
              </a:rPr>
              <a:t>of -45dBm</a:t>
            </a:r>
          </a:p>
          <a:p>
            <a:pPr lvl="1"/>
            <a:r>
              <a:rPr lang="en-US" altLang="zh-CN" sz="1600" dirty="0">
                <a:solidFill>
                  <a:srgbClr val="0000FF"/>
                </a:solidFill>
              </a:rPr>
              <a:t>Case 4</a:t>
            </a:r>
            <a:r>
              <a:rPr lang="en-US" altLang="zh-CN" sz="1600" dirty="0"/>
              <a:t>:</a:t>
            </a:r>
            <a:r>
              <a:rPr lang="en-US" altLang="zh-CN" sz="1600" dirty="0">
                <a:solidFill>
                  <a:srgbClr val="C00000"/>
                </a:solidFill>
              </a:rPr>
              <a:t> </a:t>
            </a:r>
            <a:r>
              <a:rPr lang="en-US" altLang="zh-CN" sz="1600" dirty="0">
                <a:solidFill>
                  <a:srgbClr val="000000"/>
                </a:solidFill>
              </a:rPr>
              <a:t>AMP IoT devices with </a:t>
            </a:r>
            <a:r>
              <a:rPr lang="en-US" altLang="zh-CN" sz="1600" dirty="0">
                <a:solidFill>
                  <a:srgbClr val="0000FF"/>
                </a:solidFill>
              </a:rPr>
              <a:t>active transmitters </a:t>
            </a:r>
            <a:r>
              <a:rPr lang="en-US" altLang="zh-CN" sz="1600" dirty="0">
                <a:solidFill>
                  <a:srgbClr val="000000"/>
                </a:solidFill>
                <a:sym typeface="Wingdings" panose="05000000000000000000" pitchFamily="2" charset="2"/>
              </a:rPr>
              <a:t> IoT </a:t>
            </a:r>
            <a:r>
              <a:rPr lang="en-US" altLang="zh-CN" sz="1600" dirty="0">
                <a:solidFill>
                  <a:srgbClr val="000000"/>
                </a:solidFill>
              </a:rPr>
              <a:t>Rx </a:t>
            </a:r>
            <a:r>
              <a:rPr lang="zh-CN" altLang="en-US" sz="1600" dirty="0"/>
              <a:t>activation threshold </a:t>
            </a:r>
            <a:r>
              <a:rPr lang="en-US" altLang="zh-CN" sz="1600" dirty="0">
                <a:solidFill>
                  <a:srgbClr val="000000"/>
                </a:solidFill>
              </a:rPr>
              <a:t>of -45dBm</a:t>
            </a:r>
            <a:endParaRPr lang="en-US" altLang="zh-CN" sz="1600" dirty="0"/>
          </a:p>
          <a:p>
            <a:pPr lvl="1" defTabSz="914400"/>
            <a:endParaRPr lang="en-US" altLang="zh-CN" sz="1600" dirty="0"/>
          </a:p>
          <a:p>
            <a:r>
              <a:rPr lang="en-US" altLang="zh-CN" sz="2000" dirty="0"/>
              <a:t>In [2], </a:t>
            </a:r>
            <a:r>
              <a:rPr lang="en-US" altLang="zh-CN" sz="2000" dirty="0">
                <a:solidFill>
                  <a:srgbClr val="000000"/>
                </a:solidFill>
              </a:rPr>
              <a:t>a category of close-range (~10cm) AMP backscattering use case is proposed for 2.4GHz</a:t>
            </a:r>
          </a:p>
          <a:p>
            <a:pPr lvl="1"/>
            <a:r>
              <a:rPr lang="en-US" altLang="zh-CN" sz="1600" dirty="0"/>
              <a:t>AMP tag activation power: -20dBm, and reader dynamic range can be 30~50dB (assume 20dB antenna isolation)</a:t>
            </a:r>
          </a:p>
          <a:p>
            <a:pPr lvl="1" defTabSz="914400"/>
            <a:endParaRPr lang="en-US" altLang="zh-CN" sz="1600" dirty="0"/>
          </a:p>
          <a:p>
            <a:r>
              <a:rPr lang="en-US" altLang="zh-CN" sz="2000" dirty="0"/>
              <a:t>It should be noted that </a:t>
            </a:r>
            <a:r>
              <a:rPr lang="en-US" altLang="zh-CN" sz="2000" dirty="0" err="1"/>
              <a:t>Friis</a:t>
            </a:r>
            <a:r>
              <a:rPr lang="en-US" altLang="zh-CN" sz="2000" dirty="0"/>
              <a:t> equation is applied in both link budget evaluations [1], [2]</a:t>
            </a:r>
          </a:p>
        </p:txBody>
      </p:sp>
      <p:pic>
        <p:nvPicPr>
          <p:cNvPr id="2" name="图片 1"/>
          <p:cNvPicPr>
            <a:picLocks noChangeAspect="1"/>
          </p:cNvPicPr>
          <p:nvPr/>
        </p:nvPicPr>
        <p:blipFill>
          <a:blip r:embed="rId2"/>
          <a:stretch>
            <a:fillRect/>
          </a:stretch>
        </p:blipFill>
        <p:spPr>
          <a:xfrm>
            <a:off x="3961606" y="5791994"/>
            <a:ext cx="4114800" cy="477408"/>
          </a:xfrm>
          <a:prstGeom prst="rect">
            <a:avLst/>
          </a:prstGeom>
        </p:spPr>
      </p:pic>
    </p:spTree>
    <p:extLst>
      <p:ext uri="{BB962C8B-B14F-4D97-AF65-F5344CB8AC3E}">
        <p14:creationId xmlns:p14="http://schemas.microsoft.com/office/powerpoint/2010/main" val="207338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Recap of AMP Link Budget Computations [3]</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[3] extended the results of [1] from simple </a:t>
            </a:r>
            <a:r>
              <a:rPr lang="en-US" altLang="zh-CN" sz="2000" dirty="0" err="1"/>
              <a:t>Friis</a:t>
            </a:r>
            <a:r>
              <a:rPr lang="en-US" altLang="zh-CN" sz="2000" dirty="0"/>
              <a:t> equation to the 11n/ah defined channel models </a:t>
            </a:r>
          </a:p>
          <a:p>
            <a:pPr lvl="1" defTabSz="914400"/>
            <a:r>
              <a:rPr lang="en-US" altLang="zh-CN" sz="1600" dirty="0"/>
              <a:t>According to the defined channel models [2]-[4], shadowing fading shall be considered o</a:t>
            </a:r>
            <a:r>
              <a:rPr lang="en-US" altLang="zh-CN" sz="1600" dirty="0">
                <a:solidFill>
                  <a:srgbClr val="000000"/>
                </a:solidFill>
              </a:rPr>
              <a:t>n either </a:t>
            </a:r>
            <a:r>
              <a:rPr lang="en-US" altLang="zh-CN" sz="1600" dirty="0"/>
              <a:t>S1G (</a:t>
            </a:r>
            <a:r>
              <a:rPr lang="en-US" altLang="zh-CN" sz="1600" dirty="0">
                <a:solidFill>
                  <a:srgbClr val="C00000"/>
                </a:solidFill>
              </a:rPr>
              <a:t>2~4 dB </a:t>
            </a:r>
            <a:r>
              <a:rPr lang="en-US" altLang="zh-CN" sz="1600" dirty="0"/>
              <a:t>decreasing) or 2.4GHz (</a:t>
            </a:r>
            <a:r>
              <a:rPr lang="en-US" altLang="zh-CN" sz="1600" dirty="0">
                <a:solidFill>
                  <a:srgbClr val="C00000"/>
                </a:solidFill>
              </a:rPr>
              <a:t>3~5 dB </a:t>
            </a:r>
            <a:r>
              <a:rPr lang="en-US" altLang="zh-CN" sz="1600" dirty="0"/>
              <a:t>decreasing) channels</a:t>
            </a:r>
          </a:p>
          <a:p>
            <a:pPr lvl="1" defTabSz="914400"/>
            <a:r>
              <a:rPr lang="en-US" altLang="zh-CN" sz="1600" dirty="0">
                <a:solidFill>
                  <a:srgbClr val="000000"/>
                </a:solidFill>
              </a:rPr>
              <a:t>Furthermore, breaking point at 10 meter distance shall be considered </a:t>
            </a:r>
            <a:r>
              <a:rPr lang="en-US" altLang="zh-CN" sz="1600" dirty="0"/>
              <a:t>[2]-[4]</a:t>
            </a:r>
            <a:endParaRPr lang="en-US" altLang="zh-CN" sz="1600" dirty="0">
              <a:solidFill>
                <a:srgbClr val="000000"/>
              </a:solidFill>
            </a:endParaRPr>
          </a:p>
          <a:p>
            <a:pPr lvl="1" defTabSz="914400"/>
            <a:endParaRPr lang="en-US" altLang="zh-CN" sz="1600" dirty="0">
              <a:solidFill>
                <a:srgbClr val="000000"/>
              </a:solidFill>
            </a:endParaRPr>
          </a:p>
          <a:p>
            <a:pPr lvl="1"/>
            <a:endParaRPr lang="en-US" altLang="zh-CN" sz="1600" dirty="0"/>
          </a:p>
          <a:p>
            <a:pPr lvl="1"/>
            <a:endParaRPr lang="en-US" altLang="zh-CN" sz="1600" dirty="0"/>
          </a:p>
          <a:p>
            <a:r>
              <a:rPr lang="en-US" altLang="zh-CN" sz="2000" dirty="0"/>
              <a:t>Assume the sensitivities of the receivers have taken into account </a:t>
            </a:r>
            <a:r>
              <a:rPr lang="en-US" altLang="zh-CN" sz="2000" dirty="0" err="1"/>
              <a:t>kTB</a:t>
            </a:r>
            <a:r>
              <a:rPr lang="en-US" altLang="zh-CN" sz="2000" dirty="0"/>
              <a:t>, NF, and minimum SNR </a:t>
            </a:r>
          </a:p>
          <a:p>
            <a:pPr lvl="1"/>
            <a:endParaRPr lang="en-US" altLang="zh-CN" sz="1600" dirty="0"/>
          </a:p>
        </p:txBody>
      </p:sp>
      <p:pic>
        <p:nvPicPr>
          <p:cNvPr id="5" name="图片 4">
            <a:extLst>
              <a:ext uri="{FF2B5EF4-FFF2-40B4-BE49-F238E27FC236}">
                <a16:creationId xmlns="" xmlns:a16="http://schemas.microsoft.com/office/drawing/2014/main" id="{F00456F7-B8A3-4C11-821F-8FB97B6AAD66}"/>
              </a:ext>
            </a:extLst>
          </p:cNvPr>
          <p:cNvPicPr>
            <a:picLocks noChangeAspect="1"/>
          </p:cNvPicPr>
          <p:nvPr/>
        </p:nvPicPr>
        <p:blipFill>
          <a:blip r:embed="rId2"/>
          <a:stretch>
            <a:fillRect/>
          </a:stretch>
        </p:blipFill>
        <p:spPr>
          <a:xfrm>
            <a:off x="3580606" y="2644691"/>
            <a:ext cx="4038600" cy="708903"/>
          </a:xfrm>
          <a:prstGeom prst="rect">
            <a:avLst/>
          </a:prstGeom>
        </p:spPr>
      </p:pic>
      <p:pic>
        <p:nvPicPr>
          <p:cNvPr id="6" name="图片 5"/>
          <p:cNvPicPr>
            <a:picLocks noChangeAspect="1"/>
          </p:cNvPicPr>
          <p:nvPr/>
        </p:nvPicPr>
        <p:blipFill>
          <a:blip r:embed="rId3"/>
          <a:stretch>
            <a:fillRect/>
          </a:stretch>
        </p:blipFill>
        <p:spPr>
          <a:xfrm>
            <a:off x="1283864" y="3886994"/>
            <a:ext cx="2315923" cy="2263138"/>
          </a:xfrm>
          <a:prstGeom prst="rect">
            <a:avLst/>
          </a:prstGeom>
        </p:spPr>
      </p:pic>
      <p:sp>
        <p:nvSpPr>
          <p:cNvPr id="3" name="矩形 2"/>
          <p:cNvSpPr/>
          <p:nvPr/>
        </p:nvSpPr>
        <p:spPr>
          <a:xfrm>
            <a:off x="5257006" y="3948379"/>
            <a:ext cx="4233851" cy="338554"/>
          </a:xfrm>
          <a:prstGeom prst="rect">
            <a:avLst/>
          </a:prstGeom>
        </p:spPr>
        <p:txBody>
          <a:bodyPr wrap="none">
            <a:spAutoFit/>
          </a:bodyPr>
          <a:lstStyle/>
          <a:p>
            <a:r>
              <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rPr>
              <a:t>Sensitivity = 10xlog10(kTB) + 30 + NF + C/N</a:t>
            </a:r>
          </a:p>
        </p:txBody>
      </p:sp>
      <p:sp>
        <p:nvSpPr>
          <p:cNvPr id="7" name="矩形 6"/>
          <p:cNvSpPr/>
          <p:nvPr/>
        </p:nvSpPr>
        <p:spPr>
          <a:xfrm>
            <a:off x="4114006" y="4532477"/>
            <a:ext cx="7086600" cy="1471172"/>
          </a:xfrm>
          <a:prstGeom prst="rect">
            <a:avLst/>
          </a:prstGeom>
        </p:spPr>
        <p:txBody>
          <a:bodyPr wrap="square">
            <a:spAutoFit/>
          </a:bodyPr>
          <a:lstStyle/>
          <a:p>
            <a:pPr marL="808924" lvl="1" indent="-311125" eaLnBrk="0" hangingPunct="0">
              <a:spcBef>
                <a:spcPct val="20000"/>
              </a:spcBef>
              <a:buChar char="–"/>
            </a:pPr>
            <a:r>
              <a:rPr lang="zh-CN" altLang="en-US" sz="1400" b="1" dirty="0">
                <a:latin typeface="+mn-ea"/>
                <a:ea typeface="+mn-ea"/>
                <a:cs typeface="Arial Unicode MS" panose="020B0604020202020204" pitchFamily="34" charset="-122"/>
              </a:rPr>
              <a:t>Noise figure</a:t>
            </a:r>
            <a:r>
              <a:rPr lang="en-US" altLang="zh-CN" sz="1400" dirty="0">
                <a:latin typeface="+mn-ea"/>
                <a:ea typeface="+mn-ea"/>
                <a:cs typeface="Arial Unicode MS" panose="020B0604020202020204" pitchFamily="34" charset="-122"/>
              </a:rPr>
              <a:t>:</a:t>
            </a:r>
            <a:r>
              <a:rPr lang="zh-CN" altLang="en-US" sz="1400" dirty="0">
                <a:latin typeface="+mn-ea"/>
                <a:ea typeface="+mn-ea"/>
                <a:cs typeface="Arial Unicode MS" panose="020B0604020202020204" pitchFamily="34" charset="-122"/>
              </a:rPr>
              <a:t> the amount of noise power added by the electronic circuitry in the receiver to the thermal noise power from the input of the receiver. </a:t>
            </a:r>
          </a:p>
          <a:p>
            <a:pPr marL="808924" lvl="1" indent="-311125" eaLnBrk="0" hangingPunct="0">
              <a:spcBef>
                <a:spcPct val="20000"/>
              </a:spcBef>
              <a:buChar char="–"/>
            </a:pPr>
            <a:endParaRPr lang="zh-CN" altLang="en-US" sz="1400" dirty="0">
              <a:latin typeface="+mn-ea"/>
              <a:ea typeface="+mn-ea"/>
              <a:cs typeface="Arial Unicode MS" panose="020B0604020202020204" pitchFamily="34" charset="-122"/>
            </a:endParaRPr>
          </a:p>
          <a:p>
            <a:pPr marL="808924" lvl="1" indent="-311125" eaLnBrk="0" hangingPunct="0">
              <a:spcBef>
                <a:spcPct val="20000"/>
              </a:spcBef>
              <a:buChar char="–"/>
            </a:pPr>
            <a:r>
              <a:rPr lang="zh-CN" altLang="en-US" sz="1400" b="1" dirty="0">
                <a:latin typeface="+mn-ea"/>
                <a:ea typeface="+mn-ea"/>
                <a:cs typeface="Arial Unicode MS" panose="020B0604020202020204" pitchFamily="34" charset="-122"/>
              </a:rPr>
              <a:t>kTB</a:t>
            </a:r>
            <a:r>
              <a:rPr lang="en-US" altLang="zh-CN" sz="1400" dirty="0">
                <a:latin typeface="+mn-ea"/>
                <a:ea typeface="+mn-ea"/>
                <a:cs typeface="Arial Unicode MS" panose="020B0604020202020204" pitchFamily="34" charset="-122"/>
              </a:rPr>
              <a:t>:</a:t>
            </a:r>
            <a:r>
              <a:rPr lang="zh-CN" altLang="en-US" sz="1400" dirty="0">
                <a:latin typeface="+mn-ea"/>
                <a:ea typeface="+mn-ea"/>
                <a:cs typeface="Arial Unicode MS" panose="020B0604020202020204" pitchFamily="34" charset="-122"/>
              </a:rPr>
              <a:t> The total thermal noise power is a function of three quantities, 1) Boltzmann’s constant “k” in Joules/˚K, 2) temperature in ˚Kelvin, and 3) the overall bandwidth of the channel selective filtering in the receiver. </a:t>
            </a:r>
          </a:p>
        </p:txBody>
      </p:sp>
      <p:sp>
        <p:nvSpPr>
          <p:cNvPr id="2" name="矩形 1"/>
          <p:cNvSpPr/>
          <p:nvPr/>
        </p:nvSpPr>
        <p:spPr>
          <a:xfrm>
            <a:off x="507972" y="6172994"/>
            <a:ext cx="11302234" cy="253916"/>
          </a:xfrm>
          <a:prstGeom prst="rect">
            <a:avLst/>
          </a:prstGeom>
        </p:spPr>
        <p:txBody>
          <a:bodyPr wrap="square">
            <a:spAutoFit/>
          </a:bodyPr>
          <a:lstStyle/>
          <a:p>
            <a:r>
              <a:rPr lang="zh-CN" altLang="en-US" sz="1050" dirty="0"/>
              <a:t>https://www.highfrequencyelectronics.com/index.php?option=com_content&amp;view=article&amp;id=553:receiver-sensitivity-and-equivalent-noise-bandwidth&amp;catid=94:2014-06-june-articles&amp;Itemid=189</a:t>
            </a:r>
          </a:p>
        </p:txBody>
      </p:sp>
    </p:spTree>
    <p:extLst>
      <p:ext uri="{BB962C8B-B14F-4D97-AF65-F5344CB8AC3E}">
        <p14:creationId xmlns:p14="http://schemas.microsoft.com/office/powerpoint/2010/main" val="41512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Overview of </a:t>
            </a:r>
            <a:r>
              <a:rPr lang="en-US" altLang="zh-CN" sz="3600" dirty="0">
                <a:solidFill>
                  <a:srgbClr val="C00000"/>
                </a:solidFill>
              </a:rPr>
              <a:t>Backscatter</a:t>
            </a:r>
            <a:r>
              <a:rPr lang="en-US" altLang="zh-CN" sz="3600" dirty="0"/>
              <a:t> Link Budget Calculation (1/2)</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76799"/>
          </a:xfrm>
        </p:spPr>
        <p:txBody>
          <a:bodyPr/>
          <a:lstStyle/>
          <a:p>
            <a:r>
              <a:rPr lang="en-US" altLang="zh-CN" sz="2000" dirty="0"/>
              <a:t>In [7], link budgets of Backscatter IoT were extensively studied, and </a:t>
            </a:r>
            <a:r>
              <a:rPr lang="en-US" altLang="zh-CN" sz="2000" dirty="0" err="1"/>
              <a:t>BackCom</a:t>
            </a:r>
            <a:r>
              <a:rPr lang="en-US" altLang="zh-CN" sz="2000" dirty="0"/>
              <a:t> systems were categorized into three configurations</a:t>
            </a:r>
            <a:br>
              <a:rPr lang="en-US" altLang="zh-CN" sz="2000" dirty="0"/>
            </a:br>
            <a:r>
              <a:rPr lang="en-US" altLang="zh-CN" sz="2000" dirty="0"/>
              <a:t/>
            </a:r>
            <a:br>
              <a:rPr lang="en-US" altLang="zh-CN" sz="2000" dirty="0"/>
            </a:br>
            <a:r>
              <a:rPr lang="en-US" altLang="zh-CN" sz="2000" dirty="0"/>
              <a:t>-</a:t>
            </a:r>
          </a:p>
        </p:txBody>
      </p:sp>
      <p:sp>
        <p:nvSpPr>
          <p:cNvPr id="4" name="矩形 3"/>
          <p:cNvSpPr/>
          <p:nvPr/>
        </p:nvSpPr>
        <p:spPr>
          <a:xfrm>
            <a:off x="513059" y="6124595"/>
            <a:ext cx="11125200" cy="276999"/>
          </a:xfrm>
          <a:prstGeom prst="rect">
            <a:avLst/>
          </a:prstGeom>
        </p:spPr>
        <p:txBody>
          <a:bodyPr wrap="square">
            <a:spAutoFit/>
          </a:bodyPr>
          <a:lstStyle/>
          <a:p>
            <a:r>
              <a:rPr lang="en-US" altLang="zh-CN" sz="1200" dirty="0"/>
              <a:t>[7] </a:t>
            </a:r>
            <a:r>
              <a:rPr lang="zh-CN" altLang="en-US" sz="1200" dirty="0"/>
              <a:t>D. Galappaththige, F. Rezaei, C. Tellambura, S. P. Herath, ‘‘Link Budget Analysis for Backscatter-Based Passive IoT,’’ IEEE Access, vol. 10, pp. 128890-128922, 2022.</a:t>
            </a:r>
          </a:p>
        </p:txBody>
      </p:sp>
      <p:pic>
        <p:nvPicPr>
          <p:cNvPr id="2" name="图片 1"/>
          <p:cNvPicPr>
            <a:picLocks noChangeAspect="1"/>
          </p:cNvPicPr>
          <p:nvPr/>
        </p:nvPicPr>
        <p:blipFill>
          <a:blip r:embed="rId2"/>
          <a:stretch>
            <a:fillRect/>
          </a:stretch>
        </p:blipFill>
        <p:spPr>
          <a:xfrm>
            <a:off x="685006" y="1981994"/>
            <a:ext cx="3944679" cy="3733800"/>
          </a:xfrm>
          <a:prstGeom prst="rect">
            <a:avLst/>
          </a:prstGeom>
        </p:spPr>
      </p:pic>
      <p:sp>
        <p:nvSpPr>
          <p:cNvPr id="3" name="矩形 2"/>
          <p:cNvSpPr/>
          <p:nvPr/>
        </p:nvSpPr>
        <p:spPr>
          <a:xfrm>
            <a:off x="5180806" y="1912997"/>
            <a:ext cx="6629400" cy="830997"/>
          </a:xfrm>
          <a:prstGeom prst="rect">
            <a:avLst/>
          </a:prstGeom>
        </p:spPr>
        <p:txBody>
          <a:bodyPr wrap="square">
            <a:spAutoFit/>
          </a:bodyPr>
          <a:lstStyle/>
          <a:p>
            <a:pPr marL="355600" lvl="1" indent="-266700" defTabSz="914400">
              <a:buFontTx/>
              <a:buChar char="-"/>
            </a:pPr>
            <a:r>
              <a:rPr lang="en-US" altLang="zh-CN" sz="1600" dirty="0"/>
              <a:t>(a) </a:t>
            </a:r>
            <a:r>
              <a:rPr lang="en-US" altLang="zh-CN" sz="1600" dirty="0" err="1"/>
              <a:t>MoBC</a:t>
            </a:r>
            <a:r>
              <a:rPr lang="en-US" altLang="zh-CN" sz="1600" dirty="0"/>
              <a:t> (</a:t>
            </a:r>
            <a:r>
              <a:rPr lang="en-US" altLang="zh-CN" sz="1600" dirty="0">
                <a:solidFill>
                  <a:srgbClr val="000000"/>
                </a:solidFill>
              </a:rPr>
              <a:t>Monostatic </a:t>
            </a:r>
            <a:r>
              <a:rPr lang="en-US" altLang="zh-CN" sz="1600" dirty="0" err="1"/>
              <a:t>BackCom</a:t>
            </a:r>
            <a:r>
              <a:rPr lang="en-US" altLang="zh-CN" sz="1600" dirty="0">
                <a:solidFill>
                  <a:srgbClr val="000000"/>
                </a:solidFill>
              </a:rPr>
              <a:t>): a reader and a tag</a:t>
            </a:r>
          </a:p>
          <a:p>
            <a:pPr marL="355600" lvl="1" indent="-266700" defTabSz="914400">
              <a:buFontTx/>
              <a:buChar char="-"/>
            </a:pPr>
            <a:r>
              <a:rPr lang="en-US" altLang="zh-CN" sz="1600" dirty="0"/>
              <a:t>(b) </a:t>
            </a:r>
            <a:r>
              <a:rPr lang="en-US" altLang="zh-CN" sz="1600" dirty="0" err="1"/>
              <a:t>BiBC</a:t>
            </a:r>
            <a:r>
              <a:rPr lang="en-US" altLang="zh-CN" sz="1600" dirty="0"/>
              <a:t> (</a:t>
            </a:r>
            <a:r>
              <a:rPr lang="en-US" altLang="zh-CN" sz="1600" dirty="0" err="1">
                <a:solidFill>
                  <a:srgbClr val="000000"/>
                </a:solidFill>
              </a:rPr>
              <a:t>Bistatic</a:t>
            </a:r>
            <a:r>
              <a:rPr lang="en-US" altLang="zh-CN" sz="1600" dirty="0">
                <a:solidFill>
                  <a:srgbClr val="000000"/>
                </a:solidFill>
              </a:rPr>
              <a:t> </a:t>
            </a:r>
            <a:r>
              <a:rPr lang="en-US" altLang="zh-CN" sz="1600" dirty="0" err="1"/>
              <a:t>BackCom</a:t>
            </a:r>
            <a:r>
              <a:rPr lang="en-US" altLang="zh-CN" sz="1600" dirty="0">
                <a:solidFill>
                  <a:srgbClr val="000000"/>
                </a:solidFill>
              </a:rPr>
              <a:t>): </a:t>
            </a:r>
            <a:r>
              <a:rPr lang="en-US" altLang="zh-CN" sz="1600" dirty="0"/>
              <a:t>a separate dedicated RF emitter and reader </a:t>
            </a:r>
            <a:endParaRPr lang="en-US" altLang="zh-CN" sz="1600" dirty="0">
              <a:solidFill>
                <a:srgbClr val="000000"/>
              </a:solidFill>
            </a:endParaRPr>
          </a:p>
          <a:p>
            <a:pPr marL="355600" lvl="1" indent="-266700">
              <a:buFontTx/>
              <a:buChar char="-"/>
            </a:pPr>
            <a:r>
              <a:rPr lang="en-US" altLang="zh-CN" sz="1600" dirty="0"/>
              <a:t>(c) </a:t>
            </a:r>
            <a:r>
              <a:rPr lang="en-US" altLang="zh-CN" sz="1600" dirty="0" err="1"/>
              <a:t>AmBC</a:t>
            </a:r>
            <a:r>
              <a:rPr lang="en-US" altLang="zh-CN" sz="1600" dirty="0"/>
              <a:t> (</a:t>
            </a:r>
            <a:r>
              <a:rPr lang="en-US" altLang="zh-CN" sz="1600" dirty="0">
                <a:solidFill>
                  <a:srgbClr val="000000"/>
                </a:solidFill>
              </a:rPr>
              <a:t>Ambient </a:t>
            </a:r>
            <a:r>
              <a:rPr lang="en-US" altLang="zh-CN" sz="1600" dirty="0" err="1"/>
              <a:t>BackCom</a:t>
            </a:r>
            <a:r>
              <a:rPr lang="en-US" altLang="zh-CN" sz="1600" dirty="0">
                <a:solidFill>
                  <a:srgbClr val="000000"/>
                </a:solidFill>
              </a:rPr>
              <a:t>): utilize existing ambient RF emitters</a:t>
            </a:r>
          </a:p>
        </p:txBody>
      </p:sp>
      <p:pic>
        <p:nvPicPr>
          <p:cNvPr id="6" name="图片 5"/>
          <p:cNvPicPr>
            <a:picLocks noChangeAspect="1"/>
          </p:cNvPicPr>
          <p:nvPr/>
        </p:nvPicPr>
        <p:blipFill>
          <a:blip r:embed="rId3"/>
          <a:stretch>
            <a:fillRect/>
          </a:stretch>
        </p:blipFill>
        <p:spPr>
          <a:xfrm>
            <a:off x="5028406" y="2896394"/>
            <a:ext cx="6767569" cy="2596857"/>
          </a:xfrm>
          <a:prstGeom prst="rect">
            <a:avLst/>
          </a:prstGeom>
        </p:spPr>
      </p:pic>
      <p:sp>
        <p:nvSpPr>
          <p:cNvPr id="7" name="矩形 6"/>
          <p:cNvSpPr/>
          <p:nvPr/>
        </p:nvSpPr>
        <p:spPr>
          <a:xfrm>
            <a:off x="5124153" y="5604351"/>
            <a:ext cx="6686053" cy="492443"/>
          </a:xfrm>
          <a:prstGeom prst="rect">
            <a:avLst/>
          </a:prstGeom>
        </p:spPr>
        <p:txBody>
          <a:bodyPr wrap="square">
            <a:spAutoFit/>
          </a:bodyPr>
          <a:lstStyle/>
          <a:p>
            <a:pPr marL="285750" indent="-285750">
              <a:buFontTx/>
              <a:buChar char="-"/>
            </a:pPr>
            <a:r>
              <a:rPr lang="zh-CN" altLang="en-US" dirty="0"/>
              <a:t>L</a:t>
            </a:r>
            <a:r>
              <a:rPr lang="zh-CN" altLang="en-US" baseline="-25000" dirty="0"/>
              <a:t>T</a:t>
            </a:r>
            <a:r>
              <a:rPr lang="zh-CN" altLang="en-US" dirty="0"/>
              <a:t> denotes the total losses in dB at the emitter, i.e., feeder loss, circuit loss (or any other loss)</a:t>
            </a:r>
            <a:endParaRPr lang="en-US" altLang="zh-CN" dirty="0"/>
          </a:p>
          <a:p>
            <a:pPr marL="285750" indent="-285750">
              <a:buFontTx/>
              <a:buChar char="-"/>
            </a:pPr>
            <a:r>
              <a:rPr lang="zh-CN" altLang="en-US" dirty="0"/>
              <a:t>X</a:t>
            </a:r>
            <a:r>
              <a:rPr lang="zh-CN" altLang="en-US" baseline="-25000" dirty="0"/>
              <a:t>f</a:t>
            </a:r>
            <a:r>
              <a:rPr lang="zh-CN" altLang="en-US" dirty="0"/>
              <a:t> denotes the polarization mismatches of the forward link in dB. </a:t>
            </a:r>
          </a:p>
        </p:txBody>
      </p:sp>
    </p:spTree>
    <p:extLst>
      <p:ext uri="{BB962C8B-B14F-4D97-AF65-F5344CB8AC3E}">
        <p14:creationId xmlns:p14="http://schemas.microsoft.com/office/powerpoint/2010/main" val="88542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Overview of </a:t>
            </a:r>
            <a:r>
              <a:rPr lang="en-US" altLang="zh-CN" sz="3600" dirty="0">
                <a:solidFill>
                  <a:srgbClr val="C00000"/>
                </a:solidFill>
              </a:rPr>
              <a:t>Backscatter</a:t>
            </a:r>
            <a:r>
              <a:rPr lang="en-US" altLang="zh-CN" sz="3600" dirty="0"/>
              <a:t> Link Budget Calculation (2/2)</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76799"/>
          </a:xfrm>
        </p:spPr>
        <p:txBody>
          <a:bodyPr/>
          <a:lstStyle/>
          <a:p>
            <a:r>
              <a:rPr lang="en-US" altLang="zh-CN" sz="2000" dirty="0"/>
              <a:t>In [7], link budgets of Backscatter IoT were extensively studied, and </a:t>
            </a:r>
            <a:r>
              <a:rPr lang="en-US" altLang="zh-CN" sz="2000" dirty="0" err="1"/>
              <a:t>BackCom</a:t>
            </a:r>
            <a:r>
              <a:rPr lang="en-US" altLang="zh-CN" sz="2000" dirty="0"/>
              <a:t> systems were categorized into three configurations</a:t>
            </a:r>
            <a:br>
              <a:rPr lang="en-US" altLang="zh-CN" sz="2000" dirty="0"/>
            </a:br>
            <a:r>
              <a:rPr lang="en-US" altLang="zh-CN" sz="2000" dirty="0"/>
              <a:t/>
            </a:r>
            <a:br>
              <a:rPr lang="en-US" altLang="zh-CN" sz="2000" dirty="0"/>
            </a:br>
            <a:r>
              <a:rPr lang="en-US" altLang="zh-CN" sz="2000" dirty="0"/>
              <a:t>-</a:t>
            </a:r>
          </a:p>
        </p:txBody>
      </p:sp>
      <p:sp>
        <p:nvSpPr>
          <p:cNvPr id="4" name="矩形 3"/>
          <p:cNvSpPr/>
          <p:nvPr/>
        </p:nvSpPr>
        <p:spPr>
          <a:xfrm>
            <a:off x="513059" y="6124595"/>
            <a:ext cx="11125200" cy="276999"/>
          </a:xfrm>
          <a:prstGeom prst="rect">
            <a:avLst/>
          </a:prstGeom>
        </p:spPr>
        <p:txBody>
          <a:bodyPr wrap="square">
            <a:spAutoFit/>
          </a:bodyPr>
          <a:lstStyle/>
          <a:p>
            <a:r>
              <a:rPr lang="en-US" altLang="zh-CN" sz="1200" dirty="0"/>
              <a:t>[7] </a:t>
            </a:r>
            <a:r>
              <a:rPr lang="zh-CN" altLang="en-US" sz="1200" dirty="0"/>
              <a:t>D. Galappaththige, F. Rezaei, C. Tellambura, S. P. Herath, ‘‘Link Budget Analysis for Backscatter-Based Passive IoT,’’ IEEE Access, vol. 10, pp. 128890-128922, 2022.</a:t>
            </a:r>
          </a:p>
        </p:txBody>
      </p:sp>
      <p:pic>
        <p:nvPicPr>
          <p:cNvPr id="2" name="图片 1"/>
          <p:cNvPicPr>
            <a:picLocks noChangeAspect="1"/>
          </p:cNvPicPr>
          <p:nvPr/>
        </p:nvPicPr>
        <p:blipFill>
          <a:blip r:embed="rId2"/>
          <a:stretch>
            <a:fillRect/>
          </a:stretch>
        </p:blipFill>
        <p:spPr>
          <a:xfrm>
            <a:off x="321727" y="2058194"/>
            <a:ext cx="3944679" cy="3733800"/>
          </a:xfrm>
          <a:prstGeom prst="rect">
            <a:avLst/>
          </a:prstGeom>
        </p:spPr>
      </p:pic>
      <p:sp>
        <p:nvSpPr>
          <p:cNvPr id="3" name="矩形 2"/>
          <p:cNvSpPr/>
          <p:nvPr/>
        </p:nvSpPr>
        <p:spPr>
          <a:xfrm>
            <a:off x="5180806" y="1912997"/>
            <a:ext cx="6629400" cy="2308324"/>
          </a:xfrm>
          <a:prstGeom prst="rect">
            <a:avLst/>
          </a:prstGeom>
        </p:spPr>
        <p:txBody>
          <a:bodyPr wrap="square">
            <a:spAutoFit/>
          </a:bodyPr>
          <a:lstStyle/>
          <a:p>
            <a:pPr marL="355600" lvl="1" indent="-266700" defTabSz="914400">
              <a:buFontTx/>
              <a:buChar char="-"/>
            </a:pPr>
            <a:r>
              <a:rPr lang="en-US" altLang="zh-CN" sz="1600" dirty="0"/>
              <a:t>(a) </a:t>
            </a:r>
            <a:r>
              <a:rPr lang="en-US" altLang="zh-CN" sz="1600" dirty="0" err="1"/>
              <a:t>MoBC</a:t>
            </a:r>
            <a:r>
              <a:rPr lang="en-US" altLang="zh-CN" sz="1600" dirty="0"/>
              <a:t> (</a:t>
            </a:r>
            <a:r>
              <a:rPr lang="en-US" altLang="zh-CN" sz="1600" dirty="0">
                <a:solidFill>
                  <a:srgbClr val="000000"/>
                </a:solidFill>
              </a:rPr>
              <a:t>Monostatic </a:t>
            </a:r>
            <a:r>
              <a:rPr lang="en-US" altLang="zh-CN" sz="1600" dirty="0" err="1"/>
              <a:t>BackCom</a:t>
            </a:r>
            <a:r>
              <a:rPr lang="en-US" altLang="zh-CN" sz="1600" dirty="0">
                <a:solidFill>
                  <a:srgbClr val="000000"/>
                </a:solidFill>
              </a:rPr>
              <a:t>): a reader and a tag</a:t>
            </a:r>
          </a:p>
          <a:p>
            <a:pPr marL="355600" lvl="1" indent="-266700" defTabSz="914400">
              <a:buFontTx/>
              <a:buChar char="-"/>
            </a:pPr>
            <a:endParaRPr lang="en-US" altLang="zh-CN" sz="1600" dirty="0">
              <a:solidFill>
                <a:srgbClr val="000000"/>
              </a:solidFill>
            </a:endParaRPr>
          </a:p>
          <a:p>
            <a:pPr marL="355600" lvl="1" indent="-266700" defTabSz="914400">
              <a:buFontTx/>
              <a:buChar char="-"/>
            </a:pPr>
            <a:endParaRPr lang="en-US" altLang="zh-CN" sz="1600" dirty="0">
              <a:solidFill>
                <a:srgbClr val="000000"/>
              </a:solidFill>
            </a:endParaRPr>
          </a:p>
          <a:p>
            <a:pPr marL="355600" lvl="1" indent="-266700" defTabSz="914400">
              <a:buFontTx/>
              <a:buChar char="-"/>
            </a:pPr>
            <a:r>
              <a:rPr lang="en-US" altLang="zh-CN" sz="1600" dirty="0"/>
              <a:t>(b) </a:t>
            </a:r>
            <a:r>
              <a:rPr lang="en-US" altLang="zh-CN" sz="1600" dirty="0" err="1"/>
              <a:t>BiBC</a:t>
            </a:r>
            <a:r>
              <a:rPr lang="en-US" altLang="zh-CN" sz="1600" dirty="0"/>
              <a:t> (</a:t>
            </a:r>
            <a:r>
              <a:rPr lang="en-US" altLang="zh-CN" sz="1600" dirty="0" err="1">
                <a:solidFill>
                  <a:srgbClr val="000000"/>
                </a:solidFill>
              </a:rPr>
              <a:t>Bistatic</a:t>
            </a:r>
            <a:r>
              <a:rPr lang="en-US" altLang="zh-CN" sz="1600" dirty="0">
                <a:solidFill>
                  <a:srgbClr val="000000"/>
                </a:solidFill>
              </a:rPr>
              <a:t> </a:t>
            </a:r>
            <a:r>
              <a:rPr lang="en-US" altLang="zh-CN" sz="1600" dirty="0" err="1"/>
              <a:t>BackCom</a:t>
            </a:r>
            <a:r>
              <a:rPr lang="en-US" altLang="zh-CN" sz="1600" dirty="0">
                <a:solidFill>
                  <a:srgbClr val="000000"/>
                </a:solidFill>
              </a:rPr>
              <a:t>): </a:t>
            </a:r>
            <a:r>
              <a:rPr lang="en-US" altLang="zh-CN" sz="1600" dirty="0"/>
              <a:t>a separate dedicated RF emitter and reader </a:t>
            </a:r>
            <a:endParaRPr lang="en-US" altLang="zh-CN" sz="1600" dirty="0">
              <a:solidFill>
                <a:srgbClr val="000000"/>
              </a:solidFill>
            </a:endParaRPr>
          </a:p>
          <a:p>
            <a:pPr marL="355600" lvl="1" indent="-266700">
              <a:buFontTx/>
              <a:buChar char="-"/>
            </a:pPr>
            <a:endParaRPr lang="en-US" altLang="zh-CN" sz="1600" dirty="0"/>
          </a:p>
          <a:p>
            <a:pPr marL="355600" lvl="1" indent="-266700">
              <a:buFontTx/>
              <a:buChar char="-"/>
            </a:pPr>
            <a:endParaRPr lang="en-US" altLang="zh-CN" sz="1600" dirty="0"/>
          </a:p>
          <a:p>
            <a:pPr marL="355600" lvl="1" indent="-266700">
              <a:buFontTx/>
              <a:buChar char="-"/>
            </a:pPr>
            <a:endParaRPr lang="en-US" altLang="zh-CN" sz="1600" dirty="0"/>
          </a:p>
          <a:p>
            <a:pPr marL="355600" lvl="1" indent="-266700">
              <a:buFontTx/>
              <a:buChar char="-"/>
            </a:pPr>
            <a:endParaRPr lang="en-US" altLang="zh-CN" sz="1600" dirty="0"/>
          </a:p>
          <a:p>
            <a:pPr marL="355600" lvl="1" indent="-266700">
              <a:buFontTx/>
              <a:buChar char="-"/>
            </a:pPr>
            <a:r>
              <a:rPr lang="en-US" altLang="zh-CN" sz="1600" dirty="0"/>
              <a:t>(c) </a:t>
            </a:r>
            <a:r>
              <a:rPr lang="en-US" altLang="zh-CN" sz="1600" dirty="0" err="1"/>
              <a:t>AmBC</a:t>
            </a:r>
            <a:r>
              <a:rPr lang="en-US" altLang="zh-CN" sz="1600" dirty="0"/>
              <a:t> (</a:t>
            </a:r>
            <a:r>
              <a:rPr lang="en-US" altLang="zh-CN" sz="1600" dirty="0">
                <a:solidFill>
                  <a:srgbClr val="000000"/>
                </a:solidFill>
              </a:rPr>
              <a:t>Ambient </a:t>
            </a:r>
            <a:r>
              <a:rPr lang="en-US" altLang="zh-CN" sz="1600" dirty="0" err="1"/>
              <a:t>BackCom</a:t>
            </a:r>
            <a:r>
              <a:rPr lang="en-US" altLang="zh-CN" sz="1600" dirty="0">
                <a:solidFill>
                  <a:srgbClr val="000000"/>
                </a:solidFill>
              </a:rPr>
              <a:t>): utilize existing ambient RF emitters</a:t>
            </a:r>
          </a:p>
        </p:txBody>
      </p:sp>
      <p:sp>
        <p:nvSpPr>
          <p:cNvPr id="7" name="矩形 6"/>
          <p:cNvSpPr/>
          <p:nvPr/>
        </p:nvSpPr>
        <p:spPr>
          <a:xfrm>
            <a:off x="4300250" y="5182394"/>
            <a:ext cx="7890956" cy="892552"/>
          </a:xfrm>
          <a:prstGeom prst="rect">
            <a:avLst/>
          </a:prstGeom>
        </p:spPr>
        <p:txBody>
          <a:bodyPr wrap="square">
            <a:spAutoFit/>
          </a:bodyPr>
          <a:lstStyle/>
          <a:p>
            <a:pPr marL="285750" indent="-285750">
              <a:buFontTx/>
              <a:buChar char="-"/>
            </a:pPr>
            <a:r>
              <a:rPr lang="zh-CN" altLang="en-US" dirty="0"/>
              <a:t>L</a:t>
            </a:r>
            <a:r>
              <a:rPr lang="zh-CN" altLang="en-US" baseline="-25000" dirty="0"/>
              <a:t>T</a:t>
            </a:r>
            <a:r>
              <a:rPr lang="zh-CN" altLang="en-US" dirty="0"/>
              <a:t> denotes the total losses in dB at the emitter, i.e., feeder loss, circuit loss (or any other loss)</a:t>
            </a:r>
            <a:endParaRPr lang="en-US" altLang="zh-CN" dirty="0"/>
          </a:p>
          <a:p>
            <a:pPr marL="285750" indent="-285750">
              <a:buFontTx/>
              <a:buChar char="-"/>
            </a:pPr>
            <a:r>
              <a:rPr lang="zh-CN" altLang="en-US" dirty="0"/>
              <a:t>X</a:t>
            </a:r>
            <a:r>
              <a:rPr lang="zh-CN" altLang="en-US" baseline="-25000" dirty="0"/>
              <a:t>f</a:t>
            </a:r>
            <a:r>
              <a:rPr lang="zh-CN" altLang="en-US" dirty="0"/>
              <a:t> denotes the polarization mismatches of the forward link in dB. </a:t>
            </a:r>
            <a:endParaRPr lang="en-US" altLang="zh-CN" dirty="0"/>
          </a:p>
          <a:p>
            <a:pPr marL="285750" indent="-285750">
              <a:buFontTx/>
              <a:buChar char="-"/>
            </a:pPr>
            <a:r>
              <a:rPr lang="el-GR" altLang="zh-CN" dirty="0"/>
              <a:t>Θ</a:t>
            </a:r>
            <a:r>
              <a:rPr lang="en-US" altLang="zh-CN" dirty="0"/>
              <a:t> represents the on-object penalty gain of the antenna of tag, discounting any loss factors internal to tag circuit</a:t>
            </a:r>
          </a:p>
          <a:p>
            <a:pPr marL="285750" indent="-285750">
              <a:buFontTx/>
              <a:buChar char="-"/>
            </a:pPr>
            <a:r>
              <a:rPr lang="en-US" altLang="zh-CN" dirty="0"/>
              <a:t>M is the modulation factor in dB, and F</a:t>
            </a:r>
            <a:r>
              <a:rPr lang="en-US" altLang="zh-CN" baseline="-25000" dirty="0"/>
              <a:t>0</a:t>
            </a:r>
            <a:r>
              <a:rPr lang="en-US" altLang="zh-CN" dirty="0"/>
              <a:t> denotes the overall fade margin in </a:t>
            </a:r>
            <a:r>
              <a:rPr lang="en-US" altLang="zh-CN" dirty="0" err="1"/>
              <a:t>dB.</a:t>
            </a:r>
            <a:r>
              <a:rPr lang="en-US" altLang="zh-CN" dirty="0"/>
              <a:t> </a:t>
            </a:r>
            <a:endParaRPr lang="zh-CN" altLang="en-US" dirty="0"/>
          </a:p>
        </p:txBody>
      </p:sp>
      <p:pic>
        <p:nvPicPr>
          <p:cNvPr id="5" name="图片 4"/>
          <p:cNvPicPr>
            <a:picLocks noChangeAspect="1"/>
          </p:cNvPicPr>
          <p:nvPr/>
        </p:nvPicPr>
        <p:blipFill>
          <a:blip r:embed="rId3"/>
          <a:stretch>
            <a:fillRect/>
          </a:stretch>
        </p:blipFill>
        <p:spPr>
          <a:xfrm>
            <a:off x="5866606" y="2286794"/>
            <a:ext cx="3034136" cy="346758"/>
          </a:xfrm>
          <a:prstGeom prst="rect">
            <a:avLst/>
          </a:prstGeom>
        </p:spPr>
      </p:pic>
      <p:pic>
        <p:nvPicPr>
          <p:cNvPr id="8" name="图片 7"/>
          <p:cNvPicPr>
            <a:picLocks noChangeAspect="1"/>
          </p:cNvPicPr>
          <p:nvPr/>
        </p:nvPicPr>
        <p:blipFill>
          <a:blip r:embed="rId4"/>
          <a:stretch>
            <a:fillRect/>
          </a:stretch>
        </p:blipFill>
        <p:spPr>
          <a:xfrm>
            <a:off x="8914606" y="2317481"/>
            <a:ext cx="2180577" cy="220058"/>
          </a:xfrm>
          <a:prstGeom prst="rect">
            <a:avLst/>
          </a:prstGeom>
        </p:spPr>
      </p:pic>
      <p:pic>
        <p:nvPicPr>
          <p:cNvPr id="9" name="图片 8"/>
          <p:cNvPicPr>
            <a:picLocks noChangeAspect="1"/>
          </p:cNvPicPr>
          <p:nvPr/>
        </p:nvPicPr>
        <p:blipFill>
          <a:blip r:embed="rId5"/>
          <a:stretch>
            <a:fillRect/>
          </a:stretch>
        </p:blipFill>
        <p:spPr>
          <a:xfrm>
            <a:off x="6577321" y="3038036"/>
            <a:ext cx="3427573" cy="640170"/>
          </a:xfrm>
          <a:prstGeom prst="rect">
            <a:avLst/>
          </a:prstGeom>
        </p:spPr>
      </p:pic>
      <p:pic>
        <p:nvPicPr>
          <p:cNvPr id="10" name="图片 9"/>
          <p:cNvPicPr>
            <a:picLocks noChangeAspect="1"/>
          </p:cNvPicPr>
          <p:nvPr/>
        </p:nvPicPr>
        <p:blipFill>
          <a:blip r:embed="rId6"/>
          <a:stretch>
            <a:fillRect/>
          </a:stretch>
        </p:blipFill>
        <p:spPr>
          <a:xfrm>
            <a:off x="6387000" y="4221321"/>
            <a:ext cx="3374226" cy="553480"/>
          </a:xfrm>
          <a:prstGeom prst="rect">
            <a:avLst/>
          </a:prstGeom>
        </p:spPr>
      </p:pic>
      <p:sp>
        <p:nvSpPr>
          <p:cNvPr id="12" name="矩形 11"/>
          <p:cNvSpPr/>
          <p:nvPr/>
        </p:nvSpPr>
        <p:spPr>
          <a:xfrm>
            <a:off x="5156172" y="4801394"/>
            <a:ext cx="6882634" cy="292388"/>
          </a:xfrm>
          <a:prstGeom prst="rect">
            <a:avLst/>
          </a:prstGeom>
        </p:spPr>
        <p:txBody>
          <a:bodyPr wrap="square">
            <a:spAutoFit/>
          </a:bodyPr>
          <a:lstStyle/>
          <a:p>
            <a:r>
              <a:rPr lang="zh-CN" altLang="en-US" dirty="0"/>
              <a:t>where P</a:t>
            </a:r>
            <a:r>
              <a:rPr lang="zh-CN" altLang="en-US" baseline="30000" dirty="0"/>
              <a:t>0</a:t>
            </a:r>
            <a:r>
              <a:rPr lang="zh-CN" altLang="en-US" baseline="-25000" dirty="0"/>
              <a:t>tag</a:t>
            </a:r>
            <a:r>
              <a:rPr lang="zh-CN" altLang="en-US" dirty="0"/>
              <a:t> and P</a:t>
            </a:r>
            <a:r>
              <a:rPr lang="zh-CN" altLang="en-US" baseline="30000" dirty="0"/>
              <a:t>0</a:t>
            </a:r>
            <a:r>
              <a:rPr lang="zh-CN" altLang="en-US" baseline="-25000" dirty="0"/>
              <a:t>r</a:t>
            </a:r>
            <a:r>
              <a:rPr lang="zh-CN" altLang="en-US" dirty="0"/>
              <a:t> are, respectively, the tag activation threshold and the reader sensitivity in dBm.</a:t>
            </a:r>
          </a:p>
        </p:txBody>
      </p:sp>
      <p:sp>
        <p:nvSpPr>
          <p:cNvPr id="13" name="矩形 12"/>
          <p:cNvSpPr/>
          <p:nvPr/>
        </p:nvSpPr>
        <p:spPr bwMode="auto">
          <a:xfrm>
            <a:off x="6323806" y="4191794"/>
            <a:ext cx="3581400" cy="58007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4" name="文本框 13"/>
          <p:cNvSpPr txBox="1"/>
          <p:nvPr/>
        </p:nvSpPr>
        <p:spPr>
          <a:xfrm>
            <a:off x="10020008" y="4310440"/>
            <a:ext cx="716863" cy="338554"/>
          </a:xfrm>
          <a:prstGeom prst="rect">
            <a:avLst/>
          </a:prstGeom>
          <a:noFill/>
        </p:spPr>
        <p:txBody>
          <a:bodyPr wrap="none" rtlCol="0">
            <a:spAutoFit/>
          </a:bodyPr>
          <a:lstStyle/>
          <a:p>
            <a:r>
              <a:rPr lang="en-US" altLang="zh-CN" sz="1600" b="1" dirty="0">
                <a:solidFill>
                  <a:srgbClr val="C00000"/>
                </a:solidFill>
              </a:rPr>
              <a:t>[1] [3]</a:t>
            </a:r>
            <a:endParaRPr lang="zh-CN" altLang="en-US" sz="1600" b="1" dirty="0">
              <a:solidFill>
                <a:srgbClr val="C00000"/>
              </a:solidFill>
            </a:endParaRPr>
          </a:p>
        </p:txBody>
      </p:sp>
      <p:sp>
        <p:nvSpPr>
          <p:cNvPr id="18" name="矩形 17"/>
          <p:cNvSpPr/>
          <p:nvPr/>
        </p:nvSpPr>
        <p:spPr bwMode="auto">
          <a:xfrm>
            <a:off x="5714205" y="2264649"/>
            <a:ext cx="5511803" cy="36890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89569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Further Discussion on Link Budgets of </a:t>
            </a:r>
            <a:r>
              <a:rPr lang="en-US" altLang="zh-CN" sz="3600" dirty="0">
                <a:solidFill>
                  <a:srgbClr val="000000"/>
                </a:solidFill>
              </a:rPr>
              <a:t>AMP Devices</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00600"/>
          </a:xfrm>
        </p:spPr>
        <p:txBody>
          <a:bodyPr/>
          <a:lstStyle/>
          <a:p>
            <a:r>
              <a:rPr lang="en-US" altLang="zh-CN" sz="1800" dirty="0"/>
              <a:t>Based on the discussion, to accurately calculate the link budgets of AMP devices, types or configurations of AMP devices should be clarified</a:t>
            </a:r>
          </a:p>
          <a:p>
            <a:pPr lvl="1" defTabSz="914400"/>
            <a:r>
              <a:rPr lang="en-US" altLang="zh-CN" sz="1400" dirty="0"/>
              <a:t>Type A: </a:t>
            </a:r>
            <a:r>
              <a:rPr lang="en-US" altLang="zh-CN" sz="1400" dirty="0">
                <a:solidFill>
                  <a:srgbClr val="000000"/>
                </a:solidFill>
              </a:rPr>
              <a:t>AMP-assisted IoT devices has </a:t>
            </a:r>
            <a:r>
              <a:rPr lang="en-US" altLang="zh-CN" sz="1400" dirty="0"/>
              <a:t>similar capability </a:t>
            </a:r>
            <a:r>
              <a:rPr lang="en-US" altLang="zh-CN" sz="1400" dirty="0">
                <a:solidFill>
                  <a:srgbClr val="000000"/>
                </a:solidFill>
              </a:rPr>
              <a:t>as current Wi-Fi devices </a:t>
            </a:r>
            <a:r>
              <a:rPr lang="en-US" altLang="zh-CN" sz="1400" dirty="0">
                <a:solidFill>
                  <a:srgbClr val="000000"/>
                </a:solidFill>
                <a:sym typeface="Wingdings" panose="05000000000000000000" pitchFamily="2" charset="2"/>
              </a:rPr>
              <a:t> </a:t>
            </a:r>
            <a:r>
              <a:rPr lang="en-US" altLang="zh-CN" sz="1400" dirty="0">
                <a:sym typeface="Wingdings" panose="05000000000000000000" pitchFamily="2" charset="2"/>
              </a:rPr>
              <a:t>S</a:t>
            </a:r>
            <a:r>
              <a:rPr lang="en-US" altLang="zh-CN" sz="1400" dirty="0"/>
              <a:t>imilar Coverage </a:t>
            </a:r>
          </a:p>
          <a:p>
            <a:pPr lvl="1" defTabSz="914400"/>
            <a:r>
              <a:rPr lang="en-US" altLang="zh-CN" sz="1400" dirty="0">
                <a:solidFill>
                  <a:srgbClr val="0000FF"/>
                </a:solidFill>
              </a:rPr>
              <a:t>Type</a:t>
            </a:r>
            <a:r>
              <a:rPr lang="en-US" altLang="zh-CN" sz="1400" dirty="0"/>
              <a:t> </a:t>
            </a:r>
            <a:r>
              <a:rPr lang="en-US" altLang="zh-CN" sz="1400" dirty="0">
                <a:solidFill>
                  <a:srgbClr val="0000FF"/>
                </a:solidFill>
              </a:rPr>
              <a:t>B</a:t>
            </a:r>
            <a:r>
              <a:rPr lang="en-US" altLang="zh-CN" sz="1400" dirty="0"/>
              <a:t>: </a:t>
            </a:r>
            <a:r>
              <a:rPr lang="en-US" altLang="zh-CN" sz="1400" dirty="0">
                <a:solidFill>
                  <a:srgbClr val="000000"/>
                </a:solidFill>
              </a:rPr>
              <a:t>AMP IoT devices with </a:t>
            </a:r>
            <a:r>
              <a:rPr lang="en-US" altLang="zh-CN" sz="1400" dirty="0">
                <a:solidFill>
                  <a:srgbClr val="0000FF"/>
                </a:solidFill>
              </a:rPr>
              <a:t>active transmitters</a:t>
            </a:r>
            <a:r>
              <a:rPr lang="en-US" altLang="zh-CN" sz="1400" dirty="0">
                <a:solidFill>
                  <a:srgbClr val="000000"/>
                </a:solidFill>
                <a:sym typeface="Wingdings" panose="05000000000000000000" pitchFamily="2" charset="2"/>
              </a:rPr>
              <a:t>  </a:t>
            </a:r>
            <a:r>
              <a:rPr lang="en-US" altLang="zh-CN" sz="1400" dirty="0">
                <a:sym typeface="Wingdings" panose="05000000000000000000" pitchFamily="2" charset="2"/>
              </a:rPr>
              <a:t>power &amp; signal transmitting c</a:t>
            </a:r>
            <a:r>
              <a:rPr lang="en-US" altLang="zh-CN" sz="1400" dirty="0"/>
              <a:t>overages are de-coupled</a:t>
            </a:r>
          </a:p>
          <a:p>
            <a:pPr lvl="1" defTabSz="914400"/>
            <a:r>
              <a:rPr lang="en-US" altLang="zh-CN" sz="1400" dirty="0">
                <a:solidFill>
                  <a:srgbClr val="C00000"/>
                </a:solidFill>
              </a:rPr>
              <a:t>Type</a:t>
            </a:r>
            <a:r>
              <a:rPr lang="en-US" altLang="zh-CN" sz="1400" dirty="0"/>
              <a:t> </a:t>
            </a:r>
            <a:r>
              <a:rPr lang="en-US" altLang="zh-CN" sz="1400" dirty="0">
                <a:solidFill>
                  <a:srgbClr val="C00000"/>
                </a:solidFill>
              </a:rPr>
              <a:t>C</a:t>
            </a:r>
            <a:r>
              <a:rPr lang="en-US" altLang="zh-CN" sz="1400" dirty="0"/>
              <a:t>: </a:t>
            </a:r>
            <a:r>
              <a:rPr lang="en-US" altLang="zh-CN" sz="1400" dirty="0">
                <a:solidFill>
                  <a:srgbClr val="C00000"/>
                </a:solidFill>
              </a:rPr>
              <a:t>Backscatter</a:t>
            </a:r>
            <a:r>
              <a:rPr lang="en-US" altLang="zh-CN" sz="1400" dirty="0">
                <a:solidFill>
                  <a:srgbClr val="000000"/>
                </a:solidFill>
              </a:rPr>
              <a:t> AMP IoT devices with configuration </a:t>
            </a:r>
            <a:r>
              <a:rPr lang="en-US" altLang="zh-CN" sz="1400" dirty="0" err="1">
                <a:solidFill>
                  <a:srgbClr val="C00000"/>
                </a:solidFill>
              </a:rPr>
              <a:t>MoBC</a:t>
            </a:r>
            <a:r>
              <a:rPr lang="en-US" altLang="zh-CN" sz="1400" dirty="0">
                <a:solidFill>
                  <a:srgbClr val="000000"/>
                </a:solidFill>
              </a:rPr>
              <a:t> and </a:t>
            </a:r>
            <a:r>
              <a:rPr lang="en-US" altLang="zh-CN" sz="1400" dirty="0" err="1">
                <a:solidFill>
                  <a:srgbClr val="C00000"/>
                </a:solidFill>
              </a:rPr>
              <a:t>BiBC</a:t>
            </a:r>
            <a:endParaRPr lang="en-US" altLang="zh-CN" sz="1400" dirty="0">
              <a:solidFill>
                <a:srgbClr val="000000"/>
              </a:solidFill>
            </a:endParaRPr>
          </a:p>
          <a:p>
            <a:pPr lvl="1" defTabSz="914400"/>
            <a:endParaRPr lang="en-US" altLang="zh-CN" sz="1400" dirty="0">
              <a:solidFill>
                <a:srgbClr val="000000"/>
              </a:solidFill>
            </a:endParaRPr>
          </a:p>
          <a:p>
            <a:pPr lvl="1" defTabSz="914400"/>
            <a:endParaRPr lang="en-US" altLang="zh-CN" sz="1400" dirty="0">
              <a:solidFill>
                <a:srgbClr val="000000"/>
              </a:solidFill>
            </a:endParaRPr>
          </a:p>
          <a:p>
            <a:pPr lvl="1" defTabSz="914400"/>
            <a:endParaRPr lang="en-US" altLang="zh-CN" sz="1400" dirty="0"/>
          </a:p>
          <a:p>
            <a:pPr lvl="1" defTabSz="914400"/>
            <a:endParaRPr lang="en-US" altLang="zh-CN" sz="1400" dirty="0">
              <a:solidFill>
                <a:srgbClr val="000000"/>
              </a:solidFill>
            </a:endParaRPr>
          </a:p>
          <a:p>
            <a:pPr lvl="1"/>
            <a:endParaRPr lang="en-US" altLang="zh-CN" sz="1400" dirty="0"/>
          </a:p>
          <a:p>
            <a:endParaRPr lang="en-US" altLang="zh-CN" sz="1800" dirty="0" smtClean="0"/>
          </a:p>
          <a:p>
            <a:r>
              <a:rPr lang="en-US" altLang="zh-CN" sz="1800" dirty="0" smtClean="0"/>
              <a:t>Downlink </a:t>
            </a:r>
            <a:r>
              <a:rPr lang="en-US" altLang="zh-CN" sz="1800" dirty="0"/>
              <a:t>link budget computations of Type-B and Type C-1 / C-2 are similar</a:t>
            </a:r>
          </a:p>
          <a:p>
            <a:r>
              <a:rPr lang="en-US" altLang="zh-CN" sz="1800" dirty="0"/>
              <a:t>For uplink link budget computations, the above mentioned three types are different</a:t>
            </a:r>
          </a:p>
          <a:p>
            <a:pPr lvl="1" defTabSz="914400"/>
            <a:r>
              <a:rPr lang="en-US" altLang="zh-CN" sz="1400" dirty="0">
                <a:solidFill>
                  <a:srgbClr val="0000FF"/>
                </a:solidFill>
              </a:rPr>
              <a:t>Type</a:t>
            </a:r>
            <a:r>
              <a:rPr lang="en-US" altLang="zh-CN" sz="1400" dirty="0"/>
              <a:t> </a:t>
            </a:r>
            <a:r>
              <a:rPr lang="en-US" altLang="zh-CN" sz="1400" dirty="0">
                <a:solidFill>
                  <a:srgbClr val="0000FF"/>
                </a:solidFill>
              </a:rPr>
              <a:t>B</a:t>
            </a:r>
            <a:r>
              <a:rPr lang="en-US" altLang="zh-CN" sz="1400" dirty="0"/>
              <a:t>: </a:t>
            </a:r>
            <a:r>
              <a:rPr lang="en-US" altLang="zh-CN" sz="1400" dirty="0">
                <a:solidFill>
                  <a:srgbClr val="000000"/>
                </a:solidFill>
              </a:rPr>
              <a:t>AMP IoT devices with </a:t>
            </a:r>
            <a:r>
              <a:rPr lang="en-US" altLang="zh-CN" sz="1400" dirty="0">
                <a:solidFill>
                  <a:srgbClr val="0000FF"/>
                </a:solidFill>
              </a:rPr>
              <a:t>active transmitters</a:t>
            </a:r>
            <a:r>
              <a:rPr lang="en-US" altLang="zh-CN" sz="1400" dirty="0">
                <a:solidFill>
                  <a:srgbClr val="000000"/>
                </a:solidFill>
                <a:sym typeface="Wingdings" panose="05000000000000000000" pitchFamily="2" charset="2"/>
              </a:rPr>
              <a:t>  </a:t>
            </a:r>
            <a:r>
              <a:rPr lang="en-US" altLang="zh-CN" sz="1400" dirty="0" err="1">
                <a:solidFill>
                  <a:srgbClr val="000000"/>
                </a:solidFill>
              </a:rPr>
              <a:t>Tx</a:t>
            </a:r>
            <a:r>
              <a:rPr lang="en-US" altLang="zh-CN" sz="1400" dirty="0">
                <a:solidFill>
                  <a:srgbClr val="000000"/>
                </a:solidFill>
              </a:rPr>
              <a:t> LNA Supported</a:t>
            </a:r>
            <a:endParaRPr lang="en-US" altLang="zh-CN" sz="1400" dirty="0"/>
          </a:p>
          <a:p>
            <a:pPr lvl="1" defTabSz="914400"/>
            <a:r>
              <a:rPr lang="en-US" altLang="zh-CN" sz="1400" dirty="0">
                <a:solidFill>
                  <a:srgbClr val="C00000"/>
                </a:solidFill>
              </a:rPr>
              <a:t>Type</a:t>
            </a:r>
            <a:r>
              <a:rPr lang="en-US" altLang="zh-CN" sz="1400" dirty="0"/>
              <a:t> </a:t>
            </a:r>
            <a:r>
              <a:rPr lang="en-US" altLang="zh-CN" sz="1400" dirty="0">
                <a:solidFill>
                  <a:srgbClr val="C00000"/>
                </a:solidFill>
              </a:rPr>
              <a:t>C (</a:t>
            </a:r>
            <a:r>
              <a:rPr lang="en-US" altLang="zh-CN" sz="1400" dirty="0" err="1">
                <a:solidFill>
                  <a:srgbClr val="C00000"/>
                </a:solidFill>
              </a:rPr>
              <a:t>MoBC</a:t>
            </a:r>
            <a:r>
              <a:rPr lang="en-US" altLang="zh-CN" sz="1400" dirty="0">
                <a:solidFill>
                  <a:srgbClr val="C00000"/>
                </a:solidFill>
              </a:rPr>
              <a:t>)</a:t>
            </a:r>
            <a:r>
              <a:rPr lang="en-US" altLang="zh-CN" sz="1400" dirty="0"/>
              <a:t>: </a:t>
            </a:r>
            <a:r>
              <a:rPr lang="en-US" altLang="zh-CN" sz="1400" dirty="0">
                <a:solidFill>
                  <a:srgbClr val="000000"/>
                </a:solidFill>
              </a:rPr>
              <a:t>DL &amp; UL coverages are coupled, Tag shall be activated in the first place, and reader shall have enough </a:t>
            </a:r>
            <a:r>
              <a:rPr lang="en-US" altLang="zh-CN" sz="1400" dirty="0"/>
              <a:t>dynamic range (Tx and Rx signal isolation, 30~50dB in [2]) to operate transmitting and receiving simultaneously  </a:t>
            </a:r>
            <a:endParaRPr lang="en-US" altLang="zh-CN" sz="1400" dirty="0">
              <a:solidFill>
                <a:srgbClr val="000000"/>
              </a:solidFill>
            </a:endParaRPr>
          </a:p>
          <a:p>
            <a:pPr lvl="1"/>
            <a:r>
              <a:rPr lang="en-US" altLang="zh-CN" sz="1400" dirty="0">
                <a:solidFill>
                  <a:srgbClr val="C00000"/>
                </a:solidFill>
              </a:rPr>
              <a:t>Type</a:t>
            </a:r>
            <a:r>
              <a:rPr lang="en-US" altLang="zh-CN" sz="1400" dirty="0"/>
              <a:t> </a:t>
            </a:r>
            <a:r>
              <a:rPr lang="en-US" altLang="zh-CN" sz="1400" dirty="0">
                <a:solidFill>
                  <a:srgbClr val="C00000"/>
                </a:solidFill>
              </a:rPr>
              <a:t>C (</a:t>
            </a:r>
            <a:r>
              <a:rPr lang="en-US" altLang="zh-CN" sz="1400" dirty="0" err="1">
                <a:solidFill>
                  <a:srgbClr val="C00000"/>
                </a:solidFill>
              </a:rPr>
              <a:t>BiBC</a:t>
            </a:r>
            <a:r>
              <a:rPr lang="en-US" altLang="zh-CN" sz="1400" dirty="0">
                <a:solidFill>
                  <a:srgbClr val="C00000"/>
                </a:solidFill>
              </a:rPr>
              <a:t>)</a:t>
            </a:r>
            <a:r>
              <a:rPr lang="en-US" altLang="zh-CN" sz="1400" dirty="0"/>
              <a:t>: </a:t>
            </a:r>
            <a:r>
              <a:rPr lang="en-US" altLang="zh-CN" sz="1400" dirty="0">
                <a:solidFill>
                  <a:srgbClr val="000000"/>
                </a:solidFill>
              </a:rPr>
              <a:t>DL &amp; UL coverages are de-coupled, no full duplex operation required at the reader</a:t>
            </a:r>
            <a:endParaRPr lang="en-US" altLang="zh-CN" sz="1400" dirty="0"/>
          </a:p>
        </p:txBody>
      </p:sp>
      <p:pic>
        <p:nvPicPr>
          <p:cNvPr id="2" name="图片 1"/>
          <p:cNvPicPr>
            <a:picLocks noChangeAspect="1"/>
          </p:cNvPicPr>
          <p:nvPr/>
        </p:nvPicPr>
        <p:blipFill>
          <a:blip r:embed="rId2"/>
          <a:stretch>
            <a:fillRect/>
          </a:stretch>
        </p:blipFill>
        <p:spPr>
          <a:xfrm>
            <a:off x="2209006" y="2820194"/>
            <a:ext cx="2605578" cy="1066800"/>
          </a:xfrm>
          <a:prstGeom prst="rect">
            <a:avLst/>
          </a:prstGeom>
        </p:spPr>
      </p:pic>
      <p:pic>
        <p:nvPicPr>
          <p:cNvPr id="4" name="图片 3"/>
          <p:cNvPicPr>
            <a:picLocks noChangeAspect="1"/>
          </p:cNvPicPr>
          <p:nvPr/>
        </p:nvPicPr>
        <p:blipFill>
          <a:blip r:embed="rId3"/>
          <a:stretch>
            <a:fillRect/>
          </a:stretch>
        </p:blipFill>
        <p:spPr>
          <a:xfrm>
            <a:off x="6128588" y="2844051"/>
            <a:ext cx="3776618" cy="1042943"/>
          </a:xfrm>
          <a:prstGeom prst="rect">
            <a:avLst/>
          </a:prstGeom>
        </p:spPr>
      </p:pic>
      <p:sp>
        <p:nvSpPr>
          <p:cNvPr id="12" name="矩形 11"/>
          <p:cNvSpPr/>
          <p:nvPr/>
        </p:nvSpPr>
        <p:spPr>
          <a:xfrm>
            <a:off x="513059" y="6124595"/>
            <a:ext cx="11125200" cy="276999"/>
          </a:xfrm>
          <a:prstGeom prst="rect">
            <a:avLst/>
          </a:prstGeom>
        </p:spPr>
        <p:txBody>
          <a:bodyPr wrap="square">
            <a:spAutoFit/>
          </a:bodyPr>
          <a:lstStyle/>
          <a:p>
            <a:r>
              <a:rPr lang="en-US" altLang="zh-CN" sz="1200" dirty="0"/>
              <a:t>[7] </a:t>
            </a:r>
            <a:r>
              <a:rPr lang="zh-CN" altLang="en-US" sz="1200" dirty="0"/>
              <a:t>D. Galappaththige, F. Rezaei, C. Tellambura, S. P. Herath, </a:t>
            </a:r>
            <a:r>
              <a:rPr lang="en-US" altLang="zh-CN" sz="1200" dirty="0"/>
              <a:t>“</a:t>
            </a:r>
            <a:r>
              <a:rPr lang="zh-CN" altLang="en-US" sz="1200" dirty="0"/>
              <a:t>Link Budget Analysis for Backscatter-Based Passive IoT,</a:t>
            </a:r>
            <a:r>
              <a:rPr lang="en-US" altLang="zh-CN" sz="1200" dirty="0"/>
              <a:t>”</a:t>
            </a:r>
            <a:r>
              <a:rPr lang="zh-CN" altLang="en-US" sz="1200" dirty="0"/>
              <a:t> IEEE Access, vol. 10, pp. 128890-128922, 2022.</a:t>
            </a:r>
          </a:p>
        </p:txBody>
      </p:sp>
    </p:spTree>
    <p:extLst>
      <p:ext uri="{BB962C8B-B14F-4D97-AF65-F5344CB8AC3E}">
        <p14:creationId xmlns:p14="http://schemas.microsoft.com/office/powerpoint/2010/main" val="25235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Downlink Link Budgets of </a:t>
            </a:r>
            <a:r>
              <a:rPr lang="en-US" altLang="zh-CN" sz="3600" dirty="0">
                <a:solidFill>
                  <a:srgbClr val="000000"/>
                </a:solidFill>
              </a:rPr>
              <a:t>AMP Devices</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76799"/>
          </a:xfrm>
        </p:spPr>
        <p:txBody>
          <a:bodyPr/>
          <a:lstStyle/>
          <a:p>
            <a:r>
              <a:rPr lang="en-US" altLang="zh-CN" sz="2000" dirty="0"/>
              <a:t>Downlink link budget computations of </a:t>
            </a:r>
            <a:r>
              <a:rPr lang="en-US" altLang="zh-CN" sz="2000" dirty="0" smtClean="0"/>
              <a:t>Type B </a:t>
            </a:r>
            <a:r>
              <a:rPr lang="en-US" altLang="zh-CN" sz="2000" dirty="0"/>
              <a:t>and Type C are similar</a:t>
            </a:r>
          </a:p>
          <a:p>
            <a:pPr lvl="1" defTabSz="914400"/>
            <a:r>
              <a:rPr lang="en-US" altLang="zh-CN" sz="1600" dirty="0">
                <a:solidFill>
                  <a:srgbClr val="0000FF"/>
                </a:solidFill>
              </a:rPr>
              <a:t>Type</a:t>
            </a:r>
            <a:r>
              <a:rPr lang="en-US" altLang="zh-CN" sz="1600" dirty="0"/>
              <a:t> </a:t>
            </a:r>
            <a:r>
              <a:rPr lang="en-US" altLang="zh-CN" sz="1600" dirty="0">
                <a:solidFill>
                  <a:srgbClr val="0000FF"/>
                </a:solidFill>
              </a:rPr>
              <a:t>B</a:t>
            </a:r>
            <a:r>
              <a:rPr lang="en-US" altLang="zh-CN" sz="1600" dirty="0"/>
              <a:t>: </a:t>
            </a:r>
            <a:r>
              <a:rPr lang="en-US" altLang="zh-CN" sz="1600" dirty="0">
                <a:solidFill>
                  <a:srgbClr val="000000"/>
                </a:solidFill>
              </a:rPr>
              <a:t>AMP IoT devices with </a:t>
            </a:r>
            <a:r>
              <a:rPr lang="en-US" altLang="zh-CN" sz="1600" dirty="0">
                <a:solidFill>
                  <a:srgbClr val="0000FF"/>
                </a:solidFill>
              </a:rPr>
              <a:t>active transmitters</a:t>
            </a:r>
            <a:r>
              <a:rPr lang="en-US" altLang="zh-CN" sz="1600" dirty="0">
                <a:solidFill>
                  <a:srgbClr val="000000"/>
                </a:solidFill>
                <a:sym typeface="Wingdings" panose="05000000000000000000" pitchFamily="2" charset="2"/>
              </a:rPr>
              <a:t>  </a:t>
            </a:r>
            <a:r>
              <a:rPr lang="en-US" altLang="zh-CN" sz="1600" dirty="0">
                <a:sym typeface="Wingdings" panose="05000000000000000000" pitchFamily="2" charset="2"/>
              </a:rPr>
              <a:t>power &amp; signal transmitting c</a:t>
            </a:r>
            <a:r>
              <a:rPr lang="en-US" altLang="zh-CN" sz="1600" dirty="0"/>
              <a:t>overages are de-coupled</a:t>
            </a:r>
          </a:p>
          <a:p>
            <a:pPr lvl="1" defTabSz="914400"/>
            <a:r>
              <a:rPr lang="en-US" altLang="zh-CN" sz="1600" dirty="0">
                <a:solidFill>
                  <a:srgbClr val="C00000"/>
                </a:solidFill>
              </a:rPr>
              <a:t>Type</a:t>
            </a:r>
            <a:r>
              <a:rPr lang="en-US" altLang="zh-CN" sz="1600" dirty="0"/>
              <a:t> </a:t>
            </a:r>
            <a:r>
              <a:rPr lang="en-US" altLang="zh-CN" sz="1600" dirty="0">
                <a:solidFill>
                  <a:srgbClr val="C00000"/>
                </a:solidFill>
              </a:rPr>
              <a:t>C</a:t>
            </a:r>
            <a:r>
              <a:rPr lang="en-US" altLang="zh-CN" sz="1600" dirty="0"/>
              <a:t>: </a:t>
            </a:r>
            <a:r>
              <a:rPr lang="en-US" altLang="zh-CN" sz="1600" dirty="0">
                <a:solidFill>
                  <a:srgbClr val="C00000"/>
                </a:solidFill>
              </a:rPr>
              <a:t>Backscatter</a:t>
            </a:r>
            <a:r>
              <a:rPr lang="en-US" altLang="zh-CN" sz="1600" dirty="0">
                <a:solidFill>
                  <a:srgbClr val="000000"/>
                </a:solidFill>
              </a:rPr>
              <a:t> AMP IoT devices with configuration </a:t>
            </a:r>
            <a:r>
              <a:rPr lang="en-US" altLang="zh-CN" sz="1600" dirty="0" err="1" smtClean="0">
                <a:solidFill>
                  <a:srgbClr val="C00000"/>
                </a:solidFill>
              </a:rPr>
              <a:t>MoBC</a:t>
            </a:r>
            <a:r>
              <a:rPr lang="en-US" altLang="zh-CN" sz="1600" dirty="0" smtClean="0">
                <a:solidFill>
                  <a:srgbClr val="000000"/>
                </a:solidFill>
              </a:rPr>
              <a:t> </a:t>
            </a:r>
            <a:r>
              <a:rPr lang="en-US" altLang="zh-CN" sz="1600" dirty="0">
                <a:solidFill>
                  <a:srgbClr val="000000"/>
                </a:solidFill>
              </a:rPr>
              <a:t>and </a:t>
            </a:r>
            <a:r>
              <a:rPr lang="en-US" altLang="zh-CN" sz="1600" dirty="0" err="1" smtClean="0">
                <a:solidFill>
                  <a:srgbClr val="C00000"/>
                </a:solidFill>
              </a:rPr>
              <a:t>BiBC</a:t>
            </a:r>
            <a:endParaRPr lang="en-US" altLang="zh-CN" sz="1600" dirty="0">
              <a:solidFill>
                <a:srgbClr val="000000"/>
              </a:solidFill>
            </a:endParaRPr>
          </a:p>
          <a:p>
            <a:pPr lvl="1" defTabSz="914400"/>
            <a:endParaRPr lang="en-US" altLang="zh-CN" sz="1600" dirty="0">
              <a:solidFill>
                <a:srgbClr val="000000"/>
              </a:solidFill>
            </a:endParaRPr>
          </a:p>
          <a:p>
            <a:pPr lvl="1" defTabSz="914400"/>
            <a:endParaRPr lang="en-US" altLang="zh-CN" sz="1600" dirty="0">
              <a:solidFill>
                <a:srgbClr val="000000"/>
              </a:solidFill>
            </a:endParaRPr>
          </a:p>
          <a:p>
            <a:pPr lvl="1" defTabSz="914400"/>
            <a:endParaRPr lang="en-US" altLang="zh-CN" sz="1600" dirty="0"/>
          </a:p>
          <a:p>
            <a:pPr lvl="1" defTabSz="914400"/>
            <a:endParaRPr lang="en-US" altLang="zh-CN" sz="1600" dirty="0">
              <a:solidFill>
                <a:srgbClr val="000000"/>
              </a:solidFill>
            </a:endParaRPr>
          </a:p>
          <a:p>
            <a:pPr lvl="1"/>
            <a:endParaRPr lang="en-US" altLang="zh-CN" sz="1600" dirty="0"/>
          </a:p>
        </p:txBody>
      </p:sp>
      <p:graphicFrame>
        <p:nvGraphicFramePr>
          <p:cNvPr id="9" name="表格 8"/>
          <p:cNvGraphicFramePr>
            <a:graphicFrameLocks noGrp="1"/>
          </p:cNvGraphicFramePr>
          <p:nvPr>
            <p:extLst>
              <p:ext uri="{D42A27DB-BD31-4B8C-83A1-F6EECF244321}">
                <p14:modId xmlns:p14="http://schemas.microsoft.com/office/powerpoint/2010/main" val="329987839"/>
              </p:ext>
            </p:extLst>
          </p:nvPr>
        </p:nvGraphicFramePr>
        <p:xfrm>
          <a:off x="608806" y="3005439"/>
          <a:ext cx="10744200" cy="2786555"/>
        </p:xfrm>
        <a:graphic>
          <a:graphicData uri="http://schemas.openxmlformats.org/drawingml/2006/table">
            <a:tbl>
              <a:tblPr/>
              <a:tblGrid>
                <a:gridCol w="6747564">
                  <a:extLst>
                    <a:ext uri="{9D8B030D-6E8A-4147-A177-3AD203B41FA5}">
                      <a16:colId xmlns="" xmlns:a16="http://schemas.microsoft.com/office/drawing/2014/main" val="20000"/>
                    </a:ext>
                  </a:extLst>
                </a:gridCol>
                <a:gridCol w="999159">
                  <a:extLst>
                    <a:ext uri="{9D8B030D-6E8A-4147-A177-3AD203B41FA5}">
                      <a16:colId xmlns="" xmlns:a16="http://schemas.microsoft.com/office/drawing/2014/main" val="20001"/>
                    </a:ext>
                  </a:extLst>
                </a:gridCol>
                <a:gridCol w="999159"/>
                <a:gridCol w="999159">
                  <a:extLst>
                    <a:ext uri="{9D8B030D-6E8A-4147-A177-3AD203B41FA5}">
                      <a16:colId xmlns="" xmlns:a16="http://schemas.microsoft.com/office/drawing/2014/main" val="20002"/>
                    </a:ext>
                  </a:extLst>
                </a:gridCol>
                <a:gridCol w="999159"/>
              </a:tblGrid>
              <a:tr h="271167">
                <a:tc>
                  <a:txBody>
                    <a:bodyPr/>
                    <a:lstStyle/>
                    <a:p>
                      <a:endParaRPr lang="zh-CN" sz="1050" dirty="0">
                        <a:effectLst/>
                        <a:latin typeface="Times New Roman" panose="02020603050405020304" pitchFamily="18" charset="0"/>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spcAft>
                          <a:spcPts val="0"/>
                        </a:spcAft>
                      </a:pPr>
                      <a:r>
                        <a:rPr lang="en-GB" altLang="zh-CN" sz="1200" b="1" dirty="0">
                          <a:effectLst/>
                          <a:latin typeface="Times New Roman" panose="02020603050405020304" pitchFamily="18" charset="0"/>
                          <a:ea typeface="宋体" panose="02010600030101010101" pitchFamily="2" charset="-122"/>
                        </a:rPr>
                        <a:t>Type</a:t>
                      </a:r>
                      <a:r>
                        <a:rPr lang="en-GB" altLang="zh-CN" sz="1200" b="1" baseline="0" dirty="0">
                          <a:effectLst/>
                          <a:latin typeface="Times New Roman" panose="02020603050405020304" pitchFamily="18" charset="0"/>
                          <a:ea typeface="宋体" panose="02010600030101010101" pitchFamily="2" charset="-122"/>
                        </a:rPr>
                        <a:t> B</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CN" altLang="en-US"/>
                    </a:p>
                  </a:txBody>
                  <a:tcPr/>
                </a:tc>
                <a:tc gridSpan="2">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b="1" dirty="0">
                          <a:effectLst/>
                          <a:latin typeface="Times New Roman" panose="02020603050405020304" pitchFamily="18" charset="0"/>
                          <a:ea typeface="宋体" panose="02010600030101010101" pitchFamily="2" charset="-122"/>
                        </a:rPr>
                        <a:t>Type</a:t>
                      </a:r>
                      <a:r>
                        <a:rPr lang="en-GB" altLang="zh-CN" sz="1200" b="1" baseline="0" dirty="0">
                          <a:effectLst/>
                          <a:latin typeface="Times New Roman" panose="02020603050405020304" pitchFamily="18" charset="0"/>
                          <a:ea typeface="宋体" panose="02010600030101010101" pitchFamily="2" charset="-122"/>
                        </a:rPr>
                        <a:t> </a:t>
                      </a:r>
                      <a:r>
                        <a:rPr lang="en-GB" altLang="zh-CN" sz="1200" b="1" baseline="0" dirty="0" smtClean="0">
                          <a:effectLst/>
                          <a:latin typeface="Times New Roman" panose="02020603050405020304" pitchFamily="18" charset="0"/>
                          <a:ea typeface="宋体" panose="02010600030101010101" pitchFamily="2" charset="-122"/>
                        </a:rPr>
                        <a:t>C </a:t>
                      </a:r>
                      <a:r>
                        <a:rPr lang="en-GB" altLang="zh-CN" sz="1200" b="1" baseline="0" dirty="0" err="1" smtClean="0">
                          <a:effectLst/>
                          <a:latin typeface="Times New Roman" panose="02020603050405020304" pitchFamily="18" charset="0"/>
                          <a:ea typeface="宋体" panose="02010600030101010101" pitchFamily="2" charset="-122"/>
                        </a:rPr>
                        <a:t>MoBC</a:t>
                      </a:r>
                      <a:r>
                        <a:rPr lang="en-GB" altLang="zh-CN" sz="1200" b="1" baseline="0" dirty="0" smtClean="0">
                          <a:effectLst/>
                          <a:latin typeface="Times New Roman" panose="02020603050405020304" pitchFamily="18" charset="0"/>
                          <a:ea typeface="宋体" panose="02010600030101010101" pitchFamily="2" charset="-122"/>
                        </a:rPr>
                        <a:t> / </a:t>
                      </a:r>
                      <a:r>
                        <a:rPr lang="en-GB" altLang="zh-CN" sz="1200" b="1" baseline="0" dirty="0" err="1" smtClean="0">
                          <a:effectLst/>
                          <a:latin typeface="Times New Roman" panose="02020603050405020304" pitchFamily="18" charset="0"/>
                          <a:ea typeface="宋体" panose="02010600030101010101" pitchFamily="2" charset="-122"/>
                        </a:rPr>
                        <a:t>BiBC</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CN" altLang="en-US"/>
                    </a:p>
                  </a:txBody>
                  <a:tcPr/>
                </a:tc>
                <a:extLst>
                  <a:ext uri="{0D108BD9-81ED-4DB2-BD59-A6C34878D82A}">
                    <a16:rowId xmlns="" xmlns:a16="http://schemas.microsoft.com/office/drawing/2014/main" val="10000"/>
                  </a:ext>
                </a:extLst>
              </a:tr>
              <a:tr h="252248">
                <a:tc>
                  <a:txBody>
                    <a:bodyPr/>
                    <a:lstStyle/>
                    <a:p>
                      <a:pPr>
                        <a:spcAft>
                          <a:spcPts val="0"/>
                        </a:spcAft>
                      </a:pPr>
                      <a:r>
                        <a:rPr lang="en-GB" sz="1200" dirty="0">
                          <a:effectLst/>
                          <a:latin typeface="Times New Roman" panose="02020603050405020304" pitchFamily="18" charset="0"/>
                          <a:ea typeface="宋体" panose="02010600030101010101" pitchFamily="2" charset="-122"/>
                        </a:rPr>
                        <a:t>Antenna gain of IoT device (</a:t>
                      </a:r>
                      <a:r>
                        <a:rPr lang="en-GB" sz="1200" dirty="0" err="1">
                          <a:effectLst/>
                          <a:latin typeface="Times New Roman" panose="02020603050405020304" pitchFamily="18" charset="0"/>
                          <a:ea typeface="宋体" panose="02010600030101010101" pitchFamily="2" charset="-122"/>
                        </a:rPr>
                        <a:t>dBi</a:t>
                      </a:r>
                      <a:r>
                        <a:rPr lang="en-GB" sz="1200" dirty="0">
                          <a:effectLst/>
                          <a:latin typeface="Times New Roman" panose="02020603050405020304" pitchFamily="18" charset="0"/>
                          <a:ea typeface="宋体" panose="02010600030101010101" pitchFamily="2" charset="-122"/>
                        </a:rPr>
                        <a:t>)</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200" dirty="0">
                          <a:effectLst/>
                          <a:latin typeface="Times New Roman" panose="02020603050405020304" pitchFamily="18" charset="0"/>
                          <a:ea typeface="宋体" panose="02010600030101010101" pitchFamily="2" charset="-122"/>
                        </a:rPr>
                        <a:t>2</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spcAft>
                          <a:spcPts val="0"/>
                        </a:spcAft>
                      </a:pPr>
                      <a:r>
                        <a:rPr lang="en-GB" sz="1200" dirty="0">
                          <a:effectLst/>
                          <a:latin typeface="Times New Roman" panose="02020603050405020304" pitchFamily="18" charset="0"/>
                          <a:ea typeface="宋体" panose="02010600030101010101" pitchFamily="2" charset="-122"/>
                        </a:rPr>
                        <a:t>2</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10001"/>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Minimum receiving power for IoT device (</a:t>
                      </a:r>
                      <a:r>
                        <a:rPr lang="en-GB" sz="1200" dirty="0" err="1">
                          <a:effectLst/>
                          <a:latin typeface="Times New Roman" panose="02020603050405020304" pitchFamily="18" charset="0"/>
                          <a:ea typeface="宋体" panose="02010600030101010101" pitchFamily="2" charset="-122"/>
                        </a:rPr>
                        <a:t>dBm</a:t>
                      </a:r>
                      <a:r>
                        <a:rPr lang="en-GB" sz="1200" dirty="0">
                          <a:effectLst/>
                          <a:latin typeface="Times New Roman" panose="02020603050405020304" pitchFamily="18" charset="0"/>
                          <a:ea typeface="宋体" panose="02010600030101010101" pitchFamily="2" charset="-122"/>
                        </a:rPr>
                        <a:t>)</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sz="1200" dirty="0">
                          <a:effectLst/>
                          <a:latin typeface="Times New Roman" panose="02020603050405020304" pitchFamily="18" charset="0"/>
                          <a:ea typeface="宋体" panose="02010600030101010101" pitchFamily="2" charset="-122"/>
                        </a:rPr>
                        <a:t>-45</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spcAft>
                          <a:spcPts val="0"/>
                        </a:spcAft>
                      </a:pPr>
                      <a:r>
                        <a:rPr lang="en-GB" sz="1200" dirty="0">
                          <a:effectLst/>
                          <a:latin typeface="Times New Roman" panose="02020603050405020304" pitchFamily="18" charset="0"/>
                          <a:ea typeface="宋体" panose="02010600030101010101" pitchFamily="2" charset="-122"/>
                        </a:rPr>
                        <a:t>-20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 xmlns:a16="http://schemas.microsoft.com/office/drawing/2014/main" val="10002"/>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Frequency</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gridSpan="2">
                  <a:txBody>
                    <a:bodyPr/>
                    <a:lstStyle/>
                    <a:p>
                      <a:pPr>
                        <a:spcAft>
                          <a:spcPts val="0"/>
                        </a:spcAft>
                      </a:pPr>
                      <a:r>
                        <a:rPr lang="en-GB" sz="1200" b="1" dirty="0">
                          <a:effectLst/>
                          <a:latin typeface="Times New Roman" panose="02020603050405020304" pitchFamily="18" charset="0"/>
                          <a:ea typeface="宋体" panose="02010600030101010101" pitchFamily="2" charset="-122"/>
                        </a:rPr>
                        <a:t>2.4 GHz</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zh-CN" altLang="en-US"/>
                    </a:p>
                  </a:txBody>
                  <a:tcPr/>
                </a:tc>
                <a:tc gridSpan="2">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b="1" dirty="0">
                          <a:effectLst/>
                          <a:latin typeface="Times New Roman" panose="02020603050405020304" pitchFamily="18" charset="0"/>
                          <a:ea typeface="宋体" panose="02010600030101010101" pitchFamily="2" charset="-122"/>
                        </a:rPr>
                        <a:t>2.4 GHz</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zh-CN" altLang="en-US"/>
                    </a:p>
                  </a:txBody>
                  <a:tcPr/>
                </a:tc>
                <a:extLst>
                  <a:ext uri="{0D108BD9-81ED-4DB2-BD59-A6C34878D82A}">
                    <a16:rowId xmlns="" xmlns:a16="http://schemas.microsoft.com/office/drawing/2014/main" val="10003"/>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EIRP of AP (</a:t>
                      </a:r>
                      <a:r>
                        <a:rPr lang="en-GB" sz="1200" dirty="0" err="1">
                          <a:effectLst/>
                          <a:latin typeface="Times New Roman" panose="02020603050405020304" pitchFamily="18" charset="0"/>
                          <a:ea typeface="宋体" panose="02010600030101010101" pitchFamily="2" charset="-122"/>
                        </a:rPr>
                        <a:t>dBm</a:t>
                      </a:r>
                      <a:r>
                        <a:rPr lang="en-GB" sz="1200" dirty="0">
                          <a:effectLst/>
                          <a:latin typeface="Times New Roman" panose="02020603050405020304" pitchFamily="18" charset="0"/>
                          <a:ea typeface="宋体" panose="02010600030101010101" pitchFamily="2" charset="-122"/>
                        </a:rPr>
                        <a:t>)</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Times New Roman" panose="02020603050405020304" pitchFamily="18" charset="0"/>
                          <a:ea typeface="宋体" panose="02010600030101010101" pitchFamily="2" charset="-122"/>
                        </a:rPr>
                        <a:t>27</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200" dirty="0" smtClean="0">
                          <a:effectLst/>
                          <a:latin typeface="Times New Roman" panose="02020603050405020304" pitchFamily="18" charset="0"/>
                          <a:ea typeface="宋体" panose="02010600030101010101" pitchFamily="2" charset="-122"/>
                        </a:rPr>
                        <a:t>20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Times New Roman" panose="02020603050405020304" pitchFamily="18" charset="0"/>
                          <a:ea typeface="宋体" panose="02010600030101010101" pitchFamily="2" charset="-122"/>
                        </a:rPr>
                        <a:t>27</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200" dirty="0" smtClean="0">
                          <a:effectLst/>
                          <a:latin typeface="Times New Roman" panose="02020603050405020304" pitchFamily="18" charset="0"/>
                          <a:ea typeface="宋体" panose="02010600030101010101" pitchFamily="2" charset="-122"/>
                        </a:rPr>
                        <a:t>20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AP to IoT device (m) (</a:t>
                      </a:r>
                      <a:r>
                        <a:rPr lang="en-GB" altLang="zh-CN" sz="1200" dirty="0" err="1">
                          <a:effectLst/>
                          <a:latin typeface="Times New Roman" panose="02020603050405020304" pitchFamily="18" charset="0"/>
                          <a:ea typeface="宋体" panose="02010600030101010101" pitchFamily="2" charset="-122"/>
                        </a:rPr>
                        <a:t>Friis</a:t>
                      </a:r>
                      <a:r>
                        <a:rPr lang="en-GB" altLang="zh-CN" sz="1200" dirty="0">
                          <a:effectLst/>
                          <a:latin typeface="Times New Roman" panose="02020603050405020304" pitchFamily="18" charset="0"/>
                          <a:ea typeface="宋体" panose="02010600030101010101" pitchFamily="2" charset="-122"/>
                        </a:rPr>
                        <a:t>)</a:t>
                      </a:r>
                      <a:endParaRPr lang="en-US" altLang="zh-CN" sz="12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FF"/>
                          </a:solidFill>
                          <a:effectLst/>
                          <a:latin typeface="Times New Roman" panose="02020603050405020304" pitchFamily="18" charset="0"/>
                          <a:ea typeface="宋体" panose="02010600030101010101" pitchFamily="2" charset="-122"/>
                        </a:rPr>
                        <a:t>49.85</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1200" dirty="0" smtClean="0">
                          <a:solidFill>
                            <a:srgbClr val="0000FF"/>
                          </a:solidFill>
                          <a:effectLst/>
                          <a:latin typeface="Times New Roman" panose="02020603050405020304" pitchFamily="18" charset="0"/>
                          <a:ea typeface="宋体" panose="02010600030101010101" pitchFamily="2" charset="-122"/>
                        </a:rPr>
                        <a:t>22.27</a:t>
                      </a:r>
                      <a:endParaRPr lang="en-GB"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a:solidFill>
                            <a:srgbClr val="0000FF"/>
                          </a:solidFill>
                          <a:effectLst/>
                          <a:latin typeface="Times New Roman" panose="02020603050405020304" pitchFamily="18" charset="0"/>
                          <a:ea typeface="宋体" panose="02010600030101010101" pitchFamily="2" charset="-122"/>
                        </a:rPr>
                        <a:t>2.80</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smtClean="0">
                          <a:solidFill>
                            <a:srgbClr val="0000FF"/>
                          </a:solidFill>
                          <a:effectLst/>
                          <a:latin typeface="Times New Roman" panose="02020603050405020304" pitchFamily="18" charset="0"/>
                          <a:ea typeface="宋体" panose="02010600030101010101" pitchFamily="2" charset="-122"/>
                        </a:rPr>
                        <a:t>1.25</a:t>
                      </a:r>
                      <a:endParaRPr lang="en-GB" altLang="zh-CN"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234591">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AP to IoT device (m) (11n Channel D)</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C00000"/>
                          </a:solidFill>
                          <a:effectLst/>
                          <a:latin typeface="Times New Roman" panose="02020603050405020304" pitchFamily="18" charset="0"/>
                          <a:ea typeface="宋体" panose="02010600030101010101" pitchFamily="2" charset="-122"/>
                        </a:rPr>
                        <a:t>17.8</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1200" dirty="0" smtClean="0">
                          <a:solidFill>
                            <a:srgbClr val="C00000"/>
                          </a:solidFill>
                          <a:effectLst/>
                          <a:latin typeface="Times New Roman" panose="02020603050405020304" pitchFamily="18" charset="0"/>
                          <a:ea typeface="宋体" panose="02010600030101010101" pitchFamily="2" charset="-122"/>
                        </a:rPr>
                        <a:t>11.32</a:t>
                      </a:r>
                      <a:endParaRPr lang="en-GB"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1200" dirty="0">
                          <a:solidFill>
                            <a:srgbClr val="C00000"/>
                          </a:solidFill>
                          <a:effectLst/>
                          <a:latin typeface="Times New Roman" panose="02020603050405020304" pitchFamily="18" charset="0"/>
                          <a:ea typeface="宋体" panose="02010600030101010101" pitchFamily="2" charset="-122"/>
                        </a:rPr>
                        <a:t>2</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1200" dirty="0" smtClean="0">
                          <a:solidFill>
                            <a:srgbClr val="C00000"/>
                          </a:solidFill>
                          <a:effectLst/>
                          <a:latin typeface="Times New Roman" panose="02020603050405020304" pitchFamily="18" charset="0"/>
                          <a:ea typeface="宋体" panose="02010600030101010101" pitchFamily="2" charset="-122"/>
                        </a:rPr>
                        <a:t>0.88</a:t>
                      </a:r>
                      <a:endParaRPr lang="en-GB"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Frequency</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gridSpan="2">
                  <a:txBody>
                    <a:bodyPr/>
                    <a:lstStyle/>
                    <a:p>
                      <a:pPr>
                        <a:spcAft>
                          <a:spcPts val="0"/>
                        </a:spcAft>
                      </a:pPr>
                      <a:r>
                        <a:rPr lang="en-GB" sz="1200" b="1" dirty="0">
                          <a:effectLst/>
                          <a:latin typeface="Times New Roman" panose="02020603050405020304" pitchFamily="18" charset="0"/>
                          <a:ea typeface="宋体" panose="02010600030101010101" pitchFamily="2" charset="-122"/>
                        </a:rPr>
                        <a:t>920 MHz</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zh-CN" altLang="en-US"/>
                    </a:p>
                  </a:txBody>
                  <a:tcPr/>
                </a:tc>
                <a:tc gridSpan="2">
                  <a:txBody>
                    <a:bodyPr/>
                    <a:lstStyle/>
                    <a:p>
                      <a:pPr>
                        <a:spcAft>
                          <a:spcPts val="0"/>
                        </a:spcAft>
                      </a:pPr>
                      <a:r>
                        <a:rPr lang="en-GB" altLang="zh-CN" sz="1200" b="1" dirty="0">
                          <a:effectLst/>
                          <a:latin typeface="Times New Roman" panose="02020603050405020304" pitchFamily="18" charset="0"/>
                          <a:ea typeface="宋体" panose="02010600030101010101" pitchFamily="2" charset="-122"/>
                        </a:rPr>
                        <a:t>920 MHz</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zh-CN" altLang="en-US"/>
                    </a:p>
                  </a:txBody>
                  <a:tcPr/>
                </a:tc>
                <a:extLst>
                  <a:ext uri="{0D108BD9-81ED-4DB2-BD59-A6C34878D82A}">
                    <a16:rowId xmlns="" xmlns:a16="http://schemas.microsoft.com/office/drawing/2014/main" val="10007"/>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EIRP of AP (</a:t>
                      </a:r>
                      <a:r>
                        <a:rPr lang="en-GB" sz="1200" dirty="0" err="1">
                          <a:effectLst/>
                          <a:latin typeface="Times New Roman" panose="02020603050405020304" pitchFamily="18" charset="0"/>
                          <a:ea typeface="宋体" panose="02010600030101010101" pitchFamily="2" charset="-122"/>
                        </a:rPr>
                        <a:t>dBm</a:t>
                      </a:r>
                      <a:r>
                        <a:rPr lang="en-GB" sz="1200" dirty="0">
                          <a:effectLst/>
                          <a:latin typeface="Times New Roman" panose="02020603050405020304" pitchFamily="18" charset="0"/>
                          <a:ea typeface="宋体" panose="02010600030101010101" pitchFamily="2" charset="-122"/>
                        </a:rPr>
                        <a:t>)</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30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30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AP to IoT device (m) (</a:t>
                      </a:r>
                      <a:r>
                        <a:rPr lang="en-GB" altLang="zh-CN" sz="1200" dirty="0" err="1">
                          <a:effectLst/>
                          <a:latin typeface="Times New Roman" panose="02020603050405020304" pitchFamily="18" charset="0"/>
                          <a:ea typeface="宋体" panose="02010600030101010101" pitchFamily="2" charset="-122"/>
                        </a:rPr>
                        <a:t>Friis</a:t>
                      </a:r>
                      <a:r>
                        <a:rPr lang="en-GB" altLang="zh-CN" sz="1200" dirty="0">
                          <a:effectLst/>
                          <a:latin typeface="Times New Roman" panose="02020603050405020304" pitchFamily="18" charset="0"/>
                          <a:ea typeface="宋体" panose="02010600030101010101" pitchFamily="2" charset="-122"/>
                        </a:rPr>
                        <a:t>)</a:t>
                      </a:r>
                      <a:endParaRPr lang="en-US" altLang="zh-CN" sz="12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altLang="zh-CN" sz="1200" dirty="0">
                          <a:solidFill>
                            <a:srgbClr val="0000FF"/>
                          </a:solidFill>
                          <a:effectLst/>
                          <a:latin typeface="Times New Roman" panose="02020603050405020304" pitchFamily="18" charset="0"/>
                          <a:ea typeface="宋体" panose="02010600030101010101" pitchFamily="2" charset="-122"/>
                        </a:rPr>
                        <a:t>183.70 </a:t>
                      </a:r>
                      <a:endParaRPr lang="zh-CN"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spcAft>
                          <a:spcPts val="0"/>
                        </a:spcAft>
                      </a:pPr>
                      <a:endParaRPr lang="zh-CN"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US" altLang="zh-CN" sz="1200" dirty="0">
                          <a:solidFill>
                            <a:srgbClr val="0000FF"/>
                          </a:solidFill>
                          <a:effectLst/>
                          <a:latin typeface="Times New Roman" panose="02020603050405020304" pitchFamily="18" charset="0"/>
                          <a:ea typeface="宋体" panose="02010600030101010101" pitchFamily="2" charset="-122"/>
                        </a:rPr>
                        <a:t>10.33</a:t>
                      </a:r>
                      <a:endParaRPr lang="zh-CN" altLang="zh-CN"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endParaRPr lang="zh-CN" altLang="zh-CN"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234591">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AP to IoT device (m) (11ah Channel D Indoor)</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altLang="zh-CN" sz="1200" dirty="0">
                          <a:solidFill>
                            <a:srgbClr val="C00000"/>
                          </a:solidFill>
                          <a:effectLst/>
                          <a:latin typeface="Times New Roman" panose="02020603050405020304" pitchFamily="18" charset="0"/>
                          <a:ea typeface="宋体" panose="02010600030101010101" pitchFamily="2" charset="-122"/>
                        </a:rPr>
                        <a:t>40.2</a:t>
                      </a:r>
                      <a:endParaRPr lang="zh-CN"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spcAft>
                          <a:spcPts val="0"/>
                        </a:spcAft>
                      </a:pPr>
                      <a:endParaRPr lang="zh-CN"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spcAft>
                          <a:spcPts val="0"/>
                        </a:spcAft>
                      </a:pPr>
                      <a:r>
                        <a:rPr lang="en-US" altLang="zh-CN" sz="1200" dirty="0">
                          <a:solidFill>
                            <a:srgbClr val="C00000"/>
                          </a:solidFill>
                          <a:effectLst/>
                          <a:latin typeface="Times New Roman" panose="02020603050405020304" pitchFamily="18" charset="0"/>
                          <a:ea typeface="宋体" panose="02010600030101010101" pitchFamily="2" charset="-122"/>
                        </a:rPr>
                        <a:t>8</a:t>
                      </a:r>
                      <a:endParaRPr lang="zh-CN" altLang="zh-CN"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spcAft>
                          <a:spcPts val="0"/>
                        </a:spcAft>
                      </a:pPr>
                      <a:endParaRPr lang="zh-CN" altLang="zh-CN"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bl>
          </a:graphicData>
        </a:graphic>
      </p:graphicFrame>
      <p:sp>
        <p:nvSpPr>
          <p:cNvPr id="3" name="矩形 2"/>
          <p:cNvSpPr/>
          <p:nvPr/>
        </p:nvSpPr>
        <p:spPr>
          <a:xfrm>
            <a:off x="3123406" y="2362994"/>
            <a:ext cx="5865708" cy="338554"/>
          </a:xfrm>
          <a:prstGeom prst="rect">
            <a:avLst/>
          </a:prstGeom>
        </p:spPr>
        <p:txBody>
          <a:bodyPr wrap="none">
            <a:spAutoFit/>
          </a:bodyPr>
          <a:lstStyle/>
          <a:p>
            <a:r>
              <a:rPr lang="en-US" altLang="zh-CN" sz="1600" dirty="0" err="1">
                <a:solidFill>
                  <a:srgbClr val="000000"/>
                </a:solidFill>
                <a:latin typeface="+mn-ea"/>
                <a:ea typeface="+mn-ea"/>
              </a:rPr>
              <a:t>Pr</a:t>
            </a:r>
            <a:r>
              <a:rPr lang="en-US" altLang="zh-CN" sz="1600" dirty="0">
                <a:solidFill>
                  <a:srgbClr val="000000"/>
                </a:solidFill>
                <a:latin typeface="+mn-ea"/>
                <a:ea typeface="+mn-ea"/>
              </a:rPr>
              <a:t> = Pt + Gt + Gr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a:t>
            </a:r>
            <a:r>
              <a:rPr lang="el-GR" altLang="zh-CN" sz="1600" dirty="0">
                <a:solidFill>
                  <a:srgbClr val="000000"/>
                </a:solidFill>
                <a:latin typeface="+mn-ea"/>
                <a:ea typeface="+mn-ea"/>
              </a:rPr>
              <a:t>λ</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(4</a:t>
            </a:r>
            <a:r>
              <a:rPr lang="el-GR" altLang="zh-CN" sz="1600" dirty="0">
                <a:solidFill>
                  <a:srgbClr val="000000"/>
                </a:solidFill>
                <a:latin typeface="+mn-ea"/>
                <a:ea typeface="+mn-ea"/>
              </a:rPr>
              <a:t>π</a:t>
            </a:r>
            <a:r>
              <a:rPr lang="en-US" altLang="zh-CN" sz="1600" dirty="0">
                <a:solidFill>
                  <a:srgbClr val="000000"/>
                </a:solidFill>
                <a:latin typeface="+mn-ea"/>
                <a:ea typeface="+mn-ea"/>
              </a:rPr>
              <a:t>d)     (with </a:t>
            </a:r>
            <a:r>
              <a:rPr lang="en-GB" altLang="zh-CN" sz="1600" dirty="0" err="1">
                <a:latin typeface="Times New Roman" panose="02020603050405020304" pitchFamily="18" charset="0"/>
                <a:ea typeface="宋体" panose="02010600030101010101" pitchFamily="2" charset="-122"/>
              </a:rPr>
              <a:t>Friis</a:t>
            </a:r>
            <a:r>
              <a:rPr lang="en-GB" altLang="zh-CN" sz="1600" dirty="0">
                <a:latin typeface="Times New Roman" panose="02020603050405020304" pitchFamily="18" charset="0"/>
                <a:ea typeface="宋体" panose="02010600030101010101" pitchFamily="2" charset="-122"/>
              </a:rPr>
              <a:t> Equation)</a:t>
            </a:r>
            <a:endParaRPr lang="en-US" altLang="zh-CN" sz="1600" dirty="0">
              <a:solidFill>
                <a:srgbClr val="000000"/>
              </a:solidFill>
              <a:latin typeface="+mn-ea"/>
              <a:ea typeface="+mn-ea"/>
            </a:endParaRPr>
          </a:p>
        </p:txBody>
      </p:sp>
    </p:spTree>
    <p:extLst>
      <p:ext uri="{BB962C8B-B14F-4D97-AF65-F5344CB8AC3E}">
        <p14:creationId xmlns:p14="http://schemas.microsoft.com/office/powerpoint/2010/main" val="224731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Uplink Link Budgets of </a:t>
            </a:r>
            <a:r>
              <a:rPr lang="en-US" altLang="zh-CN" sz="3600" dirty="0">
                <a:solidFill>
                  <a:srgbClr val="000000"/>
                </a:solidFill>
              </a:rPr>
              <a:t>AMP Devices</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76799"/>
          </a:xfrm>
        </p:spPr>
        <p:txBody>
          <a:bodyPr/>
          <a:lstStyle/>
          <a:p>
            <a:r>
              <a:rPr lang="en-US" altLang="zh-CN" sz="2000" dirty="0"/>
              <a:t>For uplink link budget computations, the above mentioned three types are different</a:t>
            </a:r>
          </a:p>
          <a:p>
            <a:pPr lvl="1" defTabSz="914400"/>
            <a:r>
              <a:rPr lang="en-US" altLang="zh-CN" sz="1600" dirty="0">
                <a:solidFill>
                  <a:srgbClr val="0000FF"/>
                </a:solidFill>
              </a:rPr>
              <a:t>Type</a:t>
            </a:r>
            <a:r>
              <a:rPr lang="en-US" altLang="zh-CN" sz="1600" dirty="0"/>
              <a:t> </a:t>
            </a:r>
            <a:r>
              <a:rPr lang="en-US" altLang="zh-CN" sz="1600" dirty="0">
                <a:solidFill>
                  <a:srgbClr val="0000FF"/>
                </a:solidFill>
              </a:rPr>
              <a:t>B</a:t>
            </a:r>
            <a:r>
              <a:rPr lang="en-US" altLang="zh-CN" sz="1600" dirty="0"/>
              <a:t>: </a:t>
            </a:r>
            <a:r>
              <a:rPr lang="en-US" altLang="zh-CN" sz="1600" dirty="0">
                <a:solidFill>
                  <a:srgbClr val="000000"/>
                </a:solidFill>
              </a:rPr>
              <a:t>AMP IoT devices with </a:t>
            </a:r>
            <a:r>
              <a:rPr lang="en-US" altLang="zh-CN" sz="1600" dirty="0">
                <a:solidFill>
                  <a:srgbClr val="0000FF"/>
                </a:solidFill>
              </a:rPr>
              <a:t>active transmitters</a:t>
            </a:r>
            <a:r>
              <a:rPr lang="en-US" altLang="zh-CN" sz="1600" dirty="0">
                <a:solidFill>
                  <a:srgbClr val="000000"/>
                </a:solidFill>
                <a:sym typeface="Wingdings" panose="05000000000000000000" pitchFamily="2" charset="2"/>
              </a:rPr>
              <a:t>  </a:t>
            </a:r>
            <a:r>
              <a:rPr lang="en-US" altLang="zh-CN" sz="1600" dirty="0">
                <a:sym typeface="Wingdings" panose="05000000000000000000" pitchFamily="2" charset="2"/>
              </a:rPr>
              <a:t>power &amp; signal transmitting c</a:t>
            </a:r>
            <a:r>
              <a:rPr lang="en-US" altLang="zh-CN" sz="1600" dirty="0"/>
              <a:t>overages are de-coupled</a:t>
            </a:r>
          </a:p>
          <a:p>
            <a:pPr lvl="1"/>
            <a:r>
              <a:rPr lang="en-US" altLang="zh-CN" sz="1600" dirty="0">
                <a:solidFill>
                  <a:srgbClr val="C00000"/>
                </a:solidFill>
              </a:rPr>
              <a:t>Type</a:t>
            </a:r>
            <a:r>
              <a:rPr lang="en-US" altLang="zh-CN" sz="1600" dirty="0"/>
              <a:t> </a:t>
            </a:r>
            <a:r>
              <a:rPr lang="en-US" altLang="zh-CN" sz="1600" dirty="0" smtClean="0">
                <a:solidFill>
                  <a:srgbClr val="C00000"/>
                </a:solidFill>
              </a:rPr>
              <a:t>C (</a:t>
            </a:r>
            <a:r>
              <a:rPr lang="en-US" altLang="zh-CN" sz="1600" dirty="0" err="1" smtClean="0">
                <a:solidFill>
                  <a:srgbClr val="C00000"/>
                </a:solidFill>
              </a:rPr>
              <a:t>BiBC</a:t>
            </a:r>
            <a:r>
              <a:rPr lang="en-US" altLang="zh-CN" sz="1600" dirty="0" smtClean="0">
                <a:solidFill>
                  <a:srgbClr val="C00000"/>
                </a:solidFill>
              </a:rPr>
              <a:t>)</a:t>
            </a:r>
            <a:r>
              <a:rPr lang="en-US" altLang="zh-CN" sz="1600" dirty="0" smtClean="0"/>
              <a:t>: </a:t>
            </a:r>
            <a:r>
              <a:rPr lang="en-US" altLang="zh-CN" sz="1600" dirty="0">
                <a:solidFill>
                  <a:srgbClr val="C00000"/>
                </a:solidFill>
              </a:rPr>
              <a:t>Backscatter</a:t>
            </a:r>
            <a:r>
              <a:rPr lang="en-US" altLang="zh-CN" sz="1600" dirty="0">
                <a:solidFill>
                  <a:srgbClr val="000000"/>
                </a:solidFill>
              </a:rPr>
              <a:t> AMP IoT devices with configuration </a:t>
            </a:r>
            <a:r>
              <a:rPr lang="en-US" altLang="zh-CN" sz="1600" dirty="0" err="1" smtClean="0">
                <a:solidFill>
                  <a:srgbClr val="C00000"/>
                </a:solidFill>
              </a:rPr>
              <a:t>BiBC</a:t>
            </a:r>
            <a:r>
              <a:rPr lang="en-US" altLang="zh-CN" sz="1600" dirty="0" smtClean="0">
                <a:solidFill>
                  <a:srgbClr val="000000"/>
                </a:solidFill>
              </a:rPr>
              <a:t> </a:t>
            </a:r>
            <a:r>
              <a:rPr lang="en-US" altLang="zh-CN" sz="1600" dirty="0">
                <a:solidFill>
                  <a:srgbClr val="000000"/>
                </a:solidFill>
                <a:sym typeface="Wingdings" panose="05000000000000000000" pitchFamily="2" charset="2"/>
              </a:rPr>
              <a:t> consider </a:t>
            </a:r>
            <a:r>
              <a:rPr lang="en-US" altLang="zh-CN" sz="1600" dirty="0">
                <a:solidFill>
                  <a:srgbClr val="C00000"/>
                </a:solidFill>
                <a:sym typeface="Wingdings" panose="05000000000000000000" pitchFamily="2" charset="2"/>
              </a:rPr>
              <a:t>worst case (Just Activated)</a:t>
            </a:r>
            <a:endParaRPr lang="en-US" altLang="zh-CN" sz="1600" dirty="0">
              <a:solidFill>
                <a:srgbClr val="C00000"/>
              </a:solidFill>
            </a:endParaRPr>
          </a:p>
          <a:p>
            <a:pPr lvl="1" defTabSz="914400"/>
            <a:endParaRPr lang="en-US" altLang="zh-CN" sz="1600" dirty="0">
              <a:solidFill>
                <a:srgbClr val="000000"/>
              </a:solidFill>
            </a:endParaRPr>
          </a:p>
          <a:p>
            <a:pPr lvl="1" defTabSz="914400"/>
            <a:endParaRPr lang="en-US" altLang="zh-CN" sz="1600" dirty="0">
              <a:solidFill>
                <a:srgbClr val="000000"/>
              </a:solidFill>
            </a:endParaRPr>
          </a:p>
          <a:p>
            <a:pPr lvl="1" defTabSz="914400"/>
            <a:endParaRPr lang="en-US" altLang="zh-CN" sz="1600" dirty="0"/>
          </a:p>
          <a:p>
            <a:pPr lvl="1" defTabSz="914400"/>
            <a:endParaRPr lang="en-US" altLang="zh-CN" sz="1600" dirty="0">
              <a:solidFill>
                <a:srgbClr val="000000"/>
              </a:solidFill>
            </a:endParaRPr>
          </a:p>
          <a:p>
            <a:pPr lvl="1"/>
            <a:endParaRPr lang="en-US" altLang="zh-CN" sz="1600" dirty="0"/>
          </a:p>
        </p:txBody>
      </p:sp>
      <p:graphicFrame>
        <p:nvGraphicFramePr>
          <p:cNvPr id="9" name="表格 8"/>
          <p:cNvGraphicFramePr>
            <a:graphicFrameLocks noGrp="1"/>
          </p:cNvGraphicFramePr>
          <p:nvPr>
            <p:extLst>
              <p:ext uri="{D42A27DB-BD31-4B8C-83A1-F6EECF244321}">
                <p14:modId xmlns:p14="http://schemas.microsoft.com/office/powerpoint/2010/main" val="992348820"/>
              </p:ext>
            </p:extLst>
          </p:nvPr>
        </p:nvGraphicFramePr>
        <p:xfrm>
          <a:off x="1447006" y="2868279"/>
          <a:ext cx="8991600" cy="2771315"/>
        </p:xfrm>
        <a:graphic>
          <a:graphicData uri="http://schemas.openxmlformats.org/drawingml/2006/table">
            <a:tbl>
              <a:tblPr/>
              <a:tblGrid>
                <a:gridCol w="5189218">
                  <a:extLst>
                    <a:ext uri="{9D8B030D-6E8A-4147-A177-3AD203B41FA5}">
                      <a16:colId xmlns="" xmlns:a16="http://schemas.microsoft.com/office/drawing/2014/main" val="20000"/>
                    </a:ext>
                  </a:extLst>
                </a:gridCol>
                <a:gridCol w="1901191">
                  <a:extLst>
                    <a:ext uri="{9D8B030D-6E8A-4147-A177-3AD203B41FA5}">
                      <a16:colId xmlns="" xmlns:a16="http://schemas.microsoft.com/office/drawing/2014/main" val="20001"/>
                    </a:ext>
                  </a:extLst>
                </a:gridCol>
                <a:gridCol w="1901191">
                  <a:extLst>
                    <a:ext uri="{9D8B030D-6E8A-4147-A177-3AD203B41FA5}">
                      <a16:colId xmlns="" xmlns:a16="http://schemas.microsoft.com/office/drawing/2014/main" val="20002"/>
                    </a:ext>
                  </a:extLst>
                </a:gridCol>
              </a:tblGrid>
              <a:tr h="271167">
                <a:tc>
                  <a:txBody>
                    <a:bodyPr/>
                    <a:lstStyle/>
                    <a:p>
                      <a:endParaRPr lang="zh-CN" sz="1050" dirty="0">
                        <a:effectLst/>
                        <a:latin typeface="Times New Roman" panose="02020603050405020304" pitchFamily="18" charset="0"/>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altLang="zh-CN" sz="1200" b="1" dirty="0">
                          <a:effectLst/>
                          <a:latin typeface="Times New Roman" panose="02020603050405020304" pitchFamily="18" charset="0"/>
                          <a:ea typeface="宋体" panose="02010600030101010101" pitchFamily="2" charset="-122"/>
                        </a:rPr>
                        <a:t>Type</a:t>
                      </a:r>
                      <a:r>
                        <a:rPr lang="en-GB" altLang="zh-CN" sz="1200" b="1" baseline="0" dirty="0">
                          <a:effectLst/>
                          <a:latin typeface="Times New Roman" panose="02020603050405020304" pitchFamily="18" charset="0"/>
                          <a:ea typeface="宋体" panose="02010600030101010101" pitchFamily="2" charset="-122"/>
                        </a:rPr>
                        <a:t> B</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altLang="zh-CN" sz="1200" b="1" dirty="0">
                          <a:effectLst/>
                          <a:latin typeface="Times New Roman" panose="02020603050405020304" pitchFamily="18" charset="0"/>
                          <a:ea typeface="宋体" panose="02010600030101010101" pitchFamily="2" charset="-122"/>
                        </a:rPr>
                        <a:t>Type</a:t>
                      </a:r>
                      <a:r>
                        <a:rPr lang="en-GB" altLang="zh-CN" sz="1200" b="1" baseline="0" dirty="0">
                          <a:effectLst/>
                          <a:latin typeface="Times New Roman" panose="02020603050405020304" pitchFamily="18" charset="0"/>
                          <a:ea typeface="宋体" panose="02010600030101010101" pitchFamily="2" charset="-122"/>
                        </a:rPr>
                        <a:t> </a:t>
                      </a:r>
                      <a:r>
                        <a:rPr lang="en-GB" altLang="zh-CN" sz="1200" b="1" baseline="0" dirty="0" smtClean="0">
                          <a:effectLst/>
                          <a:latin typeface="Times New Roman" panose="02020603050405020304" pitchFamily="18" charset="0"/>
                          <a:ea typeface="宋体" panose="02010600030101010101" pitchFamily="2" charset="-122"/>
                        </a:rPr>
                        <a:t>C (</a:t>
                      </a:r>
                      <a:r>
                        <a:rPr lang="en-GB" altLang="zh-CN" sz="1200" b="1" baseline="0" dirty="0" err="1" smtClean="0">
                          <a:effectLst/>
                          <a:latin typeface="Times New Roman" panose="02020603050405020304" pitchFamily="18" charset="0"/>
                          <a:ea typeface="宋体" panose="02010600030101010101" pitchFamily="2" charset="-122"/>
                        </a:rPr>
                        <a:t>BiBC</a:t>
                      </a:r>
                      <a:r>
                        <a:rPr lang="en-GB" altLang="zh-CN" sz="1200" b="1" baseline="0" dirty="0" smtClean="0">
                          <a:effectLst/>
                          <a:latin typeface="Times New Roman" panose="02020603050405020304" pitchFamily="18" charset="0"/>
                          <a:ea typeface="宋体" panose="02010600030101010101" pitchFamily="2" charset="-122"/>
                        </a:rPr>
                        <a:t>) </a:t>
                      </a:r>
                      <a:r>
                        <a:rPr lang="en-GB" altLang="zh-CN" sz="1200" b="1" baseline="0" dirty="0">
                          <a:effectLst/>
                          <a:latin typeface="Times New Roman" panose="02020603050405020304" pitchFamily="18" charset="0"/>
                          <a:ea typeface="宋体" panose="02010600030101010101" pitchFamily="2" charset="-122"/>
                        </a:rPr>
                        <a:t>(Worst Case)</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0"/>
                  </a:ext>
                </a:extLst>
              </a:tr>
              <a:tr h="252248">
                <a:tc>
                  <a:txBody>
                    <a:bodyPr/>
                    <a:lstStyle/>
                    <a:p>
                      <a:pPr>
                        <a:spcAft>
                          <a:spcPts val="0"/>
                        </a:spcAft>
                      </a:pPr>
                      <a:r>
                        <a:rPr lang="en-GB" sz="1200" dirty="0">
                          <a:effectLst/>
                          <a:latin typeface="Times New Roman" panose="02020603050405020304" pitchFamily="18" charset="0"/>
                          <a:ea typeface="宋体" panose="02010600030101010101" pitchFamily="2" charset="-122"/>
                        </a:rPr>
                        <a:t>Antenna gains of IoT device / AP (</a:t>
                      </a:r>
                      <a:r>
                        <a:rPr lang="en-GB" sz="1200" dirty="0" err="1">
                          <a:effectLst/>
                          <a:latin typeface="Times New Roman" panose="02020603050405020304" pitchFamily="18" charset="0"/>
                          <a:ea typeface="宋体" panose="02010600030101010101" pitchFamily="2" charset="-122"/>
                        </a:rPr>
                        <a:t>dBi</a:t>
                      </a:r>
                      <a:r>
                        <a:rPr lang="en-GB" sz="1200" dirty="0">
                          <a:effectLst/>
                          <a:latin typeface="Times New Roman" panose="02020603050405020304" pitchFamily="18" charset="0"/>
                          <a:ea typeface="宋体" panose="02010600030101010101" pitchFamily="2" charset="-122"/>
                        </a:rPr>
                        <a:t>)</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4591">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Receiver sensitivity of AP (</a:t>
                      </a:r>
                      <a:r>
                        <a:rPr lang="en-GB" altLang="zh-CN" sz="1200" dirty="0" err="1">
                          <a:effectLst/>
                          <a:latin typeface="Times New Roman" panose="02020603050405020304" pitchFamily="18" charset="0"/>
                          <a:ea typeface="宋体" panose="02010600030101010101" pitchFamily="2" charset="-122"/>
                        </a:rPr>
                        <a:t>dBm</a:t>
                      </a:r>
                      <a:r>
                        <a:rPr lang="en-GB" altLang="zh-CN" sz="1200" dirty="0">
                          <a:effectLst/>
                          <a:latin typeface="Times New Roman" panose="02020603050405020304" pitchFamily="18" charset="0"/>
                          <a:ea typeface="宋体" panose="02010600030101010101" pitchFamily="2" charset="-122"/>
                        </a:rPr>
                        <a:t>)</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Times New Roman" panose="02020603050405020304" pitchFamily="18" charset="0"/>
                          <a:ea typeface="宋体" panose="02010600030101010101" pitchFamily="2" charset="-122"/>
                        </a:rPr>
                        <a:t>-95</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Times New Roman" panose="02020603050405020304" pitchFamily="18" charset="0"/>
                          <a:ea typeface="宋体" panose="02010600030101010101" pitchFamily="2" charset="-122"/>
                        </a:rPr>
                        <a:t>-95</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a:effectLst/>
                          <a:latin typeface="Times New Roman" panose="02020603050405020304" pitchFamily="18" charset="0"/>
                          <a:ea typeface="宋体" panose="02010600030101010101" pitchFamily="2" charset="-122"/>
                        </a:rPr>
                        <a:t>Maximum transmission power of IoT device (</a:t>
                      </a:r>
                      <a:r>
                        <a:rPr lang="en-GB" altLang="zh-CN" sz="1200" dirty="0" err="1">
                          <a:effectLst/>
                          <a:latin typeface="Times New Roman" panose="02020603050405020304" pitchFamily="18" charset="0"/>
                          <a:ea typeface="宋体" panose="02010600030101010101" pitchFamily="2" charset="-122"/>
                        </a:rPr>
                        <a:t>dBm</a:t>
                      </a:r>
                      <a:r>
                        <a:rPr lang="en-GB" altLang="zh-CN" sz="1200" dirty="0">
                          <a:effectLst/>
                          <a:latin typeface="Times New Roman" panose="02020603050405020304" pitchFamily="18" charset="0"/>
                          <a:ea typeface="宋体" panose="02010600030101010101" pitchFamily="2" charset="-122"/>
                        </a:rPr>
                        <a:t>)</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-15</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-20</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4591">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Backscattering loss at IoT device (dB)</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altLang="zh-CN" sz="1100" dirty="0">
                          <a:effectLst/>
                          <a:latin typeface="Times New Roman" panose="02020603050405020304" pitchFamily="18" charset="0"/>
                          <a:ea typeface="宋体" panose="02010600030101010101" pitchFamily="2" charset="-122"/>
                        </a:rPr>
                        <a:t>5</a:t>
                      </a:r>
                      <a:endParaRPr lang="zh-CN" altLang="zh-CN" sz="11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Frequency</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200" b="1" dirty="0">
                          <a:effectLst/>
                          <a:latin typeface="Times New Roman" panose="02020603050405020304" pitchFamily="18" charset="0"/>
                          <a:ea typeface="宋体" panose="02010600030101010101" pitchFamily="2" charset="-122"/>
                        </a:rPr>
                        <a:t>2.4 GHz</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200" b="1" dirty="0">
                          <a:effectLst/>
                          <a:latin typeface="Times New Roman" panose="02020603050405020304" pitchFamily="18" charset="0"/>
                          <a:ea typeface="宋体" panose="02010600030101010101" pitchFamily="2" charset="-122"/>
                        </a:rPr>
                        <a:t>2.4 GHz</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5"/>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IoT device to AP (m) (</a:t>
                      </a:r>
                      <a:r>
                        <a:rPr lang="en-GB" altLang="zh-CN" sz="1200" dirty="0" err="1">
                          <a:effectLst/>
                          <a:latin typeface="Times New Roman" panose="02020603050405020304" pitchFamily="18" charset="0"/>
                          <a:ea typeface="宋体" panose="02010600030101010101" pitchFamily="2" charset="-122"/>
                        </a:rPr>
                        <a:t>Friis</a:t>
                      </a:r>
                      <a:r>
                        <a:rPr lang="en-GB" altLang="zh-CN" sz="1200" dirty="0">
                          <a:effectLst/>
                          <a:latin typeface="Times New Roman" panose="02020603050405020304" pitchFamily="18" charset="0"/>
                          <a:ea typeface="宋体" panose="02010600030101010101" pitchFamily="2" charset="-122"/>
                        </a:rPr>
                        <a:t>)</a:t>
                      </a:r>
                      <a:endParaRPr lang="en-US" altLang="zh-CN" sz="12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0000FF"/>
                          </a:solidFill>
                          <a:effectLst/>
                          <a:latin typeface="Times New Roman" panose="02020603050405020304" pitchFamily="18" charset="0"/>
                          <a:ea typeface="宋体" panose="02010600030101010101" pitchFamily="2" charset="-122"/>
                        </a:rPr>
                        <a:t>99.47</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1200" dirty="0">
                          <a:solidFill>
                            <a:srgbClr val="0000FF"/>
                          </a:solidFill>
                          <a:effectLst/>
                          <a:latin typeface="Times New Roman" panose="02020603050405020304" pitchFamily="18" charset="0"/>
                          <a:ea typeface="宋体" panose="02010600030101010101" pitchFamily="2" charset="-122"/>
                        </a:rPr>
                        <a:t>31.45</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6"/>
                  </a:ext>
                </a:extLst>
              </a:tr>
              <a:tr h="234591">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IoT device to AP (m) (11n Channel D)</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solidFill>
                            <a:srgbClr val="C00000"/>
                          </a:solidFill>
                          <a:effectLst/>
                          <a:latin typeface="Times New Roman" panose="02020603050405020304" pitchFamily="18" charset="0"/>
                          <a:ea typeface="宋体" panose="02010600030101010101" pitchFamily="2" charset="-122"/>
                        </a:rPr>
                        <a:t>27</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1200" dirty="0">
                          <a:solidFill>
                            <a:srgbClr val="C00000"/>
                          </a:solidFill>
                          <a:effectLst/>
                          <a:latin typeface="Times New Roman" panose="02020603050405020304" pitchFamily="18" charset="0"/>
                          <a:ea typeface="宋体" panose="02010600030101010101" pitchFamily="2" charset="-122"/>
                        </a:rPr>
                        <a:t>13.8</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234591">
                <a:tc>
                  <a:txBody>
                    <a:bodyPr/>
                    <a:lstStyle/>
                    <a:p>
                      <a:pPr>
                        <a:spcAft>
                          <a:spcPts val="0"/>
                        </a:spcAft>
                      </a:pPr>
                      <a:r>
                        <a:rPr lang="en-GB" sz="1200" dirty="0">
                          <a:effectLst/>
                          <a:latin typeface="Times New Roman" panose="02020603050405020304" pitchFamily="18" charset="0"/>
                          <a:ea typeface="宋体" panose="02010600030101010101" pitchFamily="2" charset="-122"/>
                        </a:rPr>
                        <a:t>Frequency</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200" b="1" dirty="0">
                          <a:effectLst/>
                          <a:latin typeface="Times New Roman" panose="02020603050405020304" pitchFamily="18" charset="0"/>
                          <a:ea typeface="宋体" panose="02010600030101010101" pitchFamily="2" charset="-122"/>
                        </a:rPr>
                        <a:t>920 MHz</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spcAft>
                          <a:spcPts val="0"/>
                        </a:spcAft>
                      </a:pPr>
                      <a:r>
                        <a:rPr lang="en-GB" sz="1200" b="1" dirty="0">
                          <a:effectLst/>
                          <a:latin typeface="Times New Roman" panose="02020603050405020304" pitchFamily="18" charset="0"/>
                          <a:ea typeface="宋体" panose="02010600030101010101" pitchFamily="2" charset="-122"/>
                        </a:rPr>
                        <a:t>920 MHz</a:t>
                      </a:r>
                      <a:endParaRPr 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 xmlns:a16="http://schemas.microsoft.com/office/drawing/2014/main" val="10008"/>
                  </a:ext>
                </a:extLst>
              </a:tr>
              <a:tr h="234591">
                <a:tc>
                  <a:txBody>
                    <a:bodyPr/>
                    <a:lstStyle/>
                    <a:p>
                      <a:pPr marL="0" marR="0" lvl="0" indent="0" algn="l" defTabSz="497799" rtl="0" eaLnBrk="1" fontAlgn="auto" latinLnBrk="0" hangingPunct="1">
                        <a:lnSpc>
                          <a:spcPct val="100000"/>
                        </a:lnSpc>
                        <a:spcBef>
                          <a:spcPts val="0"/>
                        </a:spcBef>
                        <a:spcAft>
                          <a:spcPts val="0"/>
                        </a:spcAft>
                        <a:buClrTx/>
                        <a:buSzTx/>
                        <a:buFontTx/>
                        <a:buNone/>
                        <a:tabLst/>
                        <a:defRPr/>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IoT device to AP (m) (</a:t>
                      </a:r>
                      <a:r>
                        <a:rPr lang="en-GB" altLang="zh-CN" sz="1200" dirty="0" err="1">
                          <a:effectLst/>
                          <a:latin typeface="Times New Roman" panose="02020603050405020304" pitchFamily="18" charset="0"/>
                          <a:ea typeface="宋体" panose="02010600030101010101" pitchFamily="2" charset="-122"/>
                        </a:rPr>
                        <a:t>Friis</a:t>
                      </a:r>
                      <a:r>
                        <a:rPr lang="en-GB" altLang="zh-CN" sz="1200" dirty="0">
                          <a:effectLst/>
                          <a:latin typeface="Times New Roman" panose="02020603050405020304" pitchFamily="18" charset="0"/>
                          <a:ea typeface="宋体" panose="02010600030101010101" pitchFamily="2" charset="-122"/>
                        </a:rPr>
                        <a:t>)</a:t>
                      </a:r>
                      <a:endParaRPr lang="en-US" altLang="zh-CN" sz="1200" dirty="0">
                        <a:solidFill>
                          <a:schemeClr val="tx1"/>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200" dirty="0">
                          <a:solidFill>
                            <a:srgbClr val="0000FF"/>
                          </a:solidFill>
                          <a:effectLst/>
                          <a:latin typeface="Times New Roman" panose="02020603050405020304" pitchFamily="18" charset="0"/>
                          <a:ea typeface="宋体" panose="02010600030101010101" pitchFamily="2" charset="-122"/>
                        </a:rPr>
                        <a:t>259.49</a:t>
                      </a:r>
                      <a:endParaRPr lang="zh-CN" sz="1200" dirty="0">
                        <a:solidFill>
                          <a:srgbClr val="0000FF"/>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altLang="zh-CN" sz="1200" dirty="0">
                          <a:solidFill>
                            <a:srgbClr val="0000FF"/>
                          </a:solidFill>
                          <a:effectLst/>
                          <a:latin typeface="Times New Roman" panose="02020603050405020304" pitchFamily="18" charset="0"/>
                          <a:ea typeface="宋体" panose="02010600030101010101" pitchFamily="2" charset="-122"/>
                        </a:rPr>
                        <a:t>82.05</a:t>
                      </a: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234591">
                <a:tc>
                  <a:txBody>
                    <a:bodyPr/>
                    <a:lstStyle/>
                    <a:p>
                      <a:pPr>
                        <a:spcAft>
                          <a:spcPts val="0"/>
                        </a:spcAft>
                      </a:pPr>
                      <a:r>
                        <a:rPr lang="en-GB" altLang="zh-CN" sz="1200" dirty="0">
                          <a:effectLst/>
                          <a:latin typeface="Times New Roman" panose="02020603050405020304" pitchFamily="18" charset="0"/>
                          <a:ea typeface="宋体" panose="02010600030101010101" pitchFamily="2" charset="-122"/>
                        </a:rPr>
                        <a:t>Max. </a:t>
                      </a:r>
                      <a:r>
                        <a:rPr lang="en-GB" altLang="zh-CN" sz="1200" dirty="0" err="1">
                          <a:effectLst/>
                          <a:latin typeface="Times New Roman" panose="02020603050405020304" pitchFamily="18" charset="0"/>
                          <a:ea typeface="宋体" panose="02010600030101010101" pitchFamily="2" charset="-122"/>
                        </a:rPr>
                        <a:t>commun</a:t>
                      </a:r>
                      <a:r>
                        <a:rPr lang="en-GB" altLang="zh-CN" sz="1200" dirty="0">
                          <a:effectLst/>
                          <a:latin typeface="Times New Roman" panose="02020603050405020304" pitchFamily="18" charset="0"/>
                          <a:ea typeface="宋体" panose="02010600030101010101" pitchFamily="2" charset="-122"/>
                        </a:rPr>
                        <a:t>. distance from IoT device to AP (m) (11ah Channel D Indoor)</a:t>
                      </a:r>
                      <a:endParaRPr lang="zh-CN" altLang="zh-CN" sz="1200" dirty="0">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200" dirty="0">
                          <a:solidFill>
                            <a:srgbClr val="C00000"/>
                          </a:solidFill>
                          <a:effectLst/>
                          <a:latin typeface="Times New Roman" panose="02020603050405020304" pitchFamily="18" charset="0"/>
                          <a:ea typeface="宋体" panose="02010600030101010101" pitchFamily="2" charset="-122"/>
                        </a:rPr>
                        <a:t>48.7</a:t>
                      </a:r>
                      <a:endParaRPr lang="zh-CN"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altLang="zh-CN" sz="1200" dirty="0">
                          <a:solidFill>
                            <a:srgbClr val="C00000"/>
                          </a:solidFill>
                          <a:effectLst/>
                          <a:latin typeface="Times New Roman" panose="02020603050405020304" pitchFamily="18" charset="0"/>
                          <a:ea typeface="宋体" panose="02010600030101010101" pitchFamily="2" charset="-122"/>
                        </a:rPr>
                        <a:t>25.48</a:t>
                      </a:r>
                      <a:endParaRPr lang="zh-CN" sz="1200" dirty="0">
                        <a:solidFill>
                          <a:srgbClr val="C00000"/>
                        </a:solidFill>
                        <a:effectLst/>
                        <a:latin typeface="Times New Roman" panose="02020603050405020304" pitchFamily="18" charset="0"/>
                        <a:ea typeface="宋体" panose="02010600030101010101" pitchFamily="2" charset="-122"/>
                      </a:endParaRPr>
                    </a:p>
                  </a:txBody>
                  <a:tcPr marL="34290" marR="3429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bl>
          </a:graphicData>
        </a:graphic>
      </p:graphicFrame>
      <p:sp>
        <p:nvSpPr>
          <p:cNvPr id="3" name="矩形 2"/>
          <p:cNvSpPr/>
          <p:nvPr/>
        </p:nvSpPr>
        <p:spPr>
          <a:xfrm>
            <a:off x="2818606" y="2286794"/>
            <a:ext cx="5865708" cy="338554"/>
          </a:xfrm>
          <a:prstGeom prst="rect">
            <a:avLst/>
          </a:prstGeom>
        </p:spPr>
        <p:txBody>
          <a:bodyPr wrap="none">
            <a:spAutoFit/>
          </a:bodyPr>
          <a:lstStyle/>
          <a:p>
            <a:r>
              <a:rPr lang="en-US" altLang="zh-CN" sz="1600" dirty="0" err="1">
                <a:solidFill>
                  <a:srgbClr val="000000"/>
                </a:solidFill>
                <a:latin typeface="+mn-ea"/>
                <a:ea typeface="+mn-ea"/>
              </a:rPr>
              <a:t>Pr</a:t>
            </a:r>
            <a:r>
              <a:rPr lang="en-US" altLang="zh-CN" sz="1600" dirty="0">
                <a:solidFill>
                  <a:srgbClr val="000000"/>
                </a:solidFill>
                <a:latin typeface="+mn-ea"/>
                <a:ea typeface="+mn-ea"/>
              </a:rPr>
              <a:t> = Pt + Gt + Gr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a:t>
            </a:r>
            <a:r>
              <a:rPr lang="el-GR" altLang="zh-CN" sz="1600" dirty="0">
                <a:solidFill>
                  <a:srgbClr val="000000"/>
                </a:solidFill>
                <a:latin typeface="+mn-ea"/>
                <a:ea typeface="+mn-ea"/>
              </a:rPr>
              <a:t>λ</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(4</a:t>
            </a:r>
            <a:r>
              <a:rPr lang="el-GR" altLang="zh-CN" sz="1600" dirty="0">
                <a:solidFill>
                  <a:srgbClr val="000000"/>
                </a:solidFill>
                <a:latin typeface="+mn-ea"/>
                <a:ea typeface="+mn-ea"/>
              </a:rPr>
              <a:t>π</a:t>
            </a:r>
            <a:r>
              <a:rPr lang="en-US" altLang="zh-CN" sz="1600" dirty="0">
                <a:solidFill>
                  <a:srgbClr val="000000"/>
                </a:solidFill>
                <a:latin typeface="+mn-ea"/>
                <a:ea typeface="+mn-ea"/>
              </a:rPr>
              <a:t>d)     (with </a:t>
            </a:r>
            <a:r>
              <a:rPr lang="en-GB" altLang="zh-CN" sz="1600" dirty="0" err="1">
                <a:latin typeface="Times New Roman" panose="02020603050405020304" pitchFamily="18" charset="0"/>
                <a:ea typeface="宋体" panose="02010600030101010101" pitchFamily="2" charset="-122"/>
              </a:rPr>
              <a:t>Friis</a:t>
            </a:r>
            <a:r>
              <a:rPr lang="en-GB" altLang="zh-CN" sz="1600" dirty="0">
                <a:latin typeface="Times New Roman" panose="02020603050405020304" pitchFamily="18" charset="0"/>
                <a:ea typeface="宋体" panose="02010600030101010101" pitchFamily="2" charset="-122"/>
              </a:rPr>
              <a:t> Equation)</a:t>
            </a:r>
            <a:endParaRPr lang="en-US" altLang="zh-CN" sz="1600" dirty="0">
              <a:solidFill>
                <a:srgbClr val="000000"/>
              </a:solidFill>
              <a:latin typeface="+mn-ea"/>
              <a:ea typeface="+mn-ea"/>
            </a:endParaRPr>
          </a:p>
        </p:txBody>
      </p:sp>
    </p:spTree>
    <p:extLst>
      <p:ext uri="{BB962C8B-B14F-4D97-AF65-F5344CB8AC3E}">
        <p14:creationId xmlns:p14="http://schemas.microsoft.com/office/powerpoint/2010/main" val="31795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Uplink Link Budgets of </a:t>
            </a:r>
            <a:r>
              <a:rPr lang="en-US" altLang="zh-CN" sz="3600" dirty="0">
                <a:solidFill>
                  <a:srgbClr val="000000"/>
                </a:solidFill>
              </a:rPr>
              <a:t>AMP Devices</a:t>
            </a:r>
            <a:endParaRPr lang="en-US" sz="3500" dirty="0">
              <a:latin typeface="Arial" charset="0"/>
            </a:endParaRPr>
          </a:p>
        </p:txBody>
      </p:sp>
      <p:sp>
        <p:nvSpPr>
          <p:cNvPr id="10243" name="Rectangle 1027"/>
          <p:cNvSpPr>
            <a:spLocks noGrp="1" noChangeArrowheads="1"/>
          </p:cNvSpPr>
          <p:nvPr>
            <p:ph type="body" idx="1"/>
          </p:nvPr>
        </p:nvSpPr>
        <p:spPr>
          <a:xfrm>
            <a:off x="507935" y="1219994"/>
            <a:ext cx="11479306" cy="4876799"/>
          </a:xfrm>
        </p:spPr>
        <p:txBody>
          <a:bodyPr/>
          <a:lstStyle/>
          <a:p>
            <a:r>
              <a:rPr lang="en-US" altLang="zh-CN" sz="2000" dirty="0"/>
              <a:t>For uplink link budget computations, the above mentioned three types are different</a:t>
            </a:r>
          </a:p>
          <a:p>
            <a:pPr lvl="1"/>
            <a:r>
              <a:rPr lang="en-US" altLang="zh-CN" sz="1600" dirty="0">
                <a:solidFill>
                  <a:srgbClr val="C00000"/>
                </a:solidFill>
              </a:rPr>
              <a:t>Type</a:t>
            </a:r>
            <a:r>
              <a:rPr lang="en-US" altLang="zh-CN" sz="1600" dirty="0"/>
              <a:t> </a:t>
            </a:r>
            <a:r>
              <a:rPr lang="en-US" altLang="zh-CN" sz="1600" dirty="0" smtClean="0">
                <a:solidFill>
                  <a:srgbClr val="C00000"/>
                </a:solidFill>
              </a:rPr>
              <a:t>C (</a:t>
            </a:r>
            <a:r>
              <a:rPr lang="en-US" altLang="zh-CN" sz="1600" dirty="0" err="1" smtClean="0">
                <a:solidFill>
                  <a:srgbClr val="C00000"/>
                </a:solidFill>
              </a:rPr>
              <a:t>MoBC</a:t>
            </a:r>
            <a:r>
              <a:rPr lang="en-US" altLang="zh-CN" sz="1600" dirty="0" smtClean="0">
                <a:solidFill>
                  <a:srgbClr val="C00000"/>
                </a:solidFill>
              </a:rPr>
              <a:t>)</a:t>
            </a:r>
            <a:r>
              <a:rPr lang="en-US" altLang="zh-CN" sz="1600" dirty="0" smtClean="0"/>
              <a:t>: </a:t>
            </a:r>
            <a:r>
              <a:rPr lang="en-US" altLang="zh-CN" sz="1600" dirty="0">
                <a:solidFill>
                  <a:srgbClr val="000000"/>
                </a:solidFill>
              </a:rPr>
              <a:t>DL &amp; UL coverages are coupled, </a:t>
            </a:r>
            <a:r>
              <a:rPr lang="en-US" altLang="zh-CN" sz="1600" dirty="0">
                <a:solidFill>
                  <a:srgbClr val="C00000"/>
                </a:solidFill>
              </a:rPr>
              <a:t>Tag shall be activated </a:t>
            </a:r>
            <a:r>
              <a:rPr lang="en-US" altLang="zh-CN" sz="1600" dirty="0">
                <a:solidFill>
                  <a:srgbClr val="000000"/>
                </a:solidFill>
              </a:rPr>
              <a:t>in the first place, and </a:t>
            </a:r>
            <a:r>
              <a:rPr lang="en-US" altLang="zh-CN" sz="1600" dirty="0">
                <a:solidFill>
                  <a:srgbClr val="C00000"/>
                </a:solidFill>
              </a:rPr>
              <a:t>reader shall have enough dynamic range </a:t>
            </a:r>
            <a:r>
              <a:rPr lang="en-US" altLang="zh-CN" sz="1600" dirty="0"/>
              <a:t>(</a:t>
            </a:r>
            <a:r>
              <a:rPr lang="en-US" altLang="zh-CN" sz="1600" dirty="0" err="1"/>
              <a:t>Tx</a:t>
            </a:r>
            <a:r>
              <a:rPr lang="en-US" altLang="zh-CN" sz="1600" dirty="0"/>
              <a:t> and Rx signal isolation, 30~50dB in [2]) to operate both transmitting and receiving </a:t>
            </a:r>
          </a:p>
          <a:p>
            <a:pPr lvl="1" defTabSz="914400"/>
            <a:endParaRPr lang="en-US" altLang="zh-CN" sz="1600" dirty="0">
              <a:solidFill>
                <a:srgbClr val="000000"/>
              </a:solidFill>
            </a:endParaRPr>
          </a:p>
          <a:p>
            <a:pPr lvl="1" defTabSz="914400"/>
            <a:endParaRPr lang="en-US" altLang="zh-CN" sz="1600" dirty="0">
              <a:solidFill>
                <a:srgbClr val="0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endParaRPr lang="en-US" altLang="zh-CN" sz="1600" dirty="0">
              <a:solidFill>
                <a:srgbClr val="C00000"/>
              </a:solidFill>
            </a:endParaRPr>
          </a:p>
          <a:p>
            <a:pPr lvl="1"/>
            <a:r>
              <a:rPr lang="en-US" altLang="zh-CN" sz="1600" dirty="0">
                <a:solidFill>
                  <a:srgbClr val="000000"/>
                </a:solidFill>
              </a:rPr>
              <a:t>Therefore, the UL coverage of </a:t>
            </a:r>
            <a:r>
              <a:rPr lang="en-US" altLang="zh-CN" sz="1600" dirty="0"/>
              <a:t>Type </a:t>
            </a:r>
            <a:r>
              <a:rPr lang="en-US" altLang="zh-CN" sz="1600" dirty="0" smtClean="0"/>
              <a:t>C (</a:t>
            </a:r>
            <a:r>
              <a:rPr lang="en-US" altLang="zh-CN" sz="1600" dirty="0" err="1" smtClean="0"/>
              <a:t>MoBC</a:t>
            </a:r>
            <a:r>
              <a:rPr lang="en-US" altLang="zh-CN" sz="1600" dirty="0" smtClean="0"/>
              <a:t>) </a:t>
            </a:r>
            <a:r>
              <a:rPr lang="en-US" altLang="zh-CN" sz="1600" dirty="0">
                <a:solidFill>
                  <a:srgbClr val="C00000"/>
                </a:solidFill>
              </a:rPr>
              <a:t>can’t larger than that of maximum DL coverage</a:t>
            </a:r>
          </a:p>
          <a:p>
            <a:pPr lvl="1"/>
            <a:r>
              <a:rPr lang="en-US" altLang="zh-CN" sz="1600" dirty="0">
                <a:solidFill>
                  <a:srgbClr val="000000"/>
                </a:solidFill>
              </a:rPr>
              <a:t>Furthermore, the requirement on </a:t>
            </a:r>
            <a:r>
              <a:rPr lang="en-US" altLang="zh-CN" sz="1600" dirty="0" err="1">
                <a:solidFill>
                  <a:srgbClr val="C00000"/>
                </a:solidFill>
              </a:rPr>
              <a:t>Tx</a:t>
            </a:r>
            <a:r>
              <a:rPr lang="en-US" altLang="zh-CN" sz="1600" dirty="0">
                <a:solidFill>
                  <a:srgbClr val="C00000"/>
                </a:solidFill>
              </a:rPr>
              <a:t> and Rx signal isolation at the reader </a:t>
            </a:r>
            <a:r>
              <a:rPr lang="en-US" altLang="zh-CN" sz="1600" dirty="0"/>
              <a:t>may further limit the UL </a:t>
            </a:r>
            <a:r>
              <a:rPr lang="en-US" altLang="zh-CN" sz="1600" dirty="0">
                <a:solidFill>
                  <a:srgbClr val="000000"/>
                </a:solidFill>
              </a:rPr>
              <a:t>coverage</a:t>
            </a:r>
          </a:p>
          <a:p>
            <a:pPr lvl="2"/>
            <a:r>
              <a:rPr lang="en-US" altLang="zh-CN" sz="1600" dirty="0">
                <a:solidFill>
                  <a:srgbClr val="000000"/>
                </a:solidFill>
              </a:rPr>
              <a:t>If the </a:t>
            </a:r>
            <a:r>
              <a:rPr lang="en-GB" altLang="zh-CN" sz="1600" dirty="0">
                <a:solidFill>
                  <a:srgbClr val="000000"/>
                </a:solidFill>
              </a:rPr>
              <a:t>EIRP of AP is 30dBm as we assumed before, with 50dB dynamic range (optimistic case) [2], the</a:t>
            </a:r>
            <a:r>
              <a:rPr lang="en-GB" altLang="zh-CN" sz="1600" dirty="0">
                <a:latin typeface="Times New Roman" panose="02020603050405020304" pitchFamily="18" charset="0"/>
                <a:ea typeface="宋体" panose="02010600030101010101" pitchFamily="2" charset="-122"/>
              </a:rPr>
              <a:t> </a:t>
            </a:r>
            <a:r>
              <a:rPr lang="en-GB" altLang="zh-CN" sz="1600" dirty="0">
                <a:solidFill>
                  <a:srgbClr val="000000"/>
                </a:solidFill>
              </a:rPr>
              <a:t>Rx sensitivity of AP shall be around -20dBm</a:t>
            </a:r>
          </a:p>
          <a:p>
            <a:pPr lvl="2"/>
            <a:r>
              <a:rPr lang="en-GB" altLang="zh-CN" sz="1600" dirty="0">
                <a:solidFill>
                  <a:srgbClr val="000000"/>
                </a:solidFill>
              </a:rPr>
              <a:t>If we decrease the Rx sensitivity of AP to better receive the backscatter signal from Tag, the EIRP of AP shall be decreased as well due to limited dynamic range of AP, which reduces the DL </a:t>
            </a:r>
            <a:r>
              <a:rPr lang="en-US" altLang="zh-CN" sz="1600" dirty="0">
                <a:solidFill>
                  <a:srgbClr val="000000"/>
                </a:solidFill>
              </a:rPr>
              <a:t>coverage.</a:t>
            </a:r>
          </a:p>
          <a:p>
            <a:pPr lvl="1"/>
            <a:endParaRPr lang="en-US" altLang="zh-CN" sz="1600" dirty="0"/>
          </a:p>
        </p:txBody>
      </p:sp>
      <p:sp>
        <p:nvSpPr>
          <p:cNvPr id="3" name="矩形 2"/>
          <p:cNvSpPr/>
          <p:nvPr/>
        </p:nvSpPr>
        <p:spPr>
          <a:xfrm>
            <a:off x="2361406" y="2253040"/>
            <a:ext cx="7308026" cy="338554"/>
          </a:xfrm>
          <a:prstGeom prst="rect">
            <a:avLst/>
          </a:prstGeom>
        </p:spPr>
        <p:txBody>
          <a:bodyPr wrap="none">
            <a:spAutoFit/>
          </a:bodyPr>
          <a:lstStyle/>
          <a:p>
            <a:r>
              <a:rPr lang="en-US" altLang="zh-CN" sz="1600" dirty="0">
                <a:solidFill>
                  <a:srgbClr val="000000"/>
                </a:solidFill>
                <a:latin typeface="+mn-ea"/>
                <a:ea typeface="+mn-ea"/>
              </a:rPr>
              <a:t>DL:   </a:t>
            </a:r>
            <a:r>
              <a:rPr lang="en-US" altLang="zh-CN" sz="1600" dirty="0" err="1">
                <a:solidFill>
                  <a:srgbClr val="000000"/>
                </a:solidFill>
                <a:latin typeface="+mn-ea"/>
                <a:ea typeface="+mn-ea"/>
              </a:rPr>
              <a:t>Pr</a:t>
            </a:r>
            <a:r>
              <a:rPr lang="en-US" altLang="zh-CN" sz="1600" dirty="0">
                <a:solidFill>
                  <a:srgbClr val="000000"/>
                </a:solidFill>
                <a:latin typeface="+mn-ea"/>
                <a:ea typeface="+mn-ea"/>
              </a:rPr>
              <a:t> = Pt + Gt(AP) + Gr(STA)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a:t>
            </a:r>
            <a:r>
              <a:rPr lang="el-GR" altLang="zh-CN" sz="1600" dirty="0">
                <a:solidFill>
                  <a:srgbClr val="000000"/>
                </a:solidFill>
                <a:latin typeface="+mn-ea"/>
                <a:ea typeface="+mn-ea"/>
              </a:rPr>
              <a:t>λ</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(4</a:t>
            </a:r>
            <a:r>
              <a:rPr lang="el-GR" altLang="zh-CN" sz="1600" dirty="0">
                <a:solidFill>
                  <a:srgbClr val="000000"/>
                </a:solidFill>
                <a:latin typeface="+mn-ea"/>
                <a:ea typeface="+mn-ea"/>
              </a:rPr>
              <a:t>π</a:t>
            </a:r>
            <a:r>
              <a:rPr lang="en-US" altLang="zh-CN" sz="1600" dirty="0">
                <a:solidFill>
                  <a:srgbClr val="000000"/>
                </a:solidFill>
                <a:latin typeface="+mn-ea"/>
                <a:ea typeface="+mn-ea"/>
              </a:rPr>
              <a:t>d)     (with </a:t>
            </a:r>
            <a:r>
              <a:rPr lang="en-GB" altLang="zh-CN" sz="1600" dirty="0" err="1">
                <a:latin typeface="Times New Roman" panose="02020603050405020304" pitchFamily="18" charset="0"/>
                <a:ea typeface="宋体" panose="02010600030101010101" pitchFamily="2" charset="-122"/>
              </a:rPr>
              <a:t>Friis</a:t>
            </a:r>
            <a:r>
              <a:rPr lang="en-GB" altLang="zh-CN" sz="1600" dirty="0">
                <a:latin typeface="Times New Roman" panose="02020603050405020304" pitchFamily="18" charset="0"/>
                <a:ea typeface="宋体" panose="02010600030101010101" pitchFamily="2" charset="-122"/>
              </a:rPr>
              <a:t> Equation)</a:t>
            </a:r>
            <a:endParaRPr lang="en-US" altLang="zh-CN" sz="1600" dirty="0">
              <a:solidFill>
                <a:srgbClr val="000000"/>
              </a:solidFill>
              <a:latin typeface="+mn-ea"/>
              <a:ea typeface="+mn-ea"/>
            </a:endParaRPr>
          </a:p>
        </p:txBody>
      </p:sp>
      <p:sp>
        <p:nvSpPr>
          <p:cNvPr id="7" name="矩形 6"/>
          <p:cNvSpPr/>
          <p:nvPr/>
        </p:nvSpPr>
        <p:spPr>
          <a:xfrm>
            <a:off x="1294606" y="2634040"/>
            <a:ext cx="9677400" cy="338554"/>
          </a:xfrm>
          <a:prstGeom prst="rect">
            <a:avLst/>
          </a:prstGeom>
        </p:spPr>
        <p:txBody>
          <a:bodyPr wrap="square">
            <a:spAutoFit/>
          </a:bodyPr>
          <a:lstStyle/>
          <a:p>
            <a:r>
              <a:rPr lang="en-US" altLang="zh-CN" sz="1600" dirty="0">
                <a:solidFill>
                  <a:srgbClr val="000000"/>
                </a:solidFill>
                <a:latin typeface="+mn-ea"/>
                <a:ea typeface="+mn-ea"/>
              </a:rPr>
              <a:t>UL:   </a:t>
            </a:r>
            <a:r>
              <a:rPr lang="en-US" altLang="zh-CN" sz="1600" dirty="0" err="1">
                <a:solidFill>
                  <a:srgbClr val="000000"/>
                </a:solidFill>
                <a:latin typeface="+mn-ea"/>
                <a:ea typeface="+mn-ea"/>
              </a:rPr>
              <a:t>Pr</a:t>
            </a:r>
            <a:r>
              <a:rPr lang="en-US" altLang="zh-CN" sz="1600" dirty="0">
                <a:solidFill>
                  <a:srgbClr val="000000"/>
                </a:solidFill>
                <a:latin typeface="+mn-ea"/>
                <a:ea typeface="+mn-ea"/>
              </a:rPr>
              <a:t> = Pt + </a:t>
            </a:r>
            <a:r>
              <a:rPr lang="en-US" altLang="zh-CN" sz="1600" dirty="0">
                <a:solidFill>
                  <a:srgbClr val="000000"/>
                </a:solidFill>
                <a:latin typeface="+mn-ea"/>
              </a:rPr>
              <a:t>Gt(AP) + Gr(STA) </a:t>
            </a:r>
            <a:r>
              <a:rPr lang="en-US" altLang="zh-CN" sz="1600" dirty="0">
                <a:solidFill>
                  <a:srgbClr val="000000"/>
                </a:solidFill>
                <a:latin typeface="+mn-ea"/>
                <a:ea typeface="+mn-ea"/>
              </a:rPr>
              <a:t>+ </a:t>
            </a:r>
            <a:r>
              <a:rPr lang="en-US" altLang="zh-CN" sz="1600" dirty="0">
                <a:solidFill>
                  <a:srgbClr val="000000"/>
                </a:solidFill>
                <a:latin typeface="+mn-ea"/>
              </a:rPr>
              <a:t>Gt(STA) + Gr(AP)</a:t>
            </a:r>
            <a:r>
              <a:rPr lang="en-US" altLang="zh-CN" sz="1600" dirty="0">
                <a:solidFill>
                  <a:srgbClr val="000000"/>
                </a:solidFill>
                <a:latin typeface="+mn-ea"/>
                <a:ea typeface="+mn-ea"/>
              </a:rPr>
              <a:t> + </a:t>
            </a:r>
            <a:r>
              <a:rPr lang="en-US" altLang="zh-CN" sz="1600" dirty="0">
                <a:solidFill>
                  <a:srgbClr val="C00000"/>
                </a:solidFill>
                <a:latin typeface="+mn-ea"/>
                <a:ea typeface="+mn-ea"/>
              </a:rPr>
              <a:t>2</a:t>
            </a:r>
            <a:r>
              <a:rPr lang="en-US" altLang="zh-CN" sz="1600" dirty="0">
                <a:solidFill>
                  <a:srgbClr val="000000"/>
                </a:solidFill>
                <a:latin typeface="+mn-ea"/>
                <a:ea typeface="+mn-ea"/>
              </a:rPr>
              <a:t> </a:t>
            </a:r>
            <a:r>
              <a:rPr lang="en-US" altLang="zh-CN" sz="1600" dirty="0">
                <a:solidFill>
                  <a:srgbClr val="000000"/>
                </a:solidFill>
                <a:latin typeface="Arial" panose="020B0604020202020204" pitchFamily="34" charset="0"/>
                <a:ea typeface="+mn-ea"/>
                <a:cs typeface="Arial" panose="020B0604020202020204" pitchFamily="34" charset="0"/>
              </a:rPr>
              <a:t>∙ </a:t>
            </a:r>
            <a:r>
              <a:rPr lang="en-US" altLang="zh-CN" sz="1600" dirty="0">
                <a:solidFill>
                  <a:srgbClr val="000000"/>
                </a:solidFill>
                <a:latin typeface="+mn-ea"/>
                <a:ea typeface="+mn-ea"/>
              </a:rPr>
              <a:t>(20log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a:t>
            </a:r>
            <a:r>
              <a:rPr lang="el-GR" altLang="zh-CN" sz="1600" dirty="0">
                <a:solidFill>
                  <a:srgbClr val="000000"/>
                </a:solidFill>
                <a:latin typeface="+mn-ea"/>
                <a:ea typeface="+mn-ea"/>
              </a:rPr>
              <a:t>λ</a:t>
            </a:r>
            <a:r>
              <a:rPr lang="en-US" altLang="zh-CN" sz="1600" dirty="0">
                <a:solidFill>
                  <a:srgbClr val="000000"/>
                </a:solidFill>
                <a:latin typeface="+mn-ea"/>
                <a:ea typeface="+mn-ea"/>
              </a:rPr>
              <a:t>) – 20log</a:t>
            </a:r>
            <a:r>
              <a:rPr lang="en-US" altLang="zh-CN" sz="1600" baseline="-25000" dirty="0">
                <a:solidFill>
                  <a:srgbClr val="000000"/>
                </a:solidFill>
                <a:latin typeface="+mn-ea"/>
                <a:ea typeface="+mn-ea"/>
              </a:rPr>
              <a:t>10</a:t>
            </a:r>
            <a:r>
              <a:rPr lang="en-US" altLang="zh-CN" sz="1600" dirty="0">
                <a:solidFill>
                  <a:srgbClr val="000000"/>
                </a:solidFill>
                <a:latin typeface="+mn-ea"/>
                <a:ea typeface="+mn-ea"/>
              </a:rPr>
              <a:t>(4</a:t>
            </a:r>
            <a:r>
              <a:rPr lang="el-GR" altLang="zh-CN" sz="1600" dirty="0">
                <a:solidFill>
                  <a:srgbClr val="000000"/>
                </a:solidFill>
                <a:latin typeface="+mn-ea"/>
                <a:ea typeface="+mn-ea"/>
              </a:rPr>
              <a:t>π</a:t>
            </a:r>
            <a:r>
              <a:rPr lang="en-US" altLang="zh-CN" sz="1600" dirty="0">
                <a:solidFill>
                  <a:srgbClr val="000000"/>
                </a:solidFill>
                <a:latin typeface="+mn-ea"/>
                <a:ea typeface="+mn-ea"/>
              </a:rPr>
              <a:t>d))     (with </a:t>
            </a:r>
            <a:r>
              <a:rPr lang="en-GB" altLang="zh-CN" sz="1600" dirty="0" err="1">
                <a:latin typeface="Times New Roman" panose="02020603050405020304" pitchFamily="18" charset="0"/>
                <a:ea typeface="宋体" panose="02010600030101010101" pitchFamily="2" charset="-122"/>
              </a:rPr>
              <a:t>Friis</a:t>
            </a:r>
            <a:r>
              <a:rPr lang="en-GB" altLang="zh-CN" sz="1600" dirty="0">
                <a:latin typeface="Times New Roman" panose="02020603050405020304" pitchFamily="18" charset="0"/>
                <a:ea typeface="宋体" panose="02010600030101010101" pitchFamily="2" charset="-122"/>
              </a:rPr>
              <a:t> Equation)</a:t>
            </a:r>
            <a:endParaRPr lang="en-US" altLang="zh-CN" sz="1600" dirty="0">
              <a:solidFill>
                <a:srgbClr val="000000"/>
              </a:solidFill>
              <a:latin typeface="+mn-ea"/>
              <a:ea typeface="+mn-ea"/>
            </a:endParaRPr>
          </a:p>
        </p:txBody>
      </p:sp>
      <p:pic>
        <p:nvPicPr>
          <p:cNvPr id="8" name="图片 7"/>
          <p:cNvPicPr>
            <a:picLocks noChangeAspect="1"/>
          </p:cNvPicPr>
          <p:nvPr/>
        </p:nvPicPr>
        <p:blipFill>
          <a:blip r:embed="rId2"/>
          <a:stretch>
            <a:fillRect/>
          </a:stretch>
        </p:blipFill>
        <p:spPr>
          <a:xfrm>
            <a:off x="2513806" y="3049323"/>
            <a:ext cx="2937245" cy="1202594"/>
          </a:xfrm>
          <a:prstGeom prst="rect">
            <a:avLst/>
          </a:prstGeom>
        </p:spPr>
      </p:pic>
      <p:sp>
        <p:nvSpPr>
          <p:cNvPr id="2" name="矩形 1"/>
          <p:cNvSpPr/>
          <p:nvPr/>
        </p:nvSpPr>
        <p:spPr>
          <a:xfrm>
            <a:off x="6204877" y="3300730"/>
            <a:ext cx="4995729" cy="738664"/>
          </a:xfrm>
          <a:prstGeom prst="rect">
            <a:avLst/>
          </a:prstGeom>
          <a:ln w="28575">
            <a:solidFill>
              <a:srgbClr val="C00000"/>
            </a:solidFill>
          </a:ln>
        </p:spPr>
        <p:txBody>
          <a:bodyPr wrap="square">
            <a:spAutoFit/>
          </a:bodyPr>
          <a:lstStyle/>
          <a:p>
            <a:r>
              <a:rPr lang="en-US" altLang="zh-CN" sz="1400" dirty="0">
                <a:latin typeface="+mn-lt"/>
                <a:ea typeface="ＭＳ Ｐゴシック" pitchFamily="-109" charset="-128"/>
              </a:rPr>
              <a:t>The UL equation of </a:t>
            </a:r>
            <a:r>
              <a:rPr lang="en-US" altLang="zh-CN" sz="1400" dirty="0" err="1">
                <a:latin typeface="+mn-lt"/>
                <a:ea typeface="ＭＳ Ｐゴシック" pitchFamily="-109" charset="-128"/>
              </a:rPr>
              <a:t>MoBC</a:t>
            </a:r>
            <a:r>
              <a:rPr lang="en-US" altLang="zh-CN" sz="1400" dirty="0">
                <a:latin typeface="+mn-lt"/>
                <a:ea typeface="ＭＳ Ｐゴシック" pitchFamily="-109" charset="-128"/>
              </a:rPr>
              <a:t> doesn’t take the tag activation power into account, thus has </a:t>
            </a:r>
            <a:r>
              <a:rPr lang="en-US" altLang="zh-CN" sz="1400" dirty="0">
                <a:solidFill>
                  <a:srgbClr val="C00000"/>
                </a:solidFill>
                <a:latin typeface="+mn-lt"/>
                <a:ea typeface="ＭＳ Ｐゴシック" pitchFamily="-109" charset="-128"/>
              </a:rPr>
              <a:t>to be adjusted </a:t>
            </a:r>
            <a:r>
              <a:rPr lang="en-US" altLang="zh-CN" sz="1400" dirty="0">
                <a:latin typeface="+mn-lt"/>
                <a:ea typeface="ＭＳ Ｐゴシック" pitchFamily="-109" charset="-128"/>
              </a:rPr>
              <a:t>to consider both </a:t>
            </a:r>
            <a:r>
              <a:rPr lang="en-US" altLang="zh-CN" sz="1400" dirty="0">
                <a:solidFill>
                  <a:srgbClr val="C00000"/>
                </a:solidFill>
                <a:latin typeface="+mn-lt"/>
                <a:ea typeface="ＭＳ Ｐゴシック" pitchFamily="-109" charset="-128"/>
              </a:rPr>
              <a:t>tag activation power </a:t>
            </a:r>
            <a:r>
              <a:rPr lang="en-US" altLang="zh-CN" sz="1400" dirty="0">
                <a:latin typeface="+mn-lt"/>
                <a:ea typeface="ＭＳ Ｐゴシック" pitchFamily="-109" charset="-128"/>
              </a:rPr>
              <a:t>and </a:t>
            </a:r>
            <a:r>
              <a:rPr lang="en-US" altLang="zh-CN" sz="1400" dirty="0">
                <a:solidFill>
                  <a:srgbClr val="C00000"/>
                </a:solidFill>
                <a:latin typeface="+mn-lt"/>
                <a:ea typeface="ＭＳ Ｐゴシック" pitchFamily="-109" charset="-128"/>
              </a:rPr>
              <a:t>AP </a:t>
            </a:r>
            <a:r>
              <a:rPr lang="en-GB" altLang="zh-CN" sz="1400" dirty="0">
                <a:solidFill>
                  <a:srgbClr val="C00000"/>
                </a:solidFill>
                <a:latin typeface="+mn-lt"/>
                <a:ea typeface="ＭＳ Ｐゴシック" pitchFamily="-109" charset="-128"/>
              </a:rPr>
              <a:t>dynamic range</a:t>
            </a:r>
            <a:endParaRPr lang="zh-CN" altLang="en-US" sz="1400" dirty="0">
              <a:solidFill>
                <a:srgbClr val="C00000"/>
              </a:solidFill>
              <a:latin typeface="+mn-lt"/>
              <a:ea typeface="ＭＳ Ｐゴシック" pitchFamily="-109" charset="-128"/>
            </a:endParaRPr>
          </a:p>
        </p:txBody>
      </p:sp>
      <p:sp>
        <p:nvSpPr>
          <p:cNvPr id="9" name="矩形 8"/>
          <p:cNvSpPr/>
          <p:nvPr/>
        </p:nvSpPr>
        <p:spPr bwMode="auto">
          <a:xfrm>
            <a:off x="1294606" y="2606721"/>
            <a:ext cx="9448800" cy="36890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40924061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149822</TotalTime>
  <Words>3298</Words>
  <Application>Microsoft Office PowerPoint</Application>
  <PresentationFormat>自定义</PresentationFormat>
  <Paragraphs>462</Paragraphs>
  <Slides>19</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 Unicode MS</vt:lpstr>
      <vt:lpstr>MS Gothic</vt:lpstr>
      <vt:lpstr>ＭＳ Ｐゴシック</vt:lpstr>
      <vt:lpstr>宋体</vt:lpstr>
      <vt:lpstr>Arial</vt:lpstr>
      <vt:lpstr>Times New Roman</vt:lpstr>
      <vt:lpstr>Wingdings</vt:lpstr>
      <vt:lpstr>Default Design</vt:lpstr>
      <vt:lpstr>PowerPoint 演示文稿</vt:lpstr>
      <vt:lpstr>Recap of AMP Link Budget Computations [1] [2]</vt:lpstr>
      <vt:lpstr>Recap of AMP Link Budget Computations [3]</vt:lpstr>
      <vt:lpstr>Overview of Backscatter Link Budget Calculation (1/2)</vt:lpstr>
      <vt:lpstr>Overview of Backscatter Link Budget Calculation (2/2)</vt:lpstr>
      <vt:lpstr>Further Discussion on Link Budgets of AMP Devices</vt:lpstr>
      <vt:lpstr>Downlink Link Budgets of AMP Devices</vt:lpstr>
      <vt:lpstr>Uplink Link Budgets of AMP Devices</vt:lpstr>
      <vt:lpstr>Uplink Link Budgets of AMP Devices</vt:lpstr>
      <vt:lpstr>Uplink Link Budgets of AMP Devices</vt:lpstr>
      <vt:lpstr>Summary</vt:lpstr>
      <vt:lpstr>PowerPoint 演示文稿</vt:lpstr>
      <vt:lpstr>References</vt:lpstr>
      <vt:lpstr>Recap of AMP Link Budget Computations in [1]</vt:lpstr>
      <vt:lpstr>Recap of AMP Link Budget Computations in [1]</vt:lpstr>
      <vt:lpstr>Recap of AMP Link Budget Computations in [3]</vt:lpstr>
      <vt:lpstr>Recap of AMP Link Budget Computations in [3]</vt:lpstr>
      <vt:lpstr>Recap of AMP Link Budget Computations in [3]</vt:lpstr>
      <vt:lpstr>Recap of AMP Link Budget Computations in [3]</vt:lpstr>
    </vt:vector>
  </TitlesOfParts>
  <Company>Decawave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Linwei (XD)</cp:lastModifiedBy>
  <cp:revision>2498</cp:revision>
  <cp:lastPrinted>2015-07-14T16:02:16Z</cp:lastPrinted>
  <dcterms:created xsi:type="dcterms:W3CDTF">2009-07-12T16:25:16Z</dcterms:created>
  <dcterms:modified xsi:type="dcterms:W3CDTF">2024-01-15T15:39:43Z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(3)xi909e/GGMAUDgYEQy6iFSjZkpH9ojiyjgbthuct1KAOFGSOa9OsVDTBeBtdarn02ABlqWiR
hA35tBK8IcOmiEnwE1MX/LVL8BH9zDfeoEWE09jaQPsaGlIObbGpx2E5diVXL0SN+MJ2DSI7
mHFPJyqM5B1pJAJFbPIEIbEch8pesamhqmudFrgNZNw2azMp9xzktmEeTWKeKNEi8k59lY7V
82kqj+9tnML1otnD1B</vt:lpwstr>
  </property>
  <property fmtid="{D5CDD505-2E9C-101B-9397-08002B2CF9AE}" pid="3" name="_2015_ms_pID_7253431">
    <vt:lpwstr>XuMUSC1k4Sqge6vfIOa9yB0PdAmFWqc09CmZHr9ocyuzfhkcRh0yMj
eWpUF/mcAoF85scvSeYRvF4C8IFmpaoiNOTh7SXPi45HRaUhjOuOHsb5lTefoi7Jy5QDNqA0
p3PJ/v7qWEfXpDuABS2B/1/m7yR2TzU5uDhljIe8UkS50bKK+So08HYV0cFMAUKvENrOha8p
apztfCqA5H2ky/8rSfCweIBM+rhZ1i4O3LQZ</vt:lpwstr>
  </property>
  <property fmtid="{D5CDD505-2E9C-101B-9397-08002B2CF9AE}" pid="4" name="_2015_ms_pID_7253432">
    <vt:lpwstr>27+cHPMHGEkPAepb1c7Ad/I=</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1651751348</vt:lpwstr>
  </property>
</Properties>
</file>