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6" r:id="rId3"/>
    <p:sldId id="307" r:id="rId4"/>
    <p:sldId id="293" r:id="rId5"/>
    <p:sldId id="300" r:id="rId6"/>
    <p:sldId id="308" r:id="rId7"/>
    <p:sldId id="306" r:id="rId8"/>
    <p:sldId id="299" r:id="rId9"/>
    <p:sldId id="301" r:id="rId10"/>
    <p:sldId id="28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05" autoAdjust="0"/>
    <p:restoredTop sz="94660"/>
  </p:normalViewPr>
  <p:slideViewPr>
    <p:cSldViewPr>
      <p:cViewPr varScale="1">
        <p:scale>
          <a:sx n="110" d="100"/>
          <a:sy n="110" d="100"/>
        </p:scale>
        <p:origin x="135" y="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Guogang Huang et al,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zh-CN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0074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en-US" dirty="0"/>
              <a:t>Relay Operation Follow-up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35944" y="1658031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2023-12-08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Guogang Huang Ryu et al,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0818118"/>
              </p:ext>
            </p:extLst>
          </p:nvPr>
        </p:nvGraphicFramePr>
        <p:xfrm>
          <a:off x="996950" y="2411413"/>
          <a:ext cx="10123488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5" name="Document" r:id="rId4" imgW="10440910" imgH="2548851" progId="Word.Document.8">
                  <p:embed/>
                </p:oleObj>
              </mc:Choice>
              <mc:Fallback>
                <p:oleObj name="Document" r:id="rId4" imgW="10440910" imgH="254885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123488" cy="2465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F5F3A-733F-8676-E862-2A9539464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A676E-EFC3-0A50-7429-0C494D140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relay architecture can be used for the coverage expansion and the seamless roaming for the home scenario.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Which can be transparent to the EHT non-AP MLD.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this proposed </a:t>
            </a:r>
            <a:r>
              <a:rPr lang="en-US" altLang="zh-CN" dirty="0"/>
              <a:t>relay architecture</a:t>
            </a:r>
            <a:r>
              <a:rPr lang="en-US" dirty="0"/>
              <a:t>, we have discussed the following operation details, including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Discovery of relay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Relay link setup procedure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Addressing scheme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218A9B-9F16-79F6-696E-C238F31F5B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56488B-1FED-5647-E0AD-0E9DC86B4A1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Guogang Huang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AA5AA6-DE96-A784-A3BE-6F2322D0CF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769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[1] </a:t>
            </a:r>
            <a:r>
              <a:rPr lang="en-GB" altLang="zh-CN" dirty="0" err="1"/>
              <a:t>Guogang</a:t>
            </a:r>
            <a:r>
              <a:rPr lang="en-GB" altLang="zh-CN" dirty="0"/>
              <a:t> Huang et al., IEEE 802.11-23/1899r0 Relay operation for 11bn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[2] </a:t>
            </a:r>
            <a:r>
              <a:rPr lang="en-GB" altLang="zh-CN" dirty="0" err="1"/>
              <a:t>Guogang</a:t>
            </a:r>
            <a:r>
              <a:rPr lang="en-GB" altLang="zh-CN" dirty="0"/>
              <a:t> Huang et al., IEEE 802.11-23/231r0 </a:t>
            </a:r>
            <a:r>
              <a:rPr lang="en-US" altLang="zh-CN" dirty="0"/>
              <a:t>Thoughts on Seamless Roaming Under the Non-collocated AP MLD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[3] Duncan et al., </a:t>
            </a:r>
            <a:r>
              <a:rPr lang="en-GB" altLang="zh-CN" dirty="0"/>
              <a:t>IEEE 802.11-23/1910r3 Seamless Roaming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dirty="0"/>
              <a:t>[4] </a:t>
            </a:r>
            <a:r>
              <a:rPr lang="en-US" altLang="zh-CN" dirty="0"/>
              <a:t>Liwen et al., </a:t>
            </a:r>
            <a:r>
              <a:rPr lang="en-GB" altLang="zh-CN" dirty="0"/>
              <a:t>IEEE 802.11-23/1937r0 Seamless Roaming Follow-up: Procedure and Signalling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Guogang Huang et al,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584A8-8A9D-2B6C-D25A-2C2B35CC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C2C0F-1FC2-5227-3A55-8760ADF63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potential relay architecture is proposed in [1], i.e. the relay AP is advertised as an affiliated AP of the AP MLD.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Under this relay architecture, the non-AP MLD can use the link reconfiguration to flexibly add or remove the relay link with its mobility.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shows some updates since the last presentation.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the legacy client’s association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Addressing scheme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F0635-ADE1-0411-590D-AC7C85923E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CF8FC-003F-6F1C-7C63-1A73E3553C7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Guogang Huang et al, Huawei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4744C1-ED77-4E02-89F6-ACD50FD763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48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2AB208-785B-4F92-8B51-4F14B4D2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Recap Non-</a:t>
            </a:r>
            <a:r>
              <a:rPr lang="en-US" altLang="zh-CN" dirty="0" err="1"/>
              <a:t>colocated</a:t>
            </a:r>
            <a:r>
              <a:rPr lang="en-US" altLang="zh-CN" dirty="0"/>
              <a:t> AP MLD for seamless roaming </a:t>
            </a:r>
            <a:endParaRPr lang="zh-CN" altLang="en-US" dirty="0"/>
          </a:p>
        </p:txBody>
      </p:sp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170A2493-9E0D-4C33-A43A-4CFE9CF386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4800" y="4092505"/>
            <a:ext cx="5583540" cy="2463871"/>
          </a:xfrm>
          <a:prstGeom prst="rect">
            <a:avLst/>
          </a:prstGeo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887181-5DBA-43CA-B9F9-F6142A39E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0693A6E-CE64-4C94-A54A-D9C3125934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8E73A07-5AD3-4ED3-AC61-7BA44E53D0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8" name="内容占位符 2">
            <a:extLst>
              <a:ext uri="{FF2B5EF4-FFF2-40B4-BE49-F238E27FC236}">
                <a16:creationId xmlns:a16="http://schemas.microsoft.com/office/drawing/2014/main" id="{FCCBCCC2-3693-4962-91AB-DC7EAC067994}"/>
              </a:ext>
            </a:extLst>
          </p:cNvPr>
          <p:cNvSpPr txBox="1">
            <a:spLocks/>
          </p:cNvSpPr>
          <p:nvPr/>
        </p:nvSpPr>
        <p:spPr bwMode="auto">
          <a:xfrm>
            <a:off x="914401" y="1830390"/>
            <a:ext cx="10361084" cy="20558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000" kern="0" dirty="0"/>
              <a:t>Considering the Link ID space (4 bits in length) is not enough, the following non-</a:t>
            </a:r>
            <a:r>
              <a:rPr lang="en-US" altLang="zh-CN" sz="2000" kern="0" dirty="0" err="1"/>
              <a:t>colocated</a:t>
            </a:r>
            <a:r>
              <a:rPr lang="en-US" altLang="zh-CN" sz="2000" kern="0" dirty="0"/>
              <a:t> AP MLD architecture for the seamless roaming is proposed.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Each link can be identified with </a:t>
            </a:r>
            <a:r>
              <a:rPr lang="en-US" altLang="zh-CN" sz="1800" kern="0" dirty="0" err="1"/>
              <a:t>colocated</a:t>
            </a:r>
            <a:r>
              <a:rPr lang="en-US" altLang="zh-CN" sz="1800" kern="0" dirty="0"/>
              <a:t> MLD MAC address (or a newly defined </a:t>
            </a:r>
            <a:r>
              <a:rPr lang="en-US" altLang="zh-CN" sz="1800" kern="0" dirty="0" err="1"/>
              <a:t>colocated</a:t>
            </a:r>
            <a:r>
              <a:rPr lang="en-US" altLang="zh-CN" sz="1800" kern="0" dirty="0"/>
              <a:t> ID) plus link ID.  </a:t>
            </a:r>
            <a:endParaRPr lang="zh-CN" altLang="en-US" sz="1800" kern="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The EHT non-AP MLD only can associate with the </a:t>
            </a:r>
            <a:r>
              <a:rPr lang="en-US" altLang="zh-CN" sz="1400" kern="0" dirty="0" err="1"/>
              <a:t>colocated</a:t>
            </a:r>
            <a:r>
              <a:rPr lang="en-US" altLang="zh-CN" sz="1400" kern="0" dirty="0"/>
              <a:t>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 The UHR non-AP MLD can associate with either the </a:t>
            </a:r>
            <a:r>
              <a:rPr lang="en-US" altLang="zh-CN" sz="1400" kern="0" dirty="0" err="1"/>
              <a:t>colocated</a:t>
            </a:r>
            <a:r>
              <a:rPr lang="en-US" altLang="zh-CN" sz="1400" kern="0" dirty="0"/>
              <a:t> AP MLD or the non-</a:t>
            </a:r>
            <a:r>
              <a:rPr lang="en-US" altLang="zh-CN" sz="1400" kern="0" dirty="0" err="1"/>
              <a:t>colocated</a:t>
            </a:r>
            <a:r>
              <a:rPr lang="en-US" altLang="zh-CN" sz="1400" kern="0" dirty="0"/>
              <a:t> AP MLD, which depends on  whether the UHR non-AP MLD has the need of roaming. </a:t>
            </a:r>
          </a:p>
        </p:txBody>
      </p:sp>
    </p:spTree>
    <p:extLst>
      <p:ext uri="{BB962C8B-B14F-4D97-AF65-F5344CB8AC3E}">
        <p14:creationId xmlns:p14="http://schemas.microsoft.com/office/powerpoint/2010/main" val="146858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12F06-ED3A-4CB8-BE04-797F71AB6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architecture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B802E9-26D1-48AF-9963-D01F29B0A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204349" cy="44195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Each relay device consists of a relay STA (or named backhaul STA) and a relay AP.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Case 1. The relay AP can share a common radio with the relay STA and operates on the same channel.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dirty="0"/>
              <a:t>In this case, the TXS mechanism may be used to improve the channel access.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altLang="zh-CN" dirty="0"/>
              <a:t>Note. Based on the current 11be draft, the non-AP MLD is not allowed to simultaneously establish link 1 and link 2.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Case 2. The relay AP and the relay STA may use different radios and are deployed on different channels.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4E280F-5E81-4B4F-8AEB-33E82A651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5902D0-AAA3-4F8F-8992-1842D132B3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EEE0C20-071D-4161-9929-4DF92A56C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D8564E06-4B5C-4234-A364-BA34DFB3C917}"/>
              </a:ext>
            </a:extLst>
          </p:cNvPr>
          <p:cNvSpPr/>
          <p:nvPr/>
        </p:nvSpPr>
        <p:spPr>
          <a:xfrm>
            <a:off x="7854871" y="2099470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architecture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B0A6BB73-331D-45BB-9EA9-C3B7E529AF42}"/>
              </a:ext>
            </a:extLst>
          </p:cNvPr>
          <p:cNvSpPr txBox="1"/>
          <p:nvPr/>
        </p:nvSpPr>
        <p:spPr>
          <a:xfrm>
            <a:off x="8145380" y="2330302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upper MAC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D54E5EA-5E3D-482A-9D60-9DA53AE4D779}"/>
              </a:ext>
            </a:extLst>
          </p:cNvPr>
          <p:cNvSpPr/>
          <p:nvPr/>
        </p:nvSpPr>
        <p:spPr>
          <a:xfrm>
            <a:off x="8145380" y="2299323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35ECA805-E078-45A8-BBC3-50286ED6D98F}"/>
              </a:ext>
            </a:extLst>
          </p:cNvPr>
          <p:cNvSpPr/>
          <p:nvPr/>
        </p:nvSpPr>
        <p:spPr>
          <a:xfrm>
            <a:off x="8312071" y="2560620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873AF172-6234-4D67-868A-DAA4320DA1AA}"/>
              </a:ext>
            </a:extLst>
          </p:cNvPr>
          <p:cNvSpPr/>
          <p:nvPr/>
        </p:nvSpPr>
        <p:spPr>
          <a:xfrm>
            <a:off x="8802118" y="2560620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E153BB4D-A500-4B45-B6BE-18876D4D9CEA}"/>
              </a:ext>
            </a:extLst>
          </p:cNvPr>
          <p:cNvSpPr txBox="1"/>
          <p:nvPr/>
        </p:nvSpPr>
        <p:spPr>
          <a:xfrm>
            <a:off x="7754895" y="2554628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0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90F91E47-1B23-499E-A8C8-19D0B623F04B}"/>
              </a:ext>
            </a:extLst>
          </p:cNvPr>
          <p:cNvSpPr txBox="1"/>
          <p:nvPr/>
        </p:nvSpPr>
        <p:spPr>
          <a:xfrm>
            <a:off x="9025005" y="2530064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1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3E6435A3-100C-4ED1-9446-4F51340D3E6F}"/>
              </a:ext>
            </a:extLst>
          </p:cNvPr>
          <p:cNvSpPr txBox="1"/>
          <p:nvPr/>
        </p:nvSpPr>
        <p:spPr>
          <a:xfrm rot="5400000">
            <a:off x="10214809" y="3805341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function</a:t>
            </a:r>
          </a:p>
        </p:txBody>
      </p:sp>
      <p:sp>
        <p:nvSpPr>
          <p:cNvPr id="19" name="Rectangle 6">
            <a:extLst>
              <a:ext uri="{FF2B5EF4-FFF2-40B4-BE49-F238E27FC236}">
                <a16:creationId xmlns:a16="http://schemas.microsoft.com/office/drawing/2014/main" id="{7C16F38B-7F7D-4569-B069-352A63899C1D}"/>
              </a:ext>
            </a:extLst>
          </p:cNvPr>
          <p:cNvSpPr/>
          <p:nvPr/>
        </p:nvSpPr>
        <p:spPr>
          <a:xfrm rot="5400000">
            <a:off x="10238969" y="3776633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88E5B8D3-1F97-4F08-AFDD-E4D5BF8267AD}"/>
              </a:ext>
            </a:extLst>
          </p:cNvPr>
          <p:cNvSpPr/>
          <p:nvPr/>
        </p:nvSpPr>
        <p:spPr>
          <a:xfrm rot="5400000">
            <a:off x="10397207" y="3511515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8F377AE4-060A-4192-BE3B-4D48F8227B04}"/>
              </a:ext>
            </a:extLst>
          </p:cNvPr>
          <p:cNvSpPr/>
          <p:nvPr/>
        </p:nvSpPr>
        <p:spPr>
          <a:xfrm rot="5400000">
            <a:off x="10396058" y="4051330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FD36ED06-0B1C-47A4-8B8E-5CD20E678866}"/>
              </a:ext>
            </a:extLst>
          </p:cNvPr>
          <p:cNvSpPr txBox="1"/>
          <p:nvPr/>
        </p:nvSpPr>
        <p:spPr>
          <a:xfrm>
            <a:off x="10916699" y="3792472"/>
            <a:ext cx="76783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device</a:t>
            </a:r>
          </a:p>
        </p:txBody>
      </p:sp>
      <p:sp>
        <p:nvSpPr>
          <p:cNvPr id="23" name="TextBox 8">
            <a:extLst>
              <a:ext uri="{FF2B5EF4-FFF2-40B4-BE49-F238E27FC236}">
                <a16:creationId xmlns:a16="http://schemas.microsoft.com/office/drawing/2014/main" id="{561B4833-BB1F-4189-B43F-D870787D549A}"/>
              </a:ext>
            </a:extLst>
          </p:cNvPr>
          <p:cNvSpPr txBox="1"/>
          <p:nvPr/>
        </p:nvSpPr>
        <p:spPr>
          <a:xfrm>
            <a:off x="10125269" y="3337588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STA</a:t>
            </a:r>
          </a:p>
        </p:txBody>
      </p:sp>
      <p:sp>
        <p:nvSpPr>
          <p:cNvPr id="24" name="TextBox 8">
            <a:extLst>
              <a:ext uri="{FF2B5EF4-FFF2-40B4-BE49-F238E27FC236}">
                <a16:creationId xmlns:a16="http://schemas.microsoft.com/office/drawing/2014/main" id="{6744BFDF-9FFF-40B0-867D-436862A62204}"/>
              </a:ext>
            </a:extLst>
          </p:cNvPr>
          <p:cNvSpPr txBox="1"/>
          <p:nvPr/>
        </p:nvSpPr>
        <p:spPr>
          <a:xfrm>
            <a:off x="10107972" y="4317707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Relay AP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(AP 2)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3A37924-F654-44DC-87B7-16F30596BBBB}"/>
              </a:ext>
            </a:extLst>
          </p:cNvPr>
          <p:cNvSpPr/>
          <p:nvPr/>
        </p:nvSpPr>
        <p:spPr>
          <a:xfrm>
            <a:off x="7903837" y="5185148"/>
            <a:ext cx="1633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architecture</a:t>
            </a:r>
          </a:p>
        </p:txBody>
      </p:sp>
      <p:sp>
        <p:nvSpPr>
          <p:cNvPr id="26" name="TextBox 8">
            <a:extLst>
              <a:ext uri="{FF2B5EF4-FFF2-40B4-BE49-F238E27FC236}">
                <a16:creationId xmlns:a16="http://schemas.microsoft.com/office/drawing/2014/main" id="{D6FDB87C-B4B2-430D-8CBB-AB9F6D678498}"/>
              </a:ext>
            </a:extLst>
          </p:cNvPr>
          <p:cNvSpPr txBox="1"/>
          <p:nvPr/>
        </p:nvSpPr>
        <p:spPr>
          <a:xfrm>
            <a:off x="8132128" y="5415980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upper MAC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EA8E5BEF-6C9B-46D6-BD37-FEB755DB7EA6}"/>
              </a:ext>
            </a:extLst>
          </p:cNvPr>
          <p:cNvSpPr/>
          <p:nvPr/>
        </p:nvSpPr>
        <p:spPr>
          <a:xfrm>
            <a:off x="8132128" y="5385001"/>
            <a:ext cx="1390196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8" name="Rectangle 9">
            <a:extLst>
              <a:ext uri="{FF2B5EF4-FFF2-40B4-BE49-F238E27FC236}">
                <a16:creationId xmlns:a16="http://schemas.microsoft.com/office/drawing/2014/main" id="{0AB99CF3-6B4C-47F3-B21D-AEA3558BBFDF}"/>
              </a:ext>
            </a:extLst>
          </p:cNvPr>
          <p:cNvSpPr/>
          <p:nvPr/>
        </p:nvSpPr>
        <p:spPr>
          <a:xfrm>
            <a:off x="8312070" y="5116705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9">
            <a:extLst>
              <a:ext uri="{FF2B5EF4-FFF2-40B4-BE49-F238E27FC236}">
                <a16:creationId xmlns:a16="http://schemas.microsoft.com/office/drawing/2014/main" id="{DA7370D9-45E4-47FD-B5B3-0B8FB0CB7951}"/>
              </a:ext>
            </a:extLst>
          </p:cNvPr>
          <p:cNvSpPr/>
          <p:nvPr/>
        </p:nvSpPr>
        <p:spPr>
          <a:xfrm>
            <a:off x="8802117" y="5123943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8">
            <a:extLst>
              <a:ext uri="{FF2B5EF4-FFF2-40B4-BE49-F238E27FC236}">
                <a16:creationId xmlns:a16="http://schemas.microsoft.com/office/drawing/2014/main" id="{CF77B914-9B36-4160-A293-F9719F20E357}"/>
              </a:ext>
            </a:extLst>
          </p:cNvPr>
          <p:cNvSpPr txBox="1"/>
          <p:nvPr/>
        </p:nvSpPr>
        <p:spPr>
          <a:xfrm>
            <a:off x="8165323" y="5642959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Non-AP MLD</a:t>
            </a:r>
          </a:p>
        </p:txBody>
      </p:sp>
      <p:sp>
        <p:nvSpPr>
          <p:cNvPr id="31" name="TextBox 8">
            <a:extLst>
              <a:ext uri="{FF2B5EF4-FFF2-40B4-BE49-F238E27FC236}">
                <a16:creationId xmlns:a16="http://schemas.microsoft.com/office/drawing/2014/main" id="{B98B1D8F-010F-4FAE-8B55-BEA13F90B946}"/>
              </a:ext>
            </a:extLst>
          </p:cNvPr>
          <p:cNvSpPr txBox="1"/>
          <p:nvPr/>
        </p:nvSpPr>
        <p:spPr>
          <a:xfrm>
            <a:off x="8097249" y="4942741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 0</a:t>
            </a: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D1E271C8-5AFE-455E-8F21-46D508E1CA17}"/>
              </a:ext>
            </a:extLst>
          </p:cNvPr>
          <p:cNvSpPr txBox="1"/>
          <p:nvPr/>
        </p:nvSpPr>
        <p:spPr>
          <a:xfrm>
            <a:off x="8576452" y="4916295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 1</a:t>
            </a:r>
          </a:p>
        </p:txBody>
      </p: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A1CC638A-8B14-4FEF-86D3-9B6DEA4E1D2B}"/>
              </a:ext>
            </a:extLst>
          </p:cNvPr>
          <p:cNvCxnSpPr>
            <a:stCxn id="11" idx="2"/>
            <a:endCxn id="28" idx="0"/>
          </p:cNvCxnSpPr>
          <p:nvPr/>
        </p:nvCxnSpPr>
        <p:spPr bwMode="auto">
          <a:xfrm flipH="1">
            <a:off x="8410313" y="2822616"/>
            <a:ext cx="1" cy="22940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0FAC93E4-3A50-4C99-9EAE-A122EC6F76A4}"/>
              </a:ext>
            </a:extLst>
          </p:cNvPr>
          <p:cNvCxnSpPr>
            <a:cxnSpLocks/>
            <a:stCxn id="21" idx="2"/>
            <a:endCxn id="39" idx="0"/>
          </p:cNvCxnSpPr>
          <p:nvPr/>
        </p:nvCxnSpPr>
        <p:spPr bwMode="auto">
          <a:xfrm flipH="1">
            <a:off x="9311104" y="4182329"/>
            <a:ext cx="1052199" cy="9381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F2EF1A38-ACE5-4D13-BC20-F72997500862}"/>
              </a:ext>
            </a:extLst>
          </p:cNvPr>
          <p:cNvCxnSpPr>
            <a:cxnSpLocks/>
            <a:stCxn id="12" idx="2"/>
            <a:endCxn id="20" idx="2"/>
          </p:cNvCxnSpPr>
          <p:nvPr/>
        </p:nvCxnSpPr>
        <p:spPr bwMode="auto">
          <a:xfrm>
            <a:off x="8900361" y="2822616"/>
            <a:ext cx="1464091" cy="8198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TextBox 8">
            <a:extLst>
              <a:ext uri="{FF2B5EF4-FFF2-40B4-BE49-F238E27FC236}">
                <a16:creationId xmlns:a16="http://schemas.microsoft.com/office/drawing/2014/main" id="{134132CF-B842-4669-A19A-022FBC7A6BB5}"/>
              </a:ext>
            </a:extLst>
          </p:cNvPr>
          <p:cNvSpPr txBox="1"/>
          <p:nvPr/>
        </p:nvSpPr>
        <p:spPr>
          <a:xfrm>
            <a:off x="7657764" y="3721433"/>
            <a:ext cx="75254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</a:t>
            </a:r>
            <a:r>
              <a:rPr lang="en-US" altLang="zh-CN" sz="800" dirty="0">
                <a:solidFill>
                  <a:schemeClr val="tx1"/>
                </a:solidFill>
              </a:rPr>
              <a:t>Direct</a:t>
            </a:r>
            <a:r>
              <a:rPr lang="en-US" sz="800" dirty="0">
                <a:solidFill>
                  <a:schemeClr val="tx1"/>
                </a:solidFill>
              </a:rPr>
              <a:t>) link 0</a:t>
            </a:r>
          </a:p>
        </p:txBody>
      </p:sp>
      <p:cxnSp>
        <p:nvCxnSpPr>
          <p:cNvPr id="44" name="直接连接符 43">
            <a:extLst>
              <a:ext uri="{FF2B5EF4-FFF2-40B4-BE49-F238E27FC236}">
                <a16:creationId xmlns:a16="http://schemas.microsoft.com/office/drawing/2014/main" id="{EF66287A-4692-46BC-A57B-B2A30D56B84D}"/>
              </a:ext>
            </a:extLst>
          </p:cNvPr>
          <p:cNvCxnSpPr>
            <a:cxnSpLocks/>
            <a:stCxn id="12" idx="2"/>
            <a:endCxn id="29" idx="0"/>
          </p:cNvCxnSpPr>
          <p:nvPr/>
        </p:nvCxnSpPr>
        <p:spPr bwMode="auto">
          <a:xfrm flipH="1">
            <a:off x="8900360" y="2822616"/>
            <a:ext cx="1" cy="230132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3">
                <a:lumMod val="8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extBox 8">
            <a:extLst>
              <a:ext uri="{FF2B5EF4-FFF2-40B4-BE49-F238E27FC236}">
                <a16:creationId xmlns:a16="http://schemas.microsoft.com/office/drawing/2014/main" id="{25E6B428-0C25-4672-92BE-0574F97F15A2}"/>
              </a:ext>
            </a:extLst>
          </p:cNvPr>
          <p:cNvSpPr txBox="1"/>
          <p:nvPr/>
        </p:nvSpPr>
        <p:spPr>
          <a:xfrm>
            <a:off x="8850429" y="3715527"/>
            <a:ext cx="75254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(Direct) link 1</a:t>
            </a:r>
          </a:p>
        </p:txBody>
      </p:sp>
      <p:sp>
        <p:nvSpPr>
          <p:cNvPr id="53" name="TextBox 8">
            <a:extLst>
              <a:ext uri="{FF2B5EF4-FFF2-40B4-BE49-F238E27FC236}">
                <a16:creationId xmlns:a16="http://schemas.microsoft.com/office/drawing/2014/main" id="{AD4DB035-7AD0-4588-A732-54B148AF6DE0}"/>
              </a:ext>
            </a:extLst>
          </p:cNvPr>
          <p:cNvSpPr txBox="1"/>
          <p:nvPr/>
        </p:nvSpPr>
        <p:spPr>
          <a:xfrm>
            <a:off x="9449483" y="4729357"/>
            <a:ext cx="75254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(Relay) link 2</a:t>
            </a:r>
          </a:p>
        </p:txBody>
      </p:sp>
      <p:sp>
        <p:nvSpPr>
          <p:cNvPr id="54" name="TextBox 8">
            <a:extLst>
              <a:ext uri="{FF2B5EF4-FFF2-40B4-BE49-F238E27FC236}">
                <a16:creationId xmlns:a16="http://schemas.microsoft.com/office/drawing/2014/main" id="{A5406CBA-2217-431B-8AC8-DCDB412A45B6}"/>
              </a:ext>
            </a:extLst>
          </p:cNvPr>
          <p:cNvSpPr txBox="1"/>
          <p:nvPr/>
        </p:nvSpPr>
        <p:spPr>
          <a:xfrm>
            <a:off x="8077200" y="2111151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MLD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ED45396B-03A9-4B52-9E20-6B8C7BD2F7FE}"/>
              </a:ext>
            </a:extLst>
          </p:cNvPr>
          <p:cNvSpPr txBox="1"/>
          <p:nvPr/>
        </p:nvSpPr>
        <p:spPr>
          <a:xfrm>
            <a:off x="9485914" y="2940351"/>
            <a:ext cx="9536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Backhaul link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id="{DA7370D9-45E4-47FD-B5B3-0B8FB0CB7951}"/>
              </a:ext>
            </a:extLst>
          </p:cNvPr>
          <p:cNvSpPr/>
          <p:nvPr/>
        </p:nvSpPr>
        <p:spPr>
          <a:xfrm>
            <a:off x="9212861" y="5120517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8">
            <a:extLst>
              <a:ext uri="{FF2B5EF4-FFF2-40B4-BE49-F238E27FC236}">
                <a16:creationId xmlns:a16="http://schemas.microsoft.com/office/drawing/2014/main" id="{D1E271C8-5AFE-455E-8F21-46D508E1CA17}"/>
              </a:ext>
            </a:extLst>
          </p:cNvPr>
          <p:cNvSpPr txBox="1"/>
          <p:nvPr/>
        </p:nvSpPr>
        <p:spPr>
          <a:xfrm>
            <a:off x="9372427" y="4986091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STA 2</a:t>
            </a:r>
          </a:p>
        </p:txBody>
      </p:sp>
    </p:spTree>
    <p:extLst>
      <p:ext uri="{BB962C8B-B14F-4D97-AF65-F5344CB8AC3E}">
        <p14:creationId xmlns:p14="http://schemas.microsoft.com/office/powerpoint/2010/main" val="55806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B12F06-ED3A-4CB8-BE04-797F71AB6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architecture 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B802E9-26D1-48AF-9963-D01F29B0A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272" y="1612419"/>
            <a:ext cx="6214301" cy="486299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In this scenario, the relay AP is advertised as an affiliated AP. From this point of view, the architecture is also a kind of 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 AP MLD.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Compared with the previous 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 AP MLD architecture (for the enterprise scenario), there are two following main differences 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No need to advertise the existence of another (non-collocated) AP MLD which is build on the top of the current </a:t>
            </a:r>
            <a:r>
              <a:rPr lang="en-US" altLang="zh-CN" sz="1800" dirty="0" err="1"/>
              <a:t>colocated</a:t>
            </a:r>
            <a:r>
              <a:rPr lang="en-US" altLang="zh-CN" sz="1800" dirty="0"/>
              <a:t> AP MLD. </a:t>
            </a:r>
            <a:r>
              <a:rPr lang="en-US" altLang="zh-CN" sz="1800" u="sng" dirty="0"/>
              <a:t>Because 15 links are enough for this relay scenario.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800" u="sng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dirty="0"/>
              <a:t>The interface between the MLD upper MAC sublayer and the MLD lower MAC sublayer is wireless.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2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14E280F-5E81-4B4F-8AEB-33E82A6519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C5902D0-AAA3-4F8F-8992-1842D132B3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EEE0C20-071D-4161-9929-4DF92A56CA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400" y="2129606"/>
            <a:ext cx="4029805" cy="382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31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E8335B-8092-4EDD-8162-8B1C2BB21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architecture (Cont.)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7F0F90-FB9D-4714-A9B0-14F6674156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5001"/>
            <a:ext cx="10361084" cy="418941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dirty="0"/>
              <a:t>The benefit of this proposed two-level 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 AP MLD architecture is it may be transparent to the EHT non-AP MLD. Thus the EHT non-AP MLD can associate with this (non-</a:t>
            </a:r>
            <a:r>
              <a:rPr lang="en-US" altLang="zh-CN" sz="2000" dirty="0" err="1"/>
              <a:t>colocated</a:t>
            </a:r>
            <a:r>
              <a:rPr lang="en-US" altLang="zh-CN" sz="2000" dirty="0"/>
              <a:t>) AP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At most support 15 links. </a:t>
            </a: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09E83E4-EB3C-4CAB-B0BB-11C0D18654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3E7355-ABBA-4C2A-922F-BB8DA369D6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C724CE69-1F71-4D44-A879-4829FE22000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7" name="流程图: 过程 6">
            <a:extLst>
              <a:ext uri="{FF2B5EF4-FFF2-40B4-BE49-F238E27FC236}">
                <a16:creationId xmlns:a16="http://schemas.microsoft.com/office/drawing/2014/main" id="{9B4A5922-2A0C-41AE-8365-09DB595E9945}"/>
              </a:ext>
            </a:extLst>
          </p:cNvPr>
          <p:cNvSpPr/>
          <p:nvPr/>
        </p:nvSpPr>
        <p:spPr bwMode="auto">
          <a:xfrm>
            <a:off x="4775066" y="3435292"/>
            <a:ext cx="1797729" cy="791166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流程图: 过程 7">
            <a:extLst>
              <a:ext uri="{FF2B5EF4-FFF2-40B4-BE49-F238E27FC236}">
                <a16:creationId xmlns:a16="http://schemas.microsoft.com/office/drawing/2014/main" id="{BD02B9B7-82D4-4993-98DD-B6D64A423286}"/>
              </a:ext>
            </a:extLst>
          </p:cNvPr>
          <p:cNvSpPr/>
          <p:nvPr/>
        </p:nvSpPr>
        <p:spPr bwMode="auto">
          <a:xfrm>
            <a:off x="3581400" y="4703493"/>
            <a:ext cx="1797729" cy="1113280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B281A2-146E-4EBF-90A5-E1AA01402DFB}"/>
              </a:ext>
            </a:extLst>
          </p:cNvPr>
          <p:cNvSpPr txBox="1"/>
          <p:nvPr/>
        </p:nvSpPr>
        <p:spPr>
          <a:xfrm>
            <a:off x="5180701" y="3666105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MLD </a:t>
            </a:r>
            <a:r>
              <a:rPr lang="en-US" altLang="zh-CN" sz="800" dirty="0">
                <a:solidFill>
                  <a:schemeClr val="tx1"/>
                </a:solidFill>
              </a:rPr>
              <a:t>upper</a:t>
            </a:r>
            <a:r>
              <a:rPr lang="en-US" sz="800" dirty="0">
                <a:solidFill>
                  <a:schemeClr val="tx1"/>
                </a:solidFill>
              </a:rPr>
              <a:t> MAC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E2A126D4-46FA-461E-BEB2-794905601B2C}"/>
              </a:ext>
            </a:extLst>
          </p:cNvPr>
          <p:cNvSpPr/>
          <p:nvPr/>
        </p:nvSpPr>
        <p:spPr>
          <a:xfrm>
            <a:off x="5180701" y="3588797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569DF5DA-26EF-4CB5-B79B-0D135F949F1F}"/>
              </a:ext>
            </a:extLst>
          </p:cNvPr>
          <p:cNvSpPr/>
          <p:nvPr/>
        </p:nvSpPr>
        <p:spPr>
          <a:xfrm>
            <a:off x="5340355" y="3852962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B138B155-4D7B-4475-A103-B280E35AD78D}"/>
              </a:ext>
            </a:extLst>
          </p:cNvPr>
          <p:cNvSpPr/>
          <p:nvPr/>
        </p:nvSpPr>
        <p:spPr>
          <a:xfrm>
            <a:off x="5837438" y="3856279"/>
            <a:ext cx="196485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70272050-1510-4EDC-918B-06D0C261B855}"/>
              </a:ext>
            </a:extLst>
          </p:cNvPr>
          <p:cNvSpPr txBox="1"/>
          <p:nvPr/>
        </p:nvSpPr>
        <p:spPr>
          <a:xfrm>
            <a:off x="4790216" y="3844102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0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D87848BB-734C-40D6-9A76-7257CCEA6738}"/>
              </a:ext>
            </a:extLst>
          </p:cNvPr>
          <p:cNvSpPr txBox="1"/>
          <p:nvPr/>
        </p:nvSpPr>
        <p:spPr>
          <a:xfrm>
            <a:off x="6060326" y="3819538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1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708B60C5-6436-4BFB-8DAB-F36BDDD3F9B8}"/>
              </a:ext>
            </a:extLst>
          </p:cNvPr>
          <p:cNvSpPr txBox="1"/>
          <p:nvPr/>
        </p:nvSpPr>
        <p:spPr>
          <a:xfrm>
            <a:off x="5132848" y="3560164"/>
            <a:ext cx="1052761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MLD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58B11A7D-EAD6-4467-B09D-1FCCC9A1A073}"/>
              </a:ext>
            </a:extLst>
          </p:cNvPr>
          <p:cNvSpPr/>
          <p:nvPr/>
        </p:nvSpPr>
        <p:spPr>
          <a:xfrm>
            <a:off x="4170811" y="5217589"/>
            <a:ext cx="196485" cy="572582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5E2A933B-441A-4EA4-9349-A3CBECB48F40}"/>
              </a:ext>
            </a:extLst>
          </p:cNvPr>
          <p:cNvSpPr/>
          <p:nvPr/>
        </p:nvSpPr>
        <p:spPr>
          <a:xfrm>
            <a:off x="4660858" y="5217589"/>
            <a:ext cx="196485" cy="56563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B69A6D3D-6D1A-488E-80ED-A7A52BA6DDC5}"/>
              </a:ext>
            </a:extLst>
          </p:cNvPr>
          <p:cNvSpPr txBox="1"/>
          <p:nvPr/>
        </p:nvSpPr>
        <p:spPr>
          <a:xfrm>
            <a:off x="3613635" y="5514535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2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19" name="TextBox 8">
            <a:extLst>
              <a:ext uri="{FF2B5EF4-FFF2-40B4-BE49-F238E27FC236}">
                <a16:creationId xmlns:a16="http://schemas.microsoft.com/office/drawing/2014/main" id="{08C9EBB3-2119-4399-84F1-D7830661C286}"/>
              </a:ext>
            </a:extLst>
          </p:cNvPr>
          <p:cNvSpPr txBox="1"/>
          <p:nvPr/>
        </p:nvSpPr>
        <p:spPr>
          <a:xfrm>
            <a:off x="4883745" y="5489971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3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93452F08-6DE8-438E-B462-C03B029E7E12}"/>
              </a:ext>
            </a:extLst>
          </p:cNvPr>
          <p:cNvSpPr/>
          <p:nvPr/>
        </p:nvSpPr>
        <p:spPr>
          <a:xfrm>
            <a:off x="3983018" y="4813173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1" name="TextBox 8">
            <a:extLst>
              <a:ext uri="{FF2B5EF4-FFF2-40B4-BE49-F238E27FC236}">
                <a16:creationId xmlns:a16="http://schemas.microsoft.com/office/drawing/2014/main" id="{7341E668-5598-4E43-9937-A4D28ABA443D}"/>
              </a:ext>
            </a:extLst>
          </p:cNvPr>
          <p:cNvSpPr txBox="1"/>
          <p:nvPr/>
        </p:nvSpPr>
        <p:spPr>
          <a:xfrm>
            <a:off x="3995060" y="4844851"/>
            <a:ext cx="910223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Relay/Backhaul STA</a:t>
            </a:r>
          </a:p>
        </p:txBody>
      </p:sp>
      <p:sp>
        <p:nvSpPr>
          <p:cNvPr id="22" name="流程图: 过程 21">
            <a:extLst>
              <a:ext uri="{FF2B5EF4-FFF2-40B4-BE49-F238E27FC236}">
                <a16:creationId xmlns:a16="http://schemas.microsoft.com/office/drawing/2014/main" id="{C0EBC376-05D1-41BB-8231-12308AAD8EFD}"/>
              </a:ext>
            </a:extLst>
          </p:cNvPr>
          <p:cNvSpPr/>
          <p:nvPr/>
        </p:nvSpPr>
        <p:spPr bwMode="auto">
          <a:xfrm>
            <a:off x="6553200" y="4730947"/>
            <a:ext cx="1797729" cy="1113280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9">
            <a:extLst>
              <a:ext uri="{FF2B5EF4-FFF2-40B4-BE49-F238E27FC236}">
                <a16:creationId xmlns:a16="http://schemas.microsoft.com/office/drawing/2014/main" id="{11AE79A6-3A15-4653-81DA-F0618217700C}"/>
              </a:ext>
            </a:extLst>
          </p:cNvPr>
          <p:cNvSpPr/>
          <p:nvPr/>
        </p:nvSpPr>
        <p:spPr>
          <a:xfrm>
            <a:off x="7105287" y="5223170"/>
            <a:ext cx="196485" cy="5936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9">
            <a:extLst>
              <a:ext uri="{FF2B5EF4-FFF2-40B4-BE49-F238E27FC236}">
                <a16:creationId xmlns:a16="http://schemas.microsoft.com/office/drawing/2014/main" id="{E62C2B91-7C13-43AB-BE4F-E4587107C71B}"/>
              </a:ext>
            </a:extLst>
          </p:cNvPr>
          <p:cNvSpPr/>
          <p:nvPr/>
        </p:nvSpPr>
        <p:spPr>
          <a:xfrm>
            <a:off x="7602606" y="5239009"/>
            <a:ext cx="196485" cy="581677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8">
            <a:extLst>
              <a:ext uri="{FF2B5EF4-FFF2-40B4-BE49-F238E27FC236}">
                <a16:creationId xmlns:a16="http://schemas.microsoft.com/office/drawing/2014/main" id="{179B4052-7093-4064-9E66-A242F8AE9204}"/>
              </a:ext>
            </a:extLst>
          </p:cNvPr>
          <p:cNvSpPr txBox="1"/>
          <p:nvPr/>
        </p:nvSpPr>
        <p:spPr>
          <a:xfrm>
            <a:off x="6553200" y="5548086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4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(2.4 GHz)</a:t>
            </a:r>
          </a:p>
        </p:txBody>
      </p:sp>
      <p:sp>
        <p:nvSpPr>
          <p:cNvPr id="26" name="TextBox 8">
            <a:extLst>
              <a:ext uri="{FF2B5EF4-FFF2-40B4-BE49-F238E27FC236}">
                <a16:creationId xmlns:a16="http://schemas.microsoft.com/office/drawing/2014/main" id="{0444FC8A-7B16-45B9-8189-134BB1E2AEF0}"/>
              </a:ext>
            </a:extLst>
          </p:cNvPr>
          <p:cNvSpPr txBox="1"/>
          <p:nvPr/>
        </p:nvSpPr>
        <p:spPr>
          <a:xfrm>
            <a:off x="7823310" y="5523522"/>
            <a:ext cx="497319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AP 5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(5 GHz)</a:t>
            </a: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03188B09-656D-413E-ADE1-867329FD513C}"/>
              </a:ext>
            </a:extLst>
          </p:cNvPr>
          <p:cNvSpPr/>
          <p:nvPr/>
        </p:nvSpPr>
        <p:spPr>
          <a:xfrm>
            <a:off x="6922583" y="4846724"/>
            <a:ext cx="1032358" cy="261996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8" name="TextBox 8">
            <a:extLst>
              <a:ext uri="{FF2B5EF4-FFF2-40B4-BE49-F238E27FC236}">
                <a16:creationId xmlns:a16="http://schemas.microsoft.com/office/drawing/2014/main" id="{AF3B9374-82AA-4D59-B20D-A0F224CEFC2A}"/>
              </a:ext>
            </a:extLst>
          </p:cNvPr>
          <p:cNvSpPr txBox="1"/>
          <p:nvPr/>
        </p:nvSpPr>
        <p:spPr>
          <a:xfrm>
            <a:off x="6972653" y="4862563"/>
            <a:ext cx="910223" cy="23031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Relay/Backhaul STA</a:t>
            </a:r>
          </a:p>
        </p:txBody>
      </p: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4D133093-F6B0-4C67-81DA-00EAD7E01A79}"/>
              </a:ext>
            </a:extLst>
          </p:cNvPr>
          <p:cNvCxnSpPr>
            <a:stCxn id="20" idx="0"/>
          </p:cNvCxnSpPr>
          <p:nvPr/>
        </p:nvCxnSpPr>
        <p:spPr bwMode="auto">
          <a:xfrm flipV="1">
            <a:off x="4499197" y="4112090"/>
            <a:ext cx="1436484" cy="7010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0" name="直接箭头连接符 29">
            <a:extLst>
              <a:ext uri="{FF2B5EF4-FFF2-40B4-BE49-F238E27FC236}">
                <a16:creationId xmlns:a16="http://schemas.microsoft.com/office/drawing/2014/main" id="{87F0BE5A-C684-4A8C-B9E9-42F5E3A83B38}"/>
              </a:ext>
            </a:extLst>
          </p:cNvPr>
          <p:cNvCxnSpPr>
            <a:cxnSpLocks/>
            <a:stCxn id="28" idx="0"/>
            <a:endCxn id="12" idx="2"/>
          </p:cNvCxnSpPr>
          <p:nvPr/>
        </p:nvCxnSpPr>
        <p:spPr bwMode="auto">
          <a:xfrm flipH="1" flipV="1">
            <a:off x="5935681" y="4118275"/>
            <a:ext cx="1492084" cy="7442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753F02E8-C68C-4CF5-AC05-664B5F08FAC9}"/>
              </a:ext>
            </a:extLst>
          </p:cNvPr>
          <p:cNvCxnSpPr>
            <a:stCxn id="20" idx="2"/>
            <a:endCxn id="16" idx="0"/>
          </p:cNvCxnSpPr>
          <p:nvPr/>
        </p:nvCxnSpPr>
        <p:spPr bwMode="auto">
          <a:xfrm flipH="1">
            <a:off x="4269054" y="5075169"/>
            <a:ext cx="230143" cy="142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A30F08A1-03B5-401B-A616-4882D5B45EE3}"/>
              </a:ext>
            </a:extLst>
          </p:cNvPr>
          <p:cNvCxnSpPr>
            <a:stCxn id="20" idx="2"/>
            <a:endCxn id="17" idx="0"/>
          </p:cNvCxnSpPr>
          <p:nvPr/>
        </p:nvCxnSpPr>
        <p:spPr bwMode="auto">
          <a:xfrm>
            <a:off x="4499197" y="5075169"/>
            <a:ext cx="259904" cy="1424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389F1527-225A-477A-A534-C76EF6CD9A55}"/>
              </a:ext>
            </a:extLst>
          </p:cNvPr>
          <p:cNvCxnSpPr>
            <a:stCxn id="27" idx="2"/>
            <a:endCxn id="23" idx="0"/>
          </p:cNvCxnSpPr>
          <p:nvPr/>
        </p:nvCxnSpPr>
        <p:spPr bwMode="auto">
          <a:xfrm flipH="1">
            <a:off x="7203530" y="5108720"/>
            <a:ext cx="235232" cy="1144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54ECC8F9-123E-4835-87DE-158D2CEBDBE6}"/>
              </a:ext>
            </a:extLst>
          </p:cNvPr>
          <p:cNvCxnSpPr>
            <a:stCxn id="27" idx="2"/>
            <a:endCxn id="24" idx="0"/>
          </p:cNvCxnSpPr>
          <p:nvPr/>
        </p:nvCxnSpPr>
        <p:spPr bwMode="auto">
          <a:xfrm>
            <a:off x="7438762" y="5108720"/>
            <a:ext cx="262087" cy="1302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B6F7496C-FE3B-43AC-8D4A-AAAF137E95DB}"/>
              </a:ext>
            </a:extLst>
          </p:cNvPr>
          <p:cNvSpPr/>
          <p:nvPr/>
        </p:nvSpPr>
        <p:spPr>
          <a:xfrm>
            <a:off x="7948012" y="5875095"/>
            <a:ext cx="34219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200" dirty="0">
                <a:solidFill>
                  <a:srgbClr val="FF0000"/>
                </a:solidFill>
              </a:rPr>
              <a:t>Note. The pre-EHT STA still associates with the affiliated AP. So the affiliated AP has the full legacy AP function which is not in shown in this figure.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cxnSp>
        <p:nvCxnSpPr>
          <p:cNvPr id="37" name="直接连接符 36">
            <a:extLst>
              <a:ext uri="{FF2B5EF4-FFF2-40B4-BE49-F238E27FC236}">
                <a16:creationId xmlns:a16="http://schemas.microsoft.com/office/drawing/2014/main" id="{07FD996D-1165-488B-A0E2-044981C1BAB1}"/>
              </a:ext>
            </a:extLst>
          </p:cNvPr>
          <p:cNvCxnSpPr>
            <a:cxnSpLocks/>
          </p:cNvCxnSpPr>
          <p:nvPr/>
        </p:nvCxnSpPr>
        <p:spPr bwMode="auto">
          <a:xfrm>
            <a:off x="2895600" y="4495800"/>
            <a:ext cx="6858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文本框 38">
            <a:extLst>
              <a:ext uri="{FF2B5EF4-FFF2-40B4-BE49-F238E27FC236}">
                <a16:creationId xmlns:a16="http://schemas.microsoft.com/office/drawing/2014/main" id="{636C518E-30E4-4AC2-A9AB-1B5C40606115}"/>
              </a:ext>
            </a:extLst>
          </p:cNvPr>
          <p:cNvSpPr txBox="1"/>
          <p:nvPr/>
        </p:nvSpPr>
        <p:spPr>
          <a:xfrm>
            <a:off x="8839200" y="3781264"/>
            <a:ext cx="23121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Level 2: (non-</a:t>
            </a:r>
            <a:r>
              <a:rPr lang="en-US" altLang="zh-CN" sz="1200" dirty="0" err="1">
                <a:solidFill>
                  <a:schemeClr val="tx1"/>
                </a:solidFill>
              </a:rPr>
              <a:t>colocated</a:t>
            </a:r>
            <a:r>
              <a:rPr lang="en-US" altLang="zh-CN" sz="1200" dirty="0">
                <a:solidFill>
                  <a:schemeClr val="tx1"/>
                </a:solidFill>
              </a:rPr>
              <a:t>) AP MLD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1BF5BEB1-0D2F-4F87-9939-DAE21F29768E}"/>
              </a:ext>
            </a:extLst>
          </p:cNvPr>
          <p:cNvSpPr txBox="1"/>
          <p:nvPr/>
        </p:nvSpPr>
        <p:spPr>
          <a:xfrm>
            <a:off x="8903855" y="5035364"/>
            <a:ext cx="15499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Level 1: Affiliated AP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966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Discovery of relay AP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First, the relay STA initiates the association with the AP MLD.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Meanwhile, the profile of the relay AP is included within a newly defined element of the Association Request frame, e.g.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Operating class, channel number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BSSID, Beacon interval, TSF, DTIM info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Indicates whether the STA is power constrained or not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After the relay STA successfully associates with AP MLD, then the AP MLD will start advertising the existence of AP 2 (i.e. relay AP) affiliated with the AP MLD through the RNR element in the Beacon frame and the Basic Multi-link element in the Probe Response frame.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Which exactly follows the current 11be draft.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274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AAB945-0319-45CD-8306-A46569B07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Relay link setup procedure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DCEAE44-62ED-4332-9D22-BAE28991A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0"/>
            <a:ext cx="6921351" cy="44195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Assuming that the non-AP MLD has established link 0 and/or link 1 with the AP MLD, the relay link setup procedure is shown as the right figure.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Step 0. The AP MLD sends a Beacon Request to inform the non-AP MLD to do the measurement on the RSSI of the relay AP.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Step 1. The AP MLD sends a Link Reconfiguration Notify frame to recommend the non-AP MLD to establish the relay link based on the received Beacon Report.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dirty="0"/>
              <a:t>Step 2. The non-AP MLD exchanges Link Reconfiguration Request/Response frames with the AP MLD through one of direct links to establish the relay link. 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8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3E6DD07-1090-42A1-9D70-A4D8BFE66A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5D13AA-9776-4B16-977E-29AA842FAD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5256BB6-8A86-49F4-AD3C-02256CA4B0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5683A02F-5EF7-467E-A001-754982CEE828}"/>
              </a:ext>
            </a:extLst>
          </p:cNvPr>
          <p:cNvGrpSpPr/>
          <p:nvPr/>
        </p:nvGrpSpPr>
        <p:grpSpPr>
          <a:xfrm>
            <a:off x="7924800" y="1839283"/>
            <a:ext cx="3608154" cy="4264024"/>
            <a:chOff x="5339065" y="3139730"/>
            <a:chExt cx="2882024" cy="3169590"/>
          </a:xfrm>
        </p:grpSpPr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C882784D-2918-47FD-816C-9E69CC99C910}"/>
                </a:ext>
              </a:extLst>
            </p:cNvPr>
            <p:cNvCxnSpPr/>
            <p:nvPr/>
          </p:nvCxnSpPr>
          <p:spPr bwMode="auto">
            <a:xfrm>
              <a:off x="5872874" y="3501008"/>
              <a:ext cx="0" cy="2808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F39032E5-D8B1-4C1B-8F31-374FA2B80422}"/>
                </a:ext>
              </a:extLst>
            </p:cNvPr>
            <p:cNvCxnSpPr/>
            <p:nvPr/>
          </p:nvCxnSpPr>
          <p:spPr bwMode="auto">
            <a:xfrm>
              <a:off x="6880986" y="3501008"/>
              <a:ext cx="0" cy="2808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B7C868CB-FF89-4929-BCBB-24269A25D804}"/>
                </a:ext>
              </a:extLst>
            </p:cNvPr>
            <p:cNvCxnSpPr/>
            <p:nvPr/>
          </p:nvCxnSpPr>
          <p:spPr bwMode="auto">
            <a:xfrm>
              <a:off x="7889098" y="3501008"/>
              <a:ext cx="0" cy="280831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010A6764-CCED-41E2-AC25-439BA89023C1}"/>
                </a:ext>
              </a:extLst>
            </p:cNvPr>
            <p:cNvSpPr txBox="1"/>
            <p:nvPr/>
          </p:nvSpPr>
          <p:spPr>
            <a:xfrm>
              <a:off x="5339065" y="3157457"/>
              <a:ext cx="108814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/>
                  </a:solidFill>
                </a:rPr>
                <a:t>Non-AP MLD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84EAD49B-1D51-435A-80C9-5E0EC69CE4F0}"/>
                </a:ext>
              </a:extLst>
            </p:cNvPr>
            <p:cNvSpPr txBox="1"/>
            <p:nvPr/>
          </p:nvSpPr>
          <p:spPr>
            <a:xfrm>
              <a:off x="6540821" y="3147445"/>
              <a:ext cx="6655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/>
                  </a:solidFill>
                </a:rPr>
                <a:t>AP MLD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2D4582F5-10EA-4A64-9A02-C09AAC27E17F}"/>
                </a:ext>
              </a:extLst>
            </p:cNvPr>
            <p:cNvSpPr txBox="1"/>
            <p:nvPr/>
          </p:nvSpPr>
          <p:spPr>
            <a:xfrm>
              <a:off x="7541095" y="3139730"/>
              <a:ext cx="6799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tx1"/>
                  </a:solidFill>
                </a:rPr>
                <a:t>Relay AP</a:t>
              </a:r>
              <a:endParaRPr lang="zh-CN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1538EFB9-4A70-4B52-80EF-478B21D2801A}"/>
                </a:ext>
              </a:extLst>
            </p:cNvPr>
            <p:cNvCxnSpPr/>
            <p:nvPr/>
          </p:nvCxnSpPr>
          <p:spPr bwMode="auto">
            <a:xfrm flipH="1">
              <a:off x="5872874" y="3850406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直接箭头连接符 15">
              <a:extLst>
                <a:ext uri="{FF2B5EF4-FFF2-40B4-BE49-F238E27FC236}">
                  <a16:creationId xmlns:a16="http://schemas.microsoft.com/office/drawing/2014/main" id="{F332BACA-C5C4-4E22-A006-35C2E45539FA}"/>
                </a:ext>
              </a:extLst>
            </p:cNvPr>
            <p:cNvCxnSpPr/>
            <p:nvPr/>
          </p:nvCxnSpPr>
          <p:spPr bwMode="auto">
            <a:xfrm>
              <a:off x="5872874" y="4026482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DEB997B3-61CF-4F93-A30B-601F010CCFB1}"/>
                </a:ext>
              </a:extLst>
            </p:cNvPr>
            <p:cNvSpPr txBox="1"/>
            <p:nvPr/>
          </p:nvSpPr>
          <p:spPr>
            <a:xfrm>
              <a:off x="5963839" y="3679942"/>
              <a:ext cx="846707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Beacon Request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32DE2BA9-7775-4929-94AB-6E72356E20CC}"/>
                </a:ext>
              </a:extLst>
            </p:cNvPr>
            <p:cNvSpPr txBox="1"/>
            <p:nvPr/>
          </p:nvSpPr>
          <p:spPr>
            <a:xfrm>
              <a:off x="5951469" y="3850406"/>
              <a:ext cx="79541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Beacon Report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直接箭头连接符 18">
              <a:extLst>
                <a:ext uri="{FF2B5EF4-FFF2-40B4-BE49-F238E27FC236}">
                  <a16:creationId xmlns:a16="http://schemas.microsoft.com/office/drawing/2014/main" id="{26096EB9-9C2F-42D6-8130-015A14DAB1DA}"/>
                </a:ext>
              </a:extLst>
            </p:cNvPr>
            <p:cNvCxnSpPr/>
            <p:nvPr/>
          </p:nvCxnSpPr>
          <p:spPr bwMode="auto">
            <a:xfrm flipH="1">
              <a:off x="5883136" y="4583550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064A0E4D-C354-4709-A7CA-C91F7D4DD828}"/>
                </a:ext>
              </a:extLst>
            </p:cNvPr>
            <p:cNvSpPr txBox="1"/>
            <p:nvPr/>
          </p:nvSpPr>
          <p:spPr>
            <a:xfrm>
              <a:off x="5860312" y="4434728"/>
              <a:ext cx="13885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Link Reconfiguration Notify 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直接箭头连接符 24">
              <a:extLst>
                <a:ext uri="{FF2B5EF4-FFF2-40B4-BE49-F238E27FC236}">
                  <a16:creationId xmlns:a16="http://schemas.microsoft.com/office/drawing/2014/main" id="{093D48A5-BDEB-4229-965F-0B68D73C6B3D}"/>
                </a:ext>
              </a:extLst>
            </p:cNvPr>
            <p:cNvCxnSpPr/>
            <p:nvPr/>
          </p:nvCxnSpPr>
          <p:spPr bwMode="auto">
            <a:xfrm>
              <a:off x="5872874" y="4898831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4CB925C8-6877-4700-93B9-B42A46AABB58}"/>
                </a:ext>
              </a:extLst>
            </p:cNvPr>
            <p:cNvSpPr txBox="1"/>
            <p:nvPr/>
          </p:nvSpPr>
          <p:spPr>
            <a:xfrm>
              <a:off x="5811171" y="4747501"/>
              <a:ext cx="142539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Link Reconfiguration Request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直接箭头连接符 26">
              <a:extLst>
                <a:ext uri="{FF2B5EF4-FFF2-40B4-BE49-F238E27FC236}">
                  <a16:creationId xmlns:a16="http://schemas.microsoft.com/office/drawing/2014/main" id="{8193E145-6DF3-412E-AD5F-59DECC76E22A}"/>
                </a:ext>
              </a:extLst>
            </p:cNvPr>
            <p:cNvCxnSpPr/>
            <p:nvPr/>
          </p:nvCxnSpPr>
          <p:spPr bwMode="auto">
            <a:xfrm flipH="1">
              <a:off x="5888462" y="5261181"/>
              <a:ext cx="1008112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FE367719-5825-4224-9E9D-CBB1C9538682}"/>
                </a:ext>
              </a:extLst>
            </p:cNvPr>
            <p:cNvSpPr txBox="1"/>
            <p:nvPr/>
          </p:nvSpPr>
          <p:spPr>
            <a:xfrm>
              <a:off x="5855785" y="5080995"/>
              <a:ext cx="148790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800" dirty="0">
                  <a:solidFill>
                    <a:schemeClr val="tx1"/>
                  </a:solidFill>
                </a:rPr>
                <a:t>Link Reconfiguration Response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29" name="左大括号 28">
              <a:extLst>
                <a:ext uri="{FF2B5EF4-FFF2-40B4-BE49-F238E27FC236}">
                  <a16:creationId xmlns:a16="http://schemas.microsoft.com/office/drawing/2014/main" id="{E1663BA2-362D-4E99-A092-944A4EBA60A9}"/>
                </a:ext>
              </a:extLst>
            </p:cNvPr>
            <p:cNvSpPr/>
            <p:nvPr/>
          </p:nvSpPr>
          <p:spPr bwMode="auto">
            <a:xfrm rot="10800000">
              <a:off x="6911302" y="4583550"/>
              <a:ext cx="155448" cy="662658"/>
            </a:xfrm>
            <a:prstGeom prst="leftBrac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FC964773-BAA8-43FC-A704-2E5A3366E6A6}"/>
                </a:ext>
              </a:extLst>
            </p:cNvPr>
            <p:cNvSpPr txBox="1"/>
            <p:nvPr/>
          </p:nvSpPr>
          <p:spPr>
            <a:xfrm>
              <a:off x="6987148" y="4775063"/>
              <a:ext cx="8784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chemeClr val="tx1"/>
                  </a:solidFill>
                </a:rPr>
                <a:t>Link Reconfiguration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直接箭头连接符 30">
              <a:extLst>
                <a:ext uri="{FF2B5EF4-FFF2-40B4-BE49-F238E27FC236}">
                  <a16:creationId xmlns:a16="http://schemas.microsoft.com/office/drawing/2014/main" id="{49E9AB28-CA17-4A9C-9027-E629EA6F09F9}"/>
                </a:ext>
              </a:extLst>
            </p:cNvPr>
            <p:cNvCxnSpPr/>
            <p:nvPr/>
          </p:nvCxnSpPr>
          <p:spPr bwMode="auto">
            <a:xfrm>
              <a:off x="5872874" y="5665639"/>
              <a:ext cx="200821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044896F-2100-4105-9487-FE3F51F9F2F3}"/>
                </a:ext>
              </a:extLst>
            </p:cNvPr>
            <p:cNvSpPr txBox="1"/>
            <p:nvPr/>
          </p:nvSpPr>
          <p:spPr>
            <a:xfrm>
              <a:off x="5852371" y="5531232"/>
              <a:ext cx="114967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800" dirty="0">
                  <a:solidFill>
                    <a:schemeClr val="tx1"/>
                  </a:solidFill>
                </a:rPr>
                <a:t>UL transmission</a:t>
              </a:r>
            </a:p>
            <a:p>
              <a:pPr algn="ctr"/>
              <a:r>
                <a:rPr lang="en-US" altLang="zh-CN" sz="800" dirty="0">
                  <a:solidFill>
                    <a:schemeClr val="tx1"/>
                  </a:solidFill>
                </a:rPr>
                <a:t> (switch to awake state)</a:t>
              </a:r>
              <a:endParaRPr lang="zh-CN" altLang="en-US" sz="8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椭圆 6"/>
          <p:cNvSpPr/>
          <p:nvPr/>
        </p:nvSpPr>
        <p:spPr bwMode="auto">
          <a:xfrm>
            <a:off x="9525000" y="1751014"/>
            <a:ext cx="2007954" cy="44335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855210" y="1524000"/>
            <a:ext cx="12250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solidFill>
                  <a:schemeClr val="tx1"/>
                </a:solidFill>
              </a:rPr>
              <a:t>Non-</a:t>
            </a:r>
            <a:r>
              <a:rPr lang="en-US" altLang="zh-CN" sz="800" dirty="0" err="1">
                <a:solidFill>
                  <a:schemeClr val="tx1"/>
                </a:solidFill>
              </a:rPr>
              <a:t>colocated</a:t>
            </a:r>
            <a:r>
              <a:rPr lang="en-US" altLang="zh-CN" sz="800" dirty="0">
                <a:solidFill>
                  <a:schemeClr val="tx1"/>
                </a:solidFill>
              </a:rPr>
              <a:t> AP MLD</a:t>
            </a:r>
            <a:endParaRPr lang="zh-CN" altLang="en-US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327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81C8FF-BDCF-4604-80B7-D5A05210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Addressing scheme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44EC4-DD64-418A-A612-4633C807A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995" y="1676400"/>
            <a:ext cx="108203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dirty="0"/>
              <a:t>The queued individually addressed MPDU is </a:t>
            </a:r>
            <a:r>
              <a:rPr lang="en-US" altLang="zh-CN" sz="1600" dirty="0">
                <a:solidFill>
                  <a:srgbClr val="FF0000"/>
                </a:solidFill>
              </a:rPr>
              <a:t>tunneled</a:t>
            </a:r>
            <a:r>
              <a:rPr lang="en-US" altLang="zh-CN" sz="1600" dirty="0"/>
              <a:t> between the MLD upper MAC sublayer of the AP MLD and the MLD lower MAC sublayer of the relay AP through the wireless backhaul link (i.e. AP 1 ↔</a:t>
            </a:r>
            <a:r>
              <a:rPr lang="en-US" altLang="zh-CN" sz="1600" dirty="0">
                <a:sym typeface="Wingdings" panose="05000000000000000000" pitchFamily="2" charset="2"/>
              </a:rPr>
              <a:t> relay STA</a:t>
            </a:r>
            <a:r>
              <a:rPr lang="en-US" altLang="zh-CN" sz="1600" dirty="0"/>
              <a:t>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non-AP MLD associates with the AP MLD and derives the corresponding PTK, denotes as </a:t>
            </a:r>
            <a:r>
              <a:rPr lang="en-US" altLang="zh-CN" sz="1400" dirty="0">
                <a:solidFill>
                  <a:srgbClr val="FF0000"/>
                </a:solidFill>
              </a:rPr>
              <a:t>PTK</a:t>
            </a:r>
            <a:r>
              <a:rPr lang="en-US" altLang="zh-CN" sz="1400" dirty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relay STA associates with one AP affiliated with the AP MLD and derives the corresponding PTK, denotes as </a:t>
            </a:r>
            <a:r>
              <a:rPr lang="en-US" altLang="zh-CN" sz="1400" dirty="0">
                <a:solidFill>
                  <a:srgbClr val="FF0000"/>
                </a:solidFill>
              </a:rPr>
              <a:t>PTK`.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zh-CN" altLang="en-US" sz="160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5FD71B4-B4B1-47C3-B2A0-FEB6D616E6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90DBFB-F25B-45F1-BE99-B8D1F968D1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Guogang Huang et al, Huawei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42B612B-1FF6-461A-ABBE-4B375A4500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Jan. 2024</a:t>
            </a:r>
            <a:endParaRPr lang="en-GB" dirty="0"/>
          </a:p>
        </p:txBody>
      </p:sp>
      <p:sp>
        <p:nvSpPr>
          <p:cNvPr id="43" name="流程图: 过程 42">
            <a:extLst>
              <a:ext uri="{FF2B5EF4-FFF2-40B4-BE49-F238E27FC236}">
                <a16:creationId xmlns:a16="http://schemas.microsoft.com/office/drawing/2014/main" id="{9220A092-8E42-4669-8945-D21CAB2BF106}"/>
              </a:ext>
            </a:extLst>
          </p:cNvPr>
          <p:cNvSpPr/>
          <p:nvPr/>
        </p:nvSpPr>
        <p:spPr bwMode="auto">
          <a:xfrm>
            <a:off x="3079595" y="2950834"/>
            <a:ext cx="3007178" cy="1200329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13E0B248-17EF-4B53-99E4-D7734F65AFF6}"/>
              </a:ext>
            </a:extLst>
          </p:cNvPr>
          <p:cNvSpPr txBox="1"/>
          <p:nvPr/>
        </p:nvSpPr>
        <p:spPr>
          <a:xfrm>
            <a:off x="3078538" y="3120111"/>
            <a:ext cx="157927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MPDU protected by </a:t>
            </a:r>
            <a:r>
              <a:rPr lang="en-US" altLang="zh-CN" sz="1000" dirty="0">
                <a:solidFill>
                  <a:srgbClr val="FF0000"/>
                </a:solidFill>
              </a:rPr>
              <a:t>PTK`</a:t>
            </a:r>
            <a:r>
              <a:rPr lang="en-US" altLang="zh-CN" sz="10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RA=Relay STA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TA= AP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DA=Non-AP MLD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SA=AP MLD</a:t>
            </a:r>
          </a:p>
        </p:txBody>
      </p:sp>
      <p:sp>
        <p:nvSpPr>
          <p:cNvPr id="44" name="流程图: 过程 43">
            <a:extLst>
              <a:ext uri="{FF2B5EF4-FFF2-40B4-BE49-F238E27FC236}">
                <a16:creationId xmlns:a16="http://schemas.microsoft.com/office/drawing/2014/main" id="{5D7EE5D7-D184-4BCD-9BDF-4EC86AAB7BE0}"/>
              </a:ext>
            </a:extLst>
          </p:cNvPr>
          <p:cNvSpPr/>
          <p:nvPr/>
        </p:nvSpPr>
        <p:spPr bwMode="auto">
          <a:xfrm>
            <a:off x="4626617" y="3033730"/>
            <a:ext cx="1401479" cy="1072398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9EB4ED33-4540-443E-A49A-A68C7883C193}"/>
              </a:ext>
            </a:extLst>
          </p:cNvPr>
          <p:cNvSpPr txBox="1"/>
          <p:nvPr/>
        </p:nvSpPr>
        <p:spPr>
          <a:xfrm>
            <a:off x="4693052" y="3062097"/>
            <a:ext cx="1335044" cy="86177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Encapsulated MPDU protected by </a:t>
            </a:r>
            <a:r>
              <a:rPr lang="en-US" altLang="zh-CN" sz="1000" dirty="0">
                <a:solidFill>
                  <a:srgbClr val="FF0000"/>
                </a:solidFill>
              </a:rPr>
              <a:t>PTK</a:t>
            </a:r>
            <a:r>
              <a:rPr lang="en-US" altLang="zh-CN" sz="10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RA=STA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TA= Relay AP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SA</a:t>
            </a:r>
          </a:p>
        </p:txBody>
      </p:sp>
      <p:sp>
        <p:nvSpPr>
          <p:cNvPr id="46" name="流程图: 过程 45">
            <a:extLst>
              <a:ext uri="{FF2B5EF4-FFF2-40B4-BE49-F238E27FC236}">
                <a16:creationId xmlns:a16="http://schemas.microsoft.com/office/drawing/2014/main" id="{47E9FDEB-C991-4740-970F-CE643E868F9E}"/>
              </a:ext>
            </a:extLst>
          </p:cNvPr>
          <p:cNvSpPr/>
          <p:nvPr/>
        </p:nvSpPr>
        <p:spPr bwMode="auto">
          <a:xfrm>
            <a:off x="3117344" y="5179810"/>
            <a:ext cx="1454655" cy="1072398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3851BD18-2A26-4807-9F6E-C54A4F708543}"/>
              </a:ext>
            </a:extLst>
          </p:cNvPr>
          <p:cNvSpPr txBox="1"/>
          <p:nvPr/>
        </p:nvSpPr>
        <p:spPr>
          <a:xfrm>
            <a:off x="3169794" y="5275544"/>
            <a:ext cx="1307241" cy="86177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Encapsulated MPDU protected by </a:t>
            </a:r>
            <a:r>
              <a:rPr lang="en-US" altLang="zh-CN" sz="1000" dirty="0">
                <a:solidFill>
                  <a:srgbClr val="FF0000"/>
                </a:solidFill>
              </a:rPr>
              <a:t>PTK</a:t>
            </a:r>
            <a:r>
              <a:rPr lang="en-US" altLang="zh-CN" sz="10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RA=STA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TA= Relay AP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SA</a:t>
            </a:r>
          </a:p>
        </p:txBody>
      </p:sp>
      <p:sp>
        <p:nvSpPr>
          <p:cNvPr id="49" name="流程图: 过程 48">
            <a:extLst>
              <a:ext uri="{FF2B5EF4-FFF2-40B4-BE49-F238E27FC236}">
                <a16:creationId xmlns:a16="http://schemas.microsoft.com/office/drawing/2014/main" id="{2C12257E-964B-432F-A4EF-119C689328E8}"/>
              </a:ext>
            </a:extLst>
          </p:cNvPr>
          <p:cNvSpPr/>
          <p:nvPr/>
        </p:nvSpPr>
        <p:spPr bwMode="auto">
          <a:xfrm>
            <a:off x="8852033" y="2950834"/>
            <a:ext cx="3007177" cy="1200329"/>
          </a:xfrm>
          <a:prstGeom prst="flowChartProcess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文本框 49">
            <a:extLst>
              <a:ext uri="{FF2B5EF4-FFF2-40B4-BE49-F238E27FC236}">
                <a16:creationId xmlns:a16="http://schemas.microsoft.com/office/drawing/2014/main" id="{A39F1425-D9ED-46D8-8ADE-8142B5CD00A1}"/>
              </a:ext>
            </a:extLst>
          </p:cNvPr>
          <p:cNvSpPr txBox="1"/>
          <p:nvPr/>
        </p:nvSpPr>
        <p:spPr>
          <a:xfrm>
            <a:off x="8866253" y="3090465"/>
            <a:ext cx="157927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MPDU protected by </a:t>
            </a:r>
            <a:r>
              <a:rPr lang="en-US" altLang="zh-CN" sz="1000" dirty="0">
                <a:solidFill>
                  <a:srgbClr val="FF0000"/>
                </a:solidFill>
              </a:rPr>
              <a:t>PTK`</a:t>
            </a:r>
            <a:r>
              <a:rPr lang="en-US" altLang="zh-CN" sz="10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RA=AP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TA= Relay STA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DA=AP MLD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SA=Non-AP MLD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PTK`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51" name="流程图: 过程 50">
            <a:extLst>
              <a:ext uri="{FF2B5EF4-FFF2-40B4-BE49-F238E27FC236}">
                <a16:creationId xmlns:a16="http://schemas.microsoft.com/office/drawing/2014/main" id="{6E7141EE-9284-455A-A6DC-6F9FC5CFA6C0}"/>
              </a:ext>
            </a:extLst>
          </p:cNvPr>
          <p:cNvSpPr/>
          <p:nvPr/>
        </p:nvSpPr>
        <p:spPr bwMode="auto">
          <a:xfrm>
            <a:off x="10487247" y="3014799"/>
            <a:ext cx="1325555" cy="1072398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文本框 51">
            <a:extLst>
              <a:ext uri="{FF2B5EF4-FFF2-40B4-BE49-F238E27FC236}">
                <a16:creationId xmlns:a16="http://schemas.microsoft.com/office/drawing/2014/main" id="{E120B95B-6645-4ECB-B4E6-00C0A620FA77}"/>
              </a:ext>
            </a:extLst>
          </p:cNvPr>
          <p:cNvSpPr txBox="1"/>
          <p:nvPr/>
        </p:nvSpPr>
        <p:spPr>
          <a:xfrm>
            <a:off x="10502787" y="3119766"/>
            <a:ext cx="1263608" cy="86177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Encapsulated MPDU protected by </a:t>
            </a:r>
            <a:r>
              <a:rPr lang="en-US" altLang="zh-CN" sz="1000" dirty="0">
                <a:solidFill>
                  <a:srgbClr val="FF0000"/>
                </a:solidFill>
              </a:rPr>
              <a:t>PTK</a:t>
            </a:r>
            <a:r>
              <a:rPr lang="en-US" altLang="zh-CN" sz="10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RA=Relay AP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TA= STA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DA</a:t>
            </a:r>
          </a:p>
        </p:txBody>
      </p:sp>
      <p:sp>
        <p:nvSpPr>
          <p:cNvPr id="53" name="流程图: 过程 52">
            <a:extLst>
              <a:ext uri="{FF2B5EF4-FFF2-40B4-BE49-F238E27FC236}">
                <a16:creationId xmlns:a16="http://schemas.microsoft.com/office/drawing/2014/main" id="{2A854DB1-9733-4570-B6DB-0AA1F7455D4F}"/>
              </a:ext>
            </a:extLst>
          </p:cNvPr>
          <p:cNvSpPr/>
          <p:nvPr/>
        </p:nvSpPr>
        <p:spPr bwMode="auto">
          <a:xfrm>
            <a:off x="8889783" y="5179810"/>
            <a:ext cx="1325555" cy="1072398"/>
          </a:xfrm>
          <a:prstGeom prst="flowChartProcess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6" name="直接连接符 55">
            <a:extLst>
              <a:ext uri="{FF2B5EF4-FFF2-40B4-BE49-F238E27FC236}">
                <a16:creationId xmlns:a16="http://schemas.microsoft.com/office/drawing/2014/main" id="{CC8A5144-7FAF-4DC0-91E8-6D80046E241A}"/>
              </a:ext>
            </a:extLst>
          </p:cNvPr>
          <p:cNvCxnSpPr/>
          <p:nvPr/>
        </p:nvCxnSpPr>
        <p:spPr bwMode="auto">
          <a:xfrm>
            <a:off x="6400800" y="2950834"/>
            <a:ext cx="0" cy="330137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文本框 56">
            <a:extLst>
              <a:ext uri="{FF2B5EF4-FFF2-40B4-BE49-F238E27FC236}">
                <a16:creationId xmlns:a16="http://schemas.microsoft.com/office/drawing/2014/main" id="{48565A96-D0BD-4264-8113-C87DB08B58CF}"/>
              </a:ext>
            </a:extLst>
          </p:cNvPr>
          <p:cNvSpPr txBox="1"/>
          <p:nvPr/>
        </p:nvSpPr>
        <p:spPr>
          <a:xfrm>
            <a:off x="5105400" y="548640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Downlink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04A90AFB-330D-4501-9A50-A6D1DD380994}"/>
              </a:ext>
            </a:extLst>
          </p:cNvPr>
          <p:cNvSpPr/>
          <p:nvPr/>
        </p:nvSpPr>
        <p:spPr>
          <a:xfrm>
            <a:off x="11012116" y="5486400"/>
            <a:ext cx="7553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chemeClr val="tx1"/>
                </a:solidFill>
              </a:rPr>
              <a:t>Uplink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6F08275B-0D9C-4C9F-8829-88595823E851}"/>
              </a:ext>
            </a:extLst>
          </p:cNvPr>
          <p:cNvSpPr txBox="1"/>
          <p:nvPr/>
        </p:nvSpPr>
        <p:spPr>
          <a:xfrm>
            <a:off x="8909102" y="5285122"/>
            <a:ext cx="1263608" cy="86177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tx1"/>
                </a:solidFill>
              </a:rPr>
              <a:t>Encapsulated MPDU protected by </a:t>
            </a:r>
            <a:r>
              <a:rPr lang="en-US" altLang="zh-CN" sz="1000" dirty="0">
                <a:solidFill>
                  <a:srgbClr val="FF0000"/>
                </a:solidFill>
              </a:rPr>
              <a:t>PTK</a:t>
            </a:r>
            <a:r>
              <a:rPr lang="en-US" altLang="zh-CN" sz="1000" dirty="0">
                <a:solidFill>
                  <a:schemeClr val="tx1"/>
                </a:solidFill>
              </a:rPr>
              <a:t>: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RA=Relay AP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TA= STA 1</a:t>
            </a:r>
          </a:p>
          <a:p>
            <a:r>
              <a:rPr lang="en-US" altLang="zh-CN" sz="1000" dirty="0">
                <a:solidFill>
                  <a:schemeClr val="tx1"/>
                </a:solidFill>
              </a:rPr>
              <a:t>DA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16EA0BC8-0D6C-46AE-8D51-C904245AF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79" y="3090465"/>
            <a:ext cx="3282779" cy="3118889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CF461ACC-FB91-4BB6-AB56-6856355C4E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3495" y="3089387"/>
            <a:ext cx="3282779" cy="311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9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46991</TotalTime>
  <Words>1342</Words>
  <Application>Microsoft Office PowerPoint</Application>
  <PresentationFormat>宽屏</PresentationFormat>
  <Paragraphs>186</Paragraphs>
  <Slides>11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Relay Operation Follow-up</vt:lpstr>
      <vt:lpstr>Introduction</vt:lpstr>
      <vt:lpstr>Recap Non-colocated AP MLD for seamless roaming </vt:lpstr>
      <vt:lpstr>Relay architecture </vt:lpstr>
      <vt:lpstr>Relay architecture (Cont.)</vt:lpstr>
      <vt:lpstr>Relay architecture (Cont.)</vt:lpstr>
      <vt:lpstr>Discovery of relay AP</vt:lpstr>
      <vt:lpstr>Relay link setup procedure</vt:lpstr>
      <vt:lpstr>Addressing scheme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Kiseon Ryu</dc:creator>
  <cp:lastModifiedBy>huangguogang</cp:lastModifiedBy>
  <cp:revision>306</cp:revision>
  <cp:lastPrinted>1601-01-01T00:00:00Z</cp:lastPrinted>
  <dcterms:created xsi:type="dcterms:W3CDTF">2022-10-28T01:22:29Z</dcterms:created>
  <dcterms:modified xsi:type="dcterms:W3CDTF">2024-03-13T14:42:43Z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(3)ZxwA9OIs2F0YgtPk+toRv1pcUMHjp54IrO/xvQSfrcbMws3NLerMXIy4eIymyg8K6QFxJhs0
BY9UhPr9SE0FufNJVe7yO9gNg7WwC+lri40EqM4q0f1P+WQLTuv9UvOYyT3OUSDaaCKEDGZV
xFSOTAEDqYEcQIRq70KyNgnksqPauiPp21/QjgoLqlcHAhinC7Rq0pJMS1Cxp4hPsA61PClv
PxEQwFhSaLFlGRf9CA</vt:lpwstr>
  </property>
  <property fmtid="{D5CDD505-2E9C-101B-9397-08002B2CF9AE}" pid="3" name="_2015_ms_pID_7253431">
    <vt:lpwstr>68EByczIBVkEyFm4HgCAlqOGPJAXXg+Iq5VnNT3OCT/ZfBSTdVltBk
Y17FEoslH5H+LQ/yJbE+uGxk9UtxPJayMnsyFWTyZ4oK+BO37lkjUXQ8llm5bzUEoJBkLTcL
tS1xu1HTcaMENeEJm3mVD2BHIqUyQUgKsKxvaMGBUyKfkNA2FDIdfu/WEOsHJEIXXrEGRS1/
s7N5RyiOo+qfhGy2S7IXtWvhTMpcOP1ePlQ4</vt:lpwstr>
  </property>
  <property fmtid="{D5CDD505-2E9C-101B-9397-08002B2CF9AE}" pid="4" name="_2015_ms_pID_7253432">
    <vt:lpwstr>TsqoTvtr3S9RTnV2hXBN1Tk=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1709516096</vt:lpwstr>
  </property>
</Properties>
</file>