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59" r:id="rId2"/>
    <p:sldId id="369" r:id="rId3"/>
    <p:sldId id="354" r:id="rId4"/>
    <p:sldId id="367" r:id="rId5"/>
    <p:sldId id="368" r:id="rId6"/>
    <p:sldId id="370" r:id="rId7"/>
    <p:sldId id="374" r:id="rId8"/>
    <p:sldId id="371" r:id="rId9"/>
    <p:sldId id="358" r:id="rId10"/>
    <p:sldId id="360" r:id="rId11"/>
    <p:sldId id="373" r:id="rId12"/>
    <p:sldId id="372"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595" autoAdjust="0"/>
  </p:normalViewPr>
  <p:slideViewPr>
    <p:cSldViewPr>
      <p:cViewPr varScale="1">
        <p:scale>
          <a:sx n="76" d="100"/>
          <a:sy n="76" d="100"/>
        </p:scale>
        <p:origin x="1132"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36154" cy="276999"/>
          </a:xfrm>
        </p:spPr>
        <p:txBody>
          <a:bodyPr/>
          <a:lstStyle>
            <a:lvl1pPr>
              <a:defRPr/>
            </a:lvl1pPr>
          </a:lstStyle>
          <a:p>
            <a:pPr>
              <a:defRPr/>
            </a:pPr>
            <a:r>
              <a:rPr lang="en-US" altLang="en-US" dirty="0"/>
              <a:t>Jan. 2024</a:t>
            </a:r>
            <a:endParaRPr lang="en-GB" alt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5574714" y="6475413"/>
            <a:ext cx="3245758"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a16="http://schemas.microsoft.com/office/drawing/2014/main" id="{C7E8566B-A504-B0A7-AE15-EAC981571CE8}"/>
              </a:ext>
            </a:extLst>
          </p:cNvPr>
          <p:cNvSpPr>
            <a:spLocks noGrp="1" noChangeArrowheads="1"/>
          </p:cNvSpPr>
          <p:nvPr>
            <p:ph type="ftr" sz="quarter" idx="11"/>
          </p:nvPr>
        </p:nvSpPr>
        <p:spPr>
          <a:xfrm>
            <a:off x="5574714" y="6475413"/>
            <a:ext cx="3245758"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36154" cy="276999"/>
          </a:xfrm>
        </p:spPr>
        <p:txBody>
          <a:bodyPr/>
          <a:lstStyle>
            <a:lvl1pPr>
              <a:defRPr/>
            </a:lvl1pPr>
          </a:lstStyle>
          <a:p>
            <a:pPr>
              <a:defRPr/>
            </a:pPr>
            <a:r>
              <a:rPr lang="en-US" altLang="en-US" dirty="0"/>
              <a:t>Jan. 2024</a:t>
            </a:r>
            <a:endParaRPr lang="en-GB" altLang="en-US"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1515479" cy="276999"/>
          </a:xfrm>
        </p:spPr>
        <p:txBody>
          <a:bodyPr/>
          <a:lstStyle>
            <a:lvl1pPr>
              <a:defRPr/>
            </a:lvl1pPr>
          </a:lstStyle>
          <a:p>
            <a:pPr>
              <a:defRPr/>
            </a:pPr>
            <a:r>
              <a:rPr lang="en-US" altLang="en-US" dirty="0"/>
              <a:t>December 2022</a:t>
            </a:r>
            <a:endParaRPr lang="en-GB" alt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5">
            <a:extLst>
              <a:ext uri="{FF2B5EF4-FFF2-40B4-BE49-F238E27FC236}">
                <a16:creationId xmlns:a16="http://schemas.microsoft.com/office/drawing/2014/main" id="{E1A6529A-8AC3-EEC3-0167-6CE2F8BF8AAC}"/>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5">
            <a:extLst>
              <a:ext uri="{FF2B5EF4-FFF2-40B4-BE49-F238E27FC236}">
                <a16:creationId xmlns:a16="http://schemas.microsoft.com/office/drawing/2014/main" id="{A23ABC5C-8736-C85F-9FB5-695A520E3EB5}"/>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0" name="Rectangle 5">
            <a:extLst>
              <a:ext uri="{FF2B5EF4-FFF2-40B4-BE49-F238E27FC236}">
                <a16:creationId xmlns:a16="http://schemas.microsoft.com/office/drawing/2014/main" id="{6BB7A2AE-4F3F-EF2F-22A9-7C2EB303F944}"/>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Footer Placeholder 5">
            <a:extLst>
              <a:ext uri="{FF2B5EF4-FFF2-40B4-BE49-F238E27FC236}">
                <a16:creationId xmlns:a16="http://schemas.microsoft.com/office/drawing/2014/main" id="{A13B580F-0D41-5B48-D1AA-F85E20BCFD4F}"/>
              </a:ext>
            </a:extLst>
          </p:cNvPr>
          <p:cNvSpPr>
            <a:spLocks noGrp="1" noChangeArrowheads="1"/>
          </p:cNvSpPr>
          <p:nvPr>
            <p:ph type="ftr" sz="quarter" idx="11"/>
          </p:nvPr>
        </p:nvSpPr>
        <p:spPr>
          <a:xfrm>
            <a:off x="5574714" y="6475413"/>
            <a:ext cx="3245758"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a16="http://schemas.microsoft.com/office/drawing/2014/main" id="{92C26CB9-1F5C-A28E-48A1-A8014EA3B224}"/>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a16="http://schemas.microsoft.com/office/drawing/2014/main" id="{66434191-726F-0714-96CB-CFCE7C27F0CD}"/>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a:t>Guogang</a:t>
            </a:r>
            <a:r>
              <a:rPr lang="en-GB" altLang="zh-CN" dirty="0"/>
              <a:t> Huang, Huawei Technologies Inc.</a:t>
            </a:r>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2024</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802.11-24/0073</a:t>
            </a:r>
            <a:r>
              <a:rPr lang="en-GB" altLang="en-US" sz="1800" b="1" kern="1200" dirty="0">
                <a:solidFill>
                  <a:schemeClr val="tx1"/>
                </a:solidFill>
                <a:latin typeface="Times New Roman" panose="02020603050405020304" pitchFamily="18" charset="0"/>
                <a:ea typeface="+mn-ea"/>
                <a:cs typeface="+mn-cs"/>
              </a:rPr>
              <a:t>r</a:t>
            </a:r>
            <a:r>
              <a:rPr lang="en-GB" altLang="en-US" sz="1800" b="1" dirty="0"/>
              <a:t>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5574714" y="6475413"/>
            <a:ext cx="3245758" cy="184666"/>
          </a:xfrm>
          <a:prstGeom prst="rect">
            <a:avLst/>
          </a:prstGeom>
        </p:spPr>
        <p:txBody>
          <a:bodyPr/>
          <a:lstStyle>
            <a:lvl1pPr>
              <a:defRPr/>
            </a:lvl1pPr>
          </a:lstStyle>
          <a:p>
            <a:pPr>
              <a:defRPr/>
            </a:pPr>
            <a:r>
              <a:rPr lang="en-GB" dirty="0" err="1"/>
              <a:t>Guogang</a:t>
            </a:r>
            <a:r>
              <a:rPr lang="en-GB" dirty="0"/>
              <a:t> Huang, Huawei Technologies Inc.</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799" y="691844"/>
            <a:ext cx="7772400" cy="1470025"/>
          </a:xfrm>
        </p:spPr>
        <p:txBody>
          <a:bodyPr/>
          <a:lstStyle/>
          <a:p>
            <a:r>
              <a:rPr lang="en-US" altLang="zh-CN" dirty="0"/>
              <a:t>Thoughts on Proxy SCS</a:t>
            </a:r>
            <a:endParaRPr lang="zh-CN" altLang="en-US" dirty="0"/>
          </a:p>
        </p:txBody>
      </p:sp>
      <p:sp>
        <p:nvSpPr>
          <p:cNvPr id="4" name="灯片编号占位符 3"/>
          <p:cNvSpPr>
            <a:spLocks noGrp="1"/>
          </p:cNvSpPr>
          <p:nvPr>
            <p:ph type="sldNum" sz="quarter" idx="12"/>
          </p:nvPr>
        </p:nvSpPr>
        <p:spPr/>
        <p:txBody>
          <a:bodyPr/>
          <a:lstStyle/>
          <a:p>
            <a:pPr>
              <a:defRPr/>
            </a:pPr>
            <a:r>
              <a:rPr lang="en-GB" altLang="en-US"/>
              <a:t>Slide </a:t>
            </a:r>
            <a:fld id="{54724FB4-94AE-4750-B841-108DEBC86DEF}" type="slidenum">
              <a:rPr lang="en-GB" altLang="en-US" smtClean="0"/>
              <a:pPr>
                <a:defRPr/>
              </a:pPr>
              <a:t>1</a:t>
            </a:fld>
            <a:endParaRPr lang="en-GB" altLang="en-US"/>
          </a:p>
        </p:txBody>
      </p:sp>
      <p:sp>
        <p:nvSpPr>
          <p:cNvPr id="5" name="页脚占位符 4"/>
          <p:cNvSpPr>
            <a:spLocks noGrp="1"/>
          </p:cNvSpPr>
          <p:nvPr>
            <p:ph type="ftr" sz="quarter" idx="11"/>
          </p:nvPr>
        </p:nvSpPr>
        <p:spPr/>
        <p:txBody>
          <a:bodyPr/>
          <a:lstStyle/>
          <a:p>
            <a:pPr>
              <a:defRPr/>
            </a:pPr>
            <a:r>
              <a:rPr lang="en-GB" altLang="zh-CN"/>
              <a:t>Guogang Huang, Huawei Technologies Inc.</a:t>
            </a:r>
            <a:endParaRPr lang="en-GB" altLang="zh-CN" dirty="0"/>
          </a:p>
        </p:txBody>
      </p:sp>
      <p:sp>
        <p:nvSpPr>
          <p:cNvPr id="6"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3896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b="0" kern="0" dirty="0"/>
              <a:t> 2024-01-12</a:t>
            </a:r>
          </a:p>
        </p:txBody>
      </p:sp>
      <p:sp>
        <p:nvSpPr>
          <p:cNvPr id="7" name="Rectangle 6">
            <a:extLst>
              <a:ext uri="{FF2B5EF4-FFF2-40B4-BE49-F238E27FC236}">
                <a16:creationId xmlns:a16="http://schemas.microsoft.com/office/drawing/2014/main" id="{1F254AD5-AF47-4227-BA6A-AD2DFF84AC29}"/>
              </a:ext>
            </a:extLst>
          </p:cNvPr>
          <p:cNvSpPr>
            <a:spLocks noChangeArrowheads="1"/>
          </p:cNvSpPr>
          <p:nvPr/>
        </p:nvSpPr>
        <p:spPr bwMode="auto">
          <a:xfrm>
            <a:off x="553963" y="3132001"/>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8" name="Table 5"/>
          <p:cNvGraphicFramePr>
            <a:graphicFrameLocks noGrp="1"/>
          </p:cNvGraphicFramePr>
          <p:nvPr>
            <p:extLst>
              <p:ext uri="{D42A27DB-BD31-4B8C-83A1-F6EECF244321}">
                <p14:modId xmlns:p14="http://schemas.microsoft.com/office/powerpoint/2010/main" val="3590282691"/>
              </p:ext>
            </p:extLst>
          </p:nvPr>
        </p:nvGraphicFramePr>
        <p:xfrm>
          <a:off x="755576" y="3861048"/>
          <a:ext cx="7772401" cy="2124346"/>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a:effectLst/>
                          <a:latin typeface="+mn-lt"/>
                          <a:ea typeface="Times New Roman"/>
                        </a:rPr>
                        <a:t>Guogang</a:t>
                      </a:r>
                      <a:r>
                        <a:rPr lang="en-US" sz="1400" dirty="0">
                          <a:effectLst/>
                          <a:latin typeface="+mn-lt"/>
                          <a:ea typeface="Times New Roman"/>
                        </a:rPr>
                        <a:t> Huang</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spcBef>
                          <a:spcPts val="0"/>
                        </a:spcBef>
                        <a:spcAft>
                          <a:spcPts val="0"/>
                        </a:spcAft>
                      </a:pPr>
                      <a:r>
                        <a:rPr lang="en-US" sz="1400" dirty="0">
                          <a:effectLst/>
                          <a:latin typeface="Times New Roman"/>
                          <a:ea typeface="Times New Roman"/>
                        </a:rPr>
                        <a:t>Huawei</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Times New Roman"/>
                        </a:rPr>
                        <a:t>huangguogang1@huawei.com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Yuchen Guo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dirty="0" err="1">
                          <a:effectLst/>
                          <a:latin typeface="Times New Roman"/>
                          <a:ea typeface="Times New Roman"/>
                        </a:rPr>
                        <a:t>Yunbo</a:t>
                      </a:r>
                      <a:r>
                        <a:rPr lang="en-US" sz="1200" dirty="0">
                          <a:effectLst/>
                          <a:latin typeface="Times New Roman"/>
                          <a:ea typeface="Times New Roman"/>
                        </a:rPr>
                        <a:t> Li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algn="ctr" defTabSz="914400" rtl="0" eaLnBrk="1" latinLnBrk="0" hangingPunct="1">
                        <a:spcBef>
                          <a:spcPts val="0"/>
                        </a:spcBef>
                        <a:spcAft>
                          <a:spcPts val="0"/>
                        </a:spcAft>
                      </a:pPr>
                      <a:r>
                        <a:rPr lang="en-US" sz="1200" kern="1200" dirty="0">
                          <a:solidFill>
                            <a:schemeClr val="tx1"/>
                          </a:solidFill>
                          <a:effectLst/>
                          <a:latin typeface="Times New Roman"/>
                          <a:ea typeface="Times New Roman"/>
                          <a:cs typeface="+mn-cs"/>
                        </a:rPr>
                        <a:t>Yue Zhao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defTabSz="914400" rtl="0" eaLnBrk="1" latinLnBrk="0" hangingPunct="1">
                        <a:spcBef>
                          <a:spcPts val="0"/>
                        </a:spcBef>
                        <a:spcAft>
                          <a:spcPts val="0"/>
                        </a:spcAft>
                      </a:pPr>
                      <a:r>
                        <a:rPr lang="en-US" sz="1200" kern="1200" dirty="0" err="1">
                          <a:solidFill>
                            <a:schemeClr val="tx1"/>
                          </a:solidFill>
                          <a:effectLst/>
                          <a:latin typeface="Times New Roman"/>
                          <a:ea typeface="Times New Roman"/>
                          <a:cs typeface="+mn-cs"/>
                        </a:rPr>
                        <a:t>Maolin</a:t>
                      </a:r>
                      <a:r>
                        <a:rPr lang="en-US" sz="1200" kern="1200" dirty="0">
                          <a:solidFill>
                            <a:schemeClr val="tx1"/>
                          </a:solidFill>
                          <a:effectLst/>
                          <a:latin typeface="Times New Roman"/>
                          <a:ea typeface="Times New Roman"/>
                          <a:cs typeface="+mn-cs"/>
                        </a:rPr>
                        <a:t> Zhang</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marL="0" marR="0" algn="ctr" defTabSz="914400" rtl="0" eaLnBrk="1" latinLnBrk="0" hangingPunct="1">
                        <a:spcBef>
                          <a:spcPts val="0"/>
                        </a:spcBef>
                        <a:spcAft>
                          <a:spcPts val="0"/>
                        </a:spcAft>
                      </a:pPr>
                      <a:r>
                        <a:rPr lang="en-US" sz="1200" kern="1200" dirty="0">
                          <a:solidFill>
                            <a:schemeClr val="tx1"/>
                          </a:solidFill>
                          <a:effectLst/>
                          <a:latin typeface="Times New Roman"/>
                          <a:ea typeface="Times New Roman"/>
                          <a:cs typeface="+mn-cs"/>
                        </a:rPr>
                        <a:t>Ming Gan</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53765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IE" altLang="zh-CN" dirty="0">
                <a:solidFill>
                  <a:schemeClr val="tx1"/>
                </a:solidFill>
              </a:rPr>
              <a:t>References</a:t>
            </a:r>
            <a:br>
              <a:rPr lang="en-US" altLang="zh-CN" dirty="0">
                <a:solidFill>
                  <a:schemeClr val="tx1"/>
                </a:solidFill>
              </a:rPr>
            </a:br>
            <a:endParaRPr lang="zh-CN" altLang="en-US" dirty="0"/>
          </a:p>
        </p:txBody>
      </p:sp>
      <p:sp>
        <p:nvSpPr>
          <p:cNvPr id="3" name="内容占位符 2"/>
          <p:cNvSpPr>
            <a:spLocks noGrp="1"/>
          </p:cNvSpPr>
          <p:nvPr>
            <p:ph idx="1"/>
          </p:nvPr>
        </p:nvSpPr>
        <p:spPr/>
        <p:txBody>
          <a:bodyPr/>
          <a:lstStyle/>
          <a:p>
            <a:pPr marL="0" indent="0">
              <a:buNone/>
            </a:pPr>
            <a:r>
              <a:rPr lang="en-US" altLang="zh-CN" sz="1600" b="0" dirty="0"/>
              <a:t>[1] Guoqing Li, et al. </a:t>
            </a:r>
            <a:r>
              <a:rPr lang="en-US" altLang="en-US" sz="1600" b="0" dirty="0"/>
              <a:t>Proxy QoS Management for XR Use Cases</a:t>
            </a:r>
            <a:r>
              <a:rPr lang="en-GB" altLang="en-US" sz="1600" b="0" dirty="0"/>
              <a:t>, DCN 11-23/1958r0</a:t>
            </a:r>
          </a:p>
          <a:p>
            <a:pPr marL="0" indent="0">
              <a:buNone/>
            </a:pPr>
            <a:r>
              <a:rPr lang="en-US" altLang="zh-CN" sz="1600" b="0" dirty="0"/>
              <a:t>[2] Duncan, et al. </a:t>
            </a:r>
            <a:r>
              <a:rPr lang="en-US" altLang="en-US" sz="1600" b="0" dirty="0"/>
              <a:t>End-to-end QoS with SCS</a:t>
            </a:r>
            <a:r>
              <a:rPr lang="en-GB" altLang="en-US" sz="1600" b="0" dirty="0"/>
              <a:t>, DCN 11-23/1885r0</a:t>
            </a:r>
          </a:p>
          <a:p>
            <a:pPr marL="0" indent="0">
              <a:buNone/>
            </a:pPr>
            <a:r>
              <a:rPr lang="en-GB" altLang="zh-CN" sz="1600" b="0" dirty="0"/>
              <a:t>[3] Binita, et al. 11-23-1540-05-00be-lb275-cr-for-scs-tclas-counter-proposal</a:t>
            </a:r>
            <a:endParaRPr lang="en-US" altLang="zh-CN" sz="1600" b="0" dirty="0"/>
          </a:p>
          <a:p>
            <a:pPr marL="0" indent="0">
              <a:buNone/>
            </a:pPr>
            <a:endParaRPr lang="en-US" altLang="zh-CN" sz="1600" b="0" dirty="0"/>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p:cNvSpPr>
            <a:spLocks noGrp="1"/>
          </p:cNvSpPr>
          <p:nvPr>
            <p:ph type="ftr" sz="quarter" idx="11"/>
          </p:nvPr>
        </p:nvSpPr>
        <p:spPr/>
        <p:txBody>
          <a:bodyPr/>
          <a:lstStyle/>
          <a:p>
            <a:pPr>
              <a:defRPr/>
            </a:pPr>
            <a:r>
              <a:rPr lang="en-GB" altLang="zh-CN"/>
              <a:t>Guogang Huang, Huawei Technologies Inc.</a:t>
            </a:r>
            <a:endParaRPr lang="en-GB" altLang="zh-CN" dirty="0"/>
          </a:p>
        </p:txBody>
      </p:sp>
    </p:spTree>
    <p:extLst>
      <p:ext uri="{BB962C8B-B14F-4D97-AF65-F5344CB8AC3E}">
        <p14:creationId xmlns:p14="http://schemas.microsoft.com/office/powerpoint/2010/main" val="4214095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6FCEC8-06FD-47B5-BC86-4B7A03241E6D}"/>
              </a:ext>
            </a:extLst>
          </p:cNvPr>
          <p:cNvSpPr>
            <a:spLocks noGrp="1"/>
          </p:cNvSpPr>
          <p:nvPr>
            <p:ph type="title"/>
          </p:nvPr>
        </p:nvSpPr>
        <p:spPr/>
        <p:txBody>
          <a:bodyPr/>
          <a:lstStyle/>
          <a:p>
            <a:r>
              <a:rPr lang="en-US" altLang="zh-CN" dirty="0"/>
              <a:t>Appendix SCS Request frame</a:t>
            </a:r>
            <a:endParaRPr lang="zh-CN" altLang="en-US" dirty="0"/>
          </a:p>
        </p:txBody>
      </p:sp>
      <p:sp>
        <p:nvSpPr>
          <p:cNvPr id="4" name="灯片编号占位符 3">
            <a:extLst>
              <a:ext uri="{FF2B5EF4-FFF2-40B4-BE49-F238E27FC236}">
                <a16:creationId xmlns:a16="http://schemas.microsoft.com/office/drawing/2014/main" id="{BFFC481A-C299-4040-A9DB-18B28913A60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id="{EC4755D1-0315-4E7B-9C64-0D4240E21891}"/>
              </a:ext>
            </a:extLst>
          </p:cNvPr>
          <p:cNvSpPr>
            <a:spLocks noGrp="1"/>
          </p:cNvSpPr>
          <p:nvPr>
            <p:ph type="ftr" sz="quarter" idx="11"/>
          </p:nvPr>
        </p:nvSpPr>
        <p:spPr/>
        <p:txBody>
          <a:bodyPr/>
          <a:lstStyle/>
          <a:p>
            <a:pPr>
              <a:defRPr/>
            </a:pPr>
            <a:r>
              <a:rPr lang="en-GB" altLang="zh-CN"/>
              <a:t>Guogang Huang, Huawei Technologies Inc.</a:t>
            </a:r>
            <a:endParaRPr lang="en-GB" altLang="zh-CN" dirty="0"/>
          </a:p>
        </p:txBody>
      </p:sp>
      <p:pic>
        <p:nvPicPr>
          <p:cNvPr id="6" name="图片 5">
            <a:extLst>
              <a:ext uri="{FF2B5EF4-FFF2-40B4-BE49-F238E27FC236}">
                <a16:creationId xmlns:a16="http://schemas.microsoft.com/office/drawing/2014/main" id="{E9477734-C78A-4232-AA16-60549728D14E}"/>
              </a:ext>
            </a:extLst>
          </p:cNvPr>
          <p:cNvPicPr>
            <a:picLocks noChangeAspect="1"/>
          </p:cNvPicPr>
          <p:nvPr/>
        </p:nvPicPr>
        <p:blipFill>
          <a:blip r:embed="rId2"/>
          <a:stretch>
            <a:fillRect/>
          </a:stretch>
        </p:blipFill>
        <p:spPr>
          <a:xfrm>
            <a:off x="1022662" y="5606102"/>
            <a:ext cx="6234580" cy="686578"/>
          </a:xfrm>
          <a:prstGeom prst="rect">
            <a:avLst/>
          </a:prstGeom>
        </p:spPr>
      </p:pic>
      <p:pic>
        <p:nvPicPr>
          <p:cNvPr id="7" name="图片 6">
            <a:extLst>
              <a:ext uri="{FF2B5EF4-FFF2-40B4-BE49-F238E27FC236}">
                <a16:creationId xmlns:a16="http://schemas.microsoft.com/office/drawing/2014/main" id="{B0473E5F-0D8C-437F-AF42-A2EF6B5A1B42}"/>
              </a:ext>
            </a:extLst>
          </p:cNvPr>
          <p:cNvPicPr>
            <a:picLocks noChangeAspect="1"/>
          </p:cNvPicPr>
          <p:nvPr/>
        </p:nvPicPr>
        <p:blipFill>
          <a:blip r:embed="rId3"/>
          <a:stretch>
            <a:fillRect/>
          </a:stretch>
        </p:blipFill>
        <p:spPr>
          <a:xfrm>
            <a:off x="2547656" y="3651381"/>
            <a:ext cx="5360305" cy="1529920"/>
          </a:xfrm>
          <a:prstGeom prst="rect">
            <a:avLst/>
          </a:prstGeom>
        </p:spPr>
      </p:pic>
      <p:cxnSp>
        <p:nvCxnSpPr>
          <p:cNvPr id="11" name="直接箭头连接符 10">
            <a:extLst>
              <a:ext uri="{FF2B5EF4-FFF2-40B4-BE49-F238E27FC236}">
                <a16:creationId xmlns:a16="http://schemas.microsoft.com/office/drawing/2014/main" id="{83E2C019-E0BD-422F-815E-223D1CB30712}"/>
              </a:ext>
            </a:extLst>
          </p:cNvPr>
          <p:cNvCxnSpPr>
            <a:cxnSpLocks/>
          </p:cNvCxnSpPr>
          <p:nvPr/>
        </p:nvCxnSpPr>
        <p:spPr bwMode="auto">
          <a:xfrm flipH="1" flipV="1">
            <a:off x="2966878" y="5027327"/>
            <a:ext cx="2880320" cy="578776"/>
          </a:xfrm>
          <a:prstGeom prst="straightConnector1">
            <a:avLst/>
          </a:prstGeom>
          <a:solidFill>
            <a:schemeClr val="accent1"/>
          </a:solidFill>
          <a:ln w="12700" cap="flat" cmpd="sng" algn="ctr">
            <a:solidFill>
              <a:schemeClr val="tx1"/>
            </a:solidFill>
            <a:prstDash val="dashDot"/>
            <a:round/>
            <a:headEnd type="none" w="sm" len="sm"/>
            <a:tailEnd type="triangle"/>
          </a:ln>
          <a:effectLst/>
        </p:spPr>
      </p:cxnSp>
      <p:cxnSp>
        <p:nvCxnSpPr>
          <p:cNvPr id="13" name="直接箭头连接符 12">
            <a:extLst>
              <a:ext uri="{FF2B5EF4-FFF2-40B4-BE49-F238E27FC236}">
                <a16:creationId xmlns:a16="http://schemas.microsoft.com/office/drawing/2014/main" id="{E7993CD9-BE5F-4F57-85CF-C1ADF8D21385}"/>
              </a:ext>
            </a:extLst>
          </p:cNvPr>
          <p:cNvCxnSpPr>
            <a:cxnSpLocks/>
          </p:cNvCxnSpPr>
          <p:nvPr/>
        </p:nvCxnSpPr>
        <p:spPr bwMode="auto">
          <a:xfrm flipV="1">
            <a:off x="7215350" y="5027327"/>
            <a:ext cx="692611" cy="578776"/>
          </a:xfrm>
          <a:prstGeom prst="straightConnector1">
            <a:avLst/>
          </a:prstGeom>
          <a:solidFill>
            <a:schemeClr val="accent1"/>
          </a:solidFill>
          <a:ln w="12700" cap="flat" cmpd="sng" algn="ctr">
            <a:solidFill>
              <a:schemeClr val="tx1"/>
            </a:solidFill>
            <a:prstDash val="dashDot"/>
            <a:round/>
            <a:headEnd type="none" w="sm" len="sm"/>
            <a:tailEnd type="triangle"/>
          </a:ln>
          <a:effectLst/>
        </p:spPr>
      </p:cxnSp>
      <p:pic>
        <p:nvPicPr>
          <p:cNvPr id="10" name="图片 9">
            <a:extLst>
              <a:ext uri="{FF2B5EF4-FFF2-40B4-BE49-F238E27FC236}">
                <a16:creationId xmlns:a16="http://schemas.microsoft.com/office/drawing/2014/main" id="{9A512696-0780-470D-8B2A-DCA956300B0B}"/>
              </a:ext>
            </a:extLst>
          </p:cNvPr>
          <p:cNvPicPr>
            <a:picLocks noChangeAspect="1"/>
          </p:cNvPicPr>
          <p:nvPr/>
        </p:nvPicPr>
        <p:blipFill>
          <a:blip r:embed="rId4"/>
          <a:stretch>
            <a:fillRect/>
          </a:stretch>
        </p:blipFill>
        <p:spPr>
          <a:xfrm>
            <a:off x="4139952" y="1833112"/>
            <a:ext cx="3998665" cy="1769524"/>
          </a:xfrm>
          <a:prstGeom prst="rect">
            <a:avLst/>
          </a:prstGeom>
        </p:spPr>
      </p:pic>
      <p:cxnSp>
        <p:nvCxnSpPr>
          <p:cNvPr id="16" name="直接箭头连接符 15">
            <a:extLst>
              <a:ext uri="{FF2B5EF4-FFF2-40B4-BE49-F238E27FC236}">
                <a16:creationId xmlns:a16="http://schemas.microsoft.com/office/drawing/2014/main" id="{B97A005A-F995-41F7-A021-628E91E438F0}"/>
              </a:ext>
            </a:extLst>
          </p:cNvPr>
          <p:cNvCxnSpPr>
            <a:cxnSpLocks/>
          </p:cNvCxnSpPr>
          <p:nvPr/>
        </p:nvCxnSpPr>
        <p:spPr bwMode="auto">
          <a:xfrm flipH="1" flipV="1">
            <a:off x="4479046" y="3517126"/>
            <a:ext cx="2061064" cy="735982"/>
          </a:xfrm>
          <a:prstGeom prst="straightConnector1">
            <a:avLst/>
          </a:prstGeom>
          <a:solidFill>
            <a:schemeClr val="accent1"/>
          </a:solidFill>
          <a:ln w="12700" cap="flat" cmpd="sng" algn="ctr">
            <a:solidFill>
              <a:schemeClr val="tx1"/>
            </a:solidFill>
            <a:prstDash val="dashDot"/>
            <a:round/>
            <a:headEnd type="none" w="sm" len="sm"/>
            <a:tailEnd type="triangle"/>
          </a:ln>
          <a:effectLst/>
        </p:spPr>
      </p:cxnSp>
      <p:cxnSp>
        <p:nvCxnSpPr>
          <p:cNvPr id="17" name="直接箭头连接符 16">
            <a:extLst>
              <a:ext uri="{FF2B5EF4-FFF2-40B4-BE49-F238E27FC236}">
                <a16:creationId xmlns:a16="http://schemas.microsoft.com/office/drawing/2014/main" id="{8792B008-4602-45BB-8167-14AC12705509}"/>
              </a:ext>
            </a:extLst>
          </p:cNvPr>
          <p:cNvCxnSpPr>
            <a:cxnSpLocks/>
          </p:cNvCxnSpPr>
          <p:nvPr/>
        </p:nvCxnSpPr>
        <p:spPr bwMode="auto">
          <a:xfrm flipV="1">
            <a:off x="7190174" y="3588812"/>
            <a:ext cx="889272" cy="673290"/>
          </a:xfrm>
          <a:prstGeom prst="straightConnector1">
            <a:avLst/>
          </a:prstGeom>
          <a:solidFill>
            <a:schemeClr val="accent1"/>
          </a:solidFill>
          <a:ln w="12700" cap="flat" cmpd="sng" algn="ctr">
            <a:solidFill>
              <a:schemeClr val="tx1"/>
            </a:solidFill>
            <a:prstDash val="dashDot"/>
            <a:round/>
            <a:headEnd type="none" w="sm" len="sm"/>
            <a:tailEnd type="triangle"/>
          </a:ln>
          <a:effectLst/>
        </p:spPr>
      </p:cxnSp>
    </p:spTree>
    <p:extLst>
      <p:ext uri="{BB962C8B-B14F-4D97-AF65-F5344CB8AC3E}">
        <p14:creationId xmlns:p14="http://schemas.microsoft.com/office/powerpoint/2010/main" val="780625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6FCEC8-06FD-47B5-BC86-4B7A03241E6D}"/>
              </a:ext>
            </a:extLst>
          </p:cNvPr>
          <p:cNvSpPr>
            <a:spLocks noGrp="1"/>
          </p:cNvSpPr>
          <p:nvPr>
            <p:ph type="title"/>
          </p:nvPr>
        </p:nvSpPr>
        <p:spPr/>
        <p:txBody>
          <a:bodyPr/>
          <a:lstStyle/>
          <a:p>
            <a:r>
              <a:rPr lang="en-US" altLang="zh-CN" dirty="0"/>
              <a:t>SCS Response frame</a:t>
            </a:r>
            <a:endParaRPr lang="zh-CN" altLang="en-US" dirty="0"/>
          </a:p>
        </p:txBody>
      </p:sp>
      <p:sp>
        <p:nvSpPr>
          <p:cNvPr id="4" name="灯片编号占位符 3">
            <a:extLst>
              <a:ext uri="{FF2B5EF4-FFF2-40B4-BE49-F238E27FC236}">
                <a16:creationId xmlns:a16="http://schemas.microsoft.com/office/drawing/2014/main" id="{BFFC481A-C299-4040-A9DB-18B28913A60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 name="页脚占位符 4">
            <a:extLst>
              <a:ext uri="{FF2B5EF4-FFF2-40B4-BE49-F238E27FC236}">
                <a16:creationId xmlns:a16="http://schemas.microsoft.com/office/drawing/2014/main" id="{EC4755D1-0315-4E7B-9C64-0D4240E21891}"/>
              </a:ext>
            </a:extLst>
          </p:cNvPr>
          <p:cNvSpPr>
            <a:spLocks noGrp="1"/>
          </p:cNvSpPr>
          <p:nvPr>
            <p:ph type="ftr" sz="quarter" idx="11"/>
          </p:nvPr>
        </p:nvSpPr>
        <p:spPr/>
        <p:txBody>
          <a:bodyPr/>
          <a:lstStyle/>
          <a:p>
            <a:pPr>
              <a:defRPr/>
            </a:pPr>
            <a:r>
              <a:rPr lang="en-GB" altLang="zh-CN"/>
              <a:t>Guogang Huang, Huawei Technologies Inc.</a:t>
            </a:r>
            <a:endParaRPr lang="en-GB" altLang="zh-CN" dirty="0"/>
          </a:p>
        </p:txBody>
      </p:sp>
      <p:sp>
        <p:nvSpPr>
          <p:cNvPr id="15" name="文本框 14">
            <a:extLst>
              <a:ext uri="{FF2B5EF4-FFF2-40B4-BE49-F238E27FC236}">
                <a16:creationId xmlns:a16="http://schemas.microsoft.com/office/drawing/2014/main" id="{F125DDB8-3AD7-46E2-930D-4B62BDB1F1CB}"/>
              </a:ext>
            </a:extLst>
          </p:cNvPr>
          <p:cNvSpPr txBox="1"/>
          <p:nvPr/>
        </p:nvSpPr>
        <p:spPr>
          <a:xfrm>
            <a:off x="4211960" y="4965146"/>
            <a:ext cx="1766830" cy="276999"/>
          </a:xfrm>
          <a:prstGeom prst="rect">
            <a:avLst/>
          </a:prstGeom>
          <a:noFill/>
        </p:spPr>
        <p:txBody>
          <a:bodyPr wrap="none" rtlCol="0">
            <a:spAutoFit/>
          </a:bodyPr>
          <a:lstStyle/>
          <a:p>
            <a:r>
              <a:rPr lang="en-US" altLang="zh-CN" dirty="0"/>
              <a:t>Fig. SCS Response frame</a:t>
            </a:r>
            <a:endParaRPr lang="zh-CN" altLang="en-US" dirty="0"/>
          </a:p>
        </p:txBody>
      </p:sp>
      <p:pic>
        <p:nvPicPr>
          <p:cNvPr id="17" name="图片 16">
            <a:extLst>
              <a:ext uri="{FF2B5EF4-FFF2-40B4-BE49-F238E27FC236}">
                <a16:creationId xmlns:a16="http://schemas.microsoft.com/office/drawing/2014/main" id="{D12440F2-92B7-4936-870B-7D6BFB722E5C}"/>
              </a:ext>
            </a:extLst>
          </p:cNvPr>
          <p:cNvPicPr>
            <a:picLocks noChangeAspect="1"/>
          </p:cNvPicPr>
          <p:nvPr/>
        </p:nvPicPr>
        <p:blipFill>
          <a:blip r:embed="rId2"/>
          <a:stretch>
            <a:fillRect/>
          </a:stretch>
        </p:blipFill>
        <p:spPr>
          <a:xfrm>
            <a:off x="3938454" y="2776065"/>
            <a:ext cx="3467100" cy="514350"/>
          </a:xfrm>
          <a:prstGeom prst="rect">
            <a:avLst/>
          </a:prstGeom>
        </p:spPr>
      </p:pic>
      <p:pic>
        <p:nvPicPr>
          <p:cNvPr id="18" name="图片 17">
            <a:extLst>
              <a:ext uri="{FF2B5EF4-FFF2-40B4-BE49-F238E27FC236}">
                <a16:creationId xmlns:a16="http://schemas.microsoft.com/office/drawing/2014/main" id="{0181495E-DE10-4C8E-8C8B-E85A27EF97D6}"/>
              </a:ext>
            </a:extLst>
          </p:cNvPr>
          <p:cNvPicPr>
            <a:picLocks noChangeAspect="1"/>
          </p:cNvPicPr>
          <p:nvPr/>
        </p:nvPicPr>
        <p:blipFill>
          <a:blip r:embed="rId3"/>
          <a:stretch>
            <a:fillRect/>
          </a:stretch>
        </p:blipFill>
        <p:spPr>
          <a:xfrm>
            <a:off x="1391949" y="3992944"/>
            <a:ext cx="6187033" cy="669238"/>
          </a:xfrm>
          <a:prstGeom prst="rect">
            <a:avLst/>
          </a:prstGeom>
        </p:spPr>
      </p:pic>
      <p:cxnSp>
        <p:nvCxnSpPr>
          <p:cNvPr id="11" name="直接箭头连接符 10">
            <a:extLst>
              <a:ext uri="{FF2B5EF4-FFF2-40B4-BE49-F238E27FC236}">
                <a16:creationId xmlns:a16="http://schemas.microsoft.com/office/drawing/2014/main" id="{83E2C019-E0BD-422F-815E-223D1CB30712}"/>
              </a:ext>
            </a:extLst>
          </p:cNvPr>
          <p:cNvCxnSpPr>
            <a:cxnSpLocks/>
          </p:cNvCxnSpPr>
          <p:nvPr/>
        </p:nvCxnSpPr>
        <p:spPr bwMode="auto">
          <a:xfrm flipH="1" flipV="1">
            <a:off x="4485465" y="3181719"/>
            <a:ext cx="1126845" cy="8112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直接箭头连接符 12">
            <a:extLst>
              <a:ext uri="{FF2B5EF4-FFF2-40B4-BE49-F238E27FC236}">
                <a16:creationId xmlns:a16="http://schemas.microsoft.com/office/drawing/2014/main" id="{E7993CD9-BE5F-4F57-85CF-C1ADF8D21385}"/>
              </a:ext>
            </a:extLst>
          </p:cNvPr>
          <p:cNvCxnSpPr>
            <a:cxnSpLocks/>
          </p:cNvCxnSpPr>
          <p:nvPr/>
        </p:nvCxnSpPr>
        <p:spPr bwMode="auto">
          <a:xfrm flipV="1">
            <a:off x="6602751" y="3181719"/>
            <a:ext cx="720079" cy="8112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09964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F45F79-940B-4AFB-A466-ACBDA76E9EDB}"/>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F76C0336-6E6A-4ACB-B9D4-FF19E4EE9BEE}"/>
              </a:ext>
            </a:extLst>
          </p:cNvPr>
          <p:cNvSpPr>
            <a:spLocks noGrp="1"/>
          </p:cNvSpPr>
          <p:nvPr>
            <p:ph idx="1"/>
          </p:nvPr>
        </p:nvSpPr>
        <p:spPr/>
        <p:txBody>
          <a:bodyPr/>
          <a:lstStyle/>
          <a:p>
            <a:r>
              <a:rPr lang="en-US" altLang="zh-CN" dirty="0"/>
              <a:t>An interesting XR use case is considered in [1-2]. </a:t>
            </a:r>
          </a:p>
          <a:p>
            <a:endParaRPr lang="en-US" altLang="zh-CN" dirty="0"/>
          </a:p>
          <a:p>
            <a:r>
              <a:rPr lang="en-US" altLang="zh-CN" dirty="0"/>
              <a:t>And a proxy SCS mechanism is proposed to improve the end-to-end QoS for the above XR use case. </a:t>
            </a:r>
          </a:p>
          <a:p>
            <a:endParaRPr lang="en-US" altLang="zh-CN" dirty="0"/>
          </a:p>
          <a:p>
            <a:r>
              <a:rPr lang="en-US" altLang="zh-CN" dirty="0"/>
              <a:t>In this submission, we will share our thoughts on this use case and the necessary signaling indication.  </a:t>
            </a:r>
            <a:endParaRPr lang="zh-CN" altLang="en-US" dirty="0"/>
          </a:p>
        </p:txBody>
      </p:sp>
      <p:sp>
        <p:nvSpPr>
          <p:cNvPr id="4" name="灯片编号占位符 3">
            <a:extLst>
              <a:ext uri="{FF2B5EF4-FFF2-40B4-BE49-F238E27FC236}">
                <a16:creationId xmlns:a16="http://schemas.microsoft.com/office/drawing/2014/main" id="{101DFC4C-D690-4471-96BB-4E569007D22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11491C18-9DD6-4FBA-9E77-82780FC66AD8}"/>
              </a:ext>
            </a:extLst>
          </p:cNvPr>
          <p:cNvSpPr>
            <a:spLocks noGrp="1"/>
          </p:cNvSpPr>
          <p:nvPr>
            <p:ph type="ftr" sz="quarter" idx="11"/>
          </p:nvPr>
        </p:nvSpPr>
        <p:spPr/>
        <p:txBody>
          <a:bodyPr/>
          <a:lstStyle/>
          <a:p>
            <a:pPr>
              <a:defRPr/>
            </a:pPr>
            <a:r>
              <a:rPr lang="en-GB" altLang="zh-CN"/>
              <a:t>Guogang Huang, Huawei Technologies Inc.</a:t>
            </a:r>
            <a:endParaRPr lang="en-GB" altLang="zh-CN" dirty="0"/>
          </a:p>
        </p:txBody>
      </p:sp>
    </p:spTree>
    <p:extLst>
      <p:ext uri="{BB962C8B-B14F-4D97-AF65-F5344CB8AC3E}">
        <p14:creationId xmlns:p14="http://schemas.microsoft.com/office/powerpoint/2010/main" val="1783764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on proposal [1]</a:t>
            </a:r>
            <a:endParaRPr lang="zh-CN" altLang="en-US" dirty="0"/>
          </a:p>
        </p:txBody>
      </p:sp>
      <p:sp>
        <p:nvSpPr>
          <p:cNvPr id="3" name="内容占位符 2"/>
          <p:cNvSpPr>
            <a:spLocks noGrp="1"/>
          </p:cNvSpPr>
          <p:nvPr>
            <p:ph idx="1"/>
          </p:nvPr>
        </p:nvSpPr>
        <p:spPr/>
        <p:txBody>
          <a:bodyPr/>
          <a:lstStyle/>
          <a:p>
            <a:pPr lvl="0">
              <a:spcBef>
                <a:spcPts val="0"/>
              </a:spcBef>
              <a:spcAft>
                <a:spcPts val="0"/>
              </a:spcAft>
              <a:buClr>
                <a:schemeClr val="dk1"/>
              </a:buClr>
              <a:buSzPts val="1600"/>
              <a:buFont typeface="Times New Roman"/>
              <a:buChar char="•"/>
            </a:pPr>
            <a:r>
              <a:rPr lang="en-US" altLang="zh-CN" sz="1600" dirty="0"/>
              <a:t>Due to size, thermal, cost and power constraint, XR devices may leverage a different device for computation</a:t>
            </a:r>
            <a:endParaRPr lang="en-US" altLang="zh-CN" dirty="0"/>
          </a:p>
          <a:p>
            <a:pPr lvl="1">
              <a:spcBef>
                <a:spcPts val="280"/>
              </a:spcBef>
              <a:spcAft>
                <a:spcPts val="0"/>
              </a:spcAft>
              <a:buClr>
                <a:schemeClr val="dk1"/>
              </a:buClr>
              <a:buSzPts val="1400"/>
              <a:buFont typeface="Times New Roman"/>
              <a:buChar char="–"/>
            </a:pPr>
            <a:r>
              <a:rPr lang="en-US" altLang="zh-CN" sz="1400" dirty="0"/>
              <a:t>This is termed Remote Rendering, see the figure below </a:t>
            </a:r>
            <a:endParaRPr lang="en-US" altLang="zh-CN" dirty="0"/>
          </a:p>
          <a:p>
            <a:pPr lvl="0" indent="-323850">
              <a:spcBef>
                <a:spcPts val="60"/>
              </a:spcBef>
              <a:spcAft>
                <a:spcPts val="0"/>
              </a:spcAft>
              <a:buClr>
                <a:schemeClr val="dk1"/>
              </a:buClr>
              <a:buSzPts val="300"/>
              <a:buNone/>
            </a:pPr>
            <a:endParaRPr lang="en-US" altLang="zh-CN" sz="300" dirty="0"/>
          </a:p>
          <a:p>
            <a:pPr lvl="0">
              <a:spcBef>
                <a:spcPts val="320"/>
              </a:spcBef>
              <a:spcAft>
                <a:spcPts val="0"/>
              </a:spcAft>
              <a:buClr>
                <a:schemeClr val="dk1"/>
              </a:buClr>
              <a:buSzPts val="1600"/>
              <a:buFont typeface="Times New Roman"/>
              <a:buChar char="•"/>
            </a:pPr>
            <a:r>
              <a:rPr lang="en-US" altLang="zh-CN" sz="1600" dirty="0"/>
              <a:t>As data is exchanged between the remote computer device and XR device through AP, both Wi-Fi links have great impact on the overall XR user experience</a:t>
            </a:r>
            <a:endParaRPr lang="en-US" altLang="zh-CN" dirty="0"/>
          </a:p>
          <a:p>
            <a:pPr lvl="0">
              <a:spcBef>
                <a:spcPts val="320"/>
              </a:spcBef>
              <a:spcAft>
                <a:spcPts val="0"/>
              </a:spcAft>
              <a:buClr>
                <a:schemeClr val="dk1"/>
              </a:buClr>
              <a:buSzPts val="1600"/>
              <a:buFont typeface="Times New Roman"/>
              <a:buChar char="•"/>
            </a:pPr>
            <a:r>
              <a:rPr lang="en-US" altLang="zh-CN" sz="1600" dirty="0"/>
              <a:t>However, the compute device may not have the latest Wi-Fi technology and cannot exercise advanced Wi-Fi features </a:t>
            </a:r>
            <a:endParaRPr lang="en-US" altLang="zh-CN" dirty="0"/>
          </a:p>
          <a:p>
            <a:pPr lvl="1">
              <a:spcBef>
                <a:spcPts val="280"/>
              </a:spcBef>
              <a:spcAft>
                <a:spcPts val="0"/>
              </a:spcAft>
              <a:buClr>
                <a:schemeClr val="dk1"/>
              </a:buClr>
              <a:buSzPts val="1400"/>
              <a:buFont typeface="Times New Roman"/>
              <a:buChar char="–"/>
            </a:pPr>
            <a:r>
              <a:rPr lang="en-US" altLang="zh-CN" sz="1400" dirty="0"/>
              <a:t>For example, AP lacks necessary info to optimize its OFDMA scheduling for the remote device and the Wi-Fi performance at the XR device may not be satisfactory</a:t>
            </a:r>
            <a:endParaRPr lang="en-US" altLang="zh-CN" sz="300" dirty="0"/>
          </a:p>
          <a:p>
            <a:pPr lvl="0" indent="-317500">
              <a:spcBef>
                <a:spcPts val="320"/>
              </a:spcBef>
              <a:spcAft>
                <a:spcPts val="0"/>
              </a:spcAft>
              <a:buSzPts val="1600"/>
            </a:pPr>
            <a:r>
              <a:rPr lang="en-US" altLang="zh-CN" sz="1600" dirty="0"/>
              <a:t>Therefore, we need a mechanism to improve a legacy device’s </a:t>
            </a:r>
            <a:r>
              <a:rPr lang="en-US" altLang="zh-CN" sz="1600" dirty="0" err="1"/>
              <a:t>WiFi</a:t>
            </a:r>
            <a:r>
              <a:rPr lang="en-US" altLang="zh-CN" sz="1600" dirty="0"/>
              <a:t> performance via </a:t>
            </a:r>
            <a:r>
              <a:rPr lang="en-US" altLang="zh-CN" sz="1600" dirty="0" err="1"/>
              <a:t>TGbn</a:t>
            </a:r>
            <a:r>
              <a:rPr lang="en-US" altLang="zh-CN" sz="1600" dirty="0"/>
              <a:t> device</a:t>
            </a:r>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p:cNvSpPr>
            <a:spLocks noGrp="1"/>
          </p:cNvSpPr>
          <p:nvPr>
            <p:ph type="ftr" sz="quarter" idx="11"/>
          </p:nvPr>
        </p:nvSpPr>
        <p:spPr/>
        <p:txBody>
          <a:bodyPr/>
          <a:lstStyle/>
          <a:p>
            <a:pPr>
              <a:defRPr/>
            </a:pPr>
            <a:r>
              <a:rPr lang="en-GB" altLang="zh-CN"/>
              <a:t>Guogang Huang, Huawei Technologies Inc.</a:t>
            </a:r>
            <a:endParaRPr lang="en-GB" altLang="zh-CN" dirty="0"/>
          </a:p>
        </p:txBody>
      </p:sp>
      <p:pic>
        <p:nvPicPr>
          <p:cNvPr id="6" name="Google Shape;120;p2">
            <a:extLst>
              <a:ext uri="{FF2B5EF4-FFF2-40B4-BE49-F238E27FC236}">
                <a16:creationId xmlns:a16="http://schemas.microsoft.com/office/drawing/2014/main" id="{5F3CC7B8-7726-4AA0-9341-7B9414CD96B0}"/>
              </a:ext>
            </a:extLst>
          </p:cNvPr>
          <p:cNvPicPr preferRelativeResize="0"/>
          <p:nvPr/>
        </p:nvPicPr>
        <p:blipFill rotWithShape="1">
          <a:blip r:embed="rId2">
            <a:alphaModFix/>
          </a:blip>
          <a:srcRect/>
          <a:stretch/>
        </p:blipFill>
        <p:spPr>
          <a:xfrm>
            <a:off x="6042673" y="5200556"/>
            <a:ext cx="630794" cy="708500"/>
          </a:xfrm>
          <a:prstGeom prst="rect">
            <a:avLst/>
          </a:prstGeom>
          <a:noFill/>
          <a:ln>
            <a:noFill/>
          </a:ln>
        </p:spPr>
      </p:pic>
      <p:pic>
        <p:nvPicPr>
          <p:cNvPr id="7" name="Google Shape;122;p2">
            <a:extLst>
              <a:ext uri="{FF2B5EF4-FFF2-40B4-BE49-F238E27FC236}">
                <a16:creationId xmlns:a16="http://schemas.microsoft.com/office/drawing/2014/main" id="{1CF6CA69-00AD-4596-B1DE-56EF9054BF9B}"/>
              </a:ext>
            </a:extLst>
          </p:cNvPr>
          <p:cNvPicPr preferRelativeResize="0"/>
          <p:nvPr/>
        </p:nvPicPr>
        <p:blipFill rotWithShape="1">
          <a:blip r:embed="rId3">
            <a:alphaModFix/>
          </a:blip>
          <a:srcRect/>
          <a:stretch/>
        </p:blipFill>
        <p:spPr>
          <a:xfrm>
            <a:off x="2082673" y="5247586"/>
            <a:ext cx="755378" cy="610967"/>
          </a:xfrm>
          <a:prstGeom prst="rect">
            <a:avLst/>
          </a:prstGeom>
          <a:noFill/>
          <a:ln>
            <a:noFill/>
          </a:ln>
        </p:spPr>
      </p:pic>
      <p:cxnSp>
        <p:nvCxnSpPr>
          <p:cNvPr id="8" name="Google Shape;123;p2">
            <a:extLst>
              <a:ext uri="{FF2B5EF4-FFF2-40B4-BE49-F238E27FC236}">
                <a16:creationId xmlns:a16="http://schemas.microsoft.com/office/drawing/2014/main" id="{C6D63542-BF9B-4914-8188-CC86CED24F6E}"/>
              </a:ext>
            </a:extLst>
          </p:cNvPr>
          <p:cNvCxnSpPr/>
          <p:nvPr/>
        </p:nvCxnSpPr>
        <p:spPr>
          <a:xfrm rot="10800000" flipH="1">
            <a:off x="3056473" y="5200556"/>
            <a:ext cx="755378" cy="240338"/>
          </a:xfrm>
          <a:prstGeom prst="straightConnector1">
            <a:avLst/>
          </a:prstGeom>
          <a:solidFill>
            <a:schemeClr val="accent1"/>
          </a:solidFill>
          <a:ln w="12700" cap="flat" cmpd="sng">
            <a:solidFill>
              <a:schemeClr val="dk1"/>
            </a:solidFill>
            <a:prstDash val="solid"/>
            <a:round/>
            <a:headEnd type="stealth" w="med" len="med"/>
            <a:tailEnd type="stealth" w="med" len="med"/>
          </a:ln>
        </p:spPr>
      </p:cxnSp>
      <p:cxnSp>
        <p:nvCxnSpPr>
          <p:cNvPr id="9" name="Google Shape;124;p2">
            <a:extLst>
              <a:ext uri="{FF2B5EF4-FFF2-40B4-BE49-F238E27FC236}">
                <a16:creationId xmlns:a16="http://schemas.microsoft.com/office/drawing/2014/main" id="{924B1B39-CC6A-4213-9885-D803BE8BF0B8}"/>
              </a:ext>
            </a:extLst>
          </p:cNvPr>
          <p:cNvCxnSpPr/>
          <p:nvPr/>
        </p:nvCxnSpPr>
        <p:spPr>
          <a:xfrm>
            <a:off x="5015004" y="5303706"/>
            <a:ext cx="1027669" cy="137188"/>
          </a:xfrm>
          <a:prstGeom prst="straightConnector1">
            <a:avLst/>
          </a:prstGeom>
          <a:solidFill>
            <a:schemeClr val="accent1"/>
          </a:solidFill>
          <a:ln w="12700" cap="flat" cmpd="sng">
            <a:solidFill>
              <a:schemeClr val="dk1"/>
            </a:solidFill>
            <a:prstDash val="solid"/>
            <a:round/>
            <a:headEnd type="stealth" w="med" len="med"/>
            <a:tailEnd type="stealth" w="med" len="med"/>
          </a:ln>
        </p:spPr>
      </p:cxnSp>
      <p:sp>
        <p:nvSpPr>
          <p:cNvPr id="10" name="Google Shape;125;p2">
            <a:extLst>
              <a:ext uri="{FF2B5EF4-FFF2-40B4-BE49-F238E27FC236}">
                <a16:creationId xmlns:a16="http://schemas.microsoft.com/office/drawing/2014/main" id="{270B3572-7BD1-44E7-B9C7-6456B3924EB0}"/>
              </a:ext>
            </a:extLst>
          </p:cNvPr>
          <p:cNvSpPr txBox="1"/>
          <p:nvPr/>
        </p:nvSpPr>
        <p:spPr>
          <a:xfrm>
            <a:off x="1595381" y="5992299"/>
            <a:ext cx="1729961"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Remote computer device</a:t>
            </a:r>
            <a:endParaRPr dirty="0"/>
          </a:p>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(e.g., Wi-Fi 6)</a:t>
            </a:r>
            <a:endParaRPr dirty="0"/>
          </a:p>
        </p:txBody>
      </p:sp>
      <p:sp>
        <p:nvSpPr>
          <p:cNvPr id="11" name="Google Shape;126;p2">
            <a:extLst>
              <a:ext uri="{FF2B5EF4-FFF2-40B4-BE49-F238E27FC236}">
                <a16:creationId xmlns:a16="http://schemas.microsoft.com/office/drawing/2014/main" id="{B7BE7F3F-5657-4B05-9E6A-137DA0AE20B0}"/>
              </a:ext>
            </a:extLst>
          </p:cNvPr>
          <p:cNvSpPr txBox="1"/>
          <p:nvPr/>
        </p:nvSpPr>
        <p:spPr>
          <a:xfrm>
            <a:off x="5905607" y="5940403"/>
            <a:ext cx="1244175"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XR device</a:t>
            </a:r>
            <a:endParaRPr dirty="0"/>
          </a:p>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t>
            </a:r>
            <a:r>
              <a:rPr lang="en-US" sz="1200" dirty="0" err="1">
                <a:solidFill>
                  <a:schemeClr val="dk1"/>
                </a:solidFill>
                <a:latin typeface="Times New Roman"/>
                <a:ea typeface="Times New Roman"/>
                <a:cs typeface="Times New Roman"/>
                <a:sym typeface="Times New Roman"/>
              </a:rPr>
              <a:t>TGbn</a:t>
            </a:r>
            <a:r>
              <a:rPr lang="en-US" sz="1200" dirty="0">
                <a:solidFill>
                  <a:schemeClr val="dk1"/>
                </a:solidFill>
                <a:latin typeface="Times New Roman"/>
                <a:ea typeface="Times New Roman"/>
                <a:cs typeface="Times New Roman"/>
                <a:sym typeface="Times New Roman"/>
              </a:rPr>
              <a:t> capable)</a:t>
            </a:r>
            <a:endParaRPr dirty="0"/>
          </a:p>
        </p:txBody>
      </p:sp>
      <p:sp>
        <p:nvSpPr>
          <p:cNvPr id="12" name="Google Shape;127;p2">
            <a:extLst>
              <a:ext uri="{FF2B5EF4-FFF2-40B4-BE49-F238E27FC236}">
                <a16:creationId xmlns:a16="http://schemas.microsoft.com/office/drawing/2014/main" id="{573F0278-6E20-4A43-832A-094D7AD2FE67}"/>
              </a:ext>
            </a:extLst>
          </p:cNvPr>
          <p:cNvSpPr txBox="1"/>
          <p:nvPr/>
        </p:nvSpPr>
        <p:spPr>
          <a:xfrm>
            <a:off x="3840456" y="5478738"/>
            <a:ext cx="115768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AP</a:t>
            </a:r>
            <a:endParaRPr dirty="0"/>
          </a:p>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t>
            </a:r>
            <a:r>
              <a:rPr lang="en-US" sz="1200" dirty="0" err="1">
                <a:solidFill>
                  <a:schemeClr val="dk1"/>
                </a:solidFill>
                <a:latin typeface="Times New Roman"/>
                <a:ea typeface="Times New Roman"/>
                <a:cs typeface="Times New Roman"/>
                <a:sym typeface="Times New Roman"/>
              </a:rPr>
              <a:t>TGbn</a:t>
            </a:r>
            <a:r>
              <a:rPr lang="en-US" sz="1200" dirty="0">
                <a:solidFill>
                  <a:schemeClr val="dk1"/>
                </a:solidFill>
                <a:latin typeface="Times New Roman"/>
                <a:ea typeface="Times New Roman"/>
                <a:cs typeface="Times New Roman"/>
                <a:sym typeface="Times New Roman"/>
              </a:rPr>
              <a:t> capable)</a:t>
            </a:r>
            <a:endParaRPr dirty="0"/>
          </a:p>
        </p:txBody>
      </p:sp>
      <p:pic>
        <p:nvPicPr>
          <p:cNvPr id="13" name="Google Shape;121;p2">
            <a:extLst>
              <a:ext uri="{FF2B5EF4-FFF2-40B4-BE49-F238E27FC236}">
                <a16:creationId xmlns:a16="http://schemas.microsoft.com/office/drawing/2014/main" id="{AA114B1C-2B80-436A-B4CD-6B0DF420D19B}"/>
              </a:ext>
            </a:extLst>
          </p:cNvPr>
          <p:cNvPicPr preferRelativeResize="0"/>
          <p:nvPr/>
        </p:nvPicPr>
        <p:blipFill rotWithShape="1">
          <a:blip r:embed="rId4">
            <a:alphaModFix/>
          </a:blip>
          <a:srcRect/>
          <a:stretch/>
        </p:blipFill>
        <p:spPr>
          <a:xfrm>
            <a:off x="4139952" y="4868331"/>
            <a:ext cx="644467" cy="664450"/>
          </a:xfrm>
          <a:prstGeom prst="rect">
            <a:avLst/>
          </a:prstGeom>
          <a:noFill/>
          <a:ln>
            <a:noFill/>
          </a:ln>
        </p:spPr>
      </p:pic>
    </p:spTree>
    <p:extLst>
      <p:ext uri="{BB962C8B-B14F-4D97-AF65-F5344CB8AC3E}">
        <p14:creationId xmlns:p14="http://schemas.microsoft.com/office/powerpoint/2010/main" val="3782817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B266F0-A8EC-47C8-A0D6-E4604D976747}"/>
              </a:ext>
            </a:extLst>
          </p:cNvPr>
          <p:cNvSpPr>
            <a:spLocks noGrp="1"/>
          </p:cNvSpPr>
          <p:nvPr>
            <p:ph type="title"/>
          </p:nvPr>
        </p:nvSpPr>
        <p:spPr/>
        <p:txBody>
          <a:bodyPr/>
          <a:lstStyle/>
          <a:p>
            <a:r>
              <a:rPr lang="en-US" altLang="zh-CN" dirty="0"/>
              <a:t>Recap on proposal [1]</a:t>
            </a:r>
            <a:endParaRPr lang="zh-CN" altLang="en-US" dirty="0"/>
          </a:p>
        </p:txBody>
      </p:sp>
      <p:sp>
        <p:nvSpPr>
          <p:cNvPr id="3" name="内容占位符 2">
            <a:extLst>
              <a:ext uri="{FF2B5EF4-FFF2-40B4-BE49-F238E27FC236}">
                <a16:creationId xmlns:a16="http://schemas.microsoft.com/office/drawing/2014/main" id="{C14B050A-B82A-440C-9F25-8E866B68162F}"/>
              </a:ext>
            </a:extLst>
          </p:cNvPr>
          <p:cNvSpPr>
            <a:spLocks noGrp="1"/>
          </p:cNvSpPr>
          <p:nvPr>
            <p:ph idx="1"/>
          </p:nvPr>
        </p:nvSpPr>
        <p:spPr>
          <a:xfrm>
            <a:off x="684213" y="1752600"/>
            <a:ext cx="7772400" cy="4351338"/>
          </a:xfrm>
        </p:spPr>
        <p:txBody>
          <a:bodyPr/>
          <a:lstStyle/>
          <a:p>
            <a:pPr algn="just"/>
            <a:r>
              <a:rPr lang="en-US" altLang="zh-CN" dirty="0"/>
              <a:t>Propose to define mechanism(s) to allow a </a:t>
            </a:r>
            <a:r>
              <a:rPr lang="en-US" altLang="zh-CN" dirty="0" err="1"/>
              <a:t>TGbn</a:t>
            </a:r>
            <a:r>
              <a:rPr lang="en-US" altLang="zh-CN" dirty="0"/>
              <a:t> device to help improve the Wi-Fi performance of a legacy device in the same Wi-Fi network</a:t>
            </a:r>
          </a:p>
          <a:p>
            <a:pPr lvl="1"/>
            <a:r>
              <a:rPr lang="en-US" altLang="zh-CN" dirty="0"/>
              <a:t>Proxy SCS</a:t>
            </a:r>
          </a:p>
          <a:p>
            <a:pPr algn="just"/>
            <a:r>
              <a:rPr lang="en-US" altLang="zh-CN" dirty="0"/>
              <a:t>Specifically, the MAC address of the remote computer device is needed for AP’s scheduling algorithm and should be included in the proposed proxy SCS mechanism.</a:t>
            </a:r>
          </a:p>
          <a:p>
            <a:pPr lvl="1"/>
            <a:endParaRPr lang="en-US" altLang="zh-CN" dirty="0"/>
          </a:p>
          <a:p>
            <a:endParaRPr lang="zh-CN" altLang="en-US" dirty="0"/>
          </a:p>
        </p:txBody>
      </p:sp>
      <p:sp>
        <p:nvSpPr>
          <p:cNvPr id="4" name="灯片编号占位符 3">
            <a:extLst>
              <a:ext uri="{FF2B5EF4-FFF2-40B4-BE49-F238E27FC236}">
                <a16:creationId xmlns:a16="http://schemas.microsoft.com/office/drawing/2014/main" id="{4A564477-C658-4772-813A-C4FADE414B9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20E12A1C-84A0-4EDA-9FB5-DB7FD2C904AE}"/>
              </a:ext>
            </a:extLst>
          </p:cNvPr>
          <p:cNvSpPr>
            <a:spLocks noGrp="1"/>
          </p:cNvSpPr>
          <p:nvPr>
            <p:ph type="ftr" sz="quarter" idx="11"/>
          </p:nvPr>
        </p:nvSpPr>
        <p:spPr/>
        <p:txBody>
          <a:bodyPr/>
          <a:lstStyle/>
          <a:p>
            <a:pPr>
              <a:defRPr/>
            </a:pPr>
            <a:r>
              <a:rPr lang="en-GB" altLang="zh-CN"/>
              <a:t>Guogang Huang, Huawei Technologies Inc.</a:t>
            </a:r>
            <a:endParaRPr lang="en-GB" altLang="zh-CN" dirty="0"/>
          </a:p>
        </p:txBody>
      </p:sp>
      <p:pic>
        <p:nvPicPr>
          <p:cNvPr id="6" name="Google Shape;120;p2">
            <a:extLst>
              <a:ext uri="{FF2B5EF4-FFF2-40B4-BE49-F238E27FC236}">
                <a16:creationId xmlns:a16="http://schemas.microsoft.com/office/drawing/2014/main" id="{1F0D8DB2-0446-4C13-B738-AF53FA01445A}"/>
              </a:ext>
            </a:extLst>
          </p:cNvPr>
          <p:cNvPicPr preferRelativeResize="0"/>
          <p:nvPr/>
        </p:nvPicPr>
        <p:blipFill rotWithShape="1">
          <a:blip r:embed="rId2">
            <a:alphaModFix/>
          </a:blip>
          <a:srcRect/>
          <a:stretch/>
        </p:blipFill>
        <p:spPr>
          <a:xfrm>
            <a:off x="6042673" y="5200556"/>
            <a:ext cx="630794" cy="708500"/>
          </a:xfrm>
          <a:prstGeom prst="rect">
            <a:avLst/>
          </a:prstGeom>
          <a:noFill/>
          <a:ln>
            <a:noFill/>
          </a:ln>
        </p:spPr>
      </p:pic>
      <p:pic>
        <p:nvPicPr>
          <p:cNvPr id="7" name="Google Shape;122;p2">
            <a:extLst>
              <a:ext uri="{FF2B5EF4-FFF2-40B4-BE49-F238E27FC236}">
                <a16:creationId xmlns:a16="http://schemas.microsoft.com/office/drawing/2014/main" id="{CFBB873D-0AEB-404C-B7A9-B4766681D7FB}"/>
              </a:ext>
            </a:extLst>
          </p:cNvPr>
          <p:cNvPicPr preferRelativeResize="0"/>
          <p:nvPr/>
        </p:nvPicPr>
        <p:blipFill rotWithShape="1">
          <a:blip r:embed="rId3">
            <a:alphaModFix/>
          </a:blip>
          <a:srcRect/>
          <a:stretch/>
        </p:blipFill>
        <p:spPr>
          <a:xfrm>
            <a:off x="2082673" y="5247586"/>
            <a:ext cx="755378" cy="610967"/>
          </a:xfrm>
          <a:prstGeom prst="rect">
            <a:avLst/>
          </a:prstGeom>
          <a:noFill/>
          <a:ln>
            <a:noFill/>
          </a:ln>
        </p:spPr>
      </p:pic>
      <p:cxnSp>
        <p:nvCxnSpPr>
          <p:cNvPr id="8" name="Google Shape;123;p2">
            <a:extLst>
              <a:ext uri="{FF2B5EF4-FFF2-40B4-BE49-F238E27FC236}">
                <a16:creationId xmlns:a16="http://schemas.microsoft.com/office/drawing/2014/main" id="{2B7BEA30-8599-44EB-9729-AD1A10D950C0}"/>
              </a:ext>
            </a:extLst>
          </p:cNvPr>
          <p:cNvCxnSpPr/>
          <p:nvPr/>
        </p:nvCxnSpPr>
        <p:spPr>
          <a:xfrm rot="10800000" flipH="1">
            <a:off x="3056473" y="5200556"/>
            <a:ext cx="755378" cy="240338"/>
          </a:xfrm>
          <a:prstGeom prst="straightConnector1">
            <a:avLst/>
          </a:prstGeom>
          <a:solidFill>
            <a:schemeClr val="accent1"/>
          </a:solidFill>
          <a:ln w="12700" cap="flat" cmpd="sng">
            <a:solidFill>
              <a:schemeClr val="dk1"/>
            </a:solidFill>
            <a:prstDash val="solid"/>
            <a:round/>
            <a:headEnd type="stealth" w="med" len="med"/>
            <a:tailEnd type="stealth" w="med" len="med"/>
          </a:ln>
        </p:spPr>
      </p:cxnSp>
      <p:cxnSp>
        <p:nvCxnSpPr>
          <p:cNvPr id="9" name="Google Shape;124;p2">
            <a:extLst>
              <a:ext uri="{FF2B5EF4-FFF2-40B4-BE49-F238E27FC236}">
                <a16:creationId xmlns:a16="http://schemas.microsoft.com/office/drawing/2014/main" id="{036F8AFB-A684-4941-89A5-02B317998B49}"/>
              </a:ext>
            </a:extLst>
          </p:cNvPr>
          <p:cNvCxnSpPr/>
          <p:nvPr/>
        </p:nvCxnSpPr>
        <p:spPr>
          <a:xfrm>
            <a:off x="5015004" y="5303706"/>
            <a:ext cx="1027669" cy="137188"/>
          </a:xfrm>
          <a:prstGeom prst="straightConnector1">
            <a:avLst/>
          </a:prstGeom>
          <a:solidFill>
            <a:schemeClr val="accent1"/>
          </a:solidFill>
          <a:ln w="12700" cap="flat" cmpd="sng">
            <a:solidFill>
              <a:schemeClr val="dk1"/>
            </a:solidFill>
            <a:prstDash val="solid"/>
            <a:round/>
            <a:headEnd type="stealth" w="med" len="med"/>
            <a:tailEnd type="stealth" w="med" len="med"/>
          </a:ln>
        </p:spPr>
      </p:cxnSp>
      <p:sp>
        <p:nvSpPr>
          <p:cNvPr id="10" name="Google Shape;125;p2">
            <a:extLst>
              <a:ext uri="{FF2B5EF4-FFF2-40B4-BE49-F238E27FC236}">
                <a16:creationId xmlns:a16="http://schemas.microsoft.com/office/drawing/2014/main" id="{7732B66C-B36F-463F-95D6-56EC72753336}"/>
              </a:ext>
            </a:extLst>
          </p:cNvPr>
          <p:cNvSpPr txBox="1"/>
          <p:nvPr/>
        </p:nvSpPr>
        <p:spPr>
          <a:xfrm>
            <a:off x="1595381" y="5992299"/>
            <a:ext cx="1729961"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Remote computer device</a:t>
            </a:r>
            <a:endParaRPr dirty="0"/>
          </a:p>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(e.g., Wi-Fi 6)</a:t>
            </a:r>
            <a:endParaRPr dirty="0"/>
          </a:p>
        </p:txBody>
      </p:sp>
      <p:sp>
        <p:nvSpPr>
          <p:cNvPr id="11" name="Google Shape;126;p2">
            <a:extLst>
              <a:ext uri="{FF2B5EF4-FFF2-40B4-BE49-F238E27FC236}">
                <a16:creationId xmlns:a16="http://schemas.microsoft.com/office/drawing/2014/main" id="{B4542F6E-332F-4170-AD29-A0E9D1F661F1}"/>
              </a:ext>
            </a:extLst>
          </p:cNvPr>
          <p:cNvSpPr txBox="1"/>
          <p:nvPr/>
        </p:nvSpPr>
        <p:spPr>
          <a:xfrm>
            <a:off x="5905607" y="5940403"/>
            <a:ext cx="1244175"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XR device</a:t>
            </a:r>
            <a:endParaRPr dirty="0"/>
          </a:p>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t>
            </a:r>
            <a:r>
              <a:rPr lang="en-US" sz="1200" dirty="0" err="1">
                <a:solidFill>
                  <a:schemeClr val="dk1"/>
                </a:solidFill>
                <a:latin typeface="Times New Roman"/>
                <a:ea typeface="Times New Roman"/>
                <a:cs typeface="Times New Roman"/>
                <a:sym typeface="Times New Roman"/>
              </a:rPr>
              <a:t>TGbn</a:t>
            </a:r>
            <a:r>
              <a:rPr lang="en-US" sz="1200" dirty="0">
                <a:solidFill>
                  <a:schemeClr val="dk1"/>
                </a:solidFill>
                <a:latin typeface="Times New Roman"/>
                <a:ea typeface="Times New Roman"/>
                <a:cs typeface="Times New Roman"/>
                <a:sym typeface="Times New Roman"/>
              </a:rPr>
              <a:t> capable)</a:t>
            </a:r>
            <a:endParaRPr dirty="0"/>
          </a:p>
        </p:txBody>
      </p:sp>
      <p:sp>
        <p:nvSpPr>
          <p:cNvPr id="12" name="Google Shape;127;p2">
            <a:extLst>
              <a:ext uri="{FF2B5EF4-FFF2-40B4-BE49-F238E27FC236}">
                <a16:creationId xmlns:a16="http://schemas.microsoft.com/office/drawing/2014/main" id="{1F8AA2E9-02E1-4B18-B348-FA704C712BCC}"/>
              </a:ext>
            </a:extLst>
          </p:cNvPr>
          <p:cNvSpPr txBox="1"/>
          <p:nvPr/>
        </p:nvSpPr>
        <p:spPr>
          <a:xfrm>
            <a:off x="3840456" y="5478738"/>
            <a:ext cx="115768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AP</a:t>
            </a:r>
            <a:endParaRPr dirty="0"/>
          </a:p>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t>
            </a:r>
            <a:r>
              <a:rPr lang="en-US" sz="1200" dirty="0" err="1">
                <a:solidFill>
                  <a:schemeClr val="dk1"/>
                </a:solidFill>
                <a:latin typeface="Times New Roman"/>
                <a:ea typeface="Times New Roman"/>
                <a:cs typeface="Times New Roman"/>
                <a:sym typeface="Times New Roman"/>
              </a:rPr>
              <a:t>TGbn</a:t>
            </a:r>
            <a:r>
              <a:rPr lang="en-US" sz="1200" dirty="0">
                <a:solidFill>
                  <a:schemeClr val="dk1"/>
                </a:solidFill>
                <a:latin typeface="Times New Roman"/>
                <a:ea typeface="Times New Roman"/>
                <a:cs typeface="Times New Roman"/>
                <a:sym typeface="Times New Roman"/>
              </a:rPr>
              <a:t> capable)</a:t>
            </a:r>
            <a:endParaRPr dirty="0"/>
          </a:p>
        </p:txBody>
      </p:sp>
      <p:pic>
        <p:nvPicPr>
          <p:cNvPr id="13" name="Google Shape;121;p2">
            <a:extLst>
              <a:ext uri="{FF2B5EF4-FFF2-40B4-BE49-F238E27FC236}">
                <a16:creationId xmlns:a16="http://schemas.microsoft.com/office/drawing/2014/main" id="{AF52A0F1-1835-4FB3-BAF8-C5F42B865A60}"/>
              </a:ext>
            </a:extLst>
          </p:cNvPr>
          <p:cNvPicPr preferRelativeResize="0"/>
          <p:nvPr/>
        </p:nvPicPr>
        <p:blipFill rotWithShape="1">
          <a:blip r:embed="rId4">
            <a:alphaModFix/>
          </a:blip>
          <a:srcRect/>
          <a:stretch/>
        </p:blipFill>
        <p:spPr>
          <a:xfrm>
            <a:off x="4139952" y="4868331"/>
            <a:ext cx="644467" cy="664450"/>
          </a:xfrm>
          <a:prstGeom prst="rect">
            <a:avLst/>
          </a:prstGeom>
          <a:noFill/>
          <a:ln>
            <a:noFill/>
          </a:ln>
        </p:spPr>
      </p:pic>
      <p:sp>
        <p:nvSpPr>
          <p:cNvPr id="15" name="Google Shape;162;p4">
            <a:extLst>
              <a:ext uri="{FF2B5EF4-FFF2-40B4-BE49-F238E27FC236}">
                <a16:creationId xmlns:a16="http://schemas.microsoft.com/office/drawing/2014/main" id="{CBB68552-0D64-42CF-A143-AFC585F4F29D}"/>
              </a:ext>
            </a:extLst>
          </p:cNvPr>
          <p:cNvSpPr txBox="1"/>
          <p:nvPr/>
        </p:nvSpPr>
        <p:spPr>
          <a:xfrm>
            <a:off x="5210309" y="5057053"/>
            <a:ext cx="1157689"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dk1"/>
                </a:solidFill>
                <a:latin typeface="Times New Roman"/>
                <a:ea typeface="Times New Roman"/>
                <a:cs typeface="Times New Roman"/>
                <a:sym typeface="Times New Roman"/>
              </a:rPr>
              <a:t>Proxy SCS</a:t>
            </a:r>
            <a:endParaRPr dirty="0"/>
          </a:p>
        </p:txBody>
      </p:sp>
    </p:spTree>
    <p:extLst>
      <p:ext uri="{BB962C8B-B14F-4D97-AF65-F5344CB8AC3E}">
        <p14:creationId xmlns:p14="http://schemas.microsoft.com/office/powerpoint/2010/main" val="320441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391629-7D10-4432-9D85-8664BB7182C9}"/>
              </a:ext>
            </a:extLst>
          </p:cNvPr>
          <p:cNvSpPr>
            <a:spLocks noGrp="1"/>
          </p:cNvSpPr>
          <p:nvPr>
            <p:ph type="title"/>
          </p:nvPr>
        </p:nvSpPr>
        <p:spPr/>
        <p:txBody>
          <a:bodyPr/>
          <a:lstStyle/>
          <a:p>
            <a:r>
              <a:rPr lang="en-US" altLang="zh-CN" dirty="0"/>
              <a:t>Proxy SCS </a:t>
            </a:r>
            <a:endParaRPr lang="zh-CN" altLang="en-US" dirty="0"/>
          </a:p>
        </p:txBody>
      </p:sp>
      <p:sp>
        <p:nvSpPr>
          <p:cNvPr id="3" name="内容占位符 2">
            <a:extLst>
              <a:ext uri="{FF2B5EF4-FFF2-40B4-BE49-F238E27FC236}">
                <a16:creationId xmlns:a16="http://schemas.microsoft.com/office/drawing/2014/main" id="{CA24579F-70FC-45DA-8461-E2985E8B7C80}"/>
              </a:ext>
            </a:extLst>
          </p:cNvPr>
          <p:cNvSpPr>
            <a:spLocks noGrp="1"/>
          </p:cNvSpPr>
          <p:nvPr>
            <p:ph idx="1"/>
          </p:nvPr>
        </p:nvSpPr>
        <p:spPr>
          <a:xfrm>
            <a:off x="686782" y="1779475"/>
            <a:ext cx="8064251" cy="4320182"/>
          </a:xfrm>
        </p:spPr>
        <p:txBody>
          <a:bodyPr/>
          <a:lstStyle/>
          <a:p>
            <a:pPr algn="just"/>
            <a:r>
              <a:rPr lang="en-US" altLang="zh-CN" sz="2000" dirty="0"/>
              <a:t>Considering the following facts, the XR device which supports the proposed proxy SCS mechanism can extra request the AP to schedule the transmission of the other end of the SCS stream (i.e. remote computer device) with the </a:t>
            </a:r>
            <a:r>
              <a:rPr lang="en-US" altLang="zh-CN" sz="2000" u="sng" dirty="0"/>
              <a:t>same</a:t>
            </a:r>
            <a:r>
              <a:rPr lang="en-US" altLang="zh-CN" sz="2000" dirty="0"/>
              <a:t> QoS requirement, e.g. the Min/Max Service Interval.    </a:t>
            </a:r>
          </a:p>
          <a:p>
            <a:pPr lvl="1" algn="just"/>
            <a:r>
              <a:rPr lang="en-US" altLang="zh-CN" dirty="0"/>
              <a:t>The QoS requirement of the DL transmission of the XR device is exactly the same as the one of the UL transmission of the remote computer device. </a:t>
            </a:r>
          </a:p>
          <a:p>
            <a:pPr lvl="1" algn="just"/>
            <a:r>
              <a:rPr lang="en-US" altLang="zh-CN" dirty="0"/>
              <a:t>The QoS requirement of the UL transmission of the XR device is exactly the same as the one of the DL transmission of the remote computer device. </a:t>
            </a:r>
          </a:p>
          <a:p>
            <a:pPr algn="just"/>
            <a:endParaRPr lang="en-US" altLang="zh-CN" sz="2000" dirty="0"/>
          </a:p>
          <a:p>
            <a:pPr algn="just"/>
            <a:r>
              <a:rPr lang="en-US" altLang="zh-CN" sz="2000" dirty="0"/>
              <a:t>In other words, no need to include another set of QoS</a:t>
            </a:r>
            <a:r>
              <a:rPr lang="zh-CN" altLang="en-US" sz="2000" dirty="0"/>
              <a:t> </a:t>
            </a:r>
            <a:r>
              <a:rPr lang="en-US" altLang="zh-CN" sz="2000" dirty="0"/>
              <a:t>Parameters</a:t>
            </a:r>
            <a:r>
              <a:rPr lang="zh-CN" altLang="en-US" sz="2000" dirty="0"/>
              <a:t> </a:t>
            </a:r>
            <a:r>
              <a:rPr lang="en-US" altLang="zh-CN" sz="2000" dirty="0"/>
              <a:t>for</a:t>
            </a:r>
            <a:r>
              <a:rPr lang="zh-CN" altLang="en-US" sz="2000" dirty="0"/>
              <a:t> </a:t>
            </a:r>
            <a:r>
              <a:rPr lang="en-US" altLang="zh-CN" sz="2000" dirty="0"/>
              <a:t>the</a:t>
            </a:r>
            <a:r>
              <a:rPr lang="zh-CN" altLang="en-US" sz="2000" dirty="0"/>
              <a:t> </a:t>
            </a:r>
            <a:r>
              <a:rPr lang="en-US" altLang="zh-CN" sz="2000" dirty="0"/>
              <a:t>other end of the SCS stream.</a:t>
            </a:r>
          </a:p>
          <a:p>
            <a:endParaRPr lang="zh-CN" altLang="en-US" dirty="0"/>
          </a:p>
        </p:txBody>
      </p:sp>
      <p:sp>
        <p:nvSpPr>
          <p:cNvPr id="4" name="灯片编号占位符 3">
            <a:extLst>
              <a:ext uri="{FF2B5EF4-FFF2-40B4-BE49-F238E27FC236}">
                <a16:creationId xmlns:a16="http://schemas.microsoft.com/office/drawing/2014/main" id="{6071C647-899D-44D5-85B2-0EB5404F96B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EB390465-582F-44CB-BC54-3415096EF85C}"/>
              </a:ext>
            </a:extLst>
          </p:cNvPr>
          <p:cNvSpPr>
            <a:spLocks noGrp="1"/>
          </p:cNvSpPr>
          <p:nvPr>
            <p:ph type="ftr" sz="quarter" idx="11"/>
          </p:nvPr>
        </p:nvSpPr>
        <p:spPr/>
        <p:txBody>
          <a:bodyPr/>
          <a:lstStyle/>
          <a:p>
            <a:pPr>
              <a:defRPr/>
            </a:pPr>
            <a:r>
              <a:rPr lang="en-GB" altLang="zh-CN"/>
              <a:t>Guogang Huang, Huawei Technologies Inc.</a:t>
            </a:r>
            <a:endParaRPr lang="en-GB" altLang="zh-CN" dirty="0"/>
          </a:p>
        </p:txBody>
      </p:sp>
    </p:spTree>
    <p:extLst>
      <p:ext uri="{BB962C8B-B14F-4D97-AF65-F5344CB8AC3E}">
        <p14:creationId xmlns:p14="http://schemas.microsoft.com/office/powerpoint/2010/main" val="157790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F32440-C90E-4683-ACBE-0F71DF714963}"/>
              </a:ext>
            </a:extLst>
          </p:cNvPr>
          <p:cNvSpPr>
            <a:spLocks noGrp="1"/>
          </p:cNvSpPr>
          <p:nvPr>
            <p:ph type="title"/>
          </p:nvPr>
        </p:nvSpPr>
        <p:spPr/>
        <p:txBody>
          <a:bodyPr/>
          <a:lstStyle/>
          <a:p>
            <a:r>
              <a:rPr lang="en-US" altLang="zh-CN" dirty="0"/>
              <a:t>Proxy SCS (Cont.) </a:t>
            </a:r>
            <a:endParaRPr lang="zh-CN" altLang="en-US" dirty="0"/>
          </a:p>
        </p:txBody>
      </p:sp>
      <p:sp>
        <p:nvSpPr>
          <p:cNvPr id="3" name="内容占位符 2">
            <a:extLst>
              <a:ext uri="{FF2B5EF4-FFF2-40B4-BE49-F238E27FC236}">
                <a16:creationId xmlns:a16="http://schemas.microsoft.com/office/drawing/2014/main" id="{DF97EFC1-336D-4BD1-A88D-811FD2CAA2A1}"/>
              </a:ext>
            </a:extLst>
          </p:cNvPr>
          <p:cNvSpPr>
            <a:spLocks noGrp="1"/>
          </p:cNvSpPr>
          <p:nvPr>
            <p:ph idx="1"/>
          </p:nvPr>
        </p:nvSpPr>
        <p:spPr/>
        <p:txBody>
          <a:bodyPr/>
          <a:lstStyle/>
          <a:p>
            <a:r>
              <a:rPr lang="en-US" altLang="zh-CN" sz="2000" dirty="0"/>
              <a:t>Furthermore, one or more TCLAS elements are included within the SCS Descriptor element to tell the AP MLD how to identify the SCS stream in this XR use case.</a:t>
            </a:r>
          </a:p>
          <a:p>
            <a:pPr lvl="1" algn="just"/>
            <a:r>
              <a:rPr lang="en-US" altLang="zh-CN" sz="1600" dirty="0"/>
              <a:t>For example, a TCLAS element with Classifier Type 0 (as shown in the below figure) is included to identify both ends of the SCS stream.</a:t>
            </a:r>
          </a:p>
          <a:p>
            <a:pPr lvl="1" algn="just"/>
            <a:r>
              <a:rPr lang="en-US" altLang="zh-CN" sz="1600" dirty="0"/>
              <a:t>Based on the TCLAS element with Classifier Type 0, the AP MLD shall check whether both ends of the SCS stream are associated with itself or the other end is associated with the AP affiliated with the AP MLD. If no, the AP MLD shall reject this SCS request. </a:t>
            </a:r>
          </a:p>
          <a:p>
            <a:endParaRPr lang="en-US" altLang="zh-CN" sz="2000" dirty="0"/>
          </a:p>
          <a:p>
            <a:endParaRPr lang="en-US" altLang="zh-CN" sz="2000" dirty="0"/>
          </a:p>
        </p:txBody>
      </p:sp>
      <p:sp>
        <p:nvSpPr>
          <p:cNvPr id="4" name="灯片编号占位符 3">
            <a:extLst>
              <a:ext uri="{FF2B5EF4-FFF2-40B4-BE49-F238E27FC236}">
                <a16:creationId xmlns:a16="http://schemas.microsoft.com/office/drawing/2014/main" id="{03E478C7-A91E-4CA1-9383-C660E8D867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ACBDDD12-3AE0-4A53-9073-F45686651960}"/>
              </a:ext>
            </a:extLst>
          </p:cNvPr>
          <p:cNvSpPr>
            <a:spLocks noGrp="1"/>
          </p:cNvSpPr>
          <p:nvPr>
            <p:ph type="ftr" sz="quarter" idx="11"/>
          </p:nvPr>
        </p:nvSpPr>
        <p:spPr/>
        <p:txBody>
          <a:bodyPr/>
          <a:lstStyle/>
          <a:p>
            <a:pPr>
              <a:defRPr/>
            </a:pPr>
            <a:r>
              <a:rPr lang="en-GB" altLang="zh-CN"/>
              <a:t>Guogang Huang, Huawei Technologies Inc.</a:t>
            </a:r>
            <a:endParaRPr lang="en-GB" altLang="zh-CN" dirty="0"/>
          </a:p>
        </p:txBody>
      </p:sp>
      <p:pic>
        <p:nvPicPr>
          <p:cNvPr id="7" name="图片 6">
            <a:extLst>
              <a:ext uri="{FF2B5EF4-FFF2-40B4-BE49-F238E27FC236}">
                <a16:creationId xmlns:a16="http://schemas.microsoft.com/office/drawing/2014/main" id="{9B6EE663-0690-4BB0-9B69-C079BFDC1F51}"/>
              </a:ext>
            </a:extLst>
          </p:cNvPr>
          <p:cNvPicPr>
            <a:picLocks noChangeAspect="1"/>
          </p:cNvPicPr>
          <p:nvPr/>
        </p:nvPicPr>
        <p:blipFill>
          <a:blip r:embed="rId2"/>
          <a:stretch>
            <a:fillRect/>
          </a:stretch>
        </p:blipFill>
        <p:spPr>
          <a:xfrm>
            <a:off x="1331640" y="5535339"/>
            <a:ext cx="4714875" cy="542925"/>
          </a:xfrm>
          <a:prstGeom prst="rect">
            <a:avLst/>
          </a:prstGeom>
        </p:spPr>
      </p:pic>
      <p:pic>
        <p:nvPicPr>
          <p:cNvPr id="8" name="图片 7">
            <a:extLst>
              <a:ext uri="{FF2B5EF4-FFF2-40B4-BE49-F238E27FC236}">
                <a16:creationId xmlns:a16="http://schemas.microsoft.com/office/drawing/2014/main" id="{23A5932A-6627-41DA-87DA-86B2B87DEFCC}"/>
              </a:ext>
            </a:extLst>
          </p:cNvPr>
          <p:cNvPicPr>
            <a:picLocks noChangeAspect="1"/>
          </p:cNvPicPr>
          <p:nvPr/>
        </p:nvPicPr>
        <p:blipFill>
          <a:blip r:embed="rId3"/>
          <a:stretch>
            <a:fillRect/>
          </a:stretch>
        </p:blipFill>
        <p:spPr>
          <a:xfrm>
            <a:off x="3347864" y="4756998"/>
            <a:ext cx="4291756" cy="443504"/>
          </a:xfrm>
          <a:prstGeom prst="rect">
            <a:avLst/>
          </a:prstGeom>
        </p:spPr>
      </p:pic>
      <p:cxnSp>
        <p:nvCxnSpPr>
          <p:cNvPr id="10" name="直接箭头连接符 9">
            <a:extLst>
              <a:ext uri="{FF2B5EF4-FFF2-40B4-BE49-F238E27FC236}">
                <a16:creationId xmlns:a16="http://schemas.microsoft.com/office/drawing/2014/main" id="{B5FF048C-FBE3-4743-B2CC-D79B37E68F88}"/>
              </a:ext>
            </a:extLst>
          </p:cNvPr>
          <p:cNvCxnSpPr/>
          <p:nvPr/>
        </p:nvCxnSpPr>
        <p:spPr bwMode="auto">
          <a:xfrm flipH="1" flipV="1">
            <a:off x="3779912" y="5127850"/>
            <a:ext cx="1224136" cy="407489"/>
          </a:xfrm>
          <a:prstGeom prst="straightConnector1">
            <a:avLst/>
          </a:prstGeom>
          <a:solidFill>
            <a:schemeClr val="accent1"/>
          </a:solidFill>
          <a:ln w="12700" cap="flat" cmpd="sng" algn="ctr">
            <a:solidFill>
              <a:schemeClr val="tx1"/>
            </a:solidFill>
            <a:prstDash val="dashDot"/>
            <a:round/>
            <a:headEnd type="none" w="sm" len="sm"/>
            <a:tailEnd type="triangle"/>
          </a:ln>
          <a:effectLst/>
        </p:spPr>
      </p:cxnSp>
      <p:cxnSp>
        <p:nvCxnSpPr>
          <p:cNvPr id="12" name="直接箭头连接符 11">
            <a:extLst>
              <a:ext uri="{FF2B5EF4-FFF2-40B4-BE49-F238E27FC236}">
                <a16:creationId xmlns:a16="http://schemas.microsoft.com/office/drawing/2014/main" id="{EF5BA85E-AFAD-494B-BA8B-F58999E07466}"/>
              </a:ext>
            </a:extLst>
          </p:cNvPr>
          <p:cNvCxnSpPr/>
          <p:nvPr/>
        </p:nvCxnSpPr>
        <p:spPr bwMode="auto">
          <a:xfrm flipV="1">
            <a:off x="6046515" y="5085184"/>
            <a:ext cx="1593105" cy="486793"/>
          </a:xfrm>
          <a:prstGeom prst="straightConnector1">
            <a:avLst/>
          </a:prstGeom>
          <a:solidFill>
            <a:schemeClr val="accent1"/>
          </a:solidFill>
          <a:ln w="12700" cap="flat" cmpd="sng" algn="ctr">
            <a:solidFill>
              <a:schemeClr val="tx1"/>
            </a:solidFill>
            <a:prstDash val="dashDot"/>
            <a:round/>
            <a:headEnd type="none" w="sm" len="sm"/>
            <a:tailEnd type="triangle"/>
          </a:ln>
          <a:effectLst/>
        </p:spPr>
      </p:cxnSp>
      <p:sp>
        <p:nvSpPr>
          <p:cNvPr id="13" name="文本框 12">
            <a:extLst>
              <a:ext uri="{FF2B5EF4-FFF2-40B4-BE49-F238E27FC236}">
                <a16:creationId xmlns:a16="http://schemas.microsoft.com/office/drawing/2014/main" id="{0C62CD91-B55E-422B-8E67-8F38E1D0729A}"/>
              </a:ext>
            </a:extLst>
          </p:cNvPr>
          <p:cNvSpPr txBox="1"/>
          <p:nvPr/>
        </p:nvSpPr>
        <p:spPr>
          <a:xfrm>
            <a:off x="3954902" y="6161310"/>
            <a:ext cx="2880660" cy="276999"/>
          </a:xfrm>
          <a:prstGeom prst="rect">
            <a:avLst/>
          </a:prstGeom>
          <a:noFill/>
        </p:spPr>
        <p:txBody>
          <a:bodyPr wrap="none" rtlCol="0">
            <a:spAutoFit/>
          </a:bodyPr>
          <a:lstStyle/>
          <a:p>
            <a:r>
              <a:rPr lang="en-US" altLang="zh-CN" dirty="0"/>
              <a:t>Fig. TCLAS element with Classifier Type 0</a:t>
            </a:r>
            <a:endParaRPr lang="zh-CN" altLang="en-US" dirty="0"/>
          </a:p>
        </p:txBody>
      </p:sp>
    </p:spTree>
    <p:extLst>
      <p:ext uri="{BB962C8B-B14F-4D97-AF65-F5344CB8AC3E}">
        <p14:creationId xmlns:p14="http://schemas.microsoft.com/office/powerpoint/2010/main" val="2087849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C41328-3B11-4568-AED2-274FE2A26AEE}"/>
              </a:ext>
            </a:extLst>
          </p:cNvPr>
          <p:cNvSpPr>
            <a:spLocks noGrp="1"/>
          </p:cNvSpPr>
          <p:nvPr>
            <p:ph type="title"/>
          </p:nvPr>
        </p:nvSpPr>
        <p:spPr/>
        <p:txBody>
          <a:bodyPr/>
          <a:lstStyle/>
          <a:p>
            <a:r>
              <a:rPr lang="en-US" altLang="zh-CN" dirty="0"/>
              <a:t>Proxy SCS (Cont.) </a:t>
            </a:r>
            <a:endParaRPr lang="zh-CN" altLang="en-US" dirty="0"/>
          </a:p>
        </p:txBody>
      </p:sp>
      <p:sp>
        <p:nvSpPr>
          <p:cNvPr id="3" name="内容占位符 2">
            <a:extLst>
              <a:ext uri="{FF2B5EF4-FFF2-40B4-BE49-F238E27FC236}">
                <a16:creationId xmlns:a16="http://schemas.microsoft.com/office/drawing/2014/main" id="{E11899F2-028E-40CC-81A0-A13FB5026704}"/>
              </a:ext>
            </a:extLst>
          </p:cNvPr>
          <p:cNvSpPr>
            <a:spLocks noGrp="1"/>
          </p:cNvSpPr>
          <p:nvPr>
            <p:ph idx="1"/>
          </p:nvPr>
        </p:nvSpPr>
        <p:spPr/>
        <p:txBody>
          <a:bodyPr/>
          <a:lstStyle/>
          <a:p>
            <a:pPr algn="just"/>
            <a:r>
              <a:rPr lang="en-US" altLang="zh-CN" dirty="0"/>
              <a:t>Note that based on the current spec., the TCLAS element(s) is only provided for the downlink SCS request.</a:t>
            </a:r>
          </a:p>
          <a:p>
            <a:pPr algn="just"/>
            <a:r>
              <a:rPr lang="en-GB" altLang="zh-CN" dirty="0"/>
              <a:t>But the TCLAS element(s) should be also provided </a:t>
            </a:r>
            <a:r>
              <a:rPr lang="en-US" altLang="zh-CN" dirty="0"/>
              <a:t>for the uplink in an SCS Request when a QoS Characteristics element is included. [3] </a:t>
            </a:r>
          </a:p>
          <a:p>
            <a:pPr lvl="1" algn="just"/>
            <a:r>
              <a:rPr lang="en-GB" altLang="zh-CN" dirty="0"/>
              <a:t>It is important for the AP MLD to know the UL TCLAS information for flows corresponding to SCS request with QoS Characteristics and make the decision on whether it should accept this SCS stream or not based on its </a:t>
            </a:r>
            <a:r>
              <a:rPr lang="en-GB" altLang="zh-CN" dirty="0" err="1"/>
              <a:t>Qo</a:t>
            </a:r>
            <a:r>
              <a:rPr lang="en-US" altLang="zh-CN" dirty="0"/>
              <a:t>S policy configuration</a:t>
            </a:r>
            <a:r>
              <a:rPr lang="en-GB" altLang="zh-CN" dirty="0"/>
              <a:t>.</a:t>
            </a:r>
            <a:endParaRPr lang="zh-CN" altLang="en-US" dirty="0"/>
          </a:p>
        </p:txBody>
      </p:sp>
      <p:sp>
        <p:nvSpPr>
          <p:cNvPr id="4" name="灯片编号占位符 3">
            <a:extLst>
              <a:ext uri="{FF2B5EF4-FFF2-40B4-BE49-F238E27FC236}">
                <a16:creationId xmlns:a16="http://schemas.microsoft.com/office/drawing/2014/main" id="{EF8D7E5C-52E3-4DFB-A6A5-13A5908BB89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7C3F6154-3B92-494D-B751-F883C83B466F}"/>
              </a:ext>
            </a:extLst>
          </p:cNvPr>
          <p:cNvSpPr>
            <a:spLocks noGrp="1"/>
          </p:cNvSpPr>
          <p:nvPr>
            <p:ph type="ftr" sz="quarter" idx="11"/>
          </p:nvPr>
        </p:nvSpPr>
        <p:spPr/>
        <p:txBody>
          <a:bodyPr/>
          <a:lstStyle/>
          <a:p>
            <a:pPr>
              <a:defRPr/>
            </a:pPr>
            <a:r>
              <a:rPr lang="en-GB" altLang="zh-CN"/>
              <a:t>Guogang Huang, Huawei Technologies Inc.</a:t>
            </a:r>
            <a:endParaRPr lang="en-GB" altLang="zh-CN" dirty="0"/>
          </a:p>
        </p:txBody>
      </p:sp>
    </p:spTree>
    <p:extLst>
      <p:ext uri="{BB962C8B-B14F-4D97-AF65-F5344CB8AC3E}">
        <p14:creationId xmlns:p14="http://schemas.microsoft.com/office/powerpoint/2010/main" val="255271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0F8EB6-3F0C-49AF-A761-ADE9F1A72EE6}"/>
              </a:ext>
            </a:extLst>
          </p:cNvPr>
          <p:cNvSpPr>
            <a:spLocks noGrp="1"/>
          </p:cNvSpPr>
          <p:nvPr>
            <p:ph type="title"/>
          </p:nvPr>
        </p:nvSpPr>
        <p:spPr/>
        <p:txBody>
          <a:bodyPr/>
          <a:lstStyle/>
          <a:p>
            <a:r>
              <a:rPr lang="en-US" altLang="zh-CN" dirty="0"/>
              <a:t>Proxy SCS (Cont.) </a:t>
            </a:r>
            <a:endParaRPr lang="zh-CN" altLang="en-US" dirty="0"/>
          </a:p>
        </p:txBody>
      </p:sp>
      <p:sp>
        <p:nvSpPr>
          <p:cNvPr id="3" name="内容占位符 2">
            <a:extLst>
              <a:ext uri="{FF2B5EF4-FFF2-40B4-BE49-F238E27FC236}">
                <a16:creationId xmlns:a16="http://schemas.microsoft.com/office/drawing/2014/main" id="{D53138DE-D770-4EA9-B0C4-43B0AC59CCD6}"/>
              </a:ext>
            </a:extLst>
          </p:cNvPr>
          <p:cNvSpPr>
            <a:spLocks noGrp="1"/>
          </p:cNvSpPr>
          <p:nvPr>
            <p:ph idx="1"/>
          </p:nvPr>
        </p:nvSpPr>
        <p:spPr>
          <a:xfrm>
            <a:off x="684213" y="1989138"/>
            <a:ext cx="7772400" cy="4114800"/>
          </a:xfrm>
        </p:spPr>
        <p:txBody>
          <a:bodyPr/>
          <a:lstStyle/>
          <a:p>
            <a:pPr algn="just"/>
            <a:r>
              <a:rPr lang="en-US" altLang="zh-CN" sz="2000" dirty="0"/>
              <a:t>Based on the above analysis, a simple 1-bit subfield (e.g. Proxy QoS Enable subfield) in the Control Info field of the QoS Characteristics element may be enough to indicate whether the AP MLD needs to schedule the other end of the SCS stream with the same QoS requirement. </a:t>
            </a:r>
            <a:endParaRPr lang="zh-CN" altLang="en-US" sz="2000" dirty="0"/>
          </a:p>
          <a:p>
            <a:endParaRPr lang="zh-CN" altLang="en-US" dirty="0"/>
          </a:p>
        </p:txBody>
      </p:sp>
      <p:sp>
        <p:nvSpPr>
          <p:cNvPr id="4" name="灯片编号占位符 3">
            <a:extLst>
              <a:ext uri="{FF2B5EF4-FFF2-40B4-BE49-F238E27FC236}">
                <a16:creationId xmlns:a16="http://schemas.microsoft.com/office/drawing/2014/main" id="{FA76FB66-083C-432C-80D4-A5DC03AF246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42213C76-0EFF-4796-9BFE-B723BC2B5434}"/>
              </a:ext>
            </a:extLst>
          </p:cNvPr>
          <p:cNvSpPr>
            <a:spLocks noGrp="1"/>
          </p:cNvSpPr>
          <p:nvPr>
            <p:ph type="ftr" sz="quarter" idx="11"/>
          </p:nvPr>
        </p:nvSpPr>
        <p:spPr/>
        <p:txBody>
          <a:bodyPr/>
          <a:lstStyle/>
          <a:p>
            <a:pPr>
              <a:defRPr/>
            </a:pPr>
            <a:r>
              <a:rPr lang="en-GB" altLang="zh-CN"/>
              <a:t>Guogang Huang, Huawei Technologies Inc.</a:t>
            </a:r>
            <a:endParaRPr lang="en-GB" altLang="zh-CN" dirty="0"/>
          </a:p>
        </p:txBody>
      </p:sp>
      <p:pic>
        <p:nvPicPr>
          <p:cNvPr id="13" name="图片 12">
            <a:extLst>
              <a:ext uri="{FF2B5EF4-FFF2-40B4-BE49-F238E27FC236}">
                <a16:creationId xmlns:a16="http://schemas.microsoft.com/office/drawing/2014/main" id="{37C96BE0-EF47-4501-9713-C926F536017E}"/>
              </a:ext>
            </a:extLst>
          </p:cNvPr>
          <p:cNvPicPr>
            <a:picLocks noChangeAspect="1"/>
          </p:cNvPicPr>
          <p:nvPr/>
        </p:nvPicPr>
        <p:blipFill>
          <a:blip r:embed="rId2"/>
          <a:stretch>
            <a:fillRect/>
          </a:stretch>
        </p:blipFill>
        <p:spPr>
          <a:xfrm>
            <a:off x="2987824" y="3685767"/>
            <a:ext cx="2786113" cy="329213"/>
          </a:xfrm>
          <a:prstGeom prst="rect">
            <a:avLst/>
          </a:prstGeom>
        </p:spPr>
      </p:pic>
      <p:cxnSp>
        <p:nvCxnSpPr>
          <p:cNvPr id="16" name="直接箭头连接符 15">
            <a:extLst>
              <a:ext uri="{FF2B5EF4-FFF2-40B4-BE49-F238E27FC236}">
                <a16:creationId xmlns:a16="http://schemas.microsoft.com/office/drawing/2014/main" id="{E328745F-8909-4D4D-B632-08B0760B000D}"/>
              </a:ext>
            </a:extLst>
          </p:cNvPr>
          <p:cNvCxnSpPr>
            <a:cxnSpLocks/>
          </p:cNvCxnSpPr>
          <p:nvPr/>
        </p:nvCxnSpPr>
        <p:spPr bwMode="auto">
          <a:xfrm flipH="1" flipV="1">
            <a:off x="2951709" y="3970178"/>
            <a:ext cx="1224136" cy="350344"/>
          </a:xfrm>
          <a:prstGeom prst="straightConnector1">
            <a:avLst/>
          </a:prstGeom>
          <a:solidFill>
            <a:schemeClr val="accent1"/>
          </a:solidFill>
          <a:ln w="12700" cap="flat" cmpd="sng" algn="ctr">
            <a:solidFill>
              <a:schemeClr val="tx1"/>
            </a:solidFill>
            <a:prstDash val="dashDot"/>
            <a:round/>
            <a:headEnd type="none" w="sm" len="sm"/>
            <a:tailEnd type="triangle"/>
          </a:ln>
          <a:effectLst/>
        </p:spPr>
      </p:cxnSp>
      <p:cxnSp>
        <p:nvCxnSpPr>
          <p:cNvPr id="18" name="直接箭头连接符 17">
            <a:extLst>
              <a:ext uri="{FF2B5EF4-FFF2-40B4-BE49-F238E27FC236}">
                <a16:creationId xmlns:a16="http://schemas.microsoft.com/office/drawing/2014/main" id="{36A44D47-0F75-4789-BAE0-2525884B5670}"/>
              </a:ext>
            </a:extLst>
          </p:cNvPr>
          <p:cNvCxnSpPr>
            <a:cxnSpLocks/>
          </p:cNvCxnSpPr>
          <p:nvPr/>
        </p:nvCxnSpPr>
        <p:spPr bwMode="auto">
          <a:xfrm flipV="1">
            <a:off x="4751909" y="3992580"/>
            <a:ext cx="1022028" cy="327942"/>
          </a:xfrm>
          <a:prstGeom prst="straightConnector1">
            <a:avLst/>
          </a:prstGeom>
          <a:solidFill>
            <a:schemeClr val="accent1"/>
          </a:solidFill>
          <a:ln w="12700" cap="flat" cmpd="sng" algn="ctr">
            <a:solidFill>
              <a:schemeClr val="tx1"/>
            </a:solidFill>
            <a:prstDash val="dashDot"/>
            <a:round/>
            <a:headEnd type="none" w="sm" len="sm"/>
            <a:tailEnd type="triangle"/>
          </a:ln>
          <a:effectLst/>
        </p:spPr>
      </p:cxnSp>
      <p:pic>
        <p:nvPicPr>
          <p:cNvPr id="6" name="图片 5">
            <a:extLst>
              <a:ext uri="{FF2B5EF4-FFF2-40B4-BE49-F238E27FC236}">
                <a16:creationId xmlns:a16="http://schemas.microsoft.com/office/drawing/2014/main" id="{53B92C60-74DE-4895-92FE-433BD9C1BF36}"/>
              </a:ext>
            </a:extLst>
          </p:cNvPr>
          <p:cNvPicPr>
            <a:picLocks noChangeAspect="1"/>
          </p:cNvPicPr>
          <p:nvPr/>
        </p:nvPicPr>
        <p:blipFill>
          <a:blip r:embed="rId3"/>
          <a:stretch>
            <a:fillRect/>
          </a:stretch>
        </p:blipFill>
        <p:spPr>
          <a:xfrm>
            <a:off x="2267744" y="4320522"/>
            <a:ext cx="3998665" cy="1769524"/>
          </a:xfrm>
          <a:prstGeom prst="rect">
            <a:avLst/>
          </a:prstGeom>
        </p:spPr>
      </p:pic>
      <p:sp>
        <p:nvSpPr>
          <p:cNvPr id="7" name="文本框 6">
            <a:extLst>
              <a:ext uri="{FF2B5EF4-FFF2-40B4-BE49-F238E27FC236}">
                <a16:creationId xmlns:a16="http://schemas.microsoft.com/office/drawing/2014/main" id="{CF119ECF-750C-4E13-9AA5-9A5C34A9EAE6}"/>
              </a:ext>
            </a:extLst>
          </p:cNvPr>
          <p:cNvSpPr txBox="1"/>
          <p:nvPr/>
        </p:nvSpPr>
        <p:spPr>
          <a:xfrm>
            <a:off x="3349425" y="6118589"/>
            <a:ext cx="2225289" cy="276999"/>
          </a:xfrm>
          <a:prstGeom prst="rect">
            <a:avLst/>
          </a:prstGeom>
          <a:noFill/>
        </p:spPr>
        <p:txBody>
          <a:bodyPr wrap="none" rtlCol="0">
            <a:spAutoFit/>
          </a:bodyPr>
          <a:lstStyle/>
          <a:p>
            <a:r>
              <a:rPr lang="en-US" altLang="zh-CN" dirty="0"/>
              <a:t>Fig. QoS Characteristics element</a:t>
            </a:r>
            <a:endParaRPr lang="zh-CN" altLang="en-US" dirty="0"/>
          </a:p>
        </p:txBody>
      </p:sp>
    </p:spTree>
    <p:extLst>
      <p:ext uri="{BB962C8B-B14F-4D97-AF65-F5344CB8AC3E}">
        <p14:creationId xmlns:p14="http://schemas.microsoft.com/office/powerpoint/2010/main" val="1864843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Conclusions</a:t>
            </a:r>
            <a:endParaRPr lang="zh-CN" altLang="en-US" dirty="0"/>
          </a:p>
        </p:txBody>
      </p:sp>
      <p:sp>
        <p:nvSpPr>
          <p:cNvPr id="3" name="内容占位符 2"/>
          <p:cNvSpPr>
            <a:spLocks noGrp="1"/>
          </p:cNvSpPr>
          <p:nvPr>
            <p:ph idx="1"/>
          </p:nvPr>
        </p:nvSpPr>
        <p:spPr>
          <a:xfrm>
            <a:off x="395536" y="1988840"/>
            <a:ext cx="8568308" cy="4392488"/>
          </a:xfrm>
        </p:spPr>
        <p:txBody>
          <a:bodyPr/>
          <a:lstStyle/>
          <a:p>
            <a:pPr algn="just"/>
            <a:r>
              <a:rPr lang="en-US" altLang="zh-CN" dirty="0"/>
              <a:t>In this contribution, the proxy SCS mechanism is discussed. </a:t>
            </a:r>
          </a:p>
          <a:p>
            <a:pPr marL="0" indent="0" algn="just">
              <a:buNone/>
            </a:pPr>
            <a:endParaRPr lang="en-US" altLang="zh-CN" dirty="0"/>
          </a:p>
          <a:p>
            <a:pPr algn="just"/>
            <a:r>
              <a:rPr lang="en-US" altLang="zh-CN" dirty="0"/>
              <a:t>Based on the analysis of the proxy SCS mechanism, a simple 1-bit within the Control Info field of the QoS Characteristics element may be enough to indicate whether the AP MLD needs to schedule the other end of the SCS stream with the same QoS requirement. </a:t>
            </a:r>
            <a:endParaRPr lang="zh-CN" altLang="en-US" dirty="0"/>
          </a:p>
          <a:p>
            <a:pPr lvl="2"/>
            <a:endParaRPr lang="en-US" altLang="zh-CN" dirty="0"/>
          </a:p>
          <a:p>
            <a:pPr lvl="1"/>
            <a:endParaRPr lang="en-US" altLang="zh-CN" dirty="0"/>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p:cNvSpPr>
            <a:spLocks noGrp="1"/>
          </p:cNvSpPr>
          <p:nvPr>
            <p:ph type="ftr" sz="quarter" idx="11"/>
          </p:nvPr>
        </p:nvSpPr>
        <p:spPr/>
        <p:txBody>
          <a:bodyPr/>
          <a:lstStyle/>
          <a:p>
            <a:pPr>
              <a:defRPr/>
            </a:pPr>
            <a:r>
              <a:rPr lang="en-GB" altLang="zh-CN"/>
              <a:t>Guogang Huang, Huawei Technologies Inc.</a:t>
            </a:r>
            <a:endParaRPr lang="en-GB" altLang="zh-CN" dirty="0"/>
          </a:p>
        </p:txBody>
      </p:sp>
    </p:spTree>
    <p:extLst>
      <p:ext uri="{BB962C8B-B14F-4D97-AF65-F5344CB8AC3E}">
        <p14:creationId xmlns:p14="http://schemas.microsoft.com/office/powerpoint/2010/main" val="71128966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86032</TotalTime>
  <Words>980</Words>
  <Application>Microsoft Office PowerPoint</Application>
  <PresentationFormat>全屏显示(4:3)</PresentationFormat>
  <Paragraphs>108</Paragraphs>
  <Slides>12</Slides>
  <Notes>0</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12</vt:i4>
      </vt:variant>
    </vt:vector>
  </HeadingPairs>
  <TitlesOfParts>
    <vt:vector size="14" baseType="lpstr">
      <vt:lpstr>Times New Roman</vt:lpstr>
      <vt:lpstr>802-11-Submission</vt:lpstr>
      <vt:lpstr>Thoughts on Proxy SCS</vt:lpstr>
      <vt:lpstr>Introduction</vt:lpstr>
      <vt:lpstr>Recap on proposal [1]</vt:lpstr>
      <vt:lpstr>Recap on proposal [1]</vt:lpstr>
      <vt:lpstr>Proxy SCS </vt:lpstr>
      <vt:lpstr>Proxy SCS (Cont.) </vt:lpstr>
      <vt:lpstr>Proxy SCS (Cont.) </vt:lpstr>
      <vt:lpstr>Proxy SCS (Cont.) </vt:lpstr>
      <vt:lpstr>Conclusions</vt:lpstr>
      <vt:lpstr>References </vt:lpstr>
      <vt:lpstr>Appendix SCS Request frame</vt:lpstr>
      <vt:lpstr>SCS Response frame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2954</cp:revision>
  <cp:lastPrinted>1998-02-10T13:28:06Z</cp:lastPrinted>
  <dcterms:created xsi:type="dcterms:W3CDTF">2004-12-02T14:01:45Z</dcterms:created>
  <dcterms:modified xsi:type="dcterms:W3CDTF">2024-01-14T21:32:02Z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(3)gEs7l+xVtVfnp7HcbghWVzZ1w9tyxPin/AQtdnSe5xagC1Z9SJzzIwQN59MSxn4trYEpzxy0
ef+j4BzWedVYTIYsC0jsFTr/4BFRAVlVwRpb/DOnIIHMtvhslOJT+6pR/Mfm6bVGWxkVotdn
dh2dH0zlaRIA9WYmOZhwqVfHK4HDixUfhir4AhJ2olRf8tv9CydBajzE7Ol7+I7uCMtvHeA+
Yg9SfuLAcLm/tEvgWJ</vt:lpwstr>
  </property>
  <property fmtid="{D5CDD505-2E9C-101B-9397-08002B2CF9AE}" pid="10" name="_2015_ms_pID_7253431">
    <vt:lpwstr>OowUNWsoLiEr/2W6mV/kAylVLxkdkSMXVbJ+XgUW0/Y9koE1NJ0njz
Evmif5D67ADBKfRZiGJVOfgvptr6WWsaQhIuG8unXXCz5d++2mwH32wheuVLXmHfgAq9xY9Z
GFh7+O8sFo0Rkm8NgODGqz/+NmWRqIuK52G2/iOY74HqGHNNgraWfbYgQy1GFpabXge4ePZb
mhx4GAY+fyspxylXXPX5WA8NcZQcpffWCOAa</vt:lpwstr>
  </property>
  <property fmtid="{D5CDD505-2E9C-101B-9397-08002B2CF9AE}" pid="11" name="_2015_ms_pID_7253432">
    <vt:lpwstr>tA==</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1704797169</vt:lpwstr>
  </property>
</Properties>
</file>