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4"/>
  </p:notesMasterIdLst>
  <p:handoutMasterIdLst>
    <p:handoutMasterId r:id="rId15"/>
  </p:handoutMasterIdLst>
  <p:sldIdLst>
    <p:sldId id="256" r:id="rId4"/>
    <p:sldId id="413" r:id="rId5"/>
    <p:sldId id="414" r:id="rId6"/>
    <p:sldId id="415" r:id="rId7"/>
    <p:sldId id="422" r:id="rId8"/>
    <p:sldId id="416" r:id="rId9"/>
    <p:sldId id="417" r:id="rId10"/>
    <p:sldId id="265" r:id="rId11"/>
    <p:sldId id="297" r:id="rId12"/>
    <p:sldId id="39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99967" y="332740"/>
            <a:ext cx="3060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24/72r0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605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May.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802.11-23/2190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725613" y="2095183"/>
          <a:ext cx="10094595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3101340" progId="Word.Document.8">
                  <p:embed/>
                </p:oleObj>
              </mc:Choice>
              <mc:Fallback>
                <p:oleObj name="Document" r:id="rId1" imgW="11430000" imgH="31013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2095183"/>
                        <a:ext cx="10094595" cy="293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Jay Yang, et al. (ZTE)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ym typeface="+mn-ea"/>
              </a:rPr>
              <a:t>MAP channel access procedure</a:t>
            </a:r>
            <a:endParaRPr lang="en-US" dirty="0"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400" b="0">
                <a:sym typeface="+mn-ea"/>
              </a:rPr>
              <a:t>Do you agree 11bn SFD should have the definition of </a:t>
            </a:r>
            <a:r>
              <a:rPr lang="en-US" sz="2400">
                <a:sym typeface="+mn-ea"/>
              </a:rPr>
              <a:t>sharing AP and shared AP </a:t>
            </a:r>
            <a:r>
              <a:rPr lang="en-US" sz="2400" b="0">
                <a:sym typeface="+mn-ea"/>
              </a:rPr>
              <a:t>in</a:t>
            </a:r>
            <a:r>
              <a:rPr lang="en-US" altLang="zh-CN" sz="2400" b="0">
                <a:sym typeface="+mn-ea"/>
              </a:rPr>
              <a:t> MAP coordination scheme.</a:t>
            </a:r>
            <a:endParaRPr lang="en-US" altLang="zh-CN" sz="2400" b="0">
              <a:sym typeface="+mn-ea"/>
            </a:endParaRPr>
          </a:p>
          <a:p>
            <a:endParaRPr lang="en-US" altLang="zh-CN" sz="2400" b="0">
              <a:sym typeface="+mn-ea"/>
            </a:endParaRPr>
          </a:p>
          <a:p>
            <a:pPr marL="457200" lvl="1" indent="0">
              <a:buNone/>
            </a:pPr>
            <a:r>
              <a:rPr lang="en-US" b="1">
                <a:sym typeface="+mn-ea"/>
              </a:rPr>
              <a:t>sharing AP</a:t>
            </a:r>
            <a:r>
              <a:rPr lang="en-US">
                <a:sym typeface="+mn-ea"/>
              </a:rPr>
              <a:t>: A UHR AP that is a TXOP holder and intends to share its TXOP to the other AP(s) via a TBD frame.</a:t>
            </a:r>
            <a:endParaRPr lang="en-US">
              <a:sym typeface="+mn-ea"/>
            </a:endParaRPr>
          </a:p>
          <a:p>
            <a:pPr marL="457200" lvl="1" indent="0">
              <a:buNone/>
            </a:pPr>
            <a:endParaRPr lang="en-US">
              <a:sym typeface="+mn-ea"/>
            </a:endParaRPr>
          </a:p>
          <a:p>
            <a:pPr marL="457200" lvl="1" indent="0">
              <a:buNone/>
            </a:pPr>
            <a:r>
              <a:rPr lang="en-US" b="1">
                <a:sym typeface="+mn-ea"/>
              </a:rPr>
              <a:t>shared AP</a:t>
            </a:r>
            <a:r>
              <a:rPr lang="en-US">
                <a:sym typeface="+mn-ea"/>
              </a:rPr>
              <a:t>: An UHR AP that is a TXOP responder and granted a portion of TXOP by the sharing AP via a TBD frame. </a:t>
            </a:r>
            <a:endParaRPr lang="en-US" altLang="zh-CN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985" y="1468120"/>
            <a:ext cx="10957560" cy="4856480"/>
          </a:xfrm>
        </p:spPr>
        <p:txBody>
          <a:bodyPr/>
          <a:p>
            <a:r>
              <a:rPr lang="en-US" b="0"/>
              <a:t>Several contributions discussed the uniform MAP coordination framework.</a:t>
            </a:r>
            <a:endParaRPr lang="en-US" b="0"/>
          </a:p>
          <a:p>
            <a:r>
              <a:rPr lang="en-US" b="0"/>
              <a:t>E.g. a general MAP coordination procedure in [2]:</a:t>
            </a:r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  <a:p>
            <a:r>
              <a:rPr lang="en-US" b="0"/>
              <a:t>Also, several contributions[3]--[7] agree that one AP(Sharing AP) shares its partial TXOP to another AP(Shared AP) via a Trigger frame under c-TDMA scheme. </a:t>
            </a:r>
            <a:endParaRPr lang="en-US" b="0"/>
          </a:p>
          <a:p>
            <a:r>
              <a:rPr lang="en-US" b="0"/>
              <a:t>On another aspect, each AP follows the conventional EDCA rule to compete the channel independently in OBSS environment. </a:t>
            </a:r>
            <a:endParaRPr lang="en-US" b="0"/>
          </a:p>
          <a:p>
            <a:pPr lvl="1"/>
            <a:r>
              <a:rPr lang="en-US" b="0"/>
              <a:t>New MAP TXOP sharing mechanism can be take into account as an supplement approach.</a:t>
            </a:r>
            <a:endParaRPr lang="en-US" b="0"/>
          </a:p>
          <a:p>
            <a:r>
              <a:rPr lang="en-US" b="0"/>
              <a:t>In this contribution, we will further discuss the MAP channel access procedure.</a:t>
            </a:r>
            <a:endParaRPr lang="en-US" b="0"/>
          </a:p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5665" y="2468880"/>
            <a:ext cx="6344920" cy="6146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865" y="1529715"/>
            <a:ext cx="11025505" cy="4572000"/>
          </a:xfrm>
        </p:spPr>
        <p:txBody>
          <a:bodyPr/>
          <a:p>
            <a:r>
              <a:rPr lang="en-US" b="0"/>
              <a:t>The main ideas</a:t>
            </a:r>
            <a:endParaRPr lang="en-US" b="0"/>
          </a:p>
          <a:p>
            <a:pPr marL="914400" lvl="1" indent="-457200">
              <a:buFont typeface="+mj-lt"/>
              <a:buAutoNum type="arabicPeriod"/>
            </a:pPr>
            <a:r>
              <a:rPr lang="en-US" b="0"/>
              <a:t>All APs have the equal status, and all the APs in a MAP coordination group can compete the channel at any time and share its TXOP via a trigger frame.</a:t>
            </a:r>
            <a:endParaRPr lang="en-US" b="0"/>
          </a:p>
          <a:p>
            <a:r>
              <a:rPr lang="en-US" b="0"/>
              <a:t>The general MAP channel access steps (after MAP agreement)</a:t>
            </a:r>
            <a:endParaRPr lang="en-US" b="0"/>
          </a:p>
          <a:p>
            <a:pPr marL="914400" lvl="1" indent="-457200">
              <a:buFont typeface="+mj-lt"/>
              <a:buAutoNum type="arabicPeriod"/>
            </a:pPr>
            <a:r>
              <a:rPr lang="en-US" b="0"/>
              <a:t>Every AP shares </a:t>
            </a:r>
            <a:r>
              <a:rPr lang="en-US" b="0"/>
              <a:t>the MAP QoS Characteristic(MQC)  to other AP(s) via a TBD signaling(long-term). </a:t>
            </a:r>
            <a:endParaRPr lang="en-US" b="0"/>
          </a:p>
          <a:p>
            <a:pPr marL="1200150" lvl="2" indent="-285750">
              <a:buFont typeface="Wingdings" panose="05000000000000000000" charset="0"/>
              <a:buChar char="Ø"/>
            </a:pPr>
            <a:r>
              <a:rPr lang="en-US" b="0"/>
              <a:t> Note: it will be more efficient for the signaling transmitted in groupcast manner if at least three APs in the MAP coordination group.</a:t>
            </a:r>
            <a:endParaRPr lang="en-US" b="0"/>
          </a:p>
          <a:p>
            <a:pPr marL="457200" lvl="1" indent="0">
              <a:buFont typeface="+mj-lt"/>
              <a:buNone/>
            </a:pPr>
            <a:r>
              <a:rPr lang="en-US" b="0"/>
              <a:t>2. Multiple APs may or may not compete the channel at the same time.</a:t>
            </a:r>
            <a:endParaRPr lang="en-US" b="0"/>
          </a:p>
          <a:p>
            <a:pPr marL="1200150" lvl="2" indent="-285750">
              <a:buFont typeface="Wingdings" panose="05000000000000000000" charset="0"/>
              <a:buChar char="Ø"/>
            </a:pPr>
            <a:r>
              <a:rPr lang="en-US" b="0"/>
              <a:t>Note: Following current EDCA rule to compete the channel independently.</a:t>
            </a:r>
            <a:endParaRPr lang="en-US" b="0"/>
          </a:p>
          <a:p>
            <a:pPr marL="457200" lvl="1" indent="0">
              <a:buFont typeface="+mj-lt"/>
              <a:buNone/>
            </a:pPr>
            <a:r>
              <a:rPr lang="en-US" b="0"/>
              <a:t>3. Only one AP compete the channel successfully, and becomes to the sharing AP if it shares its TXOP to other APs via a Trigger frame</a:t>
            </a:r>
            <a:r>
              <a:rPr lang="en-US" sz="1620" b="0"/>
              <a:t>.</a:t>
            </a:r>
            <a:endParaRPr lang="en-US" sz="162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1041400" y="639446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/>
              <a:t>MAP coordination channel access procedure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following figure depicts an example of MAP channel access procedure under proposed C-TDMA scheme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5604510" y="2479040"/>
            <a:ext cx="653415" cy="4171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Sharing AP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178929" y="2900680"/>
            <a:ext cx="8290560" cy="10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178929" y="4163449"/>
            <a:ext cx="8374380" cy="44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87575" y="2614146"/>
            <a:ext cx="1023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 dirty="0">
                <a:solidFill>
                  <a:schemeClr val="tx1"/>
                </a:solidFill>
              </a:rPr>
              <a:t>AP1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575" y="3895107"/>
            <a:ext cx="1023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 dirty="0">
                <a:solidFill>
                  <a:schemeClr val="tx1"/>
                </a:solidFill>
              </a:rPr>
              <a:t>AP2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344670" y="2473325"/>
            <a:ext cx="871855" cy="426085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In-BSS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604510" y="3757295"/>
            <a:ext cx="653415" cy="40386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In-BSS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05095" y="2187575"/>
            <a:ext cx="153797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 dirty="0">
                <a:solidFill>
                  <a:schemeClr val="tx1"/>
                </a:solidFill>
              </a:rPr>
              <a:t>TXOP shares to AP2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25"/>
          <p:cNvSpPr/>
          <p:nvPr/>
        </p:nvSpPr>
        <p:spPr bwMode="auto">
          <a:xfrm>
            <a:off x="1198880" y="2614930"/>
            <a:ext cx="777240" cy="279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MQC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7" name="Rectangle 25"/>
          <p:cNvSpPr/>
          <p:nvPr/>
        </p:nvSpPr>
        <p:spPr bwMode="auto">
          <a:xfrm>
            <a:off x="2033905" y="3887470"/>
            <a:ext cx="777240" cy="27114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MQC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cxnSp>
        <p:nvCxnSpPr>
          <p:cNvPr id="15" name="Straight Arrow Connector 14"/>
          <p:cNvCxnSpPr>
            <a:stCxn id="6" idx="2"/>
          </p:cNvCxnSpPr>
          <p:nvPr/>
        </p:nvCxnSpPr>
        <p:spPr>
          <a:xfrm flipH="1">
            <a:off x="1581785" y="2894330"/>
            <a:ext cx="5715" cy="12522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17" name="Straight Arrow Connector 16"/>
          <p:cNvCxnSpPr>
            <a:stCxn id="7" idx="0"/>
          </p:cNvCxnSpPr>
          <p:nvPr/>
        </p:nvCxnSpPr>
        <p:spPr>
          <a:xfrm flipV="1">
            <a:off x="2422525" y="2931795"/>
            <a:ext cx="5080" cy="9556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21" name="Rectangle 29"/>
          <p:cNvSpPr/>
          <p:nvPr/>
        </p:nvSpPr>
        <p:spPr bwMode="auto">
          <a:xfrm>
            <a:off x="3552825" y="263207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2" name="Rectangle 29"/>
          <p:cNvSpPr/>
          <p:nvPr/>
        </p:nvSpPr>
        <p:spPr bwMode="auto">
          <a:xfrm>
            <a:off x="3754120" y="263525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3" name="Rectangle 29"/>
          <p:cNvSpPr/>
          <p:nvPr/>
        </p:nvSpPr>
        <p:spPr bwMode="auto">
          <a:xfrm>
            <a:off x="3955415" y="263017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4" name="Rectangle 29"/>
          <p:cNvSpPr/>
          <p:nvPr/>
        </p:nvSpPr>
        <p:spPr bwMode="auto">
          <a:xfrm>
            <a:off x="4153535" y="263017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5" name="Rectangle 29"/>
          <p:cNvSpPr/>
          <p:nvPr/>
        </p:nvSpPr>
        <p:spPr bwMode="auto">
          <a:xfrm>
            <a:off x="3572510" y="390398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6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7" name="Rectangle 29"/>
          <p:cNvSpPr/>
          <p:nvPr/>
        </p:nvSpPr>
        <p:spPr bwMode="auto">
          <a:xfrm>
            <a:off x="3765550" y="389890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5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8" name="Rectangle 29"/>
          <p:cNvSpPr/>
          <p:nvPr/>
        </p:nvSpPr>
        <p:spPr bwMode="auto">
          <a:xfrm>
            <a:off x="3950335" y="390207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4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9" name="Rectangle 29"/>
          <p:cNvSpPr/>
          <p:nvPr/>
        </p:nvSpPr>
        <p:spPr bwMode="auto">
          <a:xfrm>
            <a:off x="4148455" y="390207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38" name="Rectangle 29"/>
          <p:cNvSpPr/>
          <p:nvPr/>
        </p:nvSpPr>
        <p:spPr bwMode="auto">
          <a:xfrm>
            <a:off x="6656070" y="389445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3" name="Rectangle 29"/>
          <p:cNvSpPr/>
          <p:nvPr/>
        </p:nvSpPr>
        <p:spPr bwMode="auto">
          <a:xfrm>
            <a:off x="6854190" y="389445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4" name="Rectangle 29"/>
          <p:cNvSpPr/>
          <p:nvPr/>
        </p:nvSpPr>
        <p:spPr bwMode="auto">
          <a:xfrm>
            <a:off x="7047230" y="389509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5" name="Rectangle 29"/>
          <p:cNvSpPr/>
          <p:nvPr/>
        </p:nvSpPr>
        <p:spPr bwMode="auto">
          <a:xfrm>
            <a:off x="6641465" y="263080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5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6" name="Rectangle 29"/>
          <p:cNvSpPr/>
          <p:nvPr/>
        </p:nvSpPr>
        <p:spPr bwMode="auto">
          <a:xfrm>
            <a:off x="6842760" y="263398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4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7" name="Rectangle 29"/>
          <p:cNvSpPr/>
          <p:nvPr/>
        </p:nvSpPr>
        <p:spPr bwMode="auto">
          <a:xfrm>
            <a:off x="7040880" y="2633345"/>
            <a:ext cx="189230" cy="26162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52" name="Rectangle 32"/>
          <p:cNvSpPr/>
          <p:nvPr/>
        </p:nvSpPr>
        <p:spPr bwMode="auto">
          <a:xfrm>
            <a:off x="8405495" y="3747770"/>
            <a:ext cx="636905" cy="4171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Sharing AP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53" name="Rectangle 33"/>
          <p:cNvSpPr/>
          <p:nvPr/>
        </p:nvSpPr>
        <p:spPr bwMode="auto">
          <a:xfrm>
            <a:off x="7245350" y="3747770"/>
            <a:ext cx="838200" cy="426085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In-BSS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54" name="TextBox 40"/>
          <p:cNvSpPr txBox="1"/>
          <p:nvPr/>
        </p:nvSpPr>
        <p:spPr>
          <a:xfrm>
            <a:off x="8080375" y="3482340"/>
            <a:ext cx="151574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 dirty="0">
                <a:solidFill>
                  <a:schemeClr val="tx1"/>
                </a:solidFill>
              </a:rPr>
              <a:t>TXOP shares to AP1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Text Box 55"/>
          <p:cNvSpPr txBox="1"/>
          <p:nvPr/>
        </p:nvSpPr>
        <p:spPr>
          <a:xfrm>
            <a:off x="9590405" y="2644775"/>
            <a:ext cx="334010" cy="3016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/>
              <a:t>t</a:t>
            </a:r>
            <a:endParaRPr lang="en-US"/>
          </a:p>
        </p:txBody>
      </p:sp>
      <p:sp>
        <p:nvSpPr>
          <p:cNvPr id="57" name="Text Box 56"/>
          <p:cNvSpPr txBox="1"/>
          <p:nvPr/>
        </p:nvSpPr>
        <p:spPr>
          <a:xfrm>
            <a:off x="9585325" y="3861435"/>
            <a:ext cx="334010" cy="3016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/>
              <a:t>t</a:t>
            </a:r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3547745" y="2408555"/>
            <a:ext cx="7620" cy="203454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343400" y="2411730"/>
            <a:ext cx="7620" cy="203454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5295900" y="2538730"/>
            <a:ext cx="16510" cy="193421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633210" y="2431415"/>
            <a:ext cx="7620" cy="203454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247255" y="2426335"/>
            <a:ext cx="7620" cy="203454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117205" y="2421255"/>
            <a:ext cx="7620" cy="203454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2" name="Rectangle 39"/>
          <p:cNvSpPr/>
          <p:nvPr/>
        </p:nvSpPr>
        <p:spPr bwMode="auto">
          <a:xfrm>
            <a:off x="8397875" y="2481580"/>
            <a:ext cx="644525" cy="419735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In-BSS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3" name="Rectangles 2"/>
          <p:cNvSpPr/>
          <p:nvPr/>
        </p:nvSpPr>
        <p:spPr>
          <a:xfrm>
            <a:off x="1079500" y="2463165"/>
            <a:ext cx="1943735" cy="191325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Text Box 25"/>
          <p:cNvSpPr txBox="1"/>
          <p:nvPr/>
        </p:nvSpPr>
        <p:spPr>
          <a:xfrm>
            <a:off x="1489710" y="2145030"/>
            <a:ext cx="140906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Long term</a:t>
            </a:r>
            <a:endParaRPr lang="en-US" sz="160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353560" y="2094865"/>
            <a:ext cx="192595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35" name="Text Box 34"/>
          <p:cNvSpPr txBox="1"/>
          <p:nvPr/>
        </p:nvSpPr>
        <p:spPr>
          <a:xfrm>
            <a:off x="5297170" y="1818005"/>
            <a:ext cx="8242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TXOP1</a:t>
            </a:r>
            <a:endParaRPr lang="en-US" sz="1400"/>
          </a:p>
        </p:txBody>
      </p:sp>
      <p:cxnSp>
        <p:nvCxnSpPr>
          <p:cNvPr id="37" name="Straight Connector 36"/>
          <p:cNvCxnSpPr/>
          <p:nvPr/>
        </p:nvCxnSpPr>
        <p:spPr>
          <a:xfrm>
            <a:off x="9053195" y="2421255"/>
            <a:ext cx="7620" cy="203454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7211060" y="2111375"/>
            <a:ext cx="1806575" cy="190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42" name="Text Box 41"/>
          <p:cNvSpPr txBox="1"/>
          <p:nvPr/>
        </p:nvSpPr>
        <p:spPr>
          <a:xfrm>
            <a:off x="7719060" y="1854200"/>
            <a:ext cx="8242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TXOP2</a:t>
            </a:r>
            <a:endParaRPr lang="en-US" sz="1400"/>
          </a:p>
        </p:txBody>
      </p:sp>
      <p:cxnSp>
        <p:nvCxnSpPr>
          <p:cNvPr id="51" name="Straight Connector 50"/>
          <p:cNvCxnSpPr/>
          <p:nvPr/>
        </p:nvCxnSpPr>
        <p:spPr>
          <a:xfrm>
            <a:off x="6266815" y="2411730"/>
            <a:ext cx="7620" cy="203454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1" name="Text Box 70"/>
          <p:cNvSpPr txBox="1"/>
          <p:nvPr/>
        </p:nvSpPr>
        <p:spPr>
          <a:xfrm>
            <a:off x="3388995" y="4444365"/>
            <a:ext cx="371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T1</a:t>
            </a:r>
            <a:endParaRPr lang="en-US" sz="1200"/>
          </a:p>
        </p:txBody>
      </p:sp>
      <p:sp>
        <p:nvSpPr>
          <p:cNvPr id="74" name="Text Box 73"/>
          <p:cNvSpPr txBox="1"/>
          <p:nvPr/>
        </p:nvSpPr>
        <p:spPr>
          <a:xfrm>
            <a:off x="4184650" y="4447540"/>
            <a:ext cx="371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T2</a:t>
            </a:r>
            <a:endParaRPr lang="en-US" sz="1200"/>
          </a:p>
        </p:txBody>
      </p:sp>
      <p:sp>
        <p:nvSpPr>
          <p:cNvPr id="75" name="Text Box 74"/>
          <p:cNvSpPr txBox="1"/>
          <p:nvPr/>
        </p:nvSpPr>
        <p:spPr>
          <a:xfrm>
            <a:off x="5112385" y="4442460"/>
            <a:ext cx="371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T3</a:t>
            </a:r>
            <a:endParaRPr lang="en-US" sz="1200"/>
          </a:p>
        </p:txBody>
      </p:sp>
      <p:sp>
        <p:nvSpPr>
          <p:cNvPr id="76" name="Text Box 75"/>
          <p:cNvSpPr txBox="1"/>
          <p:nvPr/>
        </p:nvSpPr>
        <p:spPr>
          <a:xfrm>
            <a:off x="6474460" y="4442460"/>
            <a:ext cx="371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T4</a:t>
            </a:r>
            <a:endParaRPr lang="en-US" sz="1200"/>
          </a:p>
        </p:txBody>
      </p:sp>
      <p:sp>
        <p:nvSpPr>
          <p:cNvPr id="77" name="Text Box 76"/>
          <p:cNvSpPr txBox="1"/>
          <p:nvPr/>
        </p:nvSpPr>
        <p:spPr>
          <a:xfrm>
            <a:off x="7088505" y="4445635"/>
            <a:ext cx="371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T5</a:t>
            </a:r>
            <a:endParaRPr lang="en-US" sz="1200"/>
          </a:p>
        </p:txBody>
      </p:sp>
      <p:sp>
        <p:nvSpPr>
          <p:cNvPr id="78" name="Text Box 77"/>
          <p:cNvSpPr txBox="1"/>
          <p:nvPr/>
        </p:nvSpPr>
        <p:spPr>
          <a:xfrm>
            <a:off x="7943850" y="4440555"/>
            <a:ext cx="371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T6</a:t>
            </a:r>
            <a:endParaRPr lang="en-US" sz="1200"/>
          </a:p>
        </p:txBody>
      </p:sp>
      <p:sp>
        <p:nvSpPr>
          <p:cNvPr id="10" name="Rectangles 9"/>
          <p:cNvSpPr/>
          <p:nvPr/>
        </p:nvSpPr>
        <p:spPr>
          <a:xfrm>
            <a:off x="5307965" y="2482850"/>
            <a:ext cx="202565" cy="4241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TF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Rectangles 10"/>
          <p:cNvSpPr/>
          <p:nvPr/>
        </p:nvSpPr>
        <p:spPr>
          <a:xfrm>
            <a:off x="8126095" y="3749040"/>
            <a:ext cx="202565" cy="4241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TF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following figure depicts an example of MAP channel access procedure under proposed C-SR scheme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5180965" y="2548255"/>
            <a:ext cx="1108710" cy="34226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Sharing AP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178929" y="2892425"/>
            <a:ext cx="8290560" cy="107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178929" y="3585599"/>
            <a:ext cx="8374380" cy="44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1252671" y="4242926"/>
            <a:ext cx="8317865" cy="63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51735" y="2614146"/>
            <a:ext cx="1023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 dirty="0">
                <a:solidFill>
                  <a:schemeClr val="tx1"/>
                </a:solidFill>
              </a:rPr>
              <a:t>AP1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1735" y="3317257"/>
            <a:ext cx="1023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 dirty="0">
                <a:solidFill>
                  <a:schemeClr val="tx1"/>
                </a:solidFill>
              </a:rPr>
              <a:t>AP2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847" y="3973453"/>
            <a:ext cx="1023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 dirty="0">
                <a:solidFill>
                  <a:schemeClr val="tx1"/>
                </a:solidFill>
              </a:rPr>
              <a:t>AP3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180330" y="3283585"/>
            <a:ext cx="1109980" cy="29972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Shared AP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6" name="Rectangle 25"/>
          <p:cNvSpPr/>
          <p:nvPr/>
        </p:nvSpPr>
        <p:spPr bwMode="auto">
          <a:xfrm>
            <a:off x="1463040" y="2614930"/>
            <a:ext cx="551815" cy="279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MQC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7" name="Rectangle 25"/>
          <p:cNvSpPr/>
          <p:nvPr/>
        </p:nvSpPr>
        <p:spPr bwMode="auto">
          <a:xfrm>
            <a:off x="2298065" y="3309620"/>
            <a:ext cx="542925" cy="27114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MQC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11" name="Rectangle 25"/>
          <p:cNvSpPr/>
          <p:nvPr/>
        </p:nvSpPr>
        <p:spPr bwMode="auto">
          <a:xfrm>
            <a:off x="3202305" y="3951605"/>
            <a:ext cx="576580" cy="28384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MQC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cxnSp>
        <p:nvCxnSpPr>
          <p:cNvPr id="15" name="Straight Arrow Connector 14"/>
          <p:cNvCxnSpPr>
            <a:stCxn id="6" idx="2"/>
          </p:cNvCxnSpPr>
          <p:nvPr/>
        </p:nvCxnSpPr>
        <p:spPr>
          <a:xfrm>
            <a:off x="1739265" y="2894330"/>
            <a:ext cx="11430" cy="7207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16" name="Straight Arrow Connector 15"/>
          <p:cNvCxnSpPr/>
          <p:nvPr/>
        </p:nvCxnSpPr>
        <p:spPr>
          <a:xfrm>
            <a:off x="1753870" y="3522980"/>
            <a:ext cx="11430" cy="7207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17" name="Straight Arrow Connector 16"/>
          <p:cNvCxnSpPr>
            <a:stCxn id="7" idx="0"/>
          </p:cNvCxnSpPr>
          <p:nvPr/>
        </p:nvCxnSpPr>
        <p:spPr>
          <a:xfrm flipH="1" flipV="1">
            <a:off x="2557780" y="2910840"/>
            <a:ext cx="12065" cy="3987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18" name="Straight Arrow Connector 17"/>
          <p:cNvCxnSpPr/>
          <p:nvPr/>
        </p:nvCxnSpPr>
        <p:spPr>
          <a:xfrm>
            <a:off x="2564765" y="3588385"/>
            <a:ext cx="11430" cy="7207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19" name="Straight Arrow Connector 18"/>
          <p:cNvCxnSpPr/>
          <p:nvPr/>
        </p:nvCxnSpPr>
        <p:spPr>
          <a:xfrm flipH="1" flipV="1">
            <a:off x="3416300" y="3622040"/>
            <a:ext cx="6985" cy="3098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20" name="Straight Arrow Connector 19"/>
          <p:cNvCxnSpPr/>
          <p:nvPr/>
        </p:nvCxnSpPr>
        <p:spPr>
          <a:xfrm flipH="1" flipV="1">
            <a:off x="3416935" y="2905125"/>
            <a:ext cx="14605" cy="7353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21" name="Rectangle 29"/>
          <p:cNvSpPr/>
          <p:nvPr/>
        </p:nvSpPr>
        <p:spPr bwMode="auto">
          <a:xfrm>
            <a:off x="3940810" y="262382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2" name="Rectangle 29"/>
          <p:cNvSpPr/>
          <p:nvPr/>
        </p:nvSpPr>
        <p:spPr bwMode="auto">
          <a:xfrm>
            <a:off x="4142105" y="262699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3" name="Rectangle 29"/>
          <p:cNvSpPr/>
          <p:nvPr/>
        </p:nvSpPr>
        <p:spPr bwMode="auto">
          <a:xfrm>
            <a:off x="4343400" y="263017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4" name="Rectangle 29"/>
          <p:cNvSpPr/>
          <p:nvPr/>
        </p:nvSpPr>
        <p:spPr bwMode="auto">
          <a:xfrm>
            <a:off x="4541520" y="263017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5" name="Rectangle 29"/>
          <p:cNvSpPr/>
          <p:nvPr/>
        </p:nvSpPr>
        <p:spPr bwMode="auto">
          <a:xfrm>
            <a:off x="3935730" y="332041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6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7" name="Rectangle 29"/>
          <p:cNvSpPr/>
          <p:nvPr/>
        </p:nvSpPr>
        <p:spPr bwMode="auto">
          <a:xfrm>
            <a:off x="4137025" y="332359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5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8" name="Rectangle 29"/>
          <p:cNvSpPr/>
          <p:nvPr/>
        </p:nvSpPr>
        <p:spPr bwMode="auto">
          <a:xfrm>
            <a:off x="4338320" y="331851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4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9" name="Rectangle 29"/>
          <p:cNvSpPr/>
          <p:nvPr/>
        </p:nvSpPr>
        <p:spPr bwMode="auto">
          <a:xfrm>
            <a:off x="4536440" y="331851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31" name="Rectangle 29"/>
          <p:cNvSpPr/>
          <p:nvPr/>
        </p:nvSpPr>
        <p:spPr bwMode="auto">
          <a:xfrm>
            <a:off x="3940810" y="4015740"/>
            <a:ext cx="600710" cy="219710"/>
          </a:xfrm>
          <a:prstGeom prst="rect">
            <a:avLst/>
          </a:prstGeom>
          <a:pattFill prst="wdUpDiag">
            <a:fgClr>
              <a:srgbClr val="00CC99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OBSS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32" name="Rectangle 29"/>
          <p:cNvSpPr/>
          <p:nvPr/>
        </p:nvSpPr>
        <p:spPr bwMode="auto">
          <a:xfrm>
            <a:off x="4547870" y="398208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4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38" name="Rectangle 29"/>
          <p:cNvSpPr/>
          <p:nvPr/>
        </p:nvSpPr>
        <p:spPr bwMode="auto">
          <a:xfrm>
            <a:off x="6656070" y="331660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3" name="Rectangle 29"/>
          <p:cNvSpPr/>
          <p:nvPr/>
        </p:nvSpPr>
        <p:spPr bwMode="auto">
          <a:xfrm>
            <a:off x="6854190" y="331660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4" name="Rectangle 29"/>
          <p:cNvSpPr/>
          <p:nvPr/>
        </p:nvSpPr>
        <p:spPr bwMode="auto">
          <a:xfrm>
            <a:off x="7047230" y="331152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5" name="Rectangle 29"/>
          <p:cNvSpPr/>
          <p:nvPr/>
        </p:nvSpPr>
        <p:spPr bwMode="auto">
          <a:xfrm>
            <a:off x="6641465" y="262509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5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6" name="Rectangle 29"/>
          <p:cNvSpPr/>
          <p:nvPr/>
        </p:nvSpPr>
        <p:spPr bwMode="auto">
          <a:xfrm>
            <a:off x="6842760" y="262826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4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7" name="Rectangle 29"/>
          <p:cNvSpPr/>
          <p:nvPr/>
        </p:nvSpPr>
        <p:spPr bwMode="auto">
          <a:xfrm>
            <a:off x="7040880" y="262826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8" name="Rectangle 29"/>
          <p:cNvSpPr/>
          <p:nvPr/>
        </p:nvSpPr>
        <p:spPr bwMode="auto">
          <a:xfrm>
            <a:off x="6652895" y="3956685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49" name="Rectangle 29"/>
          <p:cNvSpPr/>
          <p:nvPr/>
        </p:nvSpPr>
        <p:spPr bwMode="auto">
          <a:xfrm>
            <a:off x="6854190" y="395986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50" name="Rectangle 29"/>
          <p:cNvSpPr/>
          <p:nvPr/>
        </p:nvSpPr>
        <p:spPr bwMode="auto">
          <a:xfrm>
            <a:off x="7055485" y="3954780"/>
            <a:ext cx="189230" cy="2667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52" name="Rectangle 32"/>
          <p:cNvSpPr/>
          <p:nvPr/>
        </p:nvSpPr>
        <p:spPr bwMode="auto">
          <a:xfrm>
            <a:off x="7623175" y="3283585"/>
            <a:ext cx="1172210" cy="3035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Sharing AP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56" name="Text Box 55"/>
          <p:cNvSpPr txBox="1"/>
          <p:nvPr/>
        </p:nvSpPr>
        <p:spPr>
          <a:xfrm>
            <a:off x="9540875" y="2644775"/>
            <a:ext cx="334010" cy="3016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/>
              <a:t>t</a:t>
            </a:r>
            <a:endParaRPr lang="en-US"/>
          </a:p>
        </p:txBody>
      </p:sp>
      <p:sp>
        <p:nvSpPr>
          <p:cNvPr id="57" name="Text Box 56"/>
          <p:cNvSpPr txBox="1"/>
          <p:nvPr/>
        </p:nvSpPr>
        <p:spPr>
          <a:xfrm>
            <a:off x="9535795" y="3283585"/>
            <a:ext cx="334010" cy="3016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/>
              <a:t>t</a:t>
            </a:r>
            <a:endParaRPr lang="en-US"/>
          </a:p>
        </p:txBody>
      </p:sp>
      <p:sp>
        <p:nvSpPr>
          <p:cNvPr id="58" name="Text Box 57"/>
          <p:cNvSpPr txBox="1"/>
          <p:nvPr/>
        </p:nvSpPr>
        <p:spPr>
          <a:xfrm>
            <a:off x="9544050" y="3902710"/>
            <a:ext cx="334010" cy="3016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/>
              <a:t>t</a:t>
            </a:r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3935730" y="2408555"/>
            <a:ext cx="7620" cy="203454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0" name="Text Box 59"/>
          <p:cNvSpPr txBox="1"/>
          <p:nvPr/>
        </p:nvSpPr>
        <p:spPr>
          <a:xfrm>
            <a:off x="3776980" y="4444365"/>
            <a:ext cx="371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T1</a:t>
            </a:r>
            <a:endParaRPr lang="en-US" sz="1200"/>
          </a:p>
        </p:txBody>
      </p:sp>
      <p:cxnSp>
        <p:nvCxnSpPr>
          <p:cNvPr id="61" name="Straight Connector 60"/>
          <p:cNvCxnSpPr/>
          <p:nvPr/>
        </p:nvCxnSpPr>
        <p:spPr>
          <a:xfrm>
            <a:off x="4731385" y="2411730"/>
            <a:ext cx="7620" cy="203454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2" name="Text Box 61"/>
          <p:cNvSpPr txBox="1"/>
          <p:nvPr/>
        </p:nvSpPr>
        <p:spPr>
          <a:xfrm>
            <a:off x="4572635" y="4447540"/>
            <a:ext cx="371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T2</a:t>
            </a:r>
            <a:endParaRPr lang="en-US" sz="1200"/>
          </a:p>
        </p:txBody>
      </p:sp>
      <p:cxnSp>
        <p:nvCxnSpPr>
          <p:cNvPr id="65" name="Straight Connector 64"/>
          <p:cNvCxnSpPr/>
          <p:nvPr/>
        </p:nvCxnSpPr>
        <p:spPr>
          <a:xfrm>
            <a:off x="6633210" y="2431415"/>
            <a:ext cx="7620" cy="203454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6" name="Text Box 65"/>
          <p:cNvSpPr txBox="1"/>
          <p:nvPr/>
        </p:nvSpPr>
        <p:spPr>
          <a:xfrm>
            <a:off x="6474460" y="4467225"/>
            <a:ext cx="371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T4</a:t>
            </a:r>
            <a:endParaRPr lang="en-US" sz="1200"/>
          </a:p>
        </p:txBody>
      </p:sp>
      <p:cxnSp>
        <p:nvCxnSpPr>
          <p:cNvPr id="67" name="Straight Connector 66"/>
          <p:cNvCxnSpPr/>
          <p:nvPr/>
        </p:nvCxnSpPr>
        <p:spPr>
          <a:xfrm>
            <a:off x="7247255" y="2426335"/>
            <a:ext cx="7620" cy="203454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68" name="Text Box 67"/>
          <p:cNvSpPr txBox="1"/>
          <p:nvPr/>
        </p:nvSpPr>
        <p:spPr>
          <a:xfrm>
            <a:off x="7088505" y="4462145"/>
            <a:ext cx="371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T5</a:t>
            </a:r>
            <a:endParaRPr lang="en-US" sz="1200"/>
          </a:p>
        </p:txBody>
      </p:sp>
      <p:sp>
        <p:nvSpPr>
          <p:cNvPr id="70" name="Text Box 69"/>
          <p:cNvSpPr txBox="1"/>
          <p:nvPr/>
        </p:nvSpPr>
        <p:spPr>
          <a:xfrm>
            <a:off x="7694295" y="4457065"/>
            <a:ext cx="371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200"/>
              <a:t>T6</a:t>
            </a:r>
            <a:endParaRPr lang="en-US" sz="1200"/>
          </a:p>
        </p:txBody>
      </p:sp>
      <p:sp>
        <p:nvSpPr>
          <p:cNvPr id="72" name="Rectangle 39"/>
          <p:cNvSpPr/>
          <p:nvPr/>
        </p:nvSpPr>
        <p:spPr bwMode="auto">
          <a:xfrm>
            <a:off x="7623175" y="2628265"/>
            <a:ext cx="1171575" cy="27305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Shared AP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3" name="Rectangle 39"/>
          <p:cNvSpPr/>
          <p:nvPr/>
        </p:nvSpPr>
        <p:spPr bwMode="auto">
          <a:xfrm>
            <a:off x="5180965" y="3940175"/>
            <a:ext cx="1120775" cy="306705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Shared AP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26" name="Rectangle 39"/>
          <p:cNvSpPr/>
          <p:nvPr/>
        </p:nvSpPr>
        <p:spPr bwMode="auto">
          <a:xfrm>
            <a:off x="7623175" y="3968750"/>
            <a:ext cx="1172845" cy="27305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Shared AP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253605" y="3303270"/>
            <a:ext cx="336550" cy="266700"/>
          </a:xfrm>
          <a:prstGeom prst="rect">
            <a:avLst/>
          </a:prstGeom>
          <a:pattFill prst="openDmnd">
            <a:fgClr>
              <a:srgbClr val="00CC99"/>
            </a:fgClr>
            <a:bgClr>
              <a:srgbClr val="FFFFFF"/>
            </a:bgClr>
          </a:pattFill>
          <a:ln w="9525" cap="flat" cmpd="sng" algn="ctr"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TF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sp>
        <p:nvSpPr>
          <p:cNvPr id="35" name="Rectangle 29"/>
          <p:cNvSpPr/>
          <p:nvPr/>
        </p:nvSpPr>
        <p:spPr bwMode="auto">
          <a:xfrm>
            <a:off x="4772025" y="2613025"/>
            <a:ext cx="336550" cy="266700"/>
          </a:xfrm>
          <a:prstGeom prst="rect">
            <a:avLst/>
          </a:prstGeom>
          <a:pattFill prst="openDmnd">
            <a:fgClr>
              <a:srgbClr val="00CC99"/>
            </a:fgClr>
            <a:bgClr>
              <a:srgbClr val="FFFFFF"/>
            </a:bgClr>
          </a:pattFill>
          <a:ln w="9525" cap="flat" cmpd="sng" algn="ctr">
            <a:solidFill>
              <a:schemeClr val="accent1"/>
            </a:solidFill>
            <a:prstDash val="dash"/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Gothic" panose="020B0609070205080204" charset="-128"/>
              </a:rPr>
              <a:t>TF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Gothic" panose="020B0609070205080204" charset="-128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789170" y="2416175"/>
            <a:ext cx="1490345" cy="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39" name="Text Box 38"/>
          <p:cNvSpPr txBox="1"/>
          <p:nvPr/>
        </p:nvSpPr>
        <p:spPr>
          <a:xfrm>
            <a:off x="5297170" y="2157730"/>
            <a:ext cx="8242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TXOP1</a:t>
            </a:r>
            <a:endParaRPr lang="en-US" sz="140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7298690" y="2473960"/>
            <a:ext cx="1490345" cy="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</p:spPr>
      </p:cxnSp>
      <p:sp>
        <p:nvSpPr>
          <p:cNvPr id="51" name="Text Box 50"/>
          <p:cNvSpPr txBox="1"/>
          <p:nvPr/>
        </p:nvSpPr>
        <p:spPr>
          <a:xfrm>
            <a:off x="7839710" y="2197735"/>
            <a:ext cx="8242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TXOP2</a:t>
            </a:r>
            <a:endParaRPr lang="en-US" sz="1400"/>
          </a:p>
        </p:txBody>
      </p:sp>
      <p:sp>
        <p:nvSpPr>
          <p:cNvPr id="71" name="Rectangles 70"/>
          <p:cNvSpPr/>
          <p:nvPr/>
        </p:nvSpPr>
        <p:spPr>
          <a:xfrm>
            <a:off x="1450975" y="2463165"/>
            <a:ext cx="2385695" cy="191325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4" name="Text Box 73"/>
          <p:cNvSpPr txBox="1"/>
          <p:nvPr/>
        </p:nvSpPr>
        <p:spPr>
          <a:xfrm>
            <a:off x="1861185" y="2145030"/>
            <a:ext cx="14757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/>
              <a:t>Long term</a:t>
            </a:r>
            <a:endParaRPr lang="en-US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Fairness issue and possible solution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MAP TXOP sharing approach makes 11bn AP has more opportunity to access the media than pre-11bn AP,which may cause fairness concern.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A 11bn shared AP can access the media based on both MAP TXOP sharing and conventional EDCA mechanism.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Two Opts to mitigate such concern.</a:t>
            </a:r>
            <a:endParaRPr lang="en-US"/>
          </a:p>
          <a:p>
            <a:pPr lvl="2"/>
            <a:r>
              <a:rPr lang="en-US" b="1"/>
              <a:t>Opt1 </a:t>
            </a:r>
            <a:r>
              <a:rPr lang="en-US"/>
              <a:t>: Including (MAP) MU-EDCA in the Beacon or other MGMT. frame, and the shared AP follow (MAP)MU-EDCA parameter to compete the channel after TXOP sharing procedure. </a:t>
            </a:r>
            <a:endParaRPr lang="en-US"/>
          </a:p>
          <a:p>
            <a:pPr lvl="2"/>
            <a:r>
              <a:rPr lang="en-US" b="1"/>
              <a:t>Opt2</a:t>
            </a:r>
            <a:r>
              <a:rPr lang="en-US"/>
              <a:t>: Shared APs select a new backoff window after MAP TXOP sharing procedure.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Propose a MAP coordination channel access procedure</a:t>
            </a:r>
            <a:endParaRPr lang="en-US"/>
          </a:p>
          <a:p>
            <a:r>
              <a:rPr lang="en-US"/>
              <a:t>Analyze the fairness issue and propose two options to address 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88447"/>
            <a:ext cx="10363200" cy="457199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sz="2000" b="0">
                <a:sym typeface="+mn-ea"/>
              </a:rPr>
              <a:t>[1]802.11bn PAR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[2]23/1871r2 	  M-AP Coordinated Transmission framework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[3]24/0093 	  C-TDMA NAV setting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[4]24/0227 	  TXOP Protection in C-TDMA	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[5]24/0375 	   NAV protection for C-TDMA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[6]24/0382 	   Further Considerations on Coordinated TDMA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[7]24/0411 	   TXOP Return in C-TDMA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[8]23/1868</a:t>
            </a:r>
            <a:r>
              <a:rPr lang="en-US" altLang="zh-CN" b="0">
                <a:sym typeface="+mn-ea"/>
              </a:rPr>
              <a:t>	Coordinated-Spatial-Reuse-Design			</a:t>
            </a:r>
            <a:endParaRPr lang="en-US" altLang="zh-CN" b="0"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3429</Words>
  <Application>WPS Presentation</Application>
  <PresentationFormat>Widescreen</PresentationFormat>
  <Paragraphs>264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Wingdings</vt:lpstr>
      <vt:lpstr>MS Gothic</vt:lpstr>
      <vt:lpstr>微软雅黑</vt:lpstr>
      <vt:lpstr>Arial Unicode MS</vt:lpstr>
      <vt:lpstr>Calibri</vt:lpstr>
      <vt:lpstr>等线</vt:lpstr>
      <vt:lpstr>802-11-Submission</vt:lpstr>
      <vt:lpstr>1_802-11-Submission</vt:lpstr>
      <vt:lpstr>Word.Document.8</vt:lpstr>
      <vt:lpstr>PowerPoint 演示文稿</vt:lpstr>
      <vt:lpstr>Introduction</vt:lpstr>
      <vt:lpstr>PowerPoint 演示文稿</vt:lpstr>
      <vt:lpstr>The following figure depicts an example of MAP channel access procedure under proposed C-TDMA scheme</vt:lpstr>
      <vt:lpstr>The following figure depicts an example of MAP channel access procedure under proposed C-SR scheme</vt:lpstr>
      <vt:lpstr>Fairness issue and possible solution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335</cp:revision>
  <dcterms:created xsi:type="dcterms:W3CDTF">2024-02-27T03:42:00Z</dcterms:created>
  <dcterms:modified xsi:type="dcterms:W3CDTF">2024-05-07T08:58:42Z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1BFDAC32BDC945A6ACFD554776341B67_13</vt:lpwstr>
  </property>
  <property fmtid="{D5CDD505-2E9C-101B-9397-08002B2CF9AE}" pid="5" name="KSOProductBuildVer">
    <vt:lpwstr>1033-12.2.0.13201</vt:lpwstr>
  </property>
</Properties>
</file>