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14"/>
  </p:notesMasterIdLst>
  <p:handoutMasterIdLst>
    <p:handoutMasterId r:id="rId15"/>
  </p:handoutMasterIdLst>
  <p:sldIdLst>
    <p:sldId id="256" r:id="rId3"/>
    <p:sldId id="2366" r:id="rId4"/>
    <p:sldId id="2390" r:id="rId5"/>
    <p:sldId id="2378" r:id="rId6"/>
    <p:sldId id="2380" r:id="rId7"/>
    <p:sldId id="2381" r:id="rId8"/>
    <p:sldId id="2383" r:id="rId9"/>
    <p:sldId id="2384" r:id="rId10"/>
    <p:sldId id="2389" r:id="rId11"/>
    <p:sldId id="2386" r:id="rId12"/>
    <p:sldId id="238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FD7D4-BA96-40FF-A56B-EC81CC7A5FC7}" v="3" dt="2023-11-12T19:49:24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0" autoAdjust="0"/>
    <p:restoredTop sz="95251" autoAdjust="0"/>
  </p:normalViewPr>
  <p:slideViewPr>
    <p:cSldViewPr>
      <p:cViewPr varScale="1">
        <p:scale>
          <a:sx n="118" d="100"/>
          <a:sy n="118" d="100"/>
        </p:scale>
        <p:origin x="1376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1/12/24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1/12/24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Nima Namvar,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3"/>
            <a:ext cx="8229600" cy="31805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571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 (Bla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3"/>
            <a:ext cx="8229600" cy="31805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1171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120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4000"/>
            <a:ext cx="4059936" cy="4120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59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63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7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8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455614"/>
            <a:ext cx="8229601" cy="839787"/>
          </a:xfr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8787" y="1362075"/>
            <a:ext cx="8229600" cy="48097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252" y="6480175"/>
            <a:ext cx="365601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E6FD-3902-4572-AA1D-5F181EED4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Arial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548640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767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355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0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C41A854-2E4B-0497-EB71-94B4198243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92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Arial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548640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451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014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07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9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Nima Namvar,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Nima Namvar, Charter Communications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i="0" kern="1200" cap="none" baseline="0" dirty="0" smtClean="0">
                <a:solidFill>
                  <a:schemeClr val="accent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820135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b="1" i="1" cap="none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929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270"/>
            <a:ext cx="8229600" cy="393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2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46" indent="-171446">
              <a:buFont typeface="+mj-lt"/>
              <a:buAutoNum type="arabicPeriod"/>
              <a:defRPr/>
            </a:lvl1pPr>
            <a:lvl2pPr marL="342892" indent="-171446"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5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Nima Namvar,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4617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120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2" y="6400799"/>
            <a:ext cx="302895" cy="1584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 b="1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760095" y="6400799"/>
            <a:ext cx="2057400" cy="1584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accent2"/>
                </a:solidFill>
              </a:rPr>
              <a:t>Charter: Confidential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14" y="6047233"/>
            <a:ext cx="1059093" cy="59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6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i="0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ClrTx/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42892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514337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685783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57228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9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Range Expansion via Repeated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7957" y="29162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9182675-0119-A2B7-6182-D5E4BAB518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176145"/>
              </p:ext>
            </p:extLst>
          </p:nvPr>
        </p:nvGraphicFramePr>
        <p:xfrm>
          <a:off x="495300" y="3503613"/>
          <a:ext cx="8153400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9800" imgH="1447800" progId="Word.Document.8">
                  <p:embed/>
                </p:oleObj>
              </mc:Choice>
              <mc:Fallback>
                <p:oleObj name="Document" r:id="rId3" imgW="8559800" imgH="14478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9182675-0119-A2B7-6182-D5E4BAB51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503613"/>
                        <a:ext cx="8153400" cy="137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define a “range expansion” mode for the AP and non-AP STA where the transmitter may invoke a repetition scheme over time/freq. to improve the SNR at the receiver when the coverage is poor?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6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new “range expansion” field in the U-SIG to determine/signal the employed repetition scheme across time/freq.?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01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UHR aims to attain exceptional reliability concerning throughput, latency, packet loss, and power consumption as described in the UHR proposed PAR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pursuit of advancing Range </a:t>
            </a:r>
            <a:r>
              <a:rPr lang="en-US" sz="1800" dirty="0" err="1"/>
              <a:t>v.s</a:t>
            </a:r>
            <a:r>
              <a:rPr lang="en-US" sz="1800" dirty="0"/>
              <a:t>. Rate (</a:t>
            </a:r>
            <a:r>
              <a:rPr lang="en-US" sz="1800" dirty="0" err="1"/>
              <a:t>RvR</a:t>
            </a:r>
            <a:r>
              <a:rPr lang="en-US" sz="1800" dirty="0"/>
              <a:t>), a pivotal KPI within UHR, several potential technologies have been introduced, as detailed in [2-5].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document, we propose repeated transmission across time/freq. domains coupled with coherent combining to improve the 11bn range in both DL and UL directions.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Repeated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concept of repeated transmission offers a straightforward yet immensely effective approach to improved the SNR and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simple version of repeated transmission was introduced in 802.11ax (DCM and ER PPDU).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Leveraging Signal Repetition for Range Expansion: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This strategy entails the deliberate transmission of identical or slightly modified copies of the same signal across the wireless medium. 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aim is to counteract the adverse impact of channel impairments – such as path loss, fading, noise, and interference – that often curtail the coverage distance and reliability of wireless links.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repetition can be employed over time, frequency, and space dimensions or any combination thereof (e.g., time and freq.). 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receiver must employ coherent combination of the received replicas to improve the observed SNR.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16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Signal Processing at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receiver should be aware of the repetition scheme employed by the transmitter.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required signaling for this purpose is discussed in the following slides.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Utilizing Coherent Combining for improved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Different Coherent Combining methods can be implemented.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particular, MRC yields the maximum possible SNR gain.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instance, when the AP employs MRC and N independent signal replicas are dispatched through the channel, the resultant increase in received SNR in dB can be approximated by 10*log(N).</a:t>
            </a: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Illustrative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Transmitting 2 signal replicas in the UL could yield an anticipated 3dB enhancement in received SNR. As another example, the receiver can observe 9.53 dB gain in SNR when N=9, i.e., replicating the original signal over 8 other branches.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45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Proposed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pointed out, the transmitter needs to inform the receiver about the repetition scheme it is employing to enable coherent combining upon the reception of signal replicas.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 a new "Range Expansion" Field to be included in the U-SIG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new Repetition Field carries all the necessary information about the time/freq./link domain repetition that is employed by the transmitter.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proposed " Range Expansion " Field is composed of 3 subfields: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Freq.-domain Mask (x bits): carries information about the repetition scheme over RUs        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Time-domain Mask (y bits): carries information about inter and intra TXOP repetition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MLO Activation (z bits): carries information about repetition over multiple links in MLO-capable device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0D83B9-9A22-3BF5-920F-AAA5AC706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554" y="4953000"/>
            <a:ext cx="4371181" cy="125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4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Freq. Domain Mask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2389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Proposed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Consecutive RU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Duplication happens in RUs following original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4-bit value to indicate the desired duplication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Illustrative Example assuming 4-bit freq. domain mask: </a:t>
            </a:r>
            <a:br>
              <a:rPr lang="en-US" sz="1800" dirty="0"/>
            </a:br>
            <a:r>
              <a:rPr lang="en-US" sz="1800" dirty="0"/>
              <a:t>80 MHz RU106 {1,2,3,4,5,6,7}</a:t>
            </a:r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0001 = duplicate once {1,2,3}       {4,5,6}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0010 = duplicate twice {1,2}        {3,4} and {5,6}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0011 = duplicate thrice {1}        {2,3,4}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0100 = duplicate 4 times {1}       {2,3,4,5}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0110 = duplicate 6 times {1}        {2,3,4,5,6,7}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FD7F0E-9B56-19A7-EB83-64C2FDEF1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047" y="1611086"/>
            <a:ext cx="3564169" cy="1547953"/>
          </a:xfrm>
          <a:prstGeom prst="rect">
            <a:avLst/>
          </a:prstGeom>
        </p:spPr>
      </p:pic>
      <p:sp>
        <p:nvSpPr>
          <p:cNvPr id="10" name="Arrow: Right 8">
            <a:extLst>
              <a:ext uri="{FF2B5EF4-FFF2-40B4-BE49-F238E27FC236}">
                <a16:creationId xmlns:a16="http://schemas.microsoft.com/office/drawing/2014/main" id="{DEDB970E-7B92-A03B-9055-94E8F47B3822}"/>
              </a:ext>
            </a:extLst>
          </p:cNvPr>
          <p:cNvSpPr/>
          <p:nvPr/>
        </p:nvSpPr>
        <p:spPr>
          <a:xfrm>
            <a:off x="3418952" y="4202481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8">
            <a:extLst>
              <a:ext uri="{FF2B5EF4-FFF2-40B4-BE49-F238E27FC236}">
                <a16:creationId xmlns:a16="http://schemas.microsoft.com/office/drawing/2014/main" id="{9248B164-D34E-ECF8-DE87-3E860D14180B}"/>
              </a:ext>
            </a:extLst>
          </p:cNvPr>
          <p:cNvSpPr/>
          <p:nvPr/>
        </p:nvSpPr>
        <p:spPr>
          <a:xfrm>
            <a:off x="3304652" y="4496395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8">
            <a:extLst>
              <a:ext uri="{FF2B5EF4-FFF2-40B4-BE49-F238E27FC236}">
                <a16:creationId xmlns:a16="http://schemas.microsoft.com/office/drawing/2014/main" id="{B66666A0-87CF-9DB8-DC6D-1F23485FF0DF}"/>
              </a:ext>
            </a:extLst>
          </p:cNvPr>
          <p:cNvSpPr/>
          <p:nvPr/>
        </p:nvSpPr>
        <p:spPr>
          <a:xfrm>
            <a:off x="3200400" y="4790309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8">
            <a:extLst>
              <a:ext uri="{FF2B5EF4-FFF2-40B4-BE49-F238E27FC236}">
                <a16:creationId xmlns:a16="http://schemas.microsoft.com/office/drawing/2014/main" id="{DC07E6F9-EB23-942F-AC5C-BF9AFF1BEE27}"/>
              </a:ext>
            </a:extLst>
          </p:cNvPr>
          <p:cNvSpPr/>
          <p:nvPr/>
        </p:nvSpPr>
        <p:spPr>
          <a:xfrm>
            <a:off x="3314700" y="5061386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8">
            <a:extLst>
              <a:ext uri="{FF2B5EF4-FFF2-40B4-BE49-F238E27FC236}">
                <a16:creationId xmlns:a16="http://schemas.microsoft.com/office/drawing/2014/main" id="{4CE993C7-5858-2BDA-459C-A1A2F2E21AC0}"/>
              </a:ext>
            </a:extLst>
          </p:cNvPr>
          <p:cNvSpPr/>
          <p:nvPr/>
        </p:nvSpPr>
        <p:spPr>
          <a:xfrm>
            <a:off x="3324748" y="5327073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6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Time Domain Mask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Proposed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It is composed of two subfields corresponding to intra-TXOP and inter-TXOP repetitions, respectively.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Intra-TXOP subfield </a:t>
            </a:r>
            <a:r>
              <a:rPr lang="en-US" sz="1400" dirty="0"/>
              <a:t>indicates PPDU repetition across consecutive OFDMA symbols within a single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Inter-TXOP subfield </a:t>
            </a:r>
            <a:r>
              <a:rPr lang="en-US" sz="1400" dirty="0"/>
              <a:t>indicates PPDU repetition over consecutive TXOPs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Illustrative Example assuming 8-bit time domain 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0000 0000: no time domain repetition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0011 0000: three times repetition over the OFDMA symbols</a:t>
            </a:r>
            <a:br>
              <a:rPr lang="en-US" sz="1400" dirty="0"/>
            </a:br>
            <a:r>
              <a:rPr lang="en-US" sz="1400" dirty="0"/>
              <a:t>within a single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0000 0001: one repetition over the immediately next available 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786AEEA-E52D-2C03-A661-B31732AEC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538" y="3886200"/>
            <a:ext cx="2209800" cy="119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9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Usage example for “Range Expansion”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consider two illustrative examples to show how the proposed repetition field in the U-SIG carries the necessary information about the transmitter's adopted repetition scheme.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only freq. domain is active, and repetition occurs across 3 RU sets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freq. domain is active and 2 intra-TXOP repetitions on all the available links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9524FCB-9626-7D1D-B293-BC975DEFB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460155"/>
            <a:ext cx="7429500" cy="6985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ACF90C2-BE4A-18DE-CE7A-2C1B218D5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0" y="5029200"/>
            <a:ext cx="74930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0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 marL="0" indent="0"/>
            <a:r>
              <a:rPr lang="en-US" sz="2000" dirty="0"/>
              <a:t>[1] </a:t>
            </a:r>
            <a:r>
              <a:rPr lang="en-US" sz="2000" b="0" dirty="0"/>
              <a:t>11-23-0480-03-0uhr-uhr-proposed-par</a:t>
            </a:r>
          </a:p>
          <a:p>
            <a:pPr marL="0" indent="0"/>
            <a:r>
              <a:rPr lang="en-US" sz="2000" dirty="0"/>
              <a:t>[2] </a:t>
            </a:r>
            <a:r>
              <a:rPr lang="en-US" sz="2000" b="0" dirty="0"/>
              <a:t>11-23-0042-00-0uhr-thought-for-range-extension-in-uhr</a:t>
            </a:r>
          </a:p>
          <a:p>
            <a:pPr marL="0" indent="0"/>
            <a:r>
              <a:rPr lang="en-US" sz="2000" dirty="0"/>
              <a:t>[3] </a:t>
            </a:r>
            <a:r>
              <a:rPr lang="en-US" sz="2000" b="0" dirty="0"/>
              <a:t>11-23-1100-00-0uhr-low-power-and-long-range-preamble</a:t>
            </a:r>
            <a:r>
              <a:rPr lang="en-US" sz="2000" dirty="0"/>
              <a:t> </a:t>
            </a:r>
          </a:p>
          <a:p>
            <a:pPr marL="0" indent="0"/>
            <a:r>
              <a:rPr lang="en-US" sz="2000" dirty="0"/>
              <a:t>[4] </a:t>
            </a:r>
            <a:r>
              <a:rPr lang="en-US" sz="2000" b="0" dirty="0"/>
              <a:t>11-22-1908-01-0uhr-uhr-rate-vs-range-enhancement-with-Relay</a:t>
            </a:r>
            <a:r>
              <a:rPr lang="en-US" sz="2000" dirty="0"/>
              <a:t> </a:t>
            </a:r>
          </a:p>
          <a:p>
            <a:pPr marL="0" indent="0"/>
            <a:r>
              <a:rPr lang="en-US" sz="2000" dirty="0"/>
              <a:t>[5] </a:t>
            </a:r>
            <a:r>
              <a:rPr lang="en-US" sz="2000" b="0" dirty="0"/>
              <a:t>11-22-1928-01-0uhr-enhanced-long-range-usage-scenarios-design-target-and-feasibility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Nima Namvar, Charter Communications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2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Office Theme">
  <a:themeElements>
    <a:clrScheme name="Charter &amp; Spectrum">
      <a:dk1>
        <a:srgbClr val="2C3035"/>
      </a:dk1>
      <a:lt1>
        <a:srgbClr val="FFFFFF"/>
      </a:lt1>
      <a:dk2>
        <a:srgbClr val="003057"/>
      </a:dk2>
      <a:lt2>
        <a:srgbClr val="0077BC"/>
      </a:lt2>
      <a:accent1>
        <a:srgbClr val="00629B"/>
      </a:accent1>
      <a:accent2>
        <a:srgbClr val="808285"/>
      </a:accent2>
      <a:accent3>
        <a:srgbClr val="009E8C"/>
      </a:accent3>
      <a:accent4>
        <a:srgbClr val="FAA900"/>
      </a:accent4>
      <a:accent5>
        <a:srgbClr val="96004D"/>
      </a:accent5>
      <a:accent6>
        <a:srgbClr val="500778"/>
      </a:accent6>
      <a:hlink>
        <a:srgbClr val="0077BC"/>
      </a:hlink>
      <a:folHlink>
        <a:srgbClr val="00305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r_Presentation_Template_Wide" id="{C8591471-93C3-F544-8442-14B57C24BEE2}" vid="{4D2E7FDF-9A25-1C4E-A186-AAF33FA96C8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119858</TotalTime>
  <Words>999</Words>
  <Application>Microsoft Macintosh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Open Sans</vt:lpstr>
      <vt:lpstr>Open Sans ExtraBold</vt:lpstr>
      <vt:lpstr>Open Sans SemiBold</vt:lpstr>
      <vt:lpstr>Times New Roman</vt:lpstr>
      <vt:lpstr>ヒラギノ角ゴ Pro W3</vt:lpstr>
      <vt:lpstr>Office Theme</vt:lpstr>
      <vt:lpstr>1_Office Theme</vt:lpstr>
      <vt:lpstr>Document</vt:lpstr>
      <vt:lpstr>Range Expansion via Repeated Transmission</vt:lpstr>
      <vt:lpstr>Introduction</vt:lpstr>
      <vt:lpstr>Repeated Transmission</vt:lpstr>
      <vt:lpstr>Signal Processing at the receiver</vt:lpstr>
      <vt:lpstr>Proposed Mechanism</vt:lpstr>
      <vt:lpstr>Freq. Domain Mask</vt:lpstr>
      <vt:lpstr>Time Domain Mask</vt:lpstr>
      <vt:lpstr>Usage example for “Range Expansion” Field</vt:lpstr>
      <vt:lpstr>References</vt:lpstr>
      <vt:lpstr>SP1</vt:lpstr>
      <vt:lpstr>SP2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Nima Namvar</cp:lastModifiedBy>
  <cp:revision>1438</cp:revision>
  <cp:lastPrinted>1601-01-01T00:00:00Z</cp:lastPrinted>
  <dcterms:created xsi:type="dcterms:W3CDTF">2017-01-26T15:28:16Z</dcterms:created>
  <dcterms:modified xsi:type="dcterms:W3CDTF">2024-01-12T20:21:23Z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