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3" r:id="rId2"/>
    <p:sldId id="1118" r:id="rId3"/>
    <p:sldId id="1119" r:id="rId4"/>
    <p:sldId id="1120" r:id="rId5"/>
    <p:sldId id="1122" r:id="rId6"/>
    <p:sldId id="1123" r:id="rId7"/>
    <p:sldId id="1127" r:id="rId8"/>
    <p:sldId id="1128" r:id="rId9"/>
    <p:sldId id="1129" r:id="rId10"/>
    <p:sldId id="1124" r:id="rId11"/>
    <p:sldId id="1121" r:id="rId12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11" autoAdjust="0"/>
    <p:restoredTop sz="95034" autoAdjust="0"/>
  </p:normalViewPr>
  <p:slideViewPr>
    <p:cSldViewPr>
      <p:cViewPr varScale="1">
        <p:scale>
          <a:sx n="114" d="100"/>
          <a:sy n="114" d="100"/>
        </p:scale>
        <p:origin x="153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2" d="100"/>
          <a:sy n="122" d="100"/>
        </p:scale>
        <p:origin x="1614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802.11-24/0066r0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2024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Discussion on Target Objectives for IMMW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2024-01-14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2024</a:t>
            </a:r>
            <a:endParaRPr lang="en-US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5444536"/>
              </p:ext>
            </p:extLst>
          </p:nvPr>
        </p:nvGraphicFramePr>
        <p:xfrm>
          <a:off x="762000" y="2888589"/>
          <a:ext cx="7620000" cy="3282022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77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2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2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52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52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3092323"/>
                  </a:ext>
                </a:extLst>
              </a:tr>
              <a:tr h="3852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4043537"/>
                  </a:ext>
                </a:extLst>
              </a:tr>
              <a:tr h="3852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445243"/>
                  </a:ext>
                </a:extLst>
              </a:tr>
              <a:tr h="4247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10680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Treena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St 550, San Diego CA 92131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2577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We have considered the following topics to discuss the objectives of IMMW</a:t>
            </a:r>
          </a:p>
          <a:p>
            <a:pPr lvl="1"/>
            <a:r>
              <a:rPr lang="en-US" altLang="ko-KR" sz="1600" dirty="0" smtClean="0"/>
              <a:t>Peak data rate</a:t>
            </a:r>
          </a:p>
          <a:p>
            <a:pPr lvl="1"/>
            <a:r>
              <a:rPr lang="en-US" altLang="ko-KR" sz="1600" dirty="0" smtClean="0"/>
              <a:t>Latency</a:t>
            </a:r>
          </a:p>
          <a:p>
            <a:pPr lvl="1"/>
            <a:r>
              <a:rPr lang="en-US" altLang="ko-KR" sz="1600" dirty="0"/>
              <a:t>Additional objectives</a:t>
            </a:r>
          </a:p>
          <a:p>
            <a:pPr lvl="2"/>
            <a:r>
              <a:rPr lang="en-US" altLang="ko-KR" sz="1400" dirty="0" smtClean="0"/>
              <a:t>Average throughput</a:t>
            </a:r>
          </a:p>
          <a:p>
            <a:pPr lvl="2"/>
            <a:r>
              <a:rPr lang="en-US" altLang="ko-KR" sz="1400" dirty="0" smtClean="0"/>
              <a:t>Power consumption</a:t>
            </a:r>
          </a:p>
          <a:p>
            <a:endParaRPr lang="en-US" altLang="ko-KR" sz="1800" dirty="0"/>
          </a:p>
          <a:p>
            <a:r>
              <a:rPr lang="en-US" altLang="ko-KR" sz="1800" dirty="0"/>
              <a:t>W</a:t>
            </a:r>
            <a:r>
              <a:rPr lang="en-US" altLang="ko-KR" sz="1800" dirty="0" smtClean="0"/>
              <a:t>e need to be careful to determine main objectives of IMMW for a successful standardization</a:t>
            </a:r>
          </a:p>
          <a:p>
            <a:pPr lvl="1"/>
            <a:r>
              <a:rPr lang="en-US" altLang="ko-KR" sz="1600" dirty="0" smtClean="0"/>
              <a:t>We have claimed that it would be better to focus on the support of practical use cases from the perspective of the </a:t>
            </a:r>
            <a:r>
              <a:rPr lang="en-US" altLang="ko-KR" sz="1600" dirty="0"/>
              <a:t>peak data </a:t>
            </a:r>
            <a:r>
              <a:rPr lang="en-US" altLang="ko-KR" sz="1600" dirty="0" smtClean="0"/>
              <a:t>rate</a:t>
            </a:r>
          </a:p>
          <a:p>
            <a:pPr lvl="1"/>
            <a:r>
              <a:rPr lang="en-US" altLang="ko-KR" sz="1600" dirty="0" smtClean="0"/>
              <a:t>We have also recommended to consider latency reduction, average </a:t>
            </a:r>
            <a:r>
              <a:rPr lang="en-US" altLang="ko-KR" sz="1600" dirty="0"/>
              <a:t>throughput </a:t>
            </a:r>
            <a:r>
              <a:rPr lang="en-US" altLang="ko-KR" sz="1600" dirty="0" smtClean="0"/>
              <a:t>enhancement and power saving as main </a:t>
            </a:r>
            <a:r>
              <a:rPr lang="en-US" altLang="ko-KR" sz="1600" dirty="0"/>
              <a:t>objectives for </a:t>
            </a:r>
            <a:r>
              <a:rPr lang="en-US" altLang="ko-KR" sz="1600" dirty="0" smtClean="0"/>
              <a:t>IMMW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84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</a:t>
            </a:r>
            <a:r>
              <a:rPr lang="en-US" altLang="ko-KR" sz="2000" dirty="0" smtClean="0"/>
              <a:t>11-23-1819-01-immw-integrated-mmwave-design-considerations</a:t>
            </a:r>
          </a:p>
          <a:p>
            <a:pPr marL="0" indent="0">
              <a:buNone/>
            </a:pPr>
            <a:r>
              <a:rPr lang="en-US" altLang="ko-KR" sz="2000" dirty="0" smtClean="0"/>
              <a:t>[2</a:t>
            </a:r>
            <a:r>
              <a:rPr lang="en-US" altLang="ko-KR" sz="2000" dirty="0"/>
              <a:t>] 11-23-1878-01-immw-high-level-design-considerations-of-immw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[3</a:t>
            </a:r>
            <a:r>
              <a:rPr lang="en-US" altLang="ko-KR" sz="2000" dirty="0"/>
              <a:t>] 11-23-1905-00-immw-high-level-thoughts-on-immw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[4</a:t>
            </a:r>
            <a:r>
              <a:rPr lang="en-US" altLang="ko-KR" sz="2000" dirty="0"/>
              <a:t>] 11-23-1968-00-immw-discussion-on-general-direction-of-integrated-mmwave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[5</a:t>
            </a:r>
            <a:r>
              <a:rPr lang="en-US" altLang="ko-KR" sz="2000" dirty="0"/>
              <a:t>] </a:t>
            </a:r>
            <a:r>
              <a:rPr lang="en-US" altLang="ko-KR" sz="2000" dirty="0" smtClean="0"/>
              <a:t>11-23-2004-00-immw-technical-scope-proposal</a:t>
            </a:r>
          </a:p>
          <a:p>
            <a:pPr marL="0" indent="0">
              <a:buNone/>
            </a:pPr>
            <a:r>
              <a:rPr lang="en-US" altLang="ko-KR" sz="2000" dirty="0"/>
              <a:t>[6] 11-22-0046-01-0wng-next-generation-after-802-11be 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[7] 11-22-0685-00-0wng-discussion-on-next-generation-wi-fi</a:t>
            </a:r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12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In the last November meeting, many contributions discussed high level design ways and technical scope for IMMW [1-5]</a:t>
            </a:r>
          </a:p>
          <a:p>
            <a:pPr lvl="1"/>
            <a:r>
              <a:rPr lang="en-US" altLang="ko-KR" sz="1600" dirty="0" smtClean="0"/>
              <a:t>All of them have almost identical views</a:t>
            </a:r>
          </a:p>
          <a:p>
            <a:pPr lvl="2"/>
            <a:r>
              <a:rPr lang="en-US" altLang="ko-KR" sz="1400" dirty="0" smtClean="0"/>
              <a:t>Leverage Sub-7 PHY design and 11be MLO architecture</a:t>
            </a:r>
          </a:p>
          <a:p>
            <a:pPr lvl="1"/>
            <a:r>
              <a:rPr lang="en-US" altLang="ko-KR" sz="1600" dirty="0"/>
              <a:t>D</a:t>
            </a:r>
            <a:r>
              <a:rPr lang="en-US" altLang="ko-KR" sz="1600" dirty="0" smtClean="0"/>
              <a:t>etails are slightly different</a:t>
            </a:r>
          </a:p>
          <a:p>
            <a:pPr lvl="2"/>
            <a:r>
              <a:rPr lang="en-US" altLang="ko-KR" sz="1400" dirty="0" smtClean="0"/>
              <a:t>Target objectives and detailed PHY features</a:t>
            </a: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In this contribution, we discuss target objectives for IMMW</a:t>
            </a:r>
          </a:p>
          <a:p>
            <a:pPr lvl="1"/>
            <a:r>
              <a:rPr lang="en-US" altLang="ko-KR" sz="1600" dirty="0" smtClean="0"/>
              <a:t>Peak data rate</a:t>
            </a:r>
          </a:p>
          <a:p>
            <a:pPr lvl="1"/>
            <a:r>
              <a:rPr lang="en-US" altLang="ko-KR" sz="1600" dirty="0" smtClean="0"/>
              <a:t>Latency</a:t>
            </a:r>
          </a:p>
          <a:p>
            <a:pPr lvl="1"/>
            <a:r>
              <a:rPr lang="en-US" altLang="ko-KR" sz="1600" dirty="0" smtClean="0"/>
              <a:t>Additional objectives</a:t>
            </a:r>
          </a:p>
          <a:p>
            <a:pPr lvl="2"/>
            <a:r>
              <a:rPr lang="en-US" altLang="ko-KR" sz="1600" dirty="0" smtClean="0"/>
              <a:t>Average throughput</a:t>
            </a:r>
          </a:p>
          <a:p>
            <a:pPr lvl="2"/>
            <a:r>
              <a:rPr lang="en-US" altLang="ko-KR" sz="1600" dirty="0"/>
              <a:t>Power </a:t>
            </a:r>
            <a:r>
              <a:rPr lang="en-US" altLang="ko-KR" sz="1600" dirty="0" smtClean="0"/>
              <a:t>consumption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48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Peak Data Rate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Some contributions sought for peak data rate enhancement by supporting wider bandwidths and/or multiple streams</a:t>
            </a:r>
          </a:p>
          <a:p>
            <a:pPr lvl="1"/>
            <a:r>
              <a:rPr lang="en-US" altLang="ko-KR" sz="1600" dirty="0" smtClean="0"/>
              <a:t>[2] recommended bandwidths from 320 MHz to 2560 MHz</a:t>
            </a:r>
          </a:p>
          <a:p>
            <a:pPr lvl="1"/>
            <a:r>
              <a:rPr lang="en-US" altLang="ko-KR" sz="1600" dirty="0" smtClean="0"/>
              <a:t>[4] suggested that SU-MIMO be included</a:t>
            </a:r>
          </a:p>
          <a:p>
            <a:r>
              <a:rPr lang="en-US" altLang="ko-KR" sz="1800" dirty="0" smtClean="0"/>
              <a:t>On the contrary, other contributions considered restricting the scope and didn’t focus on peak data rate for complexity </a:t>
            </a:r>
            <a:r>
              <a:rPr lang="en-US" altLang="ko-KR" sz="1800" dirty="0"/>
              <a:t>reduction [1][3][5] </a:t>
            </a:r>
            <a:endParaRPr lang="en-US" altLang="ko-KR" sz="1800" dirty="0" smtClean="0"/>
          </a:p>
          <a:p>
            <a:r>
              <a:rPr lang="en-US" altLang="ko-KR" sz="1800" dirty="0" smtClean="0"/>
              <a:t>Our view is that IMMW should be developed to support higher data rate which can cover practical use cases in conjunction with sub-7 GHz</a:t>
            </a:r>
          </a:p>
          <a:p>
            <a:pPr lvl="1"/>
            <a:r>
              <a:rPr lang="en-US" altLang="ko-KR" sz="1600" dirty="0" smtClean="0"/>
              <a:t>In [6], 10 </a:t>
            </a:r>
            <a:r>
              <a:rPr lang="en-US" altLang="ko-KR" sz="1600" dirty="0" err="1" smtClean="0"/>
              <a:t>Gbps</a:t>
            </a:r>
            <a:r>
              <a:rPr lang="en-US" altLang="ko-KR" sz="1600" dirty="0" smtClean="0"/>
              <a:t> for non-AP STA with 2 spatial streams was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proposed as one of  the UHR objectives</a:t>
            </a:r>
          </a:p>
          <a:p>
            <a:pPr lvl="1"/>
            <a:r>
              <a:rPr lang="en-US" altLang="ko-KR" sz="1600" dirty="0" smtClean="0"/>
              <a:t>Examples of data rate [Mbps] for IMMW based on 11ac and 11be PHY designs assuming 4x / 8x </a:t>
            </a:r>
            <a:r>
              <a:rPr lang="en-US" altLang="ko-KR" sz="1600" dirty="0" err="1" smtClean="0"/>
              <a:t>upclocking</a:t>
            </a:r>
            <a:endParaRPr lang="en-US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2024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654967"/>
              </p:ext>
            </p:extLst>
          </p:nvPr>
        </p:nvGraphicFramePr>
        <p:xfrm>
          <a:off x="696914" y="5273040"/>
          <a:ext cx="7873999" cy="1127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9486">
                  <a:extLst>
                    <a:ext uri="{9D8B030D-6E8A-4147-A177-3AD203B41FA5}">
                      <a16:colId xmlns:a16="http://schemas.microsoft.com/office/drawing/2014/main" val="284990897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96122226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20575417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96619102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57913891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63445153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95055713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789943046"/>
                    </a:ext>
                  </a:extLst>
                </a:gridCol>
                <a:gridCol w="1179513">
                  <a:extLst>
                    <a:ext uri="{9D8B030D-6E8A-4147-A177-3AD203B41FA5}">
                      <a16:colId xmlns:a16="http://schemas.microsoft.com/office/drawing/2014/main" val="2318927953"/>
                    </a:ext>
                  </a:extLst>
                </a:gridCol>
              </a:tblGrid>
              <a:tr h="304800"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80 MHz in 11ac</a:t>
                      </a:r>
                      <a:endParaRPr lang="ko-KR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320 / 640 MHz in </a:t>
                      </a:r>
                      <a:r>
                        <a:rPr lang="en-US" altLang="ko-KR" sz="1200" dirty="0" err="1" smtClean="0"/>
                        <a:t>mmWave</a:t>
                      </a:r>
                      <a:endParaRPr lang="ko-KR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80 MHz in 11be</a:t>
                      </a:r>
                      <a:endParaRPr lang="ko-KR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320 / 640</a:t>
                      </a:r>
                      <a:r>
                        <a:rPr lang="en-US" altLang="ko-KR" sz="1200" baseline="0" dirty="0" smtClean="0"/>
                        <a:t> MHz in </a:t>
                      </a:r>
                      <a:r>
                        <a:rPr lang="en-US" altLang="ko-KR" sz="1200" baseline="0" dirty="0" err="1" smtClean="0"/>
                        <a:t>mmWave</a:t>
                      </a:r>
                      <a:endParaRPr lang="ko-KR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8035256"/>
                  </a:ext>
                </a:extLst>
              </a:tr>
              <a:tr h="14771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 SS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 SS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 SS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 SS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</a:t>
                      </a:r>
                      <a:r>
                        <a:rPr lang="en-US" altLang="ko-KR" sz="1200" baseline="0" dirty="0" smtClean="0"/>
                        <a:t> SS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 SS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</a:t>
                      </a:r>
                      <a:r>
                        <a:rPr lang="en-US" altLang="ko-KR" sz="1200" baseline="0" dirty="0" smtClean="0"/>
                        <a:t> SS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 SS</a:t>
                      </a:r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7043989"/>
                  </a:ext>
                </a:extLst>
              </a:tr>
              <a:tr h="14771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16 QAM</a:t>
                      </a:r>
                      <a:r>
                        <a:rPr lang="en-US" altLang="ko-KR" sz="1200" baseline="0" dirty="0" smtClean="0"/>
                        <a:t> 3/4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175.5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351.0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702.0 / 1404.0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1404.0 / 2808.0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216.2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432.4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864.8 / 1729.6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1729.6 / 3459.2</a:t>
                      </a:r>
                      <a:endParaRPr lang="ko-KR" altLang="en-US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494069"/>
                  </a:ext>
                </a:extLst>
              </a:tr>
              <a:tr h="14771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64 QAM 5/6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292.5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585.0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1170.0 / 2340.0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2340.0 / 4680.0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360.3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720.6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1441.2 / 2882.4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2882.4 / 5764.8</a:t>
                      </a:r>
                      <a:endParaRPr lang="ko-KR" altLang="en-US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34153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035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Peak Data Rate (2/2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To achieve much higher data rate, we can consider several approaches such as wider bandwidth, more spatial streams and higher modulation</a:t>
            </a:r>
          </a:p>
          <a:p>
            <a:pPr lvl="1"/>
            <a:r>
              <a:rPr lang="en-US" altLang="ko-KR" sz="1600" dirty="0" smtClean="0"/>
              <a:t>For example, more or less 10 </a:t>
            </a:r>
            <a:r>
              <a:rPr lang="en-US" altLang="ko-KR" sz="1600" dirty="0" err="1"/>
              <a:t>Gbps</a:t>
            </a:r>
            <a:r>
              <a:rPr lang="en-US" altLang="ko-KR" sz="1600" dirty="0"/>
              <a:t> data rate can be achieved with 2 SS and 64 QAM </a:t>
            </a:r>
            <a:r>
              <a:rPr lang="en-US" altLang="ko-KR" sz="1600" dirty="0" smtClean="0"/>
              <a:t>5/6 in 1280 MHz bandwidth</a:t>
            </a:r>
          </a:p>
          <a:p>
            <a:pPr lvl="2"/>
            <a:r>
              <a:rPr lang="en-US" altLang="ko-KR" sz="1400" dirty="0" smtClean="0"/>
              <a:t>E.g., 1280 MHz bandwidth can be constructed by applying </a:t>
            </a:r>
            <a:r>
              <a:rPr lang="en-US" altLang="ko-KR" sz="1400" dirty="0"/>
              <a:t>16x / 8x / 4x </a:t>
            </a:r>
            <a:r>
              <a:rPr lang="en-US" altLang="ko-KR" sz="1400" dirty="0" err="1" smtClean="0"/>
              <a:t>upclocking</a:t>
            </a:r>
            <a:r>
              <a:rPr lang="en-US" altLang="ko-KR" sz="1400" dirty="0" smtClean="0"/>
              <a:t> to 80 / 160 / 320 MHz bandwidth, respectively</a:t>
            </a:r>
          </a:p>
          <a:p>
            <a:pPr lvl="1"/>
            <a:r>
              <a:rPr lang="en-US" altLang="ko-KR" sz="1600" dirty="0" smtClean="0"/>
              <a:t>For another example</a:t>
            </a:r>
            <a:r>
              <a:rPr lang="en-US" altLang="ko-KR" sz="1600" dirty="0"/>
              <a:t>, </a:t>
            </a:r>
            <a:r>
              <a:rPr lang="en-US" altLang="ko-KR" sz="1600" dirty="0" smtClean="0"/>
              <a:t>2x </a:t>
            </a:r>
            <a:r>
              <a:rPr lang="en-US" altLang="ko-KR" sz="1600" dirty="0"/>
              <a:t>data rate can be achieved with 4096 QAM </a:t>
            </a:r>
            <a:r>
              <a:rPr lang="en-US" altLang="ko-KR" sz="1600" dirty="0" smtClean="0"/>
              <a:t>5/6 compared to using 64 QAM 5/6</a:t>
            </a:r>
            <a:endParaRPr lang="en-US" altLang="ko-KR" sz="1400" dirty="0" smtClean="0"/>
          </a:p>
          <a:p>
            <a:pPr lvl="1"/>
            <a:r>
              <a:rPr lang="en-US" altLang="ko-KR" sz="1600" dirty="0" smtClean="0"/>
              <a:t>Since IMMW </a:t>
            </a:r>
            <a:r>
              <a:rPr lang="en-US" altLang="ko-KR" sz="1600" dirty="0"/>
              <a:t>is not a standalone </a:t>
            </a:r>
            <a:r>
              <a:rPr lang="en-US" altLang="ko-KR" sz="1600" dirty="0" smtClean="0"/>
              <a:t>Wi-Fi, we need to be careful to determine these PHY features from the complexity and cost viewpoint</a:t>
            </a:r>
          </a:p>
          <a:p>
            <a:pPr lvl="2"/>
            <a:r>
              <a:rPr lang="en-US" altLang="ko-KR" sz="1400" dirty="0" smtClean="0"/>
              <a:t>Mandatory </a:t>
            </a:r>
            <a:r>
              <a:rPr lang="en-US" altLang="ko-KR" sz="1400" dirty="0"/>
              <a:t>sets and whether to define optional configurations need more </a:t>
            </a:r>
            <a:r>
              <a:rPr lang="en-US" altLang="ko-KR" sz="1400" dirty="0" smtClean="0"/>
              <a:t>discussion</a:t>
            </a:r>
          </a:p>
          <a:p>
            <a:r>
              <a:rPr lang="en-US" altLang="ko-KR" sz="1800" dirty="0" smtClean="0"/>
              <a:t>Another consideration is there are pros and cons in 11ac and 11be based PHY designs and thus we need further discussion on which one is better</a:t>
            </a:r>
          </a:p>
          <a:p>
            <a:pPr lvl="1"/>
            <a:r>
              <a:rPr lang="en-US" altLang="ko-KR" sz="1600" dirty="0" smtClean="0"/>
              <a:t>11ac based PHY design is better in terms of immunity against CFO and phase noise</a:t>
            </a:r>
          </a:p>
          <a:p>
            <a:pPr lvl="1"/>
            <a:r>
              <a:rPr lang="en-US" altLang="ko-KR" sz="1600" dirty="0"/>
              <a:t>C</a:t>
            </a:r>
            <a:r>
              <a:rPr lang="en-US" altLang="ko-KR" sz="1600" dirty="0" smtClean="0"/>
              <a:t>onsidering </a:t>
            </a:r>
            <a:r>
              <a:rPr lang="en-US" altLang="ko-KR" sz="1600" dirty="0"/>
              <a:t>future extension, reusing 11ax / 11be PHY may have </a:t>
            </a:r>
            <a:r>
              <a:rPr lang="en-US" altLang="ko-KR" sz="1600" dirty="0" smtClean="0"/>
              <a:t>some benefits</a:t>
            </a:r>
            <a:endParaRPr lang="en-US" altLang="ko-KR" sz="1600" dirty="0"/>
          </a:p>
          <a:p>
            <a:pPr lvl="2"/>
            <a:r>
              <a:rPr lang="en-US" altLang="ko-KR" sz="1400" dirty="0"/>
              <a:t>Various MU transmissions including MIMO and OFDMA may be possible</a:t>
            </a:r>
          </a:p>
          <a:p>
            <a:pPr lvl="2"/>
            <a:r>
              <a:rPr lang="en-US" altLang="ko-KR" sz="1400" dirty="0"/>
              <a:t>Much wider bandwidth and higher modulation may be </a:t>
            </a:r>
            <a:r>
              <a:rPr lang="en-US" altLang="ko-KR" sz="1400" dirty="0" smtClean="0"/>
              <a:t>applicable</a:t>
            </a:r>
            <a:endParaRPr lang="en-US" altLang="ko-KR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26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Latency (</a:t>
            </a:r>
            <a:r>
              <a:rPr lang="en-US" altLang="ko-KR" dirty="0" smtClean="0"/>
              <a:t>1/3)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In [7], 1 </a:t>
            </a:r>
            <a:r>
              <a:rPr lang="en-US" altLang="ko-KR" sz="1800" dirty="0" err="1" smtClean="0"/>
              <a:t>ms</a:t>
            </a:r>
            <a:r>
              <a:rPr lang="en-US" altLang="ko-KR" sz="1800" dirty="0" smtClean="0"/>
              <a:t> / sub-</a:t>
            </a:r>
            <a:r>
              <a:rPr lang="en-US" altLang="ko-KR" sz="1800" dirty="0" err="1" smtClean="0"/>
              <a:t>ms</a:t>
            </a:r>
            <a:r>
              <a:rPr lang="en-US" altLang="ko-KR" sz="1800" dirty="0" smtClean="0"/>
              <a:t> latency was considered </a:t>
            </a:r>
            <a:r>
              <a:rPr lang="en-US" altLang="ko-KR" sz="1800" dirty="0"/>
              <a:t>to support </a:t>
            </a:r>
            <a:r>
              <a:rPr lang="en-US" altLang="ko-KR" sz="1800" dirty="0" smtClean="0"/>
              <a:t>AR / VR / XR, etc.</a:t>
            </a:r>
          </a:p>
          <a:p>
            <a:pPr lvl="1"/>
            <a:r>
              <a:rPr lang="en-US" altLang="ko-KR" sz="1600" dirty="0"/>
              <a:t>Considering the dense environment in </a:t>
            </a:r>
            <a:r>
              <a:rPr lang="en-US" altLang="ko-KR" sz="1600" dirty="0" smtClean="0"/>
              <a:t>sub-7 GHz, this target may be quite harsh</a:t>
            </a:r>
            <a:endParaRPr lang="en-US" altLang="ko-KR" sz="1600" dirty="0"/>
          </a:p>
          <a:p>
            <a:r>
              <a:rPr lang="en-US" altLang="ko-KR" sz="1800" dirty="0" smtClean="0"/>
              <a:t>The </a:t>
            </a:r>
            <a:r>
              <a:rPr lang="en-US" altLang="ko-KR" sz="1800" dirty="0" err="1" smtClean="0"/>
              <a:t>mmWave</a:t>
            </a:r>
            <a:r>
              <a:rPr lang="en-US" altLang="ko-KR" sz="1800" dirty="0" smtClean="0"/>
              <a:t> band may be beneficial to achieve latency reduction </a:t>
            </a:r>
          </a:p>
          <a:p>
            <a:pPr lvl="1"/>
            <a:r>
              <a:rPr lang="en-US" altLang="ko-KR" sz="1600" dirty="0" err="1" smtClean="0"/>
              <a:t>Beamformed</a:t>
            </a:r>
            <a:r>
              <a:rPr lang="en-US" altLang="ko-KR" sz="1600" dirty="0" smtClean="0"/>
              <a:t> transmission and large </a:t>
            </a:r>
            <a:r>
              <a:rPr lang="en-US" altLang="ko-KR" sz="1600" dirty="0" err="1" smtClean="0"/>
              <a:t>pathloss</a:t>
            </a:r>
            <a:r>
              <a:rPr lang="en-US" altLang="ko-KR" sz="1600" dirty="0" smtClean="0"/>
              <a:t> nature may enable interference-free transmission</a:t>
            </a:r>
          </a:p>
          <a:p>
            <a:pPr lvl="1"/>
            <a:r>
              <a:rPr lang="en-US" altLang="ko-KR" sz="1600" dirty="0" smtClean="0"/>
              <a:t>Whenever latency sensitive traffic arrives, it may be possible to immediately transmit it if a certain channel in the </a:t>
            </a:r>
            <a:r>
              <a:rPr lang="en-US" altLang="ko-KR" sz="1600" dirty="0" err="1" smtClean="0"/>
              <a:t>mmWave</a:t>
            </a:r>
            <a:r>
              <a:rPr lang="en-US" altLang="ko-KR" sz="1600" dirty="0" smtClean="0"/>
              <a:t> band is available</a:t>
            </a:r>
          </a:p>
          <a:p>
            <a:r>
              <a:rPr lang="en-US" altLang="ko-KR" sz="1800" dirty="0" smtClean="0"/>
              <a:t>Our view is to consider latency reduction as one of the main objectives</a:t>
            </a:r>
          </a:p>
          <a:p>
            <a:pPr lvl="1"/>
            <a:r>
              <a:rPr lang="en-US" altLang="ko-KR" sz="1600" dirty="0" smtClean="0"/>
              <a:t>The exact target needs to be discussed</a:t>
            </a:r>
          </a:p>
          <a:p>
            <a:pPr lvl="2"/>
            <a:r>
              <a:rPr lang="en-US" altLang="ko-KR" sz="1400" dirty="0" smtClean="0"/>
              <a:t>E.g., </a:t>
            </a:r>
            <a:r>
              <a:rPr lang="en-US" altLang="ko-KR" sz="1400" dirty="0"/>
              <a:t>worst latency enhancement comparing with </a:t>
            </a:r>
            <a:r>
              <a:rPr lang="en-US" altLang="ko-KR" sz="1400" dirty="0" smtClean="0"/>
              <a:t>using only </a:t>
            </a:r>
            <a:r>
              <a:rPr lang="en-US" altLang="ko-KR" sz="1400" dirty="0"/>
              <a:t>sub-7 </a:t>
            </a:r>
            <a:r>
              <a:rPr lang="en-US" altLang="ko-KR" sz="1400" dirty="0" smtClean="0"/>
              <a:t>GHz</a:t>
            </a:r>
          </a:p>
          <a:p>
            <a:pPr lvl="1"/>
            <a:r>
              <a:rPr lang="en-US" altLang="ko-KR" sz="1600" dirty="0" smtClean="0"/>
              <a:t>There are also several issues to address</a:t>
            </a:r>
          </a:p>
          <a:p>
            <a:pPr lvl="2"/>
            <a:r>
              <a:rPr lang="en-US" altLang="ko-KR" sz="1400" dirty="0" smtClean="0"/>
              <a:t>Channel access delay and transmission delay should be coped with</a:t>
            </a:r>
          </a:p>
          <a:p>
            <a:pPr lvl="2"/>
            <a:r>
              <a:rPr lang="en-US" altLang="ko-KR" sz="1400" dirty="0" smtClean="0"/>
              <a:t>In addition, transmission recovery </a:t>
            </a:r>
            <a:r>
              <a:rPr lang="en-US" altLang="ko-KR" sz="1400" dirty="0"/>
              <a:t>methods should be </a:t>
            </a:r>
            <a:r>
              <a:rPr lang="en-US" altLang="ko-KR" sz="1400" dirty="0" smtClean="0"/>
              <a:t>come up with </a:t>
            </a:r>
            <a:r>
              <a:rPr lang="en-US" altLang="ko-KR" sz="1400" dirty="0"/>
              <a:t>when beamforming is </a:t>
            </a:r>
            <a:r>
              <a:rPr lang="en-US" altLang="ko-KR" sz="1400" dirty="0" smtClean="0"/>
              <a:t>outdated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73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Latency </a:t>
            </a:r>
            <a:r>
              <a:rPr lang="en-US" altLang="ko-KR" dirty="0" smtClean="0"/>
              <a:t>(2/3)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To minimize the channel </a:t>
            </a:r>
            <a:r>
              <a:rPr lang="en-US" altLang="ko-KR" sz="1800" dirty="0"/>
              <a:t>access </a:t>
            </a:r>
            <a:r>
              <a:rPr lang="en-US" altLang="ko-KR" sz="1800" dirty="0" smtClean="0"/>
              <a:t>delay, an efficient </a:t>
            </a:r>
            <a:r>
              <a:rPr lang="en-US" altLang="ko-KR" sz="1800" dirty="0"/>
              <a:t>channel </a:t>
            </a:r>
            <a:r>
              <a:rPr lang="en-US" altLang="ko-KR" sz="1800" dirty="0" smtClean="0"/>
              <a:t>access method </a:t>
            </a:r>
            <a:r>
              <a:rPr lang="en-US" altLang="ko-KR" sz="1800" dirty="0"/>
              <a:t>in the </a:t>
            </a:r>
            <a:r>
              <a:rPr lang="en-US" altLang="ko-KR" sz="1800" dirty="0" err="1"/>
              <a:t>mmWave</a:t>
            </a:r>
            <a:r>
              <a:rPr lang="en-US" altLang="ko-KR" sz="1800" dirty="0"/>
              <a:t> band should be studied</a:t>
            </a:r>
          </a:p>
          <a:p>
            <a:pPr lvl="1"/>
            <a:r>
              <a:rPr lang="en-US" altLang="ko-KR" sz="1600" dirty="0" smtClean="0"/>
              <a:t>Existing </a:t>
            </a:r>
            <a:r>
              <a:rPr lang="en-US" altLang="ko-KR" sz="1600" dirty="0"/>
              <a:t>features such as MLO, TWT/</a:t>
            </a:r>
            <a:r>
              <a:rPr lang="en-US" altLang="ko-KR" sz="1600" dirty="0" err="1"/>
              <a:t>rTWT</a:t>
            </a:r>
            <a:r>
              <a:rPr lang="en-US" altLang="ko-KR" sz="1600" dirty="0"/>
              <a:t> with modification may enable smooth channel access</a:t>
            </a:r>
          </a:p>
          <a:p>
            <a:pPr lvl="1"/>
            <a:r>
              <a:rPr lang="en-US" altLang="ko-KR" sz="1600" dirty="0" smtClean="0"/>
              <a:t>How to apply contention </a:t>
            </a:r>
            <a:r>
              <a:rPr lang="en-US" altLang="ko-KR" sz="1600" dirty="0"/>
              <a:t>based channel </a:t>
            </a:r>
            <a:r>
              <a:rPr lang="en-US" altLang="ko-KR" sz="1600" dirty="0" smtClean="0"/>
              <a:t>access should be discussed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Most </a:t>
            </a:r>
            <a:r>
              <a:rPr lang="en-US" altLang="ko-KR" sz="1600" dirty="0"/>
              <a:t>of the control and managements frames can be exchanged in sub-7 GHz</a:t>
            </a:r>
          </a:p>
          <a:p>
            <a:r>
              <a:rPr lang="en-US" altLang="ko-KR" sz="1800" dirty="0" smtClean="0"/>
              <a:t>For readiness of a transmission and a reduction in the transmission delay, we need to simplify and expedite the beamforming training</a:t>
            </a:r>
          </a:p>
          <a:p>
            <a:pPr lvl="1"/>
            <a:r>
              <a:rPr lang="en-US" altLang="ko-KR" sz="1600" dirty="0" smtClean="0"/>
              <a:t>It is imperative to perform beamforming in </a:t>
            </a:r>
            <a:r>
              <a:rPr lang="en-US" altLang="ko-KR" sz="1600" dirty="0" err="1" smtClean="0"/>
              <a:t>mmWave</a:t>
            </a:r>
            <a:r>
              <a:rPr lang="en-US" altLang="ko-KR" sz="1600" dirty="0" smtClean="0"/>
              <a:t> unlike sub-7 GHz</a:t>
            </a:r>
          </a:p>
          <a:p>
            <a:pPr lvl="1"/>
            <a:r>
              <a:rPr lang="en-US" altLang="ko-KR" sz="1600" dirty="0" smtClean="0"/>
              <a:t>Sub-7 GHz may be of assistance to overhead reduction for beamforming training</a:t>
            </a:r>
          </a:p>
          <a:p>
            <a:pPr lvl="2"/>
            <a:r>
              <a:rPr lang="en-US" altLang="ko-KR" sz="1400" dirty="0" smtClean="0"/>
              <a:t>Beamforming training can be managed</a:t>
            </a:r>
          </a:p>
          <a:p>
            <a:pPr lvl="2"/>
            <a:r>
              <a:rPr lang="en-US" altLang="ko-KR" sz="1400" dirty="0"/>
              <a:t>S</a:t>
            </a:r>
            <a:r>
              <a:rPr lang="en-US" altLang="ko-KR" sz="1400" dirty="0" smtClean="0"/>
              <a:t>ector candidates can be shortlisted</a:t>
            </a:r>
          </a:p>
          <a:p>
            <a:pPr lvl="1"/>
            <a:r>
              <a:rPr lang="en-US" altLang="ko-KR" sz="1600" dirty="0" smtClean="0"/>
              <a:t>Beamforming reciprocity can be exploited as much as possible</a:t>
            </a:r>
          </a:p>
          <a:p>
            <a:pPr lvl="2"/>
            <a:r>
              <a:rPr lang="en-US" altLang="ko-KR" sz="1400" dirty="0" smtClean="0"/>
              <a:t>Only transmit or receive sector sweep may be necessary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49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Latency </a:t>
            </a:r>
            <a:r>
              <a:rPr lang="en-US" altLang="ko-KR" dirty="0" smtClean="0"/>
              <a:t>(3/3)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When the current </a:t>
            </a:r>
            <a:r>
              <a:rPr lang="en-US" altLang="ko-KR" sz="1800" dirty="0" err="1" smtClean="0"/>
              <a:t>mmWave</a:t>
            </a:r>
            <a:r>
              <a:rPr lang="en-US" altLang="ko-KR" sz="1800" dirty="0" smtClean="0"/>
              <a:t> transmission is no longer reliable because of blockage or outdated beamforming, we need an alternative method for transmission recovery and low latency</a:t>
            </a:r>
          </a:p>
          <a:p>
            <a:pPr lvl="1"/>
            <a:r>
              <a:rPr lang="en-US" altLang="ko-KR" sz="1600" dirty="0" smtClean="0"/>
              <a:t>How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to determine whether the current transmission is reliable or not may be necessary</a:t>
            </a:r>
            <a:endParaRPr lang="en-US" altLang="ko-KR" sz="1400" dirty="0" smtClean="0"/>
          </a:p>
          <a:p>
            <a:pPr lvl="1"/>
            <a:r>
              <a:rPr lang="en-US" altLang="ko-KR" sz="1600" dirty="0" smtClean="0"/>
              <a:t>Simple beam tracking methods can be considered</a:t>
            </a:r>
          </a:p>
          <a:p>
            <a:pPr lvl="1"/>
            <a:r>
              <a:rPr lang="en-US" altLang="ko-KR" sz="1600" dirty="0" smtClean="0"/>
              <a:t>Link transition approach based on MLO can be also defined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83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Additional Objectives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Average throughput</a:t>
            </a:r>
          </a:p>
          <a:p>
            <a:pPr lvl="1"/>
            <a:r>
              <a:rPr lang="en-US" altLang="ko-KR" sz="1600" dirty="0"/>
              <a:t>Huge amounts of frequency resource and the properties of </a:t>
            </a:r>
            <a:r>
              <a:rPr lang="en-US" altLang="ko-KR" sz="1600" dirty="0" err="1"/>
              <a:t>mmWave</a:t>
            </a:r>
            <a:r>
              <a:rPr lang="en-US" altLang="ko-KR" sz="1600" dirty="0"/>
              <a:t> band are helpful to average throughput enhancement</a:t>
            </a:r>
          </a:p>
          <a:p>
            <a:pPr lvl="1"/>
            <a:r>
              <a:rPr lang="en-US" altLang="ko-KR" sz="1600" dirty="0" smtClean="0"/>
              <a:t>We can consider </a:t>
            </a:r>
            <a:r>
              <a:rPr lang="en-US" altLang="ko-KR" sz="1600" dirty="0"/>
              <a:t>average throughput enhancement as one of the </a:t>
            </a:r>
            <a:r>
              <a:rPr lang="en-US" altLang="ko-KR" sz="1600" dirty="0" smtClean="0"/>
              <a:t>objectives and the exact target </a:t>
            </a:r>
            <a:r>
              <a:rPr lang="en-US" altLang="ko-KR" sz="1600" dirty="0"/>
              <a:t>needs to be discussed</a:t>
            </a:r>
          </a:p>
          <a:p>
            <a:pPr lvl="2"/>
            <a:r>
              <a:rPr lang="en-US" altLang="ko-KR" sz="1400" dirty="0"/>
              <a:t>E.g., average throughput enhancement comparing with using only sub-7 GHz</a:t>
            </a:r>
          </a:p>
          <a:p>
            <a:pPr lvl="1"/>
            <a:r>
              <a:rPr lang="en-US" altLang="ko-KR" sz="1600" dirty="0" smtClean="0"/>
              <a:t>Similar </a:t>
            </a:r>
            <a:r>
              <a:rPr lang="en-US" altLang="ko-KR" sz="1600" dirty="0"/>
              <a:t>to the case for latency reduction, collaborative operation between sub-7 GHz and </a:t>
            </a:r>
            <a:r>
              <a:rPr lang="en-US" altLang="ko-KR" sz="1600" dirty="0" err="1"/>
              <a:t>mmWave</a:t>
            </a:r>
            <a:r>
              <a:rPr lang="en-US" altLang="ko-KR" sz="1600" dirty="0"/>
              <a:t> bands may be one of the most important factors</a:t>
            </a:r>
          </a:p>
          <a:p>
            <a:pPr lvl="1"/>
            <a:r>
              <a:rPr lang="en-US" altLang="ko-KR" sz="1600" dirty="0" smtClean="0"/>
              <a:t>Also, supporting high peak data rate may be helpful to average throughput enhancement </a:t>
            </a:r>
          </a:p>
          <a:p>
            <a:pPr lvl="1"/>
            <a:r>
              <a:rPr lang="en-US" altLang="ko-KR" sz="1600" dirty="0" smtClean="0"/>
              <a:t>In addition, beamforming accuracy and robustness may be essential</a:t>
            </a:r>
          </a:p>
          <a:p>
            <a:pPr lvl="2"/>
            <a:r>
              <a:rPr lang="en-US" altLang="ko-KR" sz="1400" dirty="0" smtClean="0"/>
              <a:t>Beamforming training procedure can be different from that of the latency reduction case</a:t>
            </a:r>
          </a:p>
          <a:p>
            <a:pPr lvl="1"/>
            <a:r>
              <a:rPr lang="en-US" altLang="ko-KR" sz="1600" dirty="0"/>
              <a:t>We can also consider </a:t>
            </a:r>
            <a:r>
              <a:rPr lang="en-US" altLang="ko-KR" sz="1600" dirty="0" smtClean="0"/>
              <a:t>supporting </a:t>
            </a:r>
            <a:r>
              <a:rPr lang="en-US" altLang="ko-KR" sz="1600" dirty="0"/>
              <a:t>multiple users </a:t>
            </a:r>
            <a:r>
              <a:rPr lang="en-US" altLang="ko-KR" sz="1600" dirty="0" smtClean="0"/>
              <a:t>based </a:t>
            </a:r>
            <a:r>
              <a:rPr lang="en-US" altLang="ko-KR" sz="1600" dirty="0"/>
              <a:t>on MLO</a:t>
            </a:r>
          </a:p>
          <a:p>
            <a:pPr lvl="2"/>
            <a:r>
              <a:rPr lang="en-US" altLang="ko-KR" sz="1400" dirty="0" smtClean="0"/>
              <a:t>Although we may not consider MU </a:t>
            </a:r>
            <a:r>
              <a:rPr lang="en-US" altLang="ko-KR" sz="1400" dirty="0"/>
              <a:t>transmission in </a:t>
            </a:r>
            <a:r>
              <a:rPr lang="en-US" altLang="ko-KR" sz="1400" dirty="0" smtClean="0"/>
              <a:t>one </a:t>
            </a:r>
            <a:r>
              <a:rPr lang="en-US" altLang="ko-KR" sz="1400" dirty="0" err="1" smtClean="0"/>
              <a:t>mmWave</a:t>
            </a:r>
            <a:r>
              <a:rPr lang="en-US" altLang="ko-KR" sz="1400" dirty="0" smtClean="0"/>
              <a:t> link, different </a:t>
            </a:r>
            <a:r>
              <a:rPr lang="en-US" altLang="ko-KR" sz="1400" dirty="0"/>
              <a:t>links </a:t>
            </a:r>
            <a:r>
              <a:rPr lang="en-US" altLang="ko-KR" sz="1400" dirty="0" smtClean="0"/>
              <a:t>(e.g., sub-7 </a:t>
            </a:r>
            <a:r>
              <a:rPr lang="en-US" altLang="ko-KR" sz="1400" dirty="0"/>
              <a:t>GHz band(s) + </a:t>
            </a:r>
            <a:r>
              <a:rPr lang="en-US" altLang="ko-KR" sz="1400" dirty="0" err="1"/>
              <a:t>mmWave</a:t>
            </a:r>
            <a:r>
              <a:rPr lang="en-US" altLang="ko-KR" sz="1400" dirty="0"/>
              <a:t> band(s)) can support different users at the same </a:t>
            </a:r>
            <a:r>
              <a:rPr lang="en-US" altLang="ko-KR" sz="1400" dirty="0" smtClean="0"/>
              <a:t>time</a:t>
            </a:r>
          </a:p>
          <a:p>
            <a:pPr lvl="2"/>
            <a:r>
              <a:rPr lang="en-US" altLang="ko-KR" sz="1400" dirty="0" smtClean="0"/>
              <a:t>Using multiple </a:t>
            </a:r>
            <a:r>
              <a:rPr lang="en-US" altLang="ko-KR" sz="1400" dirty="0" err="1" smtClean="0"/>
              <a:t>mmWave</a:t>
            </a:r>
            <a:r>
              <a:rPr lang="en-US" altLang="ko-KR" sz="1400" dirty="0" smtClean="0"/>
              <a:t> links may need additional array antennas and implementation while beamforming training may be simple compared to that for the MU case in one link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783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Additional Objectives 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Power consumption</a:t>
            </a:r>
          </a:p>
          <a:p>
            <a:pPr lvl="1"/>
            <a:r>
              <a:rPr lang="en-US" altLang="ko-KR" sz="1600" dirty="0" smtClean="0"/>
              <a:t>For handheld devices such as smartphone, tablet, laptop, etc., power consumption issues should be carefully handled</a:t>
            </a:r>
          </a:p>
          <a:p>
            <a:pPr lvl="1"/>
            <a:r>
              <a:rPr lang="en-US" altLang="ko-KR" sz="1600" dirty="0"/>
              <a:t>We can consider </a:t>
            </a:r>
            <a:r>
              <a:rPr lang="en-US" altLang="ko-KR" sz="1600" dirty="0" smtClean="0"/>
              <a:t>power saving as </a:t>
            </a:r>
            <a:r>
              <a:rPr lang="en-US" altLang="ko-KR" sz="1600" dirty="0"/>
              <a:t>one of the objectives and the exact target needs to be discussed</a:t>
            </a:r>
          </a:p>
          <a:p>
            <a:pPr lvl="2"/>
            <a:r>
              <a:rPr lang="en-US" altLang="ko-KR" sz="1400" dirty="0"/>
              <a:t>E.g., </a:t>
            </a:r>
            <a:r>
              <a:rPr lang="en-US" altLang="ko-KR" sz="1400" dirty="0" smtClean="0"/>
              <a:t>increased rate of power consumption </a:t>
            </a:r>
            <a:r>
              <a:rPr lang="en-US" altLang="ko-KR" sz="1400" dirty="0"/>
              <a:t>comparing with using only sub-7 GHz</a:t>
            </a:r>
          </a:p>
          <a:p>
            <a:pPr lvl="1"/>
            <a:r>
              <a:rPr lang="en-US" altLang="ko-KR" sz="1600" dirty="0" smtClean="0"/>
              <a:t>The most power consuming procedure in the </a:t>
            </a:r>
            <a:r>
              <a:rPr lang="en-US" altLang="ko-KR" sz="1600" dirty="0" err="1" smtClean="0"/>
              <a:t>mmWave</a:t>
            </a:r>
            <a:r>
              <a:rPr lang="en-US" altLang="ko-KR" sz="1600" dirty="0" smtClean="0"/>
              <a:t> band may be the beamforming training</a:t>
            </a:r>
          </a:p>
          <a:p>
            <a:pPr lvl="2"/>
            <a:r>
              <a:rPr lang="en-US" altLang="ko-KR" sz="1400" dirty="0" smtClean="0"/>
              <a:t>We need a simplified beamforming training method similar to the case for latency reduction while it should guarantee robust performance</a:t>
            </a:r>
          </a:p>
          <a:p>
            <a:pPr lvl="1"/>
            <a:r>
              <a:rPr lang="en-US" altLang="ko-KR" sz="1600" dirty="0" smtClean="0"/>
              <a:t>We also need to deal with how to perform power efficient channel access</a:t>
            </a:r>
          </a:p>
          <a:p>
            <a:pPr lvl="2"/>
            <a:r>
              <a:rPr lang="en-US" altLang="ko-KR" sz="1400" dirty="0" smtClean="0"/>
              <a:t>E.g., channel access can be managed in sub-7 GHz and STAs can be awake during the assigned period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65403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286776</TotalTime>
  <Words>1414</Words>
  <Application>Microsoft Office PowerPoint</Application>
  <PresentationFormat>화면 슬라이드 쇼(4:3)</PresentationFormat>
  <Paragraphs>196</Paragraphs>
  <Slides>11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7" baseType="lpstr">
      <vt:lpstr>굴림</vt:lpstr>
      <vt:lpstr>Malgun Gothic</vt:lpstr>
      <vt:lpstr>Malgun Gothic</vt:lpstr>
      <vt:lpstr>Arial</vt:lpstr>
      <vt:lpstr>Times New Roman</vt:lpstr>
      <vt:lpstr>802-11-Submission</vt:lpstr>
      <vt:lpstr>Discussion on Target Objectives for IMMW</vt:lpstr>
      <vt:lpstr>Introduction</vt:lpstr>
      <vt:lpstr>Peak Data Rate (1/2)</vt:lpstr>
      <vt:lpstr>Peak Data Rate (2/2)</vt:lpstr>
      <vt:lpstr>Latency (1/3)</vt:lpstr>
      <vt:lpstr>Latency (2/3)</vt:lpstr>
      <vt:lpstr>Latency (3/3)</vt:lpstr>
      <vt:lpstr>Additional Objectives (1/2)</vt:lpstr>
      <vt:lpstr>Additional Objectives (2/2)</vt:lpstr>
      <vt:lpstr>Conclusion</vt:lpstr>
      <vt:lpstr>References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admin</cp:lastModifiedBy>
  <cp:revision>6544</cp:revision>
  <cp:lastPrinted>2019-01-10T23:08:02Z</cp:lastPrinted>
  <dcterms:created xsi:type="dcterms:W3CDTF">2007-05-21T21:00:37Z</dcterms:created>
  <dcterms:modified xsi:type="dcterms:W3CDTF">2024-01-11T17:24:53Z</dcterms:modified>
</cp:coreProperties>
</file>