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91" r:id="rId4"/>
    <p:sldId id="286" r:id="rId5"/>
    <p:sldId id="271" r:id="rId6"/>
    <p:sldId id="287" r:id="rId7"/>
    <p:sldId id="289" r:id="rId8"/>
    <p:sldId id="288" r:id="rId9"/>
    <p:sldId id="290" r:id="rId10"/>
    <p:sldId id="266" r:id="rId11"/>
    <p:sldId id="267" r:id="rId12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60"/>
  </p:normalViewPr>
  <p:slideViewPr>
    <p:cSldViewPr>
      <p:cViewPr varScale="1">
        <p:scale>
          <a:sx n="78" d="100"/>
          <a:sy n="78" d="100"/>
        </p:scale>
        <p:origin x="576" y="77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5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96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6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21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7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95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8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17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33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11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5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Name, Affiliation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January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 smtClean="0"/>
              <a:t>Volkewr</a:t>
            </a:r>
            <a:r>
              <a:rPr lang="en-GB" dirty="0" smtClean="0"/>
              <a:t> Jungnickel, Fraunhofer HHI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802.11-24/0062r0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mentor.ieee.org/802.11/dcn/23/11-23-1905-00-immw-high-level-thoughts-on-immw.pptx" TargetMode="External"/><Relationship Id="rId13" Type="http://schemas.openxmlformats.org/officeDocument/2006/relationships/hyperlink" Target="https://mentor.ieee.org/802.11/dcn/23/11-23-0091-00-0wng-light-communication-for-uhr.pptx" TargetMode="External"/><Relationship Id="rId3" Type="http://schemas.openxmlformats.org/officeDocument/2006/relationships/hyperlink" Target="https://mentor.ieee.org/802.11/dcn/23/11-23-1819-01-immw-integrated-mmwave-design-considerations.pptx" TargetMode="External"/><Relationship Id="rId7" Type="http://schemas.openxmlformats.org/officeDocument/2006/relationships/hyperlink" Target="https://mentor.ieee.org/802.11/dcn/23/11-23-2004-00-immw-technical-scope-proposal.pptx" TargetMode="External"/><Relationship Id="rId12" Type="http://schemas.openxmlformats.org/officeDocument/2006/relationships/hyperlink" Target="https://mentor.ieee.org/802.11/dcn/23/11-23-0277-01-0000-ieee-802-standards-on-light-communication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23/11-23-1991-00-immw-discussion-on-enabling-mimo-in-immw.pptx" TargetMode="External"/><Relationship Id="rId11" Type="http://schemas.openxmlformats.org/officeDocument/2006/relationships/hyperlink" Target="https://standards.ieee.org/ieee/802.11bb/10823/" TargetMode="External"/><Relationship Id="rId5" Type="http://schemas.openxmlformats.org/officeDocument/2006/relationships/hyperlink" Target="https://mentor.ieee.org/802.11/dcn/23/11-23-1977-01-immw-requirements-analysis-for-immw-use-cases.pptx" TargetMode="External"/><Relationship Id="rId10" Type="http://schemas.openxmlformats.org/officeDocument/2006/relationships/hyperlink" Target="https://mentor.ieee.org/802.11/dcn/23/11-23-2016-02-immw-extend-immw-scope-to-include-optical-bands.pptx" TargetMode="External"/><Relationship Id="rId4" Type="http://schemas.openxmlformats.org/officeDocument/2006/relationships/hyperlink" Target="https://mentor.ieee.org/802.11/dcn/23/11-23-1878-01-immw-high-level-design-considerations-of-immw.pptx" TargetMode="External"/><Relationship Id="rId9" Type="http://schemas.openxmlformats.org/officeDocument/2006/relationships/hyperlink" Target="https://mentor.ieee.org/802.11/dcn/23/11-23-2052-00-immw-mmwave-operation-without-mmwave-beacon.pptx" TargetMode="External"/><Relationship Id="rId14" Type="http://schemas.openxmlformats.org/officeDocument/2006/relationships/hyperlink" Target="https://mentor.ieee.org/802.11/dcn/23/11-23-0221-01-0uhr-hybrid-lc-and-rf-in-uhr.ppt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04664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Channelization to include Optical Bands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2024-01-15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January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Volker Jungnickel, Fraunhofer HHI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915919"/>
              </p:ext>
            </p:extLst>
          </p:nvPr>
        </p:nvGraphicFramePr>
        <p:xfrm>
          <a:off x="993775" y="2427288"/>
          <a:ext cx="10242550" cy="268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2" name="Document" r:id="rId4" imgW="10448057" imgH="2742525" progId="Word.Document.8">
                  <p:embed/>
                </p:oleObj>
              </mc:Choice>
              <mc:Fallback>
                <p:oleObj name="Document" r:id="rId4" imgW="10448057" imgH="2742525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27288"/>
                        <a:ext cx="10242550" cy="2689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1988840"/>
            <a:ext cx="10510191" cy="4113213"/>
          </a:xfrm>
          <a:ln/>
        </p:spPr>
        <p:txBody>
          <a:bodyPr/>
          <a:lstStyle/>
          <a:p>
            <a:pPr marL="0" indent="0">
              <a:lnSpc>
                <a:spcPct val="150000"/>
              </a:lnSpc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Channelization </a:t>
            </a:r>
            <a:r>
              <a:rPr lang="en-GB" sz="2000" dirty="0" smtClean="0"/>
              <a:t>should be harmonized when </a:t>
            </a:r>
            <a:r>
              <a:rPr lang="en-GB" sz="2000" dirty="0" smtClean="0"/>
              <a:t>including optical bands.</a:t>
            </a:r>
            <a:endParaRPr lang="en-GB" sz="2000" dirty="0" smtClean="0"/>
          </a:p>
          <a:p>
            <a:pPr marL="685800" lvl="1">
              <a:lnSpc>
                <a:spcPct val="150000"/>
              </a:lnSpc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GHz </a:t>
            </a:r>
            <a:r>
              <a:rPr lang="en-GB" dirty="0" smtClean="0"/>
              <a:t>bandwidth </a:t>
            </a:r>
            <a:r>
              <a:rPr lang="en-GB" dirty="0" smtClean="0"/>
              <a:t>maybe achievable using VCSEL arrays </a:t>
            </a:r>
            <a:r>
              <a:rPr lang="en-GB" dirty="0" smtClean="0"/>
              <a:t>instead of </a:t>
            </a:r>
            <a:r>
              <a:rPr lang="en-GB" dirty="0" smtClean="0"/>
              <a:t>LEDs.</a:t>
            </a:r>
            <a:endParaRPr lang="en-GB" dirty="0" smtClean="0"/>
          </a:p>
          <a:p>
            <a:pPr marL="0" indent="0">
              <a:lnSpc>
                <a:spcPct val="150000"/>
              </a:lnSpc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S</a:t>
            </a:r>
            <a:r>
              <a:rPr lang="en-GB" sz="2000" dirty="0" smtClean="0"/>
              <a:t>ame channelization like for IMMW should be </a:t>
            </a:r>
            <a:r>
              <a:rPr lang="en-GB" sz="2000" dirty="0" smtClean="0"/>
              <a:t>adopted also for use in optical </a:t>
            </a:r>
            <a:r>
              <a:rPr lang="en-GB" sz="2000" dirty="0" smtClean="0"/>
              <a:t>bands.</a:t>
            </a:r>
          </a:p>
          <a:p>
            <a:pPr marL="685800" lvl="1">
              <a:lnSpc>
                <a:spcPct val="150000"/>
              </a:lnSpc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Multiple </a:t>
            </a:r>
            <a:r>
              <a:rPr lang="en-GB" dirty="0" smtClean="0"/>
              <a:t>optical bands should </a:t>
            </a:r>
            <a:r>
              <a:rPr lang="en-GB" dirty="0" smtClean="0"/>
              <a:t>map </a:t>
            </a:r>
            <a:r>
              <a:rPr lang="en-GB" dirty="0" smtClean="0"/>
              <a:t>onto different wavelengths using WDM</a:t>
            </a:r>
            <a:r>
              <a:rPr lang="en-GB" dirty="0" smtClean="0"/>
              <a:t>.</a:t>
            </a:r>
          </a:p>
          <a:p>
            <a:pPr marL="685800" lvl="1">
              <a:lnSpc>
                <a:spcPct val="150000"/>
              </a:lnSpc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Simple multiplexing/</a:t>
            </a:r>
            <a:r>
              <a:rPr lang="en-GB" dirty="0" err="1" smtClean="0"/>
              <a:t>demultiplexing</a:t>
            </a:r>
            <a:r>
              <a:rPr lang="en-GB" dirty="0" smtClean="0"/>
              <a:t> of optical bands by using optical filters</a:t>
            </a:r>
            <a:endParaRPr lang="en-GB" dirty="0" smtClean="0"/>
          </a:p>
          <a:p>
            <a:pPr marL="0" indent="0">
              <a:lnSpc>
                <a:spcPct val="150000"/>
              </a:lnSpc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dirty="0" smtClean="0"/>
          </a:p>
          <a:p>
            <a:pPr>
              <a:lnSpc>
                <a:spcPct val="150000"/>
              </a:lnSpc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1600" b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10</a:t>
            </a:fld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idx="4294967295"/>
          </p:nvPr>
        </p:nvSpPr>
        <p:spPr>
          <a:xfrm>
            <a:off x="929217" y="333375"/>
            <a:ext cx="2499764" cy="2730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January 2024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 smtClean="0"/>
              <a:t>Volker Jungnickel, Fraunhofer HHI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71165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1858983"/>
            <a:ext cx="10582199" cy="4113213"/>
          </a:xfrm>
          <a:ln/>
        </p:spPr>
        <p:txBody>
          <a:bodyPr/>
          <a:lstStyle/>
          <a:p>
            <a:pPr marL="0" indent="4763">
              <a:lnSpc>
                <a:spcPct val="150000"/>
              </a:lnSpc>
              <a:spcBef>
                <a:spcPts val="0"/>
              </a:spcBef>
              <a:tabLst>
                <a:tab pos="36036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050" b="0" dirty="0" smtClean="0"/>
              <a:t>[1]	</a:t>
            </a:r>
            <a:r>
              <a:rPr lang="de-DE" sz="1100" b="0" dirty="0" smtClean="0"/>
              <a:t>Integrated </a:t>
            </a:r>
            <a:r>
              <a:rPr lang="de-DE" sz="1100" b="0" dirty="0" err="1"/>
              <a:t>mmWave</a:t>
            </a:r>
            <a:r>
              <a:rPr lang="de-DE" sz="1100" b="0" dirty="0"/>
              <a:t> Design </a:t>
            </a:r>
            <a:r>
              <a:rPr lang="de-DE" sz="1100" b="0" dirty="0" err="1" smtClean="0"/>
              <a:t>Considerations</a:t>
            </a:r>
            <a:r>
              <a:rPr lang="de-DE" sz="1100" b="0" dirty="0" smtClean="0"/>
              <a:t>, </a:t>
            </a:r>
            <a:r>
              <a:rPr lang="de-DE" sz="1100" b="0" dirty="0" err="1" smtClean="0"/>
              <a:t>doc</a:t>
            </a:r>
            <a:r>
              <a:rPr lang="de-DE" sz="1100" b="0" dirty="0" smtClean="0"/>
              <a:t>. </a:t>
            </a:r>
            <a:r>
              <a:rPr lang="de-DE" sz="1100" b="0" dirty="0"/>
              <a:t>11-23/1819r1 </a:t>
            </a:r>
            <a:r>
              <a:rPr lang="de-DE" sz="1100" b="0" dirty="0">
                <a:hlinkClick r:id="rId3"/>
              </a:rPr>
              <a:t>https://</a:t>
            </a:r>
            <a:r>
              <a:rPr lang="de-DE" sz="1100" b="0" dirty="0" smtClean="0">
                <a:hlinkClick r:id="rId3"/>
              </a:rPr>
              <a:t>mentor.ieee.org/802.11/dcn/23/11-23-1819-01-immw-integrated-mmwave-design-considerations.pptx</a:t>
            </a:r>
            <a:endParaRPr lang="de-DE" sz="1100" b="0" dirty="0" smtClean="0"/>
          </a:p>
          <a:p>
            <a:pPr marL="0" indent="4763">
              <a:lnSpc>
                <a:spcPct val="150000"/>
              </a:lnSpc>
              <a:spcBef>
                <a:spcPts val="0"/>
              </a:spcBef>
              <a:tabLst>
                <a:tab pos="36036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de-DE" sz="1050" b="0" dirty="0" smtClean="0"/>
              <a:t>[2]	</a:t>
            </a:r>
            <a:r>
              <a:rPr lang="en-US" sz="1100" b="0" dirty="0" smtClean="0"/>
              <a:t>High-Level </a:t>
            </a:r>
            <a:r>
              <a:rPr lang="en-US" sz="1100" b="0" dirty="0"/>
              <a:t>Design Considerations of IMMW, 11-23/1878r1, </a:t>
            </a:r>
            <a:r>
              <a:rPr lang="en-US" sz="1100" b="0" dirty="0">
                <a:hlinkClick r:id="rId4"/>
              </a:rPr>
              <a:t>https://</a:t>
            </a:r>
            <a:r>
              <a:rPr lang="en-US" sz="1100" b="0" dirty="0" smtClean="0">
                <a:hlinkClick r:id="rId4"/>
              </a:rPr>
              <a:t>mentor.ieee.org/802.11/dcn/23/11-23-1878-01-immw-high-level-design-considerations-of-immw.pptx</a:t>
            </a:r>
            <a:endParaRPr lang="en-US" sz="1100" b="0" dirty="0" smtClean="0"/>
          </a:p>
          <a:p>
            <a:pPr marL="0" indent="4763">
              <a:lnSpc>
                <a:spcPct val="150000"/>
              </a:lnSpc>
              <a:spcBef>
                <a:spcPts val="0"/>
              </a:spcBef>
              <a:tabLst>
                <a:tab pos="36036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100" b="0" dirty="0" smtClean="0"/>
              <a:t>[3] 	Requirements </a:t>
            </a:r>
            <a:r>
              <a:rPr lang="en-US" sz="1100" b="0" dirty="0"/>
              <a:t>Analysis for IMMW Use Cases, 11-23/1977r1, </a:t>
            </a:r>
            <a:r>
              <a:rPr lang="en-US" sz="1100" b="0" dirty="0">
                <a:hlinkClick r:id="rId5"/>
              </a:rPr>
              <a:t>https://</a:t>
            </a:r>
            <a:r>
              <a:rPr lang="en-US" sz="1100" b="0" dirty="0" smtClean="0">
                <a:hlinkClick r:id="rId5"/>
              </a:rPr>
              <a:t>mentor.ieee.org/802.11/dcn/23/11-23-1977-01-immw-requirements-analysis-for-immw-use-cases.pptx</a:t>
            </a:r>
            <a:r>
              <a:rPr lang="en-US" sz="1100" b="0" dirty="0" smtClean="0"/>
              <a:t> </a:t>
            </a:r>
          </a:p>
          <a:p>
            <a:pPr marL="0" indent="4763">
              <a:lnSpc>
                <a:spcPct val="150000"/>
              </a:lnSpc>
              <a:spcBef>
                <a:spcPts val="0"/>
              </a:spcBef>
              <a:tabLst>
                <a:tab pos="36036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100" b="0" dirty="0" smtClean="0"/>
              <a:t>[4]	Discussion </a:t>
            </a:r>
            <a:r>
              <a:rPr lang="en-US" sz="1100" b="0" dirty="0"/>
              <a:t>on Enabling MIMO in IMMW, 11-23/1991r, </a:t>
            </a:r>
            <a:r>
              <a:rPr lang="en-US" sz="1100" b="0" dirty="0">
                <a:hlinkClick r:id="rId6"/>
              </a:rPr>
              <a:t>https://</a:t>
            </a:r>
            <a:r>
              <a:rPr lang="en-US" sz="1100" b="0" dirty="0" smtClean="0">
                <a:hlinkClick r:id="rId6"/>
              </a:rPr>
              <a:t>mentor.ieee.org/802.11/dcn/23/11-23-1991-00-immw-discussion-on-enabling-mimo-in-immw.pptx</a:t>
            </a:r>
            <a:r>
              <a:rPr lang="en-US" sz="1100" b="0" dirty="0" smtClean="0"/>
              <a:t> </a:t>
            </a:r>
          </a:p>
          <a:p>
            <a:pPr marL="0" indent="4763">
              <a:lnSpc>
                <a:spcPct val="150000"/>
              </a:lnSpc>
              <a:spcBef>
                <a:spcPts val="0"/>
              </a:spcBef>
              <a:tabLst>
                <a:tab pos="36036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100" b="0" dirty="0" smtClean="0"/>
              <a:t>[5]	Technical </a:t>
            </a:r>
            <a:r>
              <a:rPr lang="en-GB" sz="1100" b="0" dirty="0"/>
              <a:t>scope proposal, 11-23/2004r0, </a:t>
            </a:r>
            <a:r>
              <a:rPr lang="en-GB" sz="1100" b="0" dirty="0">
                <a:hlinkClick r:id="rId7"/>
              </a:rPr>
              <a:t>https://</a:t>
            </a:r>
            <a:r>
              <a:rPr lang="en-GB" sz="1100" b="0" dirty="0" smtClean="0">
                <a:hlinkClick r:id="rId7"/>
              </a:rPr>
              <a:t>mentor.ieee.org/802.11/dcn/23/11-23-2004-00-immw-technical-scope-proposal.pptx</a:t>
            </a:r>
            <a:r>
              <a:rPr lang="en-GB" sz="1100" b="0" dirty="0" smtClean="0"/>
              <a:t> </a:t>
            </a:r>
          </a:p>
          <a:p>
            <a:pPr marL="0" indent="4763">
              <a:lnSpc>
                <a:spcPct val="150000"/>
              </a:lnSpc>
              <a:spcBef>
                <a:spcPts val="0"/>
              </a:spcBef>
              <a:tabLst>
                <a:tab pos="36036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100" b="0" dirty="0"/>
              <a:t>[6]	</a:t>
            </a:r>
            <a:r>
              <a:rPr lang="en-GB" sz="1100" b="0" dirty="0" smtClean="0"/>
              <a:t>High-level thoughts on IMMW</a:t>
            </a:r>
            <a:r>
              <a:rPr lang="en-US" sz="1100" b="0" dirty="0" smtClean="0"/>
              <a:t>, 11-23/1905r0</a:t>
            </a:r>
            <a:r>
              <a:rPr lang="en-US" sz="1100" b="0" dirty="0"/>
              <a:t>, </a:t>
            </a:r>
            <a:r>
              <a:rPr lang="en-US" sz="1100" b="0" dirty="0">
                <a:hlinkClick r:id="rId8"/>
              </a:rPr>
              <a:t>https://</a:t>
            </a:r>
            <a:r>
              <a:rPr lang="en-US" sz="1100" b="0" dirty="0" smtClean="0">
                <a:hlinkClick r:id="rId8"/>
              </a:rPr>
              <a:t>mentor.ieee.org/802.11/dcn/23/11-23-1905-00-immw-high-level-thoughts-on-immw.pptx</a:t>
            </a:r>
            <a:r>
              <a:rPr lang="en-US" sz="1100" b="0" dirty="0" smtClean="0"/>
              <a:t> </a:t>
            </a:r>
            <a:endParaRPr lang="en-US" sz="1100" b="0" dirty="0"/>
          </a:p>
          <a:p>
            <a:pPr marL="0" indent="4763">
              <a:lnSpc>
                <a:spcPct val="150000"/>
              </a:lnSpc>
              <a:spcBef>
                <a:spcPts val="0"/>
              </a:spcBef>
              <a:tabLst>
                <a:tab pos="36036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100" b="0" dirty="0" smtClean="0"/>
              <a:t>[7]</a:t>
            </a:r>
            <a:r>
              <a:rPr lang="en-US" sz="1100" b="0" dirty="0" smtClean="0"/>
              <a:t>	</a:t>
            </a:r>
            <a:r>
              <a:rPr lang="en-US" sz="1050" b="0" dirty="0" err="1"/>
              <a:t>mmWave</a:t>
            </a:r>
            <a:r>
              <a:rPr lang="en-US" sz="1050" b="0" dirty="0"/>
              <a:t> operation without </a:t>
            </a:r>
            <a:r>
              <a:rPr lang="en-US" sz="1050" b="0" dirty="0" err="1"/>
              <a:t>mmWave</a:t>
            </a:r>
            <a:r>
              <a:rPr lang="en-US" sz="1050" b="0" dirty="0"/>
              <a:t> Beacon</a:t>
            </a:r>
            <a:r>
              <a:rPr lang="de-DE" sz="1100" b="0" dirty="0" smtClean="0"/>
              <a:t>, 11-23/2152r0</a:t>
            </a:r>
            <a:r>
              <a:rPr lang="de-DE" sz="1100" b="0" dirty="0"/>
              <a:t>, </a:t>
            </a:r>
            <a:r>
              <a:rPr lang="de-DE" sz="1100" b="0" dirty="0">
                <a:hlinkClick r:id="rId9"/>
              </a:rPr>
              <a:t>https://</a:t>
            </a:r>
            <a:r>
              <a:rPr lang="de-DE" sz="1100" b="0" dirty="0" smtClean="0">
                <a:hlinkClick r:id="rId9"/>
              </a:rPr>
              <a:t>mentor.ieee.org/802.11/dcn/23/11-23-2052-00-immw-mmwave-operation-without-mmwave-beacon.pptx</a:t>
            </a:r>
            <a:r>
              <a:rPr lang="de-DE" sz="1100" b="0" dirty="0" smtClean="0"/>
              <a:t> </a:t>
            </a:r>
            <a:endParaRPr lang="en-US" sz="1100" b="0" dirty="0" smtClean="0"/>
          </a:p>
          <a:p>
            <a:pPr marL="0" indent="4763">
              <a:lnSpc>
                <a:spcPct val="150000"/>
              </a:lnSpc>
              <a:spcBef>
                <a:spcPts val="0"/>
              </a:spcBef>
              <a:tabLst>
                <a:tab pos="36036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100" b="0" dirty="0" smtClean="0"/>
              <a:t>[8]</a:t>
            </a:r>
            <a:r>
              <a:rPr lang="en-GB" sz="1100" b="0" dirty="0"/>
              <a:t>	</a:t>
            </a:r>
            <a:r>
              <a:rPr lang="en-US" sz="1100" b="0" dirty="0"/>
              <a:t> Extend IMMW scope to include optical bands, 11-23/2016r2, </a:t>
            </a:r>
            <a:r>
              <a:rPr lang="en-US" sz="1100" b="0" dirty="0">
                <a:hlinkClick r:id="rId10"/>
              </a:rPr>
              <a:t>https://mentor.ieee.org/802.11/dcn/23/11-23-2016-02-immw-extend-immw-scope-to-include-optical-bands.pptx</a:t>
            </a:r>
            <a:r>
              <a:rPr lang="en-US" sz="1100" b="0" dirty="0"/>
              <a:t> </a:t>
            </a:r>
            <a:endParaRPr lang="en-GB" sz="1100" b="0" dirty="0"/>
          </a:p>
          <a:p>
            <a:pPr marL="0" indent="4763">
              <a:lnSpc>
                <a:spcPct val="150000"/>
              </a:lnSpc>
              <a:spcBef>
                <a:spcPts val="0"/>
              </a:spcBef>
              <a:tabLst>
                <a:tab pos="36036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100" b="0" dirty="0" smtClean="0"/>
              <a:t>[</a:t>
            </a:r>
            <a:r>
              <a:rPr lang="en-GB" sz="1100" b="0" dirty="0" smtClean="0"/>
              <a:t>9]</a:t>
            </a:r>
            <a:r>
              <a:rPr lang="en-GB" sz="1100" b="0" dirty="0"/>
              <a:t>	</a:t>
            </a:r>
            <a:r>
              <a:rPr lang="en-GB" sz="1100" b="0" dirty="0">
                <a:solidFill>
                  <a:schemeClr val="tx1"/>
                </a:solidFill>
              </a:rPr>
              <a:t>IEEE </a:t>
            </a:r>
            <a:r>
              <a:rPr lang="en-GB" sz="1100" b="0" dirty="0" err="1">
                <a:solidFill>
                  <a:schemeClr val="tx1"/>
                </a:solidFill>
              </a:rPr>
              <a:t>Std</a:t>
            </a:r>
            <a:r>
              <a:rPr lang="en-GB" sz="1100" b="0" dirty="0">
                <a:solidFill>
                  <a:schemeClr val="tx1"/>
                </a:solidFill>
              </a:rPr>
              <a:t> 802.11bb-2023, </a:t>
            </a:r>
            <a:r>
              <a:rPr lang="en-GB" sz="1100" b="0" dirty="0">
                <a:solidFill>
                  <a:schemeClr val="tx1"/>
                </a:solidFill>
                <a:hlinkClick r:id="rId11"/>
              </a:rPr>
              <a:t>https://standards.ieee.org/ieee/802.11bb/10823/</a:t>
            </a:r>
            <a:endParaRPr lang="en-GB" sz="1100" b="0" dirty="0">
              <a:solidFill>
                <a:schemeClr val="tx1"/>
              </a:solidFill>
            </a:endParaRPr>
          </a:p>
          <a:p>
            <a:pPr marL="0" indent="4763">
              <a:lnSpc>
                <a:spcPct val="150000"/>
              </a:lnSpc>
              <a:spcBef>
                <a:spcPts val="0"/>
              </a:spcBef>
              <a:tabLst>
                <a:tab pos="36036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100" b="0" dirty="0" smtClean="0">
                <a:solidFill>
                  <a:schemeClr val="tx1"/>
                </a:solidFill>
              </a:rPr>
              <a:t>[10]</a:t>
            </a:r>
            <a:r>
              <a:rPr lang="en-GB" sz="1100" b="0" dirty="0">
                <a:solidFill>
                  <a:schemeClr val="tx1"/>
                </a:solidFill>
              </a:rPr>
              <a:t>	IEEE 802 Tutorial “</a:t>
            </a:r>
            <a:r>
              <a:rPr lang="en-US" sz="1100" b="0" dirty="0">
                <a:solidFill>
                  <a:schemeClr val="tx1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IEEE 802 </a:t>
            </a:r>
            <a:r>
              <a:rPr lang="en-US" sz="1100" b="0" dirty="0">
                <a:solidFill>
                  <a:schemeClr val="tx1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Standards on Light </a:t>
            </a:r>
            <a:r>
              <a:rPr lang="en-US" sz="1100" b="0" dirty="0">
                <a:solidFill>
                  <a:schemeClr val="tx1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Communication”</a:t>
            </a:r>
            <a:r>
              <a:rPr lang="en-GB" sz="1100" b="0" dirty="0">
                <a:solidFill>
                  <a:schemeClr val="tx1"/>
                </a:solidFill>
              </a:rPr>
              <a:t> at March 2023 Plenary Meeting </a:t>
            </a:r>
            <a:r>
              <a:rPr lang="en-GB" sz="1100" b="0" dirty="0">
                <a:solidFill>
                  <a:schemeClr val="tx1"/>
                </a:solidFill>
                <a:hlinkClick r:id="rId12"/>
              </a:rPr>
              <a:t>https://mentor.ieee.org/802.11/dcn/23/11-23-0277-01-0000-ieee-802-standards-on-light-communication.pdf</a:t>
            </a:r>
            <a:r>
              <a:rPr lang="en-GB" sz="1100" b="0" dirty="0">
                <a:solidFill>
                  <a:schemeClr val="tx1"/>
                </a:solidFill>
              </a:rPr>
              <a:t> </a:t>
            </a:r>
          </a:p>
          <a:p>
            <a:pPr marL="0" indent="4763">
              <a:lnSpc>
                <a:spcPct val="150000"/>
              </a:lnSpc>
              <a:spcBef>
                <a:spcPts val="0"/>
              </a:spcBef>
              <a:tabLst>
                <a:tab pos="36036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100" b="0" dirty="0" smtClean="0"/>
              <a:t>[11]</a:t>
            </a:r>
            <a:r>
              <a:rPr lang="en-US" sz="1100" b="0" dirty="0" smtClean="0"/>
              <a:t>	H. </a:t>
            </a:r>
            <a:r>
              <a:rPr lang="en-US" sz="1100" b="0" dirty="0" err="1" smtClean="0"/>
              <a:t>Kazemi</a:t>
            </a:r>
            <a:r>
              <a:rPr lang="en-US" sz="1100" b="0" dirty="0" smtClean="0"/>
              <a:t> et al., “Experimental </a:t>
            </a:r>
            <a:r>
              <a:rPr lang="en-US" sz="1100" b="0" dirty="0"/>
              <a:t>Demonstration of 17 Gb/s Transmission Over Indoor Optical Wireless Communication Links Using A Low-Power Single-Mode </a:t>
            </a:r>
            <a:r>
              <a:rPr lang="en-US" sz="1100" b="0" dirty="0" smtClean="0"/>
              <a:t>VCSEL” , Optical Wireless Communication Conference, Eindhoven, Dec. 2023</a:t>
            </a:r>
            <a:endParaRPr lang="en-GB" sz="1100" b="0" dirty="0" smtClean="0"/>
          </a:p>
          <a:p>
            <a:pPr marL="355600" indent="-355600">
              <a:lnSpc>
                <a:spcPct val="150000"/>
              </a:lnSpc>
              <a:spcBef>
                <a:spcPts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200" b="0" dirty="0"/>
              <a:t>[</a:t>
            </a:r>
            <a:r>
              <a:rPr lang="en-US" sz="1200" b="0" dirty="0" smtClean="0"/>
              <a:t>12]</a:t>
            </a:r>
            <a:r>
              <a:rPr lang="en-US" sz="1200" b="0" dirty="0"/>
              <a:t>	M. Hinrichs et al., “4 </a:t>
            </a:r>
            <a:r>
              <a:rPr lang="en-US" sz="1200" b="0" dirty="0" err="1"/>
              <a:t>Gbit</a:t>
            </a:r>
            <a:r>
              <a:rPr lang="en-US" sz="1200" b="0" dirty="0"/>
              <a:t>/s Optical Wireless Communication with High-Power Transmitter,” ECOC Glasgow, Sept. 2023 </a:t>
            </a:r>
          </a:p>
          <a:p>
            <a:pPr marL="355600" indent="-355600">
              <a:lnSpc>
                <a:spcPct val="150000"/>
              </a:lnSpc>
              <a:spcBef>
                <a:spcPts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200" b="0" dirty="0" smtClean="0">
                <a:solidFill>
                  <a:schemeClr val="tx1"/>
                </a:solidFill>
              </a:rPr>
              <a:t>[13]</a:t>
            </a:r>
            <a:r>
              <a:rPr lang="en-GB" sz="1200" b="0" dirty="0" smtClean="0">
                <a:solidFill>
                  <a:schemeClr val="tx1"/>
                </a:solidFill>
              </a:rPr>
              <a:t>	11-23/0091 “New </a:t>
            </a:r>
            <a:r>
              <a:rPr lang="en-GB" sz="1200" b="0" dirty="0">
                <a:solidFill>
                  <a:schemeClr val="tx1"/>
                </a:solidFill>
              </a:rPr>
              <a:t>Light Communication Features” </a:t>
            </a:r>
            <a:r>
              <a:rPr lang="en-GB" sz="1200" b="0" dirty="0">
                <a:solidFill>
                  <a:schemeClr val="tx1"/>
                </a:solidFill>
                <a:hlinkClick r:id="rId13"/>
              </a:rPr>
              <a:t>https://</a:t>
            </a:r>
            <a:r>
              <a:rPr lang="en-GB" sz="1200" b="0" dirty="0" smtClean="0">
                <a:solidFill>
                  <a:schemeClr val="tx1"/>
                </a:solidFill>
                <a:hlinkClick r:id="rId13"/>
              </a:rPr>
              <a:t>mentor.ieee.org/802.11/dcn/23/11-23-0091-00-0wng-light-communication-for-uhr.pptx</a:t>
            </a:r>
            <a:r>
              <a:rPr lang="en-GB" sz="1200" b="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100" b="0" dirty="0">
                <a:solidFill>
                  <a:schemeClr val="tx1"/>
                </a:solidFill>
              </a:rPr>
              <a:t>[</a:t>
            </a:r>
            <a:r>
              <a:rPr lang="en-GB" sz="1100" b="0" dirty="0" smtClean="0">
                <a:solidFill>
                  <a:schemeClr val="tx1"/>
                </a:solidFill>
              </a:rPr>
              <a:t>14]</a:t>
            </a:r>
            <a:r>
              <a:rPr lang="en-GB" sz="1100" b="0" dirty="0">
                <a:solidFill>
                  <a:schemeClr val="tx1"/>
                </a:solidFill>
              </a:rPr>
              <a:t> </a:t>
            </a:r>
            <a:r>
              <a:rPr lang="en-GB" sz="1100" b="0" dirty="0" smtClean="0">
                <a:solidFill>
                  <a:schemeClr val="tx1"/>
                </a:solidFill>
              </a:rPr>
              <a:t>   </a:t>
            </a:r>
            <a:r>
              <a:rPr lang="en-GB" sz="1200" b="0" dirty="0" smtClean="0">
                <a:solidFill>
                  <a:schemeClr val="tx1"/>
                </a:solidFill>
              </a:rPr>
              <a:t>11-23/0221r1 </a:t>
            </a:r>
            <a:r>
              <a:rPr lang="en-GB" sz="1200" b="0" dirty="0">
                <a:solidFill>
                  <a:schemeClr val="tx1"/>
                </a:solidFill>
              </a:rPr>
              <a:t>“</a:t>
            </a:r>
            <a:r>
              <a:rPr lang="en-US" sz="1200" b="0" dirty="0">
                <a:solidFill>
                  <a:schemeClr val="tx1"/>
                </a:solidFill>
              </a:rPr>
              <a:t>Hybrid LC and RF in UHR” </a:t>
            </a:r>
            <a:r>
              <a:rPr lang="en-US" sz="1200" b="0" dirty="0">
                <a:solidFill>
                  <a:schemeClr val="tx1"/>
                </a:solidFill>
                <a:hlinkClick r:id="rId14"/>
              </a:rPr>
              <a:t>https://mentor.ieee.org/802.11/dcn/23/11-23-0221-01-0uhr-hybrid-lc-and-rf-in-uhr.pptx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  <a:endParaRPr lang="en-GB" sz="1200" b="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1100" b="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1100" b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 smtClean="0"/>
              <a:t>Volker Jungnickel, Fraunhofer HHI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idx="4294967295"/>
          </p:nvPr>
        </p:nvSpPr>
        <p:spPr>
          <a:xfrm>
            <a:off x="929217" y="333375"/>
            <a:ext cx="2499764" cy="2730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January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2231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0" algn="just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This contribution considers channelization to include optical bands into </a:t>
            </a:r>
            <a:r>
              <a:rPr lang="en-GB" sz="2000" dirty="0" smtClean="0"/>
              <a:t>the IMMW </a:t>
            </a:r>
            <a:r>
              <a:rPr lang="en-GB" sz="2000" dirty="0" smtClean="0"/>
              <a:t>scope. It is proposed to harmonize </a:t>
            </a:r>
            <a:r>
              <a:rPr lang="en-GB" sz="2000" dirty="0"/>
              <a:t>the channelization used </a:t>
            </a:r>
            <a:r>
              <a:rPr lang="en-GB" sz="2000" dirty="0" smtClean="0"/>
              <a:t>for integrated </a:t>
            </a:r>
            <a:r>
              <a:rPr lang="en-GB" sz="2000" dirty="0" smtClean="0"/>
              <a:t>LC </a:t>
            </a:r>
            <a:r>
              <a:rPr lang="en-GB" sz="2000" dirty="0" smtClean="0"/>
              <a:t>with the one to be defined for mm-wave in IMMW.</a:t>
            </a:r>
            <a:endParaRPr lang="en-GB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13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 smtClean="0"/>
              <a:t>Volker Jungnickel, Fraunhofer HHI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idx="4294967295"/>
          </p:nvPr>
        </p:nvSpPr>
        <p:spPr>
          <a:xfrm>
            <a:off x="929217" y="333375"/>
            <a:ext cx="2499764" cy="2730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January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 txBox="1">
            <a:spLocks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5IRWYhMAAAAlAAAAZAAAAA0AAAAAAAAAAAAAAAAAAAAAAAAAAAAAAAAAAAAAAAAAAAEAAABQAAAAAAAAAAAA4D8AAAAAAADgPwAAAAAAAOA/AAAAAAAA4D8AAAAAAADgPwAAAAAAAOA/AAAAAAAA4D8AAAAAAADgPwAAAAAAAOA/AAAAAAAA4D8CAAAAjAAAAAAAAAAAAAAAmKKuDP///wgAAAAAAAAAAAAAAAAAAAAAAAAAAAAAAAAAAAAAZAAAAAEAAABAAAAAAAAAAAAAAAAAAAAAAAAAAAAAAAAAAAAAAAAAAAAAAAAAAAAAAAAAAAAAAAAAAAAAAAAAAAAAAAAAAAAAAAAAAAAAAAAAAAAAAAAAAAAAAAAAAAAAFAAAADwAAAAAAAAAAAAAABJBkQkUAAAAAQAAABQAAAAUAAAAFAAAAAEAAAAAAAAAZAAAAGQAAAAAAAAAZAAAAGQAAAAVAAAAYAAAAAAAAAAAAAAADwAAACADAAAAAAAAAAAAAAEAAACgMgAAVgcAAKr4//8BAAAAf39/AAEAAABkAAAAAAAAABQAAABAHwAAAAAAACYAAAAAAAAAwOD//wAAAAAmAAAAZAAAABYAAABMAAAAAAAAAAAAAAAEAAAAAAAAAAEAAABNV2YKAAAAACgAAAAoAAAAZAAAAGQAAAAAAAAAzMzMAAAAAABQAAAAUAAAAGQAAABkAAAAAAAAABcAAAAUAAAAAAAAAAAAAAD/fwAA/38AAAAAAAAJAAAABAAAAI0D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gIAAMAHAACuNQAAWRwAABAAAAAmAAAACAAAAAAAAAAAAAAAMAAAABQAAAAAAAAAAAD//wAAAQAAAP//AAABAA=="/>
              </a:ext>
            </a:extLst>
          </p:cNvSpPr>
          <p:nvPr/>
        </p:nvSpPr>
        <p:spPr bwMode="auto">
          <a:xfrm>
            <a:off x="929217" y="2132856"/>
            <a:ext cx="10423367" cy="4135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10000"/>
              </a:lnSpc>
              <a:buFont typeface="Arial" panose="020B0604020202020204" pitchFamily="34" charset="0"/>
              <a:buChar char="•"/>
              <a:defRPr lang="en-us"/>
            </a:pPr>
            <a:r>
              <a:rPr lang="en-US" sz="2000" kern="0" dirty="0" smtClean="0"/>
              <a:t>Recent contributions in IMMW SG show significant interest in use of higher bands</a:t>
            </a:r>
            <a:endParaRPr lang="en-us" sz="2000" kern="0" dirty="0" smtClean="0">
              <a:cs typeface="Calibri" panose="020F0502020204030204"/>
            </a:endParaRPr>
          </a:p>
          <a:p>
            <a:pPr marL="651510" lvl="1">
              <a:lnSpc>
                <a:spcPct val="110000"/>
              </a:lnSpc>
              <a:buFont typeface="Symbol" panose="05050102010706020507" pitchFamily="18" charset="2"/>
              <a:buChar char="-"/>
              <a:defRPr lang="en-us"/>
            </a:pPr>
            <a:r>
              <a:rPr lang="en-us" sz="1800" kern="0" dirty="0" smtClean="0"/>
              <a:t>[1-4] proposed to </a:t>
            </a:r>
            <a:r>
              <a:rPr lang="en-us" sz="1800" kern="0" dirty="0"/>
              <a:t>reuse existing </a:t>
            </a:r>
            <a:r>
              <a:rPr lang="en-us" sz="1800" kern="0" dirty="0" smtClean="0"/>
              <a:t>Sub-7GHz </a:t>
            </a:r>
            <a:r>
              <a:rPr lang="en-us" sz="1800" kern="0" dirty="0"/>
              <a:t>baseband </a:t>
            </a:r>
            <a:r>
              <a:rPr lang="en-us" sz="1800" kern="0" dirty="0" smtClean="0"/>
              <a:t>waveforms</a:t>
            </a:r>
          </a:p>
          <a:p>
            <a:pPr marL="651510" lvl="1">
              <a:lnSpc>
                <a:spcPct val="110000"/>
              </a:lnSpc>
              <a:buFont typeface="Symbol" panose="05050102010706020507" pitchFamily="18" charset="2"/>
              <a:buChar char="-"/>
              <a:defRPr lang="en-us"/>
            </a:pPr>
            <a:r>
              <a:rPr lang="en-US" sz="1800" kern="0" dirty="0">
                <a:cs typeface="Calibri" panose="020F0502020204030204"/>
              </a:rPr>
              <a:t>[2] discussed </a:t>
            </a:r>
            <a:r>
              <a:rPr lang="en-US" sz="1800" kern="0" dirty="0" smtClean="0">
                <a:cs typeface="Calibri" panose="020F0502020204030204"/>
              </a:rPr>
              <a:t>ideas </a:t>
            </a:r>
            <a:r>
              <a:rPr lang="en-US" sz="1800" kern="0" dirty="0" smtClean="0">
                <a:cs typeface="Calibri" panose="020F0502020204030204"/>
              </a:rPr>
              <a:t>about </a:t>
            </a:r>
            <a:r>
              <a:rPr lang="en-US" sz="1800" kern="0" dirty="0">
                <a:cs typeface="Calibri" panose="020F0502020204030204"/>
              </a:rPr>
              <a:t>channelization for mm-wave</a:t>
            </a:r>
            <a:endParaRPr lang="en-us" sz="1800" kern="0" dirty="0">
              <a:cs typeface="Calibri" panose="020F0502020204030204"/>
            </a:endParaRPr>
          </a:p>
          <a:p>
            <a:pPr marL="651510" lvl="1">
              <a:lnSpc>
                <a:spcPct val="110000"/>
              </a:lnSpc>
              <a:buFont typeface="Symbol" panose="05050102010706020507" pitchFamily="18" charset="2"/>
              <a:buChar char="-"/>
              <a:defRPr lang="en-us"/>
            </a:pPr>
            <a:r>
              <a:rPr lang="en-US" sz="1800" kern="0" dirty="0" smtClean="0"/>
              <a:t>[</a:t>
            </a:r>
            <a:r>
              <a:rPr lang="en-US" sz="1800" kern="0" dirty="0" smtClean="0"/>
              <a:t>5, 6] </a:t>
            </a:r>
            <a:r>
              <a:rPr lang="en-US" sz="1800" kern="0" dirty="0" smtClean="0"/>
              <a:t>proposed a limited scope </a:t>
            </a:r>
            <a:r>
              <a:rPr lang="en-US" sz="1800" kern="0" dirty="0" smtClean="0"/>
              <a:t>in general</a:t>
            </a:r>
          </a:p>
          <a:p>
            <a:pPr marL="651510" lvl="1">
              <a:lnSpc>
                <a:spcPct val="110000"/>
              </a:lnSpc>
              <a:buFont typeface="Symbol" panose="05050102010706020507" pitchFamily="18" charset="2"/>
              <a:buChar char="-"/>
              <a:defRPr lang="en-us"/>
            </a:pPr>
            <a:r>
              <a:rPr lang="en-US" sz="1800" kern="0" dirty="0" smtClean="0"/>
              <a:t>[7] discussed beacon issues</a:t>
            </a:r>
            <a:endParaRPr lang="en-US" sz="1800" kern="0" dirty="0" smtClean="0"/>
          </a:p>
          <a:p>
            <a:pPr marL="651510" lvl="1">
              <a:lnSpc>
                <a:spcPct val="110000"/>
              </a:lnSpc>
              <a:buFont typeface="Symbol" panose="05050102010706020507" pitchFamily="18" charset="2"/>
              <a:buChar char="-"/>
              <a:defRPr lang="en-us"/>
            </a:pPr>
            <a:r>
              <a:rPr lang="en-US" sz="1800" kern="0" dirty="0" smtClean="0"/>
              <a:t>[8] </a:t>
            </a:r>
            <a:r>
              <a:rPr lang="en-US" sz="1800" kern="0" dirty="0" smtClean="0"/>
              <a:t>proposed to </a:t>
            </a:r>
            <a:r>
              <a:rPr lang="en-US" sz="1800" kern="0" dirty="0" smtClean="0"/>
              <a:t>include </a:t>
            </a:r>
            <a:r>
              <a:rPr lang="en-US" sz="1800" kern="0" dirty="0" smtClean="0"/>
              <a:t>optical </a:t>
            </a:r>
            <a:r>
              <a:rPr lang="en-US" sz="1800" kern="0" dirty="0" smtClean="0"/>
              <a:t>bands</a:t>
            </a:r>
          </a:p>
          <a:p>
            <a:pPr marL="651510" lvl="1">
              <a:lnSpc>
                <a:spcPct val="110000"/>
              </a:lnSpc>
              <a:buFont typeface="Symbol" panose="05050102010706020507" pitchFamily="18" charset="2"/>
              <a:buChar char="-"/>
              <a:defRPr lang="en-us"/>
            </a:pPr>
            <a:r>
              <a:rPr lang="en-US" sz="1800" kern="0" dirty="0" smtClean="0"/>
              <a:t>[9, 10] provide background on 11bb in optical bands</a:t>
            </a:r>
            <a:endParaRPr lang="en-US" sz="1800" kern="0" dirty="0" smtClean="0"/>
          </a:p>
          <a:p>
            <a:pPr marL="651510" lvl="1">
              <a:lnSpc>
                <a:spcPct val="110000"/>
              </a:lnSpc>
              <a:buFont typeface="Symbol" panose="05050102010706020507" pitchFamily="18" charset="2"/>
              <a:buChar char="-"/>
              <a:defRPr lang="en-us"/>
            </a:pPr>
            <a:r>
              <a:rPr lang="de-DE" sz="1800" kern="0" dirty="0" err="1"/>
              <a:t>this</a:t>
            </a:r>
            <a:r>
              <a:rPr lang="de-DE" sz="1800" kern="0" dirty="0"/>
              <a:t> </a:t>
            </a:r>
            <a:r>
              <a:rPr lang="de-DE" sz="1800" kern="0" dirty="0" err="1"/>
              <a:t>approach</a:t>
            </a:r>
            <a:r>
              <a:rPr lang="de-DE" sz="1800" kern="0" dirty="0"/>
              <a:t> </a:t>
            </a:r>
            <a:r>
              <a:rPr lang="de-DE" sz="1800" kern="0" dirty="0" err="1"/>
              <a:t>can</a:t>
            </a:r>
            <a:r>
              <a:rPr lang="de-DE" sz="1800" kern="0" dirty="0"/>
              <a:t> </a:t>
            </a:r>
            <a:r>
              <a:rPr lang="de-DE" sz="1800" kern="0" dirty="0" err="1"/>
              <a:t>only</a:t>
            </a:r>
            <a:r>
              <a:rPr lang="de-DE" sz="1800" kern="0" dirty="0"/>
              <a:t> </a:t>
            </a:r>
            <a:r>
              <a:rPr lang="de-DE" sz="1800" kern="0" dirty="0" err="1"/>
              <a:t>work</a:t>
            </a:r>
            <a:r>
              <a:rPr lang="de-DE" sz="1800" kern="0" dirty="0"/>
              <a:t> </a:t>
            </a:r>
            <a:r>
              <a:rPr lang="de-DE" sz="1800" kern="0" dirty="0" err="1"/>
              <a:t>if</a:t>
            </a:r>
            <a:r>
              <a:rPr lang="de-DE" sz="1800" kern="0" dirty="0"/>
              <a:t> </a:t>
            </a:r>
            <a:r>
              <a:rPr lang="de-DE" sz="1800" kern="0" dirty="0" err="1"/>
              <a:t>parts</a:t>
            </a:r>
            <a:r>
              <a:rPr lang="de-DE" sz="1800" kern="0" dirty="0"/>
              <a:t> </a:t>
            </a:r>
            <a:r>
              <a:rPr lang="de-DE" sz="1800" kern="0" dirty="0" err="1"/>
              <a:t>of</a:t>
            </a:r>
            <a:r>
              <a:rPr lang="de-DE" sz="1800" kern="0" dirty="0"/>
              <a:t> </a:t>
            </a:r>
            <a:r>
              <a:rPr lang="de-DE" sz="1800" kern="0" dirty="0" err="1"/>
              <a:t>the</a:t>
            </a:r>
            <a:r>
              <a:rPr lang="de-DE" sz="1800" kern="0" dirty="0"/>
              <a:t> </a:t>
            </a:r>
            <a:r>
              <a:rPr lang="de-DE" sz="1800" kern="0" dirty="0" err="1"/>
              <a:t>standard</a:t>
            </a:r>
            <a:r>
              <a:rPr lang="de-DE" sz="1800" kern="0" dirty="0"/>
              <a:t> </a:t>
            </a:r>
            <a:r>
              <a:rPr lang="de-DE" sz="1800" kern="0" dirty="0" err="1"/>
              <a:t>are</a:t>
            </a:r>
            <a:r>
              <a:rPr lang="de-DE" sz="1800" kern="0" dirty="0"/>
              <a:t> </a:t>
            </a:r>
            <a:r>
              <a:rPr lang="de-DE" sz="1800" kern="0" dirty="0" err="1"/>
              <a:t>reused</a:t>
            </a:r>
            <a:endParaRPr lang="de-DE" sz="1800" kern="0" dirty="0"/>
          </a:p>
          <a:p>
            <a:pPr marL="308610">
              <a:lnSpc>
                <a:spcPct val="110000"/>
              </a:lnSpc>
              <a:buFont typeface="Arial" panose="020B0604020202020204" pitchFamily="34" charset="0"/>
              <a:buChar char="•"/>
              <a:defRPr lang="en-us"/>
            </a:pPr>
            <a:r>
              <a:rPr lang="de-DE" sz="2000" kern="0" dirty="0" err="1" smtClean="0"/>
              <a:t>Channelization</a:t>
            </a:r>
            <a:r>
              <a:rPr lang="de-DE" sz="2000" kern="0" dirty="0" smtClean="0"/>
              <a:t> </a:t>
            </a:r>
            <a:r>
              <a:rPr lang="de-DE" sz="2000" kern="0" dirty="0" err="1" smtClean="0"/>
              <a:t>is</a:t>
            </a:r>
            <a:r>
              <a:rPr lang="de-DE" sz="2000" kern="0" dirty="0" smtClean="0"/>
              <a:t> </a:t>
            </a:r>
            <a:r>
              <a:rPr lang="de-DE" sz="2000" kern="0" dirty="0" err="1" smtClean="0"/>
              <a:t>one</a:t>
            </a:r>
            <a:r>
              <a:rPr lang="de-DE" sz="2000" kern="0" dirty="0" smtClean="0"/>
              <a:t> </a:t>
            </a:r>
            <a:r>
              <a:rPr lang="de-DE" sz="2000" kern="0" dirty="0" err="1" smtClean="0"/>
              <a:t>critical</a:t>
            </a:r>
            <a:r>
              <a:rPr lang="de-DE" sz="2000" kern="0" dirty="0" smtClean="0"/>
              <a:t> </a:t>
            </a:r>
            <a:r>
              <a:rPr lang="de-DE" sz="2000" kern="0" dirty="0" err="1" smtClean="0"/>
              <a:t>issue</a:t>
            </a:r>
            <a:endParaRPr lang="de-DE" sz="2000" kern="0" dirty="0" smtClean="0"/>
          </a:p>
          <a:p>
            <a:pPr marL="708660" lvl="1">
              <a:lnSpc>
                <a:spcPct val="110000"/>
              </a:lnSpc>
              <a:buFont typeface="Symbol" panose="05050102010706020507" pitchFamily="18" charset="2"/>
              <a:buChar char="-"/>
              <a:defRPr lang="en-us"/>
            </a:pPr>
            <a:r>
              <a:rPr lang="de-DE" sz="1800" kern="0" dirty="0" err="1" smtClean="0"/>
              <a:t>definitions</a:t>
            </a:r>
            <a:r>
              <a:rPr lang="de-DE" sz="1800" kern="0" dirty="0" smtClean="0"/>
              <a:t> </a:t>
            </a:r>
            <a:r>
              <a:rPr lang="de-DE" sz="1800" kern="0" dirty="0" err="1" smtClean="0"/>
              <a:t>should</a:t>
            </a:r>
            <a:r>
              <a:rPr lang="de-DE" sz="1800" kern="0" dirty="0" smtClean="0"/>
              <a:t> </a:t>
            </a:r>
            <a:r>
              <a:rPr lang="de-DE" sz="1800" kern="0" dirty="0" err="1" smtClean="0"/>
              <a:t>be</a:t>
            </a:r>
            <a:r>
              <a:rPr lang="de-DE" sz="1800" kern="0" dirty="0" smtClean="0"/>
              <a:t> </a:t>
            </a:r>
            <a:r>
              <a:rPr lang="de-DE" sz="1800" kern="0" dirty="0" err="1" smtClean="0"/>
              <a:t>similar</a:t>
            </a:r>
            <a:r>
              <a:rPr lang="de-DE" sz="1800" kern="0" dirty="0" smtClean="0"/>
              <a:t> </a:t>
            </a:r>
            <a:r>
              <a:rPr lang="de-DE" sz="1800" kern="0" dirty="0" err="1" smtClean="0"/>
              <a:t>to</a:t>
            </a:r>
            <a:r>
              <a:rPr lang="de-DE" sz="1800" kern="0" dirty="0" smtClean="0"/>
              <a:t> mm-</a:t>
            </a:r>
            <a:r>
              <a:rPr lang="de-DE" sz="1800" kern="0" dirty="0" err="1" smtClean="0"/>
              <a:t>wave</a:t>
            </a:r>
            <a:endParaRPr lang="de-DE" sz="1800" kern="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Previous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and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contribution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January 2024</a:t>
            </a:r>
            <a:endParaRPr lang="en-GB" dirty="0"/>
          </a:p>
        </p:txBody>
      </p:sp>
      <p:pic>
        <p:nvPicPr>
          <p:cNvPr id="8" name="Picture 29">
            <a:extLst>
              <a:ext uri="{FF2B5EF4-FFF2-40B4-BE49-F238E27FC236}">
                <a16:creationId xmlns:a16="http://schemas.microsoft.com/office/drawing/2014/main" id="{F90C175D-2BED-39EB-551F-2D26E0B95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192" y="2636912"/>
            <a:ext cx="3685293" cy="267956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 smtClean="0"/>
              <a:t>Volker Jungnickel, Fraunhofer HHI</a:t>
            </a:r>
            <a:endParaRPr lang="en-GB" dirty="0"/>
          </a:p>
        </p:txBody>
      </p:sp>
      <p:sp>
        <p:nvSpPr>
          <p:cNvPr id="3" name="Rechteck 2"/>
          <p:cNvSpPr/>
          <p:nvPr/>
        </p:nvSpPr>
        <p:spPr>
          <a:xfrm>
            <a:off x="7464152" y="5415027"/>
            <a:ext cx="40504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>
                <a:solidFill>
                  <a:schemeClr val="tx1"/>
                </a:solidFill>
              </a:rPr>
              <a:t>Source:</a:t>
            </a:r>
            <a:r>
              <a:rPr lang="en-GB" sz="1000" dirty="0">
                <a:solidFill>
                  <a:schemeClr val="tx1"/>
                </a:solidFill>
              </a:rPr>
              <a:t>	</a:t>
            </a:r>
            <a:r>
              <a:rPr lang="en-US" sz="1000" dirty="0">
                <a:solidFill>
                  <a:schemeClr val="tx1"/>
                </a:solidFill>
              </a:rPr>
              <a:t> Extend IMMW scope to include optical bands, </a:t>
            </a:r>
            <a:r>
              <a:rPr lang="en-US" sz="1000" dirty="0" smtClean="0">
                <a:solidFill>
                  <a:schemeClr val="tx1"/>
                </a:solidFill>
              </a:rPr>
              <a:t>11-23/2016r2 </a:t>
            </a:r>
            <a:r>
              <a:rPr lang="en-GB" sz="1000" dirty="0">
                <a:solidFill>
                  <a:schemeClr val="tx1"/>
                </a:solidFill>
              </a:rPr>
              <a:t>[8]</a:t>
            </a:r>
            <a:endParaRPr lang="de-DE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12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C5080-6252-47AE-9A82-20A4E873BE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F89F126-09CC-4AC9-86E0-C90410694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980728"/>
            <a:ext cx="10361084" cy="510951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 smtClean="0"/>
              <a:t>11bb already reuses 5 </a:t>
            </a:r>
            <a:r>
              <a:rPr lang="en-GB" altLang="en-US" dirty="0" smtClean="0"/>
              <a:t>or </a:t>
            </a:r>
            <a:r>
              <a:rPr lang="en-GB" altLang="en-US" dirty="0" smtClean="0"/>
              <a:t>6 GHz baseband </a:t>
            </a:r>
            <a:r>
              <a:rPr lang="en-GB" altLang="en-US" dirty="0" smtClean="0"/>
              <a:t>[9, 10]</a:t>
            </a:r>
            <a:endParaRPr lang="en-US" altLang="en-US" dirty="0"/>
          </a:p>
        </p:txBody>
      </p:sp>
      <p:sp>
        <p:nvSpPr>
          <p:cNvPr id="5" name="Text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5IRWYhMAAAAlAAAAZAAAAA0AAAAAAAAAAAAAAAAAAAAAAAAAAAAAAAAAAAAAAAAAAAEAAABQAAAAAAAAAAAA4D8AAAAAAADgPwAAAAAAAOA/AAAAAAAA4D8AAAAAAADgPwAAAAAAAOA/AAAAAAAA4D8AAAAAAADgPwAAAAAAAOA/AAAAAAAA4D8CAAAAjAAAAAAAAAAAAAAAmKKuDP///wgAAAAAAAAAAAAAAAAAAAAAAAAAAAAAAAAAAAAAZAAAAAEAAABAAAAAAAAAAAAAAAAAAAAAAAAAAAAAAAAAAAAAAAAAAAAAAAAAAAAAAAAAAAAAAAAAAAAAAAAAAAAAAAAAAAAAAAAAAAAAAAAAAAAAAAAAAAAAAAAAAAAAFAAAADwAAAAAAAAAAAAAABJBkQkUAAAAAQAAABQAAAAUAAAAFAAAAAEAAAAAAAAAZAAAAGQAAAAAAAAAZAAAAGQAAAAVAAAAYAAAAAAAAAAAAAAADwAAACADAAAAAAAAAAAAAAEAAACgMgAAVgcAAKr4//8BAAAAf39/AAEAAABkAAAAAAAAABQAAABAHwAAAAAAACYAAAAAAAAAwOD//wAAAAAmAAAAZAAAABYAAABMAAAAAAAAAAAAAAAEAAAAAAAAAAEAAABNV2YKAAAAACgAAAAoAAAAZAAAAGQAAAAAAAAAzMzMAAAAAABQAAAAUAAAAGQAAABkAAAAAAAAABcAAAAUAAAAAAAAAAAAAAD/fwAA/38AAAAAAAAJAAAABAAAAI0D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gIAAMAHAACuNQAAWRwAABAAAAAmAAAACAAAAAAAAAAAAAAAMAAAABQAAAAAAAAAAAD//wAAAQAAAP//AAABAA=="/>
              </a:ext>
            </a:extLst>
          </p:cNvSpPr>
          <p:nvPr>
            <p:ph type="body" idx="4294967295"/>
          </p:nvPr>
        </p:nvSpPr>
        <p:spPr>
          <a:xfrm>
            <a:off x="6274547" y="1555852"/>
            <a:ext cx="5294061" cy="4712792"/>
          </a:xfrm>
        </p:spPr>
        <p:txBody>
          <a:bodyPr lIns="0" tIns="0" rIns="0" bIns="0" anchor="ctr">
            <a:no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 lang="en-us"/>
            </a:pPr>
            <a:r>
              <a:rPr lang="en-US" sz="2000" dirty="0" smtClean="0"/>
              <a:t>Idea was to reu</a:t>
            </a:r>
            <a:r>
              <a:rPr sz="2000" dirty="0" smtClean="0"/>
              <a:t>se existing chipsets </a:t>
            </a:r>
            <a:endParaRPr sz="2000" dirty="0">
              <a:cs typeface="Calibri" panose="020F0502020204030204"/>
            </a:endParaRPr>
          </a:p>
          <a:p>
            <a:pPr marL="651510" lvl="1" indent="-285750">
              <a:lnSpc>
                <a:spcPct val="110000"/>
              </a:lnSpc>
              <a:buFont typeface="Symbol" panose="05050102010706020507" pitchFamily="18" charset="2"/>
              <a:buChar char="-"/>
              <a:defRPr lang="en-us"/>
            </a:pPr>
            <a:r>
              <a:rPr sz="1800" dirty="0"/>
              <a:t>RF </a:t>
            </a:r>
            <a:r>
              <a:rPr sz="1800" dirty="0" smtClean="0"/>
              <a:t>frontends up-convert BB </a:t>
            </a:r>
            <a:r>
              <a:rPr sz="1800" dirty="0"/>
              <a:t>signals </a:t>
            </a:r>
            <a:r>
              <a:rPr sz="1800" dirty="0" smtClean="0"/>
              <a:t>to sub-7 GHz</a:t>
            </a:r>
            <a:endParaRPr sz="1800" dirty="0">
              <a:cs typeface="Calibri" panose="020F0502020204030204"/>
            </a:endParaRPr>
          </a:p>
          <a:p>
            <a:pPr marL="651510" lvl="1" indent="-285750">
              <a:lnSpc>
                <a:spcPct val="110000"/>
              </a:lnSpc>
              <a:buFont typeface="Symbol" panose="05050102010706020507" pitchFamily="18" charset="2"/>
              <a:buChar char="-"/>
              <a:defRPr lang="en-us"/>
            </a:pPr>
            <a:r>
              <a:rPr sz="1800" dirty="0"/>
              <a:t>LC frontend up-converts baseband onto </a:t>
            </a:r>
            <a:r>
              <a:rPr sz="1800" dirty="0" smtClean="0"/>
              <a:t>LC IF</a:t>
            </a:r>
          </a:p>
          <a:p>
            <a:pPr marL="651510" lvl="1" indent="-285750">
              <a:lnSpc>
                <a:spcPct val="110000"/>
              </a:lnSpc>
              <a:buFont typeface="Symbol" panose="05050102010706020507" pitchFamily="18" charset="2"/>
              <a:buChar char="-"/>
              <a:defRPr lang="en-us"/>
            </a:pPr>
            <a:r>
              <a:rPr lang="en-US" sz="1800" dirty="0"/>
              <a:t>e</a:t>
            </a:r>
            <a:r>
              <a:rPr lang="en-US" sz="1800" dirty="0" smtClean="0"/>
              <a:t>.g. l</a:t>
            </a:r>
            <a:r>
              <a:rPr lang="en-US" sz="1800" dirty="0" smtClean="0"/>
              <a:t>owest LC IF </a:t>
            </a:r>
            <a:r>
              <a:rPr lang="en-US" sz="1800" dirty="0" smtClean="0"/>
              <a:t>is </a:t>
            </a:r>
            <a:r>
              <a:rPr sz="1800" dirty="0" smtClean="0"/>
              <a:t>26 </a:t>
            </a:r>
            <a:r>
              <a:rPr sz="1800" dirty="0"/>
              <a:t>MHz </a:t>
            </a:r>
            <a:r>
              <a:rPr sz="1800" dirty="0" smtClean="0"/>
              <a:t>for 20 </a:t>
            </a:r>
            <a:r>
              <a:rPr sz="1800" dirty="0"/>
              <a:t>MHz </a:t>
            </a:r>
            <a:r>
              <a:rPr sz="1800" dirty="0" smtClean="0"/>
              <a:t>channel</a:t>
            </a:r>
            <a:endParaRPr sz="1800" dirty="0">
              <a:cs typeface="Calibri" panose="020F0502020204030204"/>
            </a:endParaRPr>
          </a:p>
          <a:p>
            <a:pPr marL="308610">
              <a:lnSpc>
                <a:spcPct val="110000"/>
              </a:lnSpc>
              <a:buFont typeface="Arial" panose="020B0604020202020204" pitchFamily="34" charset="0"/>
              <a:buChar char="•"/>
              <a:defRPr lang="en-us"/>
            </a:pPr>
            <a:r>
              <a:rPr sz="2000" b="1" dirty="0" smtClean="0"/>
              <a:t>11bb enables</a:t>
            </a:r>
            <a:endParaRPr sz="2000" b="1" dirty="0" smtClean="0"/>
          </a:p>
          <a:p>
            <a:pPr marL="708660" lvl="1">
              <a:lnSpc>
                <a:spcPct val="110000"/>
              </a:lnSpc>
              <a:buFont typeface="Arial" panose="020B0604020202020204" pitchFamily="34" charset="0"/>
              <a:buChar char="•"/>
              <a:defRPr lang="en-us"/>
            </a:pPr>
            <a:r>
              <a:rPr sz="1800" dirty="0" smtClean="0"/>
              <a:t>same data rates, same interfaces</a:t>
            </a:r>
            <a:r>
              <a:rPr lang="en-US" sz="1800" dirty="0" smtClean="0"/>
              <a:t>, same capabilities like 11n, </a:t>
            </a:r>
            <a:r>
              <a:rPr lang="en-US" sz="1800" dirty="0" smtClean="0"/>
              <a:t>11ac, 11ax </a:t>
            </a:r>
            <a:r>
              <a:rPr lang="en-US" sz="1800" dirty="0" smtClean="0"/>
              <a:t>PHY+MAC</a:t>
            </a:r>
          </a:p>
        </p:txBody>
      </p:sp>
      <p:grpSp>
        <p:nvGrpSpPr>
          <p:cNvPr id="6" name="Group 43"/>
          <p:cNvGrp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6_5IRWYhMAAAAlAAAAAQAAAA8BAAAAkAAAAEgAAACQAAAASAAAAAAAAAAAAAAAAAAAABcAAAAUAAAAAAAAAAAAAAD/fwAA/38AAAAAAAAJAAAABAAAAKABAAAfAAAAVAAAAAAAAAAAAAAAAAAAAAAAAAAAAAAAAAAAAAAAAAAAAAAAAAAAAAAAAAAAAAAAAAAAAAAAAAAAAAAAAAAAAAAAAAAAAAAAAAAAAAAAAAAAAAAAAAAAACEAAAAYAAAAFAAAAIYgAADTCAAAmDUAAEYbAAAQAAAAJgAAAAgAAAD/////AAAAAA=="/>
              </a:ext>
            </a:extLst>
          </p:cNvGrpSpPr>
          <p:nvPr/>
        </p:nvGrpSpPr>
        <p:grpSpPr>
          <a:xfrm>
            <a:off x="1127448" y="2060848"/>
            <a:ext cx="4912441" cy="4088360"/>
            <a:chOff x="5287010" y="1434465"/>
            <a:chExt cx="3425190" cy="2999105"/>
          </a:xfrm>
        </p:grpSpPr>
        <p:sp>
          <p:nvSpPr>
            <p:cNvPr id="8" name="Rectangle 10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5IRWYhMAAAAlAAAAZAAAAA0AAAAAcQAAAHEAAABxAAAAcQAAAAAAAAAAAAAAAAAAAAEAAABQAAAAAAAAAAAA4D8AAAAAAADgPwAAAAAAAOA/AAAAAAAA4D8AAAAAAADgPwAAAAAAAOA/AAAAAAAA4D8AAAAAAADgPwAAAAAAAOA/AAAAAAAA4D8CAAAAjAAAAAEAAAAAAAAAjK7/AP///wgAAAAAAAAAAAAAAAAAAAAAAAAAAAAAAAAAAAAAZAAAAAEAAABAAAAAAAAAAAAAAAAAAAAAAAAAAAAAAAAAAAAAAAAAAAAAAAAAAAAAAAAAAAAAAAAAAAAAAAAAAAAAAAAAAAAAAAAAAAAAAAAAAAAAAAAAAAAAAAAAAAAAFAAAADwAAAAAAAAAAAAAAHF4gQAUAAAAAQAAABQAAAAUAAAAFAAAAAEAAAAAAAAAZAAAAGQAAAAAAAAAZAAAAGQAAAAVAAAAYAAAAAAAAAAAAAAADwAAACADAAAAAAAAAAAAAAEAAACgMgAAVgcAAKr4//8BAAAAf39/AAEAAABkAAAAAAAAABQAAABAHwAAAAAAACYAAAAAAAAAwOD//wAAAAAmAAAAZAAAABYAAABMAAAAAAAAAAAAAAAEAAAAAAAAAAEAAABNV2YKAAAAACgAAAAoAAAAZAAAAGQAAAAAAAAAzMzMAAAAAABQAAAAUAAAAGQAAABkAAAAAAAAABcAAAAUAAAAAAAAAAAAAAD/fwAA/38AAAAAAAAJAAAABAAAAEBdmA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jK7/AAAAAAEAAAAAAAAAAAAAAAAAAAAAAAAAAAAAAAAAAAAAAAAAAHF4gQB/f38AAAAAA8zMzADAwP8Af39/AAAAAAAAAAAAAAAAAAAAAAAAAAAAIQAAABgAAAAUAAAAkCEAAAoNAADfJAAAyA8AAAAAAAAmAAAACAAAAP//////////MAAAABQAAAAAAAAAAAD//wAAAQAAAP//AAABAA=="/>
                </a:ext>
              </a:extLst>
            </p:cNvSpPr>
            <p:nvPr/>
          </p:nvSpPr>
          <p:spPr>
            <a:xfrm>
              <a:off x="5455920" y="2119630"/>
              <a:ext cx="537845" cy="445770"/>
            </a:xfrm>
            <a:prstGeom prst="rect">
              <a:avLst/>
            </a:prstGeom>
            <a:solidFill>
              <a:srgbClr val="8CAEFF"/>
            </a:solidFill>
            <a:ln>
              <a:noFill/>
            </a:ln>
            <a:effectLst/>
          </p:spPr>
          <p:txBody>
            <a:bodyPr vert="horz" wrap="square" lIns="71755" tIns="71755" rIns="71755" bIns="71755" numCol="1" spcCol="215900" anchor="t"/>
            <a:lstStyle/>
            <a:p>
              <a:pPr algn="l">
                <a:spcAft>
                  <a:spcPts val="300"/>
                </a:spcAft>
                <a:defRPr lang="en-us" cap="none">
                  <a:solidFill>
                    <a:srgbClr val="FFFFFF"/>
                  </a:solidFill>
                  <a:latin typeface="Nokia Pure Text Light" pitchFamily="1" charset="0"/>
                  <a:ea typeface="Nokia Pure Text Light" pitchFamily="1" charset="0"/>
                  <a:cs typeface="Nokia Pure Text Light" pitchFamily="1" charset="0"/>
                </a:defRPr>
              </a:pPr>
              <a:endParaRPr lang="en-us" sz="1800" b="1" cap="none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6"/>
            <p:cNvCxn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5IRWYhMAAAAlAAAADQAAAA0AAAAAkAAAAEgAAACQAAAASAAAAAAAAAAAAAAAAg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ARNQsFAAAAAQAAABQAAAAUAAAAFAAAAAEAAAAAAAAAZAAAAGQAAAACAAAAZAAAAGQAAAAVAAAAYAAAAAAAAAAAAAAADwAAACADAAAAAAAAAAAAAAEAAACgMgAAVgcAAKr4//8BAAAAf39/AAEAAABkAAAAAAAAABQAAABAHwAAAAAAACYAAAAAAAAAwOD//wAAAAAmAAAAZAAAABYAAABMAAAAAAAAAAAAAAAEAAAAAAAAAAEAAABNV2YKAAAAACgAAAAoAAAAZAAAAGQAAAAAAAAAzMzMAAAAAABQAAAAUAAAAGQAAABkAAAAAAAAABcAAAAUAAAAAAAAAAAAAAD/fwAA/38AAAAAAAAJAAAABAAAAJ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R/f38AAAAAA8zMzADAwP8Af39/AAAAAAAAAAAAAAAAAAAAAAAAAAAAIQAAABgAAAAUAAAAOCMAABgMAAA4IwAAHBAAAAAAAAAmAAAACAAAAP//////////MAAAABQAAAAAAAAAAAD//wAAAQAAAP//AAABAA=="/>
                </a:ext>
              </a:extLst>
            </p:cNvCxnSpPr>
            <p:nvPr/>
          </p:nvCxnSpPr>
          <p:spPr>
            <a:xfrm flipV="1">
              <a:off x="5725160" y="1965960"/>
              <a:ext cx="0" cy="652780"/>
            </a:xfrm>
            <a:prstGeom prst="straightConnector1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  <a:headEnd type="none"/>
              <a:tailEnd type="triangle" w="med" len="med"/>
            </a:ln>
            <a:effectLst/>
          </p:spPr>
        </p:cxnSp>
        <p:cxnSp>
          <p:nvCxnSpPr>
            <p:cNvPr id="11" name="Straight Arrow Connector 8"/>
            <p:cNvCxn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5IRWYhMAAAAlAAAADQAAAA0AAAAAkAAAAEgAAACQAAAASAAAAAAAAAAAAAAAAA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ARNQsFAAAAAQAAABQAAAAUAAAAFAAAAAEAAAAAAAAAZAAAAGQAAAACAAAAZAAAAGQAAAAVAAAAYAAAAAAAAAAAAAAADwAAACADAAAAAAAAAAAAAAEAAACgMgAAVgcAAKr4//8BAAAAf39/AAEAAABkAAAAAAAAABQAAABAHwAAAAAAACYAAAAAAAAAwOD//wAAAAAmAAAAZAAAABYAAABMAAAAAAAAAAAAAAAEAAAAAAAAAAEAAABNV2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R/f38AAAAAA8zMzADAwP8Af39/AAAAAAAAAAAAAAAAAAAAAAAAAAAAIQAAABgAAAAUAAAAhiAAAMgPAAAwJwAAyA8AAAAAAAAmAAAACAAAAP//////////MAAAABQAAAAAAAAAAAD//wAAAQAAAP//AAABAA=="/>
                </a:ext>
              </a:extLst>
            </p:cNvCxnSpPr>
            <p:nvPr/>
          </p:nvCxnSpPr>
          <p:spPr>
            <a:xfrm>
              <a:off x="5287010" y="2565400"/>
              <a:ext cx="1083310" cy="0"/>
            </a:xfrm>
            <a:prstGeom prst="straightConnector1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  <a:headEnd type="none"/>
              <a:tailEnd type="triangle" w="med" len="med"/>
            </a:ln>
            <a:effectLst/>
          </p:spPr>
        </p:cxnSp>
        <p:sp>
          <p:nvSpPr>
            <p:cNvPr id="12" name="TextBox 11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5IRWYhMAAAAlAAAAZAAAAE0AAAAAAAAAAAAAAAAAAAAAAAAAAAAAAAAAAAAAAAAAAAEAAABQAAAAAAAAAAAA4D8AAAAAAADgPwAAAAAAAOA/AAAAAAAA4D8AAAAAAADgPwAAAAAAAOA/AAAAAAAA4D8AAAAAAADgPwAAAAAAAOA/AAAAAAAA4D8CAAAAjAAAAAAAAAAAAAAAmKKu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BNV2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VScAAEIPAABHKQAANRAAAAAgAAAmAAAACAAAAP//////////MAAAABQAAAAAAAAAAAD//wAAAQAAAP//AAABAA=="/>
                </a:ext>
              </a:extLst>
            </p:cNvSpPr>
            <p:nvPr/>
          </p:nvSpPr>
          <p:spPr>
            <a:xfrm>
              <a:off x="6393815" y="2480310"/>
              <a:ext cx="316230" cy="15430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0" rIns="0" bIns="0" numCol="1" spcCol="215900" anchor="t"/>
            <a:lstStyle/>
            <a:p>
              <a:pPr algn="l">
                <a:spcAft>
                  <a:spcPts val="300"/>
                </a:spcAft>
                <a:defRPr lang="en-us"/>
              </a:pPr>
              <a:r>
                <a:rPr lang="en-us" sz="1600" b="1" cap="none" dirty="0" err="1">
                  <a:solidFill>
                    <a:schemeClr val="tx1"/>
                  </a:solidFill>
                  <a:latin typeface="Arial" pitchFamily="1" charset="0"/>
                  <a:ea typeface="Nokia Pure Text Light" pitchFamily="1" charset="0"/>
                  <a:cs typeface="Arial" pitchFamily="1" charset="0"/>
                </a:rPr>
                <a:t>Freq</a:t>
              </a:r>
              <a:endParaRPr lang="en-us" sz="1200" b="1" cap="none" dirty="0">
                <a:solidFill>
                  <a:schemeClr val="tx1"/>
                </a:solidFill>
                <a:latin typeface="Arial" pitchFamily="1" charset="0"/>
                <a:ea typeface="Nokia Pure Text Light" pitchFamily="1" charset="0"/>
                <a:cs typeface="Arial" pitchFamily="1" charset="0"/>
              </a:endParaRPr>
            </a:p>
          </p:txBody>
        </p:sp>
        <p:sp>
          <p:nvSpPr>
            <p:cNvPr id="13" name="TextBox 12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5IRWYhMAAAAlAAAAZAAAAE0AAAAAAAAAAAAAAAAAAAAAAAAAAAAAAAAAAAAAAAAAAAEAAABQAAAAAAAAAAAA4D8AAAAAAADgPwAAAAAAAOA/AAAAAAAA4D8AAAAAAADgPwAAAAAAAOA/AAAAAAAA4D8AAAAAAADgPwAAAAAAAOA/AAAAAAAA4D8CAAAAjAAAAAAAAAAAAAAAmKKu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BNV2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+iIAAAQQAAB2IwAADhEAAAAgAAAmAAAACAAAAP//////////MAAAABQAAAAAAAAAAAD//wAAAQAAAP//AAABAA=="/>
                </a:ext>
              </a:extLst>
            </p:cNvSpPr>
            <p:nvPr/>
          </p:nvSpPr>
          <p:spPr>
            <a:xfrm>
              <a:off x="5685790" y="2603500"/>
              <a:ext cx="78740" cy="1689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0" tIns="0" rIns="0" bIns="0" numCol="1" spcCol="215900" anchor="t"/>
            <a:lstStyle/>
            <a:p>
              <a:pPr algn="l">
                <a:spcAft>
                  <a:spcPts val="300"/>
                </a:spcAft>
                <a:defRPr lang="en-us"/>
              </a:pPr>
              <a:r>
                <a:rPr lang="en-us" sz="1600" b="1" cap="none">
                  <a:solidFill>
                    <a:schemeClr val="tx1"/>
                  </a:solidFill>
                  <a:latin typeface="Arial" pitchFamily="1" charset="0"/>
                  <a:ea typeface="Nokia Pure Text Light" pitchFamily="1" charset="0"/>
                  <a:cs typeface="Arial" pitchFamily="1" charset="0"/>
                </a:rPr>
                <a:t>0</a:t>
              </a:r>
            </a:p>
          </p:txBody>
        </p:sp>
        <p:sp>
          <p:nvSpPr>
            <p:cNvPr id="14" name="Rectangle 13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5IRWYhMAAAAlAAAAZAAAAA0AAAAAcQAAAHEAAABxAAAAcQAAAAAAAAAAAAAAAAAAAAEAAABQAAAAAAAAAAAA4D8AAAAAAADgPwAAAAAAAOA/AAAAAAAA4D8AAAAAAADgPwAAAAAAAOA/AAAAAAAA4D8AAAAAAADgPwAAAAAAAOA/AAAAAAAA4D8CAAAAjAAAAAEAAAAAAAAAjK7/AP///wgAAAAAAAAAAAAAAAAAAAAAAAAAAAAAAAAAAAAAZAAAAAEAAABAAAAAAAAAAAAAAAAAAAAAAAAAAAAAAAAAAAAAAAAAAAAAAAAAAAAAAAAAAAAAAAAAAAAAAAAAAAAAAAAAAAAAAAAAAAAAAAAAAAAAAAAAAAAAAAAAAAAAFAAAADwAAAAAAAAAAAAAAHF4gQAUAAAAAQAAABQAAAAUAAAAFAAAAAEAAAAAAAAAZAAAAGQAAAAAAAAAZAAAAGQAAAAVAAAAYAAAAAAAAAAAAAAADwAAACADAAAAAAAAAAAAAAEAAACgMgAAVgcAAKr4//8BAAAAf39/AAEAAABkAAAAAAAAABQAAABAHwAAAAAAACYAAAAAAAAAwOD//wAAAAAmAAAAZAAAABYAAABMAAAAAAAAAAAAAAAEAAAAAAAAAAEAAABNV2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jK7/AAAAAAEAAAAAAAAAAAAAAAAAAAAAAAAAAAAAAAAAAAAAAAAAAHF4gQB/f38AAAAAA8zMzADAwP8Af39/AAAAAAAAAAAAAAAAAAAAAAAAAAAAIQAAABgAAAAUAAAA+y4AAAoNAABKMgAAyA8AAAAAAAAmAAAACAAAAP//////////MAAAABQAAAAAAAAAAAD//wAAAQAAAP//AAABAA=="/>
                </a:ext>
              </a:extLst>
            </p:cNvSpPr>
            <p:nvPr/>
          </p:nvSpPr>
          <p:spPr>
            <a:xfrm>
              <a:off x="7637145" y="2119630"/>
              <a:ext cx="537845" cy="445770"/>
            </a:xfrm>
            <a:prstGeom prst="rect">
              <a:avLst/>
            </a:prstGeom>
            <a:solidFill>
              <a:srgbClr val="8CAEFF"/>
            </a:solidFill>
            <a:ln>
              <a:noFill/>
            </a:ln>
            <a:effectLst/>
          </p:spPr>
          <p:txBody>
            <a:bodyPr vert="horz" wrap="square" lIns="71755" tIns="71755" rIns="71755" bIns="71755" numCol="1" spcCol="215900" anchor="t"/>
            <a:lstStyle/>
            <a:p>
              <a:pPr algn="l">
                <a:spcAft>
                  <a:spcPts val="300"/>
                </a:spcAft>
                <a:defRPr lang="en-us" cap="none">
                  <a:solidFill>
                    <a:srgbClr val="FFFFFF"/>
                  </a:solidFill>
                  <a:latin typeface="Nokia Pure Text Light" pitchFamily="1" charset="0"/>
                  <a:ea typeface="Nokia Pure Text Light" pitchFamily="1" charset="0"/>
                  <a:cs typeface="Nokia Pure Text Light" pitchFamily="1" charset="0"/>
                </a:defRPr>
              </a:pPr>
              <a:endParaRPr lang="en-us" sz="1800" b="1" cap="none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5IRWYhMAAAAlAAAADQAAAA0AAAAAkAAAAEgAAACQAAAASAAAAAAAAAAAAAAAAg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ARNQsFAAAAAQAAABQAAAAUAAAAFAAAAAEAAAAAAAAAZAAAAGQAAAACAAAAZAAAAGQAAAAVAAAAYAAAAAAAAAAAAAAADwAAACADAAAAAAAAAAAAAAEAAACgMgAAVgcAAKr4//8BAAAAf39/AAEAAABkAAAAAAAAABQAAABAHwAAAAAAACYAAAAAAAAAwOD//wAAAAAmAAAAZAAAABYAAABMAAAAAAAAAAAAAAAEAAAAAAAAAAEAAABNV2YKAAAAACgAAAAoAAAAZAAAAGQAAAAAAAAAzMzMAAAAAABQAAAAUAAAAGQAAABkAAAAAAAAABcAAAAUAAAAAAAAAAAAAAD/fwAA/38AAAAAAAAJAAAABAAAAJ+PVX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R/f38AAAAAA8zMzADAwP8Af39/AAAAAAAAAAAAAAAAAAAAAAAAAAAAIQAAABgAAAAUAAAArCsAABgMAACsKwAAHBAAAAAAAAAmAAAACAAAAP//////////MAAAABQAAAAAAAAAAAD//wAAAQAAAP//AAABAA=="/>
                </a:ext>
              </a:extLst>
            </p:cNvCxnSpPr>
            <p:nvPr/>
          </p:nvCxnSpPr>
          <p:spPr>
            <a:xfrm flipV="1">
              <a:off x="7099300" y="1965960"/>
              <a:ext cx="0" cy="652780"/>
            </a:xfrm>
            <a:prstGeom prst="straightConnector1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  <a:headEnd type="none"/>
              <a:tailEnd type="triangle" w="med" len="med"/>
            </a:ln>
            <a:effectLst/>
          </p:spPr>
        </p:cxnSp>
        <p:cxnSp>
          <p:nvCxnSpPr>
            <p:cNvPr id="16" name="Straight Arrow Connector 15"/>
            <p:cNvCxn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5IRWYhMAAAAlAAAADQAAAA0AAAAAkAAAAEgAAACQAAAASAAAAAAAAAAAAAAAAA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ARNQsFAAAAAQAAABQAAAAUAAAAFAAAAAEAAAAAAAAAZAAAAGQAAAACAAAAZAAAAGQAAAAVAAAAYAAAAAAAAAAAAAAADwAAACADAAAAAAAAAAAAAAEAAACgMgAAVgcAAKr4//8BAAAAf39/AAEAAABkAAAAAAAAABQAAABAHwAAAAAAACYAAAAAAAAAwOD//wAAAAAmAAAAZAAAABYAAABMAAAAAAAAAAAAAAAEAAAAAAAAAAEAAABNV2YKAAAAACgAAAAoAAAAZAAAAGQAAAAAAAAAzMzMAAAAAABQAAAAUAAAAGQAAABkAAAAAAAAABcAAAAUAAAAAAAAAAAAAAD/fwAA/38AAAAAAAAJAAAABAAAAJ3obE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R/f38AAAAAA8zMzADAwP8Af39/AAAAAAAAAAAAAAAAAAAAAAAAAAAAIQAAABgAAAAUAAAAfSoAAMgPAACpMwAAyA8AAAAAAAAmAAAACAAAAP//////////MAAAABQAAAAAAAAAAAD//wAAAQAAAP//AAABAA=="/>
                </a:ext>
              </a:extLst>
            </p:cNvCxnSpPr>
            <p:nvPr/>
          </p:nvCxnSpPr>
          <p:spPr>
            <a:xfrm>
              <a:off x="6906895" y="2565400"/>
              <a:ext cx="1490980" cy="0"/>
            </a:xfrm>
            <a:prstGeom prst="straightConnector1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  <a:headEnd type="none"/>
              <a:tailEnd type="triangle" w="med" len="med"/>
            </a:ln>
            <a:effectLst/>
          </p:spPr>
        </p:cxnSp>
        <p:sp>
          <p:nvSpPr>
            <p:cNvPr id="17" name="TextBox 16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5IRWYhMAAAAlAAAAZAAAAE0AAAAAAAAAAAAAAAAAAAAAAAAAAAAAAAAAAAAAAAAAAAEAAABQAAAAAAAAAAAA4D8AAAAAAADgPwAAAAAAAOA/AAAAAAAA4D8AAAAAAADgPwAAAAAAAOA/AAAAAAAA4D8AAAAAAADgPwAAAAAAAOA/AAAAAAAA4D8CAAAAjAAAAAAAAAAAAAAAmKKu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BNV2YKAAAAACgAAAAoAAAAZAAAAGQAAAAAAAAAzMzMAAAAAABQAAAAUAAAAGQAAABkAAAAAAAAABcAAAAUAAAAAAAAAAAAAAD/fwAA/38AAAAAAAAJAAAABAAAAL9avX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zzMAADYPAACYNQAAQRAAAAAgAAAmAAAACAAAAP//////////MAAAABQAAAAAAAAAAAD//wAAAQAAAP//AAABAA=="/>
                </a:ext>
              </a:extLst>
            </p:cNvSpPr>
            <p:nvPr/>
          </p:nvSpPr>
          <p:spPr>
            <a:xfrm>
              <a:off x="8422005" y="2472690"/>
              <a:ext cx="290195" cy="16954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0" tIns="0" rIns="0" bIns="0" numCol="1" spcCol="215900" anchor="t"/>
            <a:lstStyle/>
            <a:p>
              <a:pPr algn="l">
                <a:spcAft>
                  <a:spcPts val="300"/>
                </a:spcAft>
                <a:defRPr lang="en-us"/>
              </a:pPr>
              <a:r>
                <a:rPr lang="en-us" sz="1600" b="1" cap="none">
                  <a:solidFill>
                    <a:schemeClr val="tx1"/>
                  </a:solidFill>
                  <a:latin typeface="Arial" pitchFamily="1" charset="0"/>
                  <a:ea typeface="Nokia Pure Text Light" pitchFamily="1" charset="0"/>
                  <a:cs typeface="Arial" pitchFamily="1" charset="0"/>
                </a:rPr>
                <a:t>Freq</a:t>
              </a:r>
            </a:p>
          </p:txBody>
        </p:sp>
        <p:sp>
          <p:nvSpPr>
            <p:cNvPr id="18" name="TextBox 17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5IRWYhMAAAAlAAAAZAAAAE0AAAAAAAAAAAAAAAAAAAAAAAAAAAAAAAAAAAAAAAAAAAEAAABQAAAAAAAAAAAA4D8AAAAAAADgPwAAAAAAAOA/AAAAAAAA4D8AAAAAAADgPwAAAAAAAOA/AAAAAAAA4D8AAAAAAADgPwAAAAAAAOA/AAAAAAAA4D8CAAAAjAAAAAAAAAAAAAAAmKKu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BNV2YKAAAAACgAAAAoAAAAZAAAAGQAAAAAAAAAzMzMAAAAAABQAAAAUAAAAGQAAABkAAAAAAAAABcAAAAUAAAAAAAAAAAAAAD/fwAA/38AAAAAAAAJAAAABAAAANsSiU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bysAAAQQAADqKwAADhEAAAAgAAAmAAAACAAAAP//////////MAAAABQAAAAAAAAAAAD//wAAAQAAAP//AAABAA=="/>
                </a:ext>
              </a:extLst>
            </p:cNvSpPr>
            <p:nvPr/>
          </p:nvSpPr>
          <p:spPr>
            <a:xfrm>
              <a:off x="7060565" y="2603500"/>
              <a:ext cx="78105" cy="1689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0" tIns="0" rIns="0" bIns="0" numCol="1" spcCol="215900" anchor="t"/>
            <a:lstStyle/>
            <a:p>
              <a:pPr algn="l">
                <a:spcAft>
                  <a:spcPts val="300"/>
                </a:spcAft>
                <a:defRPr lang="en-us"/>
              </a:pPr>
              <a:r>
                <a:rPr lang="en-us" sz="1600" b="1" cap="none">
                  <a:solidFill>
                    <a:schemeClr val="tx1"/>
                  </a:solidFill>
                  <a:latin typeface="Arial" pitchFamily="1" charset="0"/>
                  <a:ea typeface="Nokia Pure Text Light" pitchFamily="1" charset="0"/>
                  <a:cs typeface="Arial" pitchFamily="1" charset="0"/>
                </a:rPr>
                <a:t>0</a:t>
              </a:r>
            </a:p>
          </p:txBody>
        </p:sp>
        <p:sp>
          <p:nvSpPr>
            <p:cNvPr id="19" name="Straight Connector 20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5IRWY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ARNQsUAAAAAQAAABQAAAAUAAAAFAAAAAEAAAAAAAAAZAAAAGQAAAAAAAAAZAAAAGQAAAAVAAAAYAAAAAAAAAAAAAAADwAAACADAAAAAAAAAAAAAAEAAACgMgAAVgcAAKr4//8BAAAAf39/AAEAAABkAAAAAAAAABQAAABAHwAAAAAAACYAAAAAAAAAwOD//wAAAAAmAAAAZAAAABYAAABMAAAAAAAAAAAAAAAEAAAAAAAAAAEAAABNV2YKAAAAACgAAAAoAAAAZAAAAGQAAAAAAAAAzMzMAAAAAABQAAAAUAAAAGQAAABkAAAAAAAAABcAAAAUAAAAAAAAAAAAAAD/fwAA/38AAAAAAAAJAAAABAAAAPEcW8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R/f38AAAAAA8zMzADAwP8Af39/AAAAAAAAAAAAAAAAAAAAAAAAAAAAIQAAABgAAAAUAAAAozAAAMgPAACkMAAAHBAAAAAAAAAmAAAACAAAAP//////////MAAAABQAAAAAAAAAAAD//wAAAQAAAP//AAABAA=="/>
                </a:ext>
              </a:extLst>
            </p:cNvSpPr>
            <p:nvPr/>
          </p:nvSpPr>
          <p:spPr>
            <a:xfrm>
              <a:off x="7906385" y="2565400"/>
              <a:ext cx="635" cy="53340"/>
            </a:xfrm>
            <a:prstGeom prst="line">
              <a:avLst/>
            </a:prstGeom>
            <a:noFill/>
            <a:ln w="12700" cap="flat" cmpd="sng" algn="ctr">
              <a:solidFill>
                <a:schemeClr val="tx2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20" name="TextBox 21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5IRWYhMAAAAlAAAAZAAAAE0AAAAAAAAAAAAAAAAAAAAAAAAAAAAAAAAAAAAAAAAAAAEAAABQAAAAAAAAAAAA4D8AAAAAAADgPwAAAAAAAOA/AAAAAAAA4D8AAAAAAADgPwAAAAAAAOA/AAAAAAAA4D8AAAAAAADgPwAAAAAAAOA/AAAAAAAA4D8CAAAAjAAAAAAAAAAAAAAAmKKu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BNV2YKAAAAACgAAAAoAAAAZAAAAGQAAAAAAAAAzMzMAAAAAABQAAAAUAAAAGQAAABkAAAAAAAAABcAAAAUAAAAAAAAAAAAAAD/fwAA/38AAAAAAAAJAAAABAAAAO/b51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9i8AABwQAADnMgAAJxEAAAAgAAAmAAAACAAAAP//////////MAAAABQAAAAAAAAAAAD//wAAAQAAAP//AAABAA=="/>
                </a:ext>
              </a:extLst>
            </p:cNvSpPr>
            <p:nvPr/>
          </p:nvSpPr>
          <p:spPr>
            <a:xfrm>
              <a:off x="7637564" y="2618739"/>
              <a:ext cx="478155" cy="16954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0" tIns="0" rIns="0" bIns="0" numCol="1" spcCol="215900" anchor="t"/>
            <a:lstStyle/>
            <a:p>
              <a:pPr algn="l">
                <a:spcAft>
                  <a:spcPts val="300"/>
                </a:spcAft>
                <a:defRPr lang="en-us"/>
              </a:pPr>
              <a:r>
                <a:rPr lang="en-us" sz="1600" b="1" cap="none" dirty="0" smtClean="0">
                  <a:solidFill>
                    <a:schemeClr val="tx1"/>
                  </a:solidFill>
                  <a:latin typeface="Arial" pitchFamily="1" charset="0"/>
                  <a:ea typeface="Nokia Pure Text Light" pitchFamily="1" charset="0"/>
                  <a:cs typeface="Arial" pitchFamily="1" charset="0"/>
                </a:rPr>
                <a:t>5 or 6 GHz</a:t>
              </a:r>
              <a:endParaRPr lang="en-us" sz="1600" b="1" cap="none" dirty="0">
                <a:solidFill>
                  <a:schemeClr val="tx1"/>
                </a:solidFill>
                <a:latin typeface="Arial" pitchFamily="1" charset="0"/>
                <a:ea typeface="Nokia Pure Text Light" pitchFamily="1" charset="0"/>
                <a:cs typeface="Arial" pitchFamily="1" charset="0"/>
              </a:endParaRPr>
            </a:p>
          </p:txBody>
        </p:sp>
        <p:sp>
          <p:nvSpPr>
            <p:cNvPr id="21" name="Freeform 22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5IRWYhMAAAAlAAAACwAAAA0AAAAAkAAAAEgAAACQAAAASAAAAAAAAAABAAAAAAAAAAEAAABQAAAAAAAAAAAA4D8AAAAAAADgPwAAAAAAAOA/AAAAAAAA4D8AAAAAAADgPwAAAAAAAOA/AAAAAAAA4D8AAAAAAADgPwAAAAAAAOA/AAAAAAAA4D8CAAAAjAAAAAAAAAAAAAAAmKKuDP///wgAAAAAAAAAAAAAAAAAAAAAAAAAAAAAAAAAAAAAZAAAAAEAAABAAAAAAAAAAAAAAAAAAAAAAAAAAAAAAAAAAAAAAAAAAAAAAAAAAAAAAAAAAAAAAAAAAAAAAAAAAAAAAAAAAAAAAAAAAAAAAAAAAAAAAAAAAAAAAAAAAAAAFAAAADwAAAABAAAAAAAAAAARNQsUAAAAAQAAABQAAAAUAAAAFAAAAAEAAAAAAAAAZAAAAGQAAAABAAAAlgAAAJYAAAAVAAAAYAAAAAAAAAAAAAAADwAAACADAAAAAAAAAAAAAAEAAACgMgAAVgcAAKr4//8BAAAAf39/AAEAAABkAAAAAAAAABQAAABAHwAAAAAAACYAAAAAAAAAwOD//wAAAAAmAAAAZAAAABYAAABMAAAAAAAAAAAAAAAEAAAAAAAAAAEAAABNV2YKAAAAACgAAAAoAAAAZAAAAGQAAAAAAAAAzMzMAAAAAABQAAAAUAAAAGQAAABkAAAAAAAAABcAAAAUAAAAAAAAAAAAAAD/fwAA/38AAAAAAAAJAAAABAAAALG7y3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KKuBQAAAAEAAAAAAAAAAAAAAAAAAAAAAAAAAAAAAAAAAAAAAAAAAAAAAAR/f38AAAAAA8zMzADAwP8Af39/AAAAAAAAAAAAAAAAAAAAAAAAAAAAIQAAABgAAAAUAAAAWiQAAEwKAACELgAAGAwAAAAAAAAmAAAACAAAAP//////////MAAAABQAAAAAAAAAAAD//wAAAQAAAP//AAABAA=="/>
                </a:ext>
              </a:extLst>
            </p:cNvSpPr>
            <p:nvPr/>
          </p:nvSpPr>
          <p:spPr>
            <a:xfrm>
              <a:off x="5909310" y="1673860"/>
              <a:ext cx="1652270" cy="292100"/>
            </a:xfrm>
            <a:custGeom>
              <a:avLst/>
              <a:gdLst/>
              <a:ahLst/>
              <a:cxnLst/>
              <a:rect l="0" t="0" r="1652270" b="292100"/>
              <a:pathLst>
                <a:path w="1652270" h="292100">
                  <a:moveTo>
                    <a:pt x="0" y="262155"/>
                  </a:moveTo>
                  <a:cubicBezTo>
                    <a:pt x="46750" y="128650"/>
                    <a:pt x="93500" y="-4855"/>
                    <a:pt x="368878" y="135"/>
                  </a:cubicBezTo>
                  <a:cubicBezTo>
                    <a:pt x="644256" y="5127"/>
                    <a:pt x="1433248" y="242191"/>
                    <a:pt x="1652270" y="292100"/>
                  </a:cubicBezTo>
                </a:path>
              </a:pathLst>
            </a:custGeom>
            <a:noFill/>
            <a:ln w="12700" cap="flat" cmpd="sng" algn="ctr">
              <a:solidFill>
                <a:schemeClr val="tx2"/>
              </a:solidFill>
              <a:prstDash val="solid"/>
              <a:headEnd type="none"/>
              <a:tailEnd type="stealth" w="lg" len="lg"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r">
                <a:defRPr lang="en-us" cap="none">
                  <a:solidFill>
                    <a:srgbClr val="FFFFFF"/>
                  </a:solidFill>
                  <a:latin typeface="Nokia Pure Text Light" pitchFamily="1" charset="0"/>
                  <a:ea typeface="Nokia Pure Text Light" pitchFamily="1" charset="0"/>
                  <a:cs typeface="Nokia Pure Text Light" pitchFamily="1" charset="0"/>
                </a:defRPr>
              </a:pPr>
              <a:endParaRPr sz="2800" b="1">
                <a:solidFill>
                  <a:schemeClr val="tx1"/>
                </a:solidFill>
              </a:endParaRPr>
            </a:p>
          </p:txBody>
        </p:sp>
        <p:sp>
          <p:nvSpPr>
            <p:cNvPr id="22" name="TextBox 23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5IRWYhMAAAAlAAAAZAAAAE0AAAAAAAAAAAAAAAAAAAAAAAAAAAAAAAAAAAAAAAAAAAEAAABQAAAAAAAAAAAA4D8AAAAAAADgPwAAAAAAAOA/AAAAAAAA4D8AAAAAAADgPwAAAAAAAOA/AAAAAAAA4D8AAAAAAADgPwAAAAAAAOA/AAAAAAAA4D8CAAAAjAAAAAAAAAAAAAAAmKKu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BNV2YKAAAAACgAAAAoAAAAZAAAAGQAAAAAAAAAzMzMAAAAAABQAAAAUAAAAGQAAABkAAAAAAAAABcAAAAUAAAAAAAAAAAAAAD/fwAA/38AAAAAAAAJAAAABAAAANvKN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WiQAANMIAABbKwAA3gkAAAAgAAAmAAAACAAAAP//////////MAAAABQAAAAAAAAAAAD//wAAAQAAAP//AAABAA=="/>
                </a:ext>
              </a:extLst>
            </p:cNvSpPr>
            <p:nvPr/>
          </p:nvSpPr>
          <p:spPr>
            <a:xfrm>
              <a:off x="5909310" y="1434465"/>
              <a:ext cx="1138555" cy="16954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0" tIns="0" rIns="0" bIns="0" numCol="1" spcCol="215900" anchor="t"/>
            <a:lstStyle/>
            <a:p>
              <a:pPr algn="l">
                <a:spcAft>
                  <a:spcPts val="300"/>
                </a:spcAft>
                <a:defRPr lang="en-us"/>
              </a:pPr>
              <a:r>
                <a:rPr lang="en-us" sz="1600" b="1" cap="none" dirty="0">
                  <a:solidFill>
                    <a:schemeClr val="tx1"/>
                  </a:solidFill>
                  <a:latin typeface="Arial" pitchFamily="1" charset="0"/>
                  <a:ea typeface="Nokia Pure Text Light" pitchFamily="1" charset="0"/>
                  <a:cs typeface="Arial" pitchFamily="1" charset="0"/>
                </a:rPr>
                <a:t>RF </a:t>
              </a:r>
              <a:r>
                <a:rPr lang="en-us" sz="1600" b="1" cap="none" dirty="0" smtClean="0">
                  <a:solidFill>
                    <a:schemeClr val="tx1"/>
                  </a:solidFill>
                  <a:latin typeface="Arial" pitchFamily="1" charset="0"/>
                  <a:ea typeface="Nokia Pure Text Light" pitchFamily="1" charset="0"/>
                  <a:cs typeface="Arial" pitchFamily="1" charset="0"/>
                </a:rPr>
                <a:t>up-conversion</a:t>
              </a:r>
              <a:endParaRPr lang="en-us" sz="1600" b="1" cap="none" dirty="0">
                <a:solidFill>
                  <a:schemeClr val="tx1"/>
                </a:solidFill>
                <a:latin typeface="Arial" pitchFamily="1" charset="0"/>
                <a:ea typeface="Nokia Pure Text Light" pitchFamily="1" charset="0"/>
                <a:cs typeface="Arial" pitchFamily="1" charset="0"/>
              </a:endParaRPr>
            </a:p>
          </p:txBody>
        </p:sp>
        <p:sp>
          <p:nvSpPr>
            <p:cNvPr id="23" name="Rectangle 2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5IRWYhMAAAAlAAAAZAAAAA0AAAAAcQAAAHEAAABxAAAAcQAAAAAAAAAAAAAAAAAAAAEAAABQAAAAAAAAAAAA4D8AAAAAAADgPwAAAAAAAOA/AAAAAAAA4D8AAAAAAADgPwAAAAAAAOA/AAAAAAAA4D8AAAAAAADgPwAAAAAAAOA/AAAAAAAA4D8CAAAAjAAAAAEAAAAAAAAAjK7/AP///wgAAAAAAAAAAAAAAAAAAAAAAAAAAAAAAAAAAAAAZAAAAAEAAABAAAAAAAAAAAAAAAAAAAAAAAAAAAAAAAAAAAAAAAAAAAAAAAAAAAAAAAAAAAAAAAAAAAAAAAAAAAAAAAAAAAAAAAAAAAAAAAAAAAAAAAAAAAAAAAAAAAAAFAAAADwAAAAAAAAAAAAAAHF4gQAUAAAAAQAAABQAAAAUAAAAFAAAAAEAAAAAAAAAZAAAAGQAAAAAAAAAZAAAAGQAAAAVAAAAYAAAAAAAAAAAAAAADwAAACADAAAAAAAAAAAAAAEAAACgMgAAVgcAAKr4//8BAAAAf39/AAEAAABkAAAAAAAAABQAAABAHwAAAAAAACYAAAAAAAAAwOD//wAAAAAmAAAAZAAAABYAAABMAAAAAAAAAAAAAAAEAAAAAAAAAAEAAABNV2YKAAAAACgAAAAoAAAAZAAAAGQAAAAAAAAAzMzMAAAAAABQAAAAUAAAAGQAAABkAAAAAAAAABcAAAAUAAAAAAAAAAAAAAD/fwAA/38AAAAAAAAJAAAABAAAANDYmS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jK7/AAAAAAEAAAAAAAAAAAAAAAAAAAAAAAAAAAAAAAAAAAAAAAAAAHF4gQB/f38AAAAAA8zMzADAwP8Af39/AAAAAAAAAAAAAAAAAAAAAAAAAAAAIQAAABgAAAAUAAAAkCEAACkXAADfJAAA5xkAAAAAAAAmAAAACAAAAP//////////MAAAABQAAAAAAAAAAAD//wAAAQAAAP//AAABAA=="/>
                </a:ext>
              </a:extLst>
            </p:cNvSpPr>
            <p:nvPr/>
          </p:nvSpPr>
          <p:spPr>
            <a:xfrm>
              <a:off x="5455920" y="3764915"/>
              <a:ext cx="537845" cy="445770"/>
            </a:xfrm>
            <a:prstGeom prst="rect">
              <a:avLst/>
            </a:prstGeom>
            <a:solidFill>
              <a:srgbClr val="8CAEFF"/>
            </a:solidFill>
            <a:ln>
              <a:noFill/>
            </a:ln>
            <a:effectLst/>
          </p:spPr>
          <p:txBody>
            <a:bodyPr vert="horz" wrap="square" lIns="71755" tIns="71755" rIns="71755" bIns="71755" numCol="1" spcCol="215900" anchor="t"/>
            <a:lstStyle/>
            <a:p>
              <a:pPr algn="l">
                <a:spcAft>
                  <a:spcPts val="300"/>
                </a:spcAft>
                <a:defRPr lang="en-us" cap="none">
                  <a:solidFill>
                    <a:srgbClr val="FFFFFF"/>
                  </a:solidFill>
                  <a:latin typeface="Nokia Pure Text Light" pitchFamily="1" charset="0"/>
                  <a:ea typeface="Nokia Pure Text Light" pitchFamily="1" charset="0"/>
                  <a:cs typeface="Nokia Pure Text Light" pitchFamily="1" charset="0"/>
                </a:defRPr>
              </a:pPr>
              <a:endParaRPr lang="en-us" sz="1800" b="1" cap="none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Arrow Connector 26"/>
            <p:cNvCxn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5IRWYhMAAAAlAAAADQAAAA0AAAAAkAAAAEgAAACQAAAASAAAAAAAAAAAAAAAAg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ARNQsFAAAAAQAAABQAAAAUAAAAFAAAAAEAAAAAAAAAZAAAAGQAAAACAAAAZAAAAGQAAAAVAAAAYAAAAAAAAAAAAAAADwAAACADAAAAAAAAAAAAAAEAAACgMgAAVgcAAKr4//8BAAAAf39/AAEAAABkAAAAAAAAABQAAABAHwAAAAAAACYAAAAAAAAAwOD//wAAAAAmAAAAZAAAABYAAABMAAAAAAAAAAAAAAAEAAAAAAAAAAEAAABNV2Y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R/f38AAAAAA8zMzADAwP8Af39/AAAAAAAAAAAAAAAAAAAAAAAAAAAAIQAAABgAAAAUAAAAOCMAADcWAAA4IwAAOxoAAAAAAAAmAAAACAAAAP//////////MAAAABQAAAAAAAAAAAD//wAAAQAAAP//AAABAA=="/>
                </a:ext>
              </a:extLst>
            </p:cNvCxnSpPr>
            <p:nvPr/>
          </p:nvCxnSpPr>
          <p:spPr>
            <a:xfrm flipV="1">
              <a:off x="5725160" y="3611245"/>
              <a:ext cx="0" cy="652780"/>
            </a:xfrm>
            <a:prstGeom prst="straightConnector1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  <a:headEnd type="none"/>
              <a:tailEnd type="triangle" w="med" len="med"/>
            </a:ln>
            <a:effectLst/>
          </p:spPr>
        </p:cxnSp>
        <p:cxnSp>
          <p:nvCxnSpPr>
            <p:cNvPr id="25" name="Straight Arrow Connector 27"/>
            <p:cNvCxn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5IRWYhMAAAAlAAAADQAAAA0AAAAAkAAAAEgAAACQAAAASAAAAAAAAAAAAAAAAA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ARNQsFAAAAAQAAABQAAAAUAAAAFAAAAAEAAAAAAAAAZAAAAGQAAAACAAAAZAAAAGQAAAAVAAAAYAAAAAAAAAAAAAAADwAAACADAAAAAAAAAAAAAAEAAACgMgAAVgcAAKr4//8BAAAAf39/AAEAAABkAAAAAAAAABQAAABAHwAAAAAAACYAAAAAAAAAwOD//wAAAAAmAAAAZAAAABYAAABMAAAAAAAAAAAAAAAEAAAAAAAAAAEAAABNV2YKAAAAACgAAAAoAAAAZAAAAGQAAAAAAAAAzMzMAAAAAABQAAAAUAAAAGQAAABkAAAAAAAAABcAAAAUAAAAAAAAAAAAAAD/fwAA/38AAAAAAAAJAAAABAAAAABSTK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R/f38AAAAAA8zMzADAwP8Af39/AAAAAAAAAAAAAAAAAAAAAAAAAAAAIQAAABgAAAAUAAAAhiAAAOcZAAAwJwAA5xkAAAAAAAAmAAAACAAAAP//////////MAAAABQAAAAAAAAAAAD//wAAAQAAAP//AAABAA=="/>
                </a:ext>
              </a:extLst>
            </p:cNvCxnSpPr>
            <p:nvPr/>
          </p:nvCxnSpPr>
          <p:spPr>
            <a:xfrm>
              <a:off x="5287010" y="4210685"/>
              <a:ext cx="1083310" cy="0"/>
            </a:xfrm>
            <a:prstGeom prst="straightConnector1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  <a:headEnd type="none"/>
              <a:tailEnd type="triangle" w="med" len="med"/>
            </a:ln>
            <a:effectLst/>
          </p:spPr>
        </p:cxnSp>
        <p:sp>
          <p:nvSpPr>
            <p:cNvPr id="26" name="TextBox 28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5IRWYhMAAAAlAAAAZAAAAE0AAAAAAAAAAAAAAAAAAAAAAAAAAAAAAAAAAAAAAAAAAAEAAABQAAAAAAAAAAAA4D8AAAAAAADgPwAAAAAAAOA/AAAAAAAA4D8AAAAAAADgPwAAAAAAAOA/AAAAAAAA4D8AAAAAAADgPwAAAAAAAOA/AAAAAAAA4D8CAAAAjAAAAAAAAAAAAAAAmKKu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BNV2Y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VScAAGIZAABHKQAAVBoAAAAgAAAmAAAACAAAAP//////////MAAAABQAAAAAAAAAAAD//wAAAQAAAP//AAABAA=="/>
                </a:ext>
              </a:extLst>
            </p:cNvSpPr>
            <p:nvPr/>
          </p:nvSpPr>
          <p:spPr>
            <a:xfrm>
              <a:off x="6393815" y="4126230"/>
              <a:ext cx="316230" cy="15367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0" rIns="0" bIns="0" numCol="1" spcCol="215900" anchor="t"/>
            <a:lstStyle/>
            <a:p>
              <a:pPr algn="l">
                <a:spcAft>
                  <a:spcPts val="300"/>
                </a:spcAft>
                <a:defRPr lang="en-us"/>
              </a:pPr>
              <a:r>
                <a:rPr lang="en-us" sz="1600" b="1" cap="none" dirty="0" err="1">
                  <a:solidFill>
                    <a:schemeClr val="tx1"/>
                  </a:solidFill>
                  <a:latin typeface="Arial" pitchFamily="1" charset="0"/>
                  <a:ea typeface="Nokia Pure Text Light" pitchFamily="1" charset="0"/>
                  <a:cs typeface="Arial" pitchFamily="1" charset="0"/>
                </a:rPr>
                <a:t>Freq</a:t>
              </a:r>
              <a:endParaRPr lang="en-us" sz="1200" b="1" cap="none" dirty="0">
                <a:solidFill>
                  <a:schemeClr val="tx1"/>
                </a:solidFill>
                <a:latin typeface="Arial" pitchFamily="1" charset="0"/>
                <a:ea typeface="Nokia Pure Text Light" pitchFamily="1" charset="0"/>
                <a:cs typeface="Arial" pitchFamily="1" charset="0"/>
              </a:endParaRPr>
            </a:p>
          </p:txBody>
        </p:sp>
        <p:sp>
          <p:nvSpPr>
            <p:cNvPr id="27" name="TextBox 29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5IRWYhMAAAAlAAAAZAAAAE0AAAAAAAAAAAAAAAAAAAAAAAAAAAAAAAAAAAAAAAAAAAEAAABQAAAAAAAAAAAA4D8AAAAAAADgPwAAAAAAAOA/AAAAAAAA4D8AAAAAAADgPwAAAAAAAOA/AAAAAAAA4D8AAAAAAADgPwAAAAAAAOA/AAAAAAAA4D8CAAAAjAAAAAAAAAAAAAAAmKKu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BNV2Y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+iIAACMaAAB2IwAALRsAAAAgAAAmAAAACAAAAP//////////MAAAABQAAAAAAAAAAAD//wAAAQAAAP//AAABAA=="/>
                </a:ext>
              </a:extLst>
            </p:cNvSpPr>
            <p:nvPr/>
          </p:nvSpPr>
          <p:spPr>
            <a:xfrm>
              <a:off x="5685790" y="4248785"/>
              <a:ext cx="78740" cy="1689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0" tIns="0" rIns="0" bIns="0" numCol="1" spcCol="215900" anchor="t"/>
            <a:lstStyle/>
            <a:p>
              <a:pPr algn="l">
                <a:spcAft>
                  <a:spcPts val="300"/>
                </a:spcAft>
                <a:defRPr lang="en-us"/>
              </a:pPr>
              <a:r>
                <a:rPr lang="en-us" sz="1600" b="1" cap="none">
                  <a:solidFill>
                    <a:schemeClr val="tx1"/>
                  </a:solidFill>
                  <a:latin typeface="Arial" pitchFamily="1" charset="0"/>
                  <a:ea typeface="Nokia Pure Text Light" pitchFamily="1" charset="0"/>
                  <a:cs typeface="Arial" pitchFamily="1" charset="0"/>
                </a:rPr>
                <a:t>0</a:t>
              </a:r>
            </a:p>
          </p:txBody>
        </p:sp>
        <p:sp>
          <p:nvSpPr>
            <p:cNvPr id="28" name="Rectangle 30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5IRWYhMAAAAlAAAAZAAAAA0AAAAAcQAAAHEAAABxAAAAcQAAAAAAAAAAAAAAAAAAAAEAAABQAAAAAAAAAAAA4D8AAAAAAADgPwAAAAAAAOA/AAAAAAAA4D8AAAAAAADgPwAAAAAAAOA/AAAAAAAA4D8AAAAAAADgPwAAAAAAAOA/AAAAAAAA4D8CAAAAjAAAAAEAAAAAAAAAjK7/AP///wgAAAAAAAAAAAAAAAAAAAAAAAAAAAAAAAAAAAAAZAAAAAEAAABAAAAAAAAAAAAAAAAAAAAAAAAAAAAAAAAAAAAAAAAAAAAAAAAAAAAAAAAAAAAAAAAAAAAAAAAAAAAAAAAAAAAAAAAAAAAAAAAAAAAAAAAAAAAAAAAAAAAAFAAAADwAAAAAAAAAAAAAAHF4gQAUAAAAAQAAABQAAAAUAAAAFAAAAAEAAAAAAAAAZAAAAGQAAAAAAAAAZAAAAGQAAAAVAAAAYAAAAAAAAAAAAAAADwAAACADAAAAAAAAAAAAAAEAAACgMgAAVgcAAKr4//8BAAAAf39/AAEAAABkAAAAAAAAABQAAABAHwAAAAAAACYAAAAAAAAAwOD//wAAAAAmAAAAZAAAABYAAABMAAAAAAAAAAAAAAAEAAAAAAAAAAEAAABNV2YKAAAAACgAAAAoAAAAZAAAAGQAAAAAAAAAzMzMAAAAAABQAAAAUAAAAGQAAABkAAAAAAAAABcAAAAUAAAAAAAAAAAAAAD/fwAA/38AAAAAAAAJAAAABAAAADIiIG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jK7/AAAAAAEAAAAAAAAAAAAAAAAAAAAAAAAAAAAAAAAAAAAAAAAAAHF4gQB/f38AAAAAA8zMzADAwP8Af39/AAAAAAAAAAAAAAAAAAAAAAAAAAAAIQAAABgAAAAUAAAA9SsAACkXAABELwAA5xkAAAAAAAAmAAAACAAAAP//////////MAAAABQAAAAAAAAAAAD//wAAAQAAAP//AAABAA=="/>
                </a:ext>
              </a:extLst>
            </p:cNvSpPr>
            <p:nvPr/>
          </p:nvSpPr>
          <p:spPr>
            <a:xfrm>
              <a:off x="7145655" y="3764915"/>
              <a:ext cx="537845" cy="445770"/>
            </a:xfrm>
            <a:prstGeom prst="rect">
              <a:avLst/>
            </a:prstGeom>
            <a:solidFill>
              <a:srgbClr val="8CAEFF"/>
            </a:solidFill>
            <a:ln>
              <a:noFill/>
            </a:ln>
            <a:effectLst/>
          </p:spPr>
          <p:txBody>
            <a:bodyPr vert="horz" wrap="square" lIns="71755" tIns="71755" rIns="71755" bIns="71755" numCol="1" spcCol="215900" anchor="t"/>
            <a:lstStyle/>
            <a:p>
              <a:pPr algn="l">
                <a:spcAft>
                  <a:spcPts val="300"/>
                </a:spcAft>
                <a:defRPr lang="en-us" cap="none">
                  <a:solidFill>
                    <a:srgbClr val="FFFFFF"/>
                  </a:solidFill>
                  <a:latin typeface="Nokia Pure Text Light" pitchFamily="1" charset="0"/>
                  <a:ea typeface="Nokia Pure Text Light" pitchFamily="1" charset="0"/>
                  <a:cs typeface="Nokia Pure Text Light" pitchFamily="1" charset="0"/>
                </a:defRPr>
              </a:pPr>
              <a:endParaRPr lang="en-us" sz="1800" b="1" cap="none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Arrow Connector 31"/>
            <p:cNvCxn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5IRWYhMAAAAlAAAADQAAAA0AAAAAkAAAAEgAAACQAAAASAAAAAAAAAAAAAAAAg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ARNQsFAAAAAQAAABQAAAAUAAAAFAAAAAEAAAAAAAAAZAAAAGQAAAACAAAAZAAAAGQAAAAVAAAAYAAAAAAAAAAAAAAADwAAACADAAAAAAAAAAAAAAEAAACgMgAAVgcAAKr4//8BAAAAf39/AAEAAABkAAAAAAAAABQAAABAHwAAAAAAACYAAAAAAAAAwOD//wAAAAAmAAAAZAAAABYAAABMAAAAAAAAAAAAAAAEAAAAAAAAAAEAAABNV2YKAAAAACgAAAAoAAAAZAAAAGQAAAAAAAAAzMzMAAAAAABQAAAAUAAAAGQAAABkAAAAAAAAABcAAAAUAAAAAAAAAAAAAAD/fwAA/38AAAAAAAAJAAAABAAAACIvPj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R/f38AAAAAA8zMzADAwP8Af39/AAAAAAAAAAAAAAAAAAAAAAAAAAAAIQAAABgAAAAUAAAArCsAADcWAACsKwAAOxoAAAAAAAAmAAAACAAAAP//////////MAAAABQAAAAAAAAAAAD//wAAAQAAAP//AAABAA=="/>
                </a:ext>
              </a:extLst>
            </p:cNvCxnSpPr>
            <p:nvPr/>
          </p:nvCxnSpPr>
          <p:spPr>
            <a:xfrm flipV="1">
              <a:off x="7099300" y="3611245"/>
              <a:ext cx="0" cy="652780"/>
            </a:xfrm>
            <a:prstGeom prst="straightConnector1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  <a:headEnd type="none"/>
              <a:tailEnd type="triangle" w="med" len="med"/>
            </a:ln>
            <a:effectLst/>
          </p:spPr>
        </p:cxnSp>
        <p:cxnSp>
          <p:nvCxnSpPr>
            <p:cNvPr id="30" name="Straight Arrow Connector 32"/>
            <p:cNvCxn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5IRWYhMAAAAlAAAADQAAAA0AAAAAkAAAAEgAAACQAAAASAAAAAAAAAAAAAAAAA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ARNQsFAAAAAQAAABQAAAAUAAAAFAAAAAEAAAAAAAAAZAAAAGQAAAACAAAAZAAAAGQAAAAVAAAAYAAAAAAAAAAAAAAADwAAACADAAAAAAAAAAAAAAEAAACgMgAAVgcAAKr4//8BAAAAf39/AAEAAABkAAAAAAAAABQAAABAHwAAAAAAACYAAAAAAAAAwOD//wAAAAAmAAAAZAAAABYAAABMAAAAAAAAAAAAAAAEAAAAAAAAAAEAAABNV2YKAAAAACgAAAAoAAAAZAAAAGQAAAAAAAAAzMzMAAAAAABQAAAAUAAAAGQAAABkAAAAAAAAABcAAAAUAAAAAAAAAAAAAAD/fwAA/38AAAAAAAAJAAAABAAAAHA6Y3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R/f38AAAAAA8zMzADAwP8Af39/AAAAAAAAAAAAAAAAAAAAAAAAAAAAIQAAABgAAAAUAAAAfSoAAOcZAACpMwAA5xkAAAAAAAAmAAAACAAAAP//////////MAAAABQAAAAAAAAAAAD//wAAAQAAAP//AAABAA=="/>
                </a:ext>
              </a:extLst>
            </p:cNvCxnSpPr>
            <p:nvPr/>
          </p:nvCxnSpPr>
          <p:spPr>
            <a:xfrm>
              <a:off x="6906895" y="4210685"/>
              <a:ext cx="1490980" cy="0"/>
            </a:xfrm>
            <a:prstGeom prst="straightConnector1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  <a:headEnd type="none"/>
              <a:tailEnd type="triangle" w="med" len="med"/>
            </a:ln>
            <a:effectLst/>
          </p:spPr>
        </p:cxnSp>
        <p:sp>
          <p:nvSpPr>
            <p:cNvPr id="31" name="TextBox 33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5IRWYhMAAAAlAAAAZAAAAE0AAAAAAAAAAAAAAAAAAAAAAAAAAAAAAAAAAAAAAAAAAAEAAABQAAAAAAAAAAAA4D8AAAAAAADgPwAAAAAAAOA/AAAAAAAA4D8AAAAAAADgPwAAAAAAAOA/AAAAAAAA4D8AAAAAAADgPwAAAAAAAOA/AAAAAAAA4D8CAAAAjAAAAAAAAAAAAAAAmKKu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BNV2YKAAAAACgAAAAoAAAAZAAAAGQAAAAAAAAAzMzMAAAAAABQAAAAUAAAAGQAAABkAAAAAAAAABcAAAAUAAAAAAAAAAAAAAD/fwAA/38AAAAAAAAJAAAABAAAAHZhbD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zzMAAFUZAACYNQAAYBoAAAAgAAAmAAAACAAAAP//////////MAAAABQAAAAAAAAAAAD//wAAAQAAAP//AAABAA=="/>
                </a:ext>
              </a:extLst>
            </p:cNvSpPr>
            <p:nvPr/>
          </p:nvSpPr>
          <p:spPr>
            <a:xfrm>
              <a:off x="8422005" y="4117975"/>
              <a:ext cx="290195" cy="16954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0" tIns="0" rIns="0" bIns="0" numCol="1" spcCol="215900" anchor="t"/>
            <a:lstStyle/>
            <a:p>
              <a:pPr algn="l">
                <a:spcAft>
                  <a:spcPts val="300"/>
                </a:spcAft>
                <a:defRPr lang="en-us"/>
              </a:pPr>
              <a:r>
                <a:rPr lang="en-us" sz="1600" b="1" cap="none">
                  <a:solidFill>
                    <a:schemeClr val="tx1"/>
                  </a:solidFill>
                  <a:latin typeface="Arial" pitchFamily="1" charset="0"/>
                  <a:ea typeface="Nokia Pure Text Light" pitchFamily="1" charset="0"/>
                  <a:cs typeface="Arial" pitchFamily="1" charset="0"/>
                </a:rPr>
                <a:t>Freq</a:t>
              </a:r>
            </a:p>
          </p:txBody>
        </p:sp>
        <p:sp>
          <p:nvSpPr>
            <p:cNvPr id="32" name="TextBox 34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5IRWYhMAAAAlAAAAZAAAAE0AAAAAAAAAAAAAAAAAAAAAAAAAAAAAAAAAAAAAAAAAAAEAAABQAAAAAAAAAAAA4D8AAAAAAADgPwAAAAAAAOA/AAAAAAAA4D8AAAAAAADgPwAAAAAAAOA/AAAAAAAA4D8AAAAAAADgPwAAAAAAAOA/AAAAAAAA4D8CAAAAjAAAAAAAAAAAAAAAmKKu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BNV2YKAAAAACgAAAAoAAAAZAAAAGQAAAAAAAAAzMzMAAAAAABQAAAAUAAAAGQAAABkAAAAAAAAABcAAAAUAAAAAAAAAAAAAAD/fwAA/38AAAAAAAAJAAAABAAAAEuiib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bysAACMaAADqKwAALRsAAAAgAAAmAAAACAAAAP//////////MAAAABQAAAAAAAAAAAD//wAAAQAAAP//AAABAA=="/>
                </a:ext>
              </a:extLst>
            </p:cNvSpPr>
            <p:nvPr/>
          </p:nvSpPr>
          <p:spPr>
            <a:xfrm>
              <a:off x="7060565" y="4248785"/>
              <a:ext cx="78105" cy="1689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0" tIns="0" rIns="0" bIns="0" numCol="1" spcCol="215900" anchor="t"/>
            <a:lstStyle/>
            <a:p>
              <a:pPr algn="l">
                <a:spcAft>
                  <a:spcPts val="300"/>
                </a:spcAft>
                <a:defRPr lang="en-us"/>
              </a:pPr>
              <a:r>
                <a:rPr lang="en-us" sz="1600" b="1" cap="none">
                  <a:solidFill>
                    <a:schemeClr val="tx1"/>
                  </a:solidFill>
                  <a:latin typeface="Arial" pitchFamily="1" charset="0"/>
                  <a:ea typeface="Nokia Pure Text Light" pitchFamily="1" charset="0"/>
                  <a:cs typeface="Arial" pitchFamily="1" charset="0"/>
                </a:rPr>
                <a:t>0</a:t>
              </a:r>
            </a:p>
          </p:txBody>
        </p:sp>
        <p:sp>
          <p:nvSpPr>
            <p:cNvPr id="33" name="Straight Connector 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5IRWY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ARNQsUAAAAAQAAABQAAAAUAAAAFAAAAAEAAAAAAAAAZAAAAGQAAAAAAAAAZAAAAGQAAAAVAAAAYAAAAAAAAAAAAAAADwAAACADAAAAAAAAAAAAAAEAAACgMgAAVgcAAKr4//8BAAAAf39/AAEAAABkAAAAAAAAABQAAABAHwAAAAAAACYAAAAAAAAAwOD//wAAAAAmAAAAZAAAABYAAABMAAAAAAAAAAAAAAAEAAAAAAAAAAEAAABNV2YKAAAAACgAAAAoAAAAZAAAAGQAAAAAAAAAzMzMAAAAAABQAAAAUAAAAGQAAABkAAAAAAAAABcAAAAUAAAAAAAAAAAAAAD/fwAA/38AAAAAAAAJAAAABAAAAI7FvN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R/f38AAAAAA8zMzADAwP8Af39/AAAAAAAAAAAAAAAAAAAAAAAAAAAAIQAAABgAAAAUAAAAnC0AAOcZAACeLQAAOxoAAAAAAAAmAAAACAAAAP//////////MAAAABQAAAAAAAAAAAD//wAAAQAAAP//AAABAA=="/>
                </a:ext>
              </a:extLst>
            </p:cNvSpPr>
            <p:nvPr/>
          </p:nvSpPr>
          <p:spPr>
            <a:xfrm>
              <a:off x="7414260" y="4210685"/>
              <a:ext cx="1270" cy="53340"/>
            </a:xfrm>
            <a:prstGeom prst="line">
              <a:avLst/>
            </a:prstGeom>
            <a:noFill/>
            <a:ln w="12700" cap="flat" cmpd="sng" algn="ctr">
              <a:solidFill>
                <a:schemeClr val="tx2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34" name="TextBox 36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5IRWYhMAAAAlAAAAZAAAAE0AAAAAAAAAAAAAAAAAAAAAAAAAAAAAAAAAAAAAAAAAAAEAAABQAAAAAAAAAAAA4D8AAAAAAADgPwAAAAAAAOA/AAAAAAAA4D8AAAAAAADgPwAAAAAAAOA/AAAAAAAA4D8AAAAAAADgPwAAAAAAAOA/AAAAAAAA4D8CAAAAjAAAAAAAAAAAAAAAmKKu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BNV2YKAAAAACgAAAAoAAAAZAAAAGQAAAAAAAAAzMzMAAAAAABQAAAAUAAAAGQAAABkAAAAAAAAABcAAAAUAAAAAAAAAAAAAAD/fwAA/38AAAAAAAAJAAAABAAAAMJELv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8CwAADsaAACwLwAARhsAAAAgAAAmAAAACAAAAP//////////MAAAABQAAAAAAAAAAAD//wAAAQAAAP//AAABAA=="/>
                </a:ext>
              </a:extLst>
            </p:cNvSpPr>
            <p:nvPr/>
          </p:nvSpPr>
          <p:spPr>
            <a:xfrm>
              <a:off x="7207733" y="4264025"/>
              <a:ext cx="447040" cy="16954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0" tIns="0" rIns="0" bIns="0" numCol="1" spcCol="215900" anchor="t"/>
            <a:lstStyle/>
            <a:p>
              <a:pPr algn="l">
                <a:spcAft>
                  <a:spcPts val="300"/>
                </a:spcAft>
                <a:defRPr lang="en-us"/>
              </a:pPr>
              <a:r>
                <a:rPr lang="en-us" sz="1600" b="1" cap="none" dirty="0" smtClean="0">
                  <a:solidFill>
                    <a:schemeClr val="tx1"/>
                  </a:solidFill>
                  <a:latin typeface="Arial" pitchFamily="1" charset="0"/>
                  <a:ea typeface="Nokia Pure Text Light" pitchFamily="1" charset="0"/>
                  <a:cs typeface="Arial" pitchFamily="1" charset="0"/>
                </a:rPr>
                <a:t>26 MHz</a:t>
              </a:r>
              <a:endParaRPr lang="en-us" sz="1600" b="1" cap="none" dirty="0">
                <a:solidFill>
                  <a:schemeClr val="tx1"/>
                </a:solidFill>
                <a:latin typeface="Arial" pitchFamily="1" charset="0"/>
                <a:ea typeface="Nokia Pure Text Light" pitchFamily="1" charset="0"/>
                <a:cs typeface="Arial" pitchFamily="1" charset="0"/>
              </a:endParaRPr>
            </a:p>
          </p:txBody>
        </p:sp>
        <p:sp>
          <p:nvSpPr>
            <p:cNvPr id="35" name="Freeform 37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5IRWYhMAAAAlAAAACwAAAA0AAAAAkAAAAEgAAACQAAAASAAAAAAAAAABAAAAAAAAAAEAAABQAAAAAAAAAAAA4D8AAAAAAADgPwAAAAAAAOA/AAAAAAAA4D8AAAAAAADgPwAAAAAAAOA/AAAAAAAA4D8AAAAAAADgPwAAAAAAAOA/AAAAAAAA4D8CAAAAjAAAAAAAAAAAAAAAmKKuDP///wgAAAAAAAAAAAAAAAAAAAAAAAAAAAAAAAAAAAAAZAAAAAEAAABAAAAAAAAAAAAAAAAAAAAAAAAAAAAAAAAAAAAAAAAAAAAAAAAAAAAAAAAAAAAAAAAAAAAAAAAAAAAAAAAAAAAAAAAAAAAAAAAAAAAAAAAAAAAAAAAAAAAAFAAAADwAAAABAAAAAAAAAAARNQsUAAAAAQAAABQAAAAUAAAAFAAAAAEAAAAAAAAAZAAAAGQAAAABAAAAlgAAAJYAAAAVAAAAYAAAAAAAAAAAAAAADwAAACADAAAAAAAAAAAAAAEAAACgMgAAVgcAAKr4//8BAAAAf39/AAEAAABkAAAAAAAAABQAAABAHwAAAAAAACYAAAAAAAAAwOD//wAAAAAmAAAAZAAAABYAAABMAAAAAAAAAAAAAAAEAAAAAAAAAAEAAABNV2YKAAAAACgAAAAoAAAAZAAAAGQAAAAAAAAAzMzMAAAAAABQAAAAUAAAAGQAAABkAAAAAAAAABcAAAAUAAAAAAAAAAAAAAD/fwAA/38AAAAAAAAJAAAABAAAAITzml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KKuBQAAAAEAAAAAAAAAAAAAAAAAAAAAAAAAAAAAAAAAAAAAAAAAAAAAAAR/f38AAAAAA8zMzADAwP8Af39/AAAAAAAAAAAAAAAAAAAAAAAAAAAAIQAAABgAAAAUAAAAWiQAAGoUAACGLAAAZxYAAAAAAAAmAAAACAAAAP//////////MAAAABQAAAAAAAAAAAD//wAAAQAAAP//AAABAA=="/>
                </a:ext>
              </a:extLst>
            </p:cNvSpPr>
            <p:nvPr/>
          </p:nvSpPr>
          <p:spPr>
            <a:xfrm>
              <a:off x="5909310" y="3318510"/>
              <a:ext cx="1328420" cy="323215"/>
            </a:xfrm>
            <a:custGeom>
              <a:avLst/>
              <a:gdLst/>
              <a:ahLst/>
              <a:cxnLst/>
              <a:rect l="0" t="0" r="1328420" b="323215"/>
              <a:pathLst>
                <a:path w="1328420" h="323215">
                  <a:moveTo>
                    <a:pt x="0" y="248809"/>
                  </a:moveTo>
                  <a:cubicBezTo>
                    <a:pt x="42000" y="122442"/>
                    <a:pt x="252409" y="-11600"/>
                    <a:pt x="473812" y="799"/>
                  </a:cubicBezTo>
                  <a:cubicBezTo>
                    <a:pt x="695216" y="13199"/>
                    <a:pt x="799355" y="22640"/>
                    <a:pt x="1328420" y="323215"/>
                  </a:cubicBezTo>
                </a:path>
              </a:pathLst>
            </a:custGeom>
            <a:noFill/>
            <a:ln w="12700" cap="flat" cmpd="sng" algn="ctr">
              <a:solidFill>
                <a:schemeClr val="tx2"/>
              </a:solidFill>
              <a:prstDash val="solid"/>
              <a:headEnd type="none"/>
              <a:tailEnd type="stealth" w="lg" len="lg"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r">
                <a:defRPr lang="en-us" cap="none">
                  <a:solidFill>
                    <a:srgbClr val="FFFFFF"/>
                  </a:solidFill>
                  <a:latin typeface="Nokia Pure Text Light" pitchFamily="1" charset="0"/>
                  <a:ea typeface="Nokia Pure Text Light" pitchFamily="1" charset="0"/>
                  <a:cs typeface="Nokia Pure Text Light" pitchFamily="1" charset="0"/>
                </a:defRPr>
              </a:pPr>
              <a:endParaRPr sz="2800" b="1">
                <a:solidFill>
                  <a:schemeClr val="tx1"/>
                </a:solidFill>
              </a:endParaRPr>
            </a:p>
          </p:txBody>
        </p:sp>
        <p:sp>
          <p:nvSpPr>
            <p:cNvPr id="36" name="TextBox 38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5IRWYhMAAAAlAAAAZAAAAE0AAAAAAAAAAAAAAAAAAAAAAAAAAAAAAAAAAAAAAAAAAAEAAABQAAAAAAAAAAAA4D8AAAAAAADgPwAAAAAAAOA/AAAAAAAA4D8AAAAAAADgPwAAAAAAAOA/AAAAAAAA4D8AAAAAAADgPwAAAAAAAOA/AAAAAAAA4D8CAAAAjAAAAAAAAAAAAAAAmKKu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BNV2YKAAAAACgAAAAoAAAAZAAAAGQAAAAAAAAAzMzMAAAAAABQAAAAUAAAAGQAAABkAAAAAAAAABcAAAAUAAAAAAAAAAAAAAD/fwAA/38AAAAAAAAJAAAABAAAANvKN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WiQAAPISAABOKwAA/RMAAAAgAAAmAAAACAAAAP//////////MAAAABQAAAAAAAAAAAD//wAAAQAAAP//AAABAA=="/>
                </a:ext>
              </a:extLst>
            </p:cNvSpPr>
            <p:nvPr/>
          </p:nvSpPr>
          <p:spPr>
            <a:xfrm>
              <a:off x="5909310" y="3079750"/>
              <a:ext cx="1130300" cy="16954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0" tIns="0" rIns="0" bIns="0" numCol="1" spcCol="215900" anchor="t"/>
            <a:lstStyle/>
            <a:p>
              <a:pPr algn="l">
                <a:spcAft>
                  <a:spcPts val="300"/>
                </a:spcAft>
                <a:defRPr lang="en-us"/>
              </a:pPr>
              <a:r>
                <a:rPr lang="en-us" sz="1600" b="1" cap="none" dirty="0">
                  <a:solidFill>
                    <a:schemeClr val="tx1"/>
                  </a:solidFill>
                  <a:latin typeface="Arial" pitchFamily="1" charset="0"/>
                  <a:ea typeface="Nokia Pure Text Light" pitchFamily="1" charset="0"/>
                  <a:cs typeface="Arial" pitchFamily="1" charset="0"/>
                </a:rPr>
                <a:t>LC </a:t>
              </a:r>
              <a:r>
                <a:rPr lang="en-us" sz="1600" b="1" cap="none" dirty="0" smtClean="0">
                  <a:solidFill>
                    <a:schemeClr val="tx1"/>
                  </a:solidFill>
                  <a:latin typeface="Arial" pitchFamily="1" charset="0"/>
                  <a:ea typeface="Nokia Pure Text Light" pitchFamily="1" charset="0"/>
                  <a:cs typeface="Arial" pitchFamily="1" charset="0"/>
                </a:rPr>
                <a:t>IF up-conversion</a:t>
              </a:r>
              <a:endParaRPr lang="en-us" sz="1600" b="1" cap="none" dirty="0">
                <a:solidFill>
                  <a:schemeClr val="tx1"/>
                </a:solidFill>
                <a:latin typeface="Arial" pitchFamily="1" charset="0"/>
                <a:ea typeface="Nokia Pure Text Light" pitchFamily="1" charset="0"/>
                <a:cs typeface="Arial" pitchFamily="1" charset="0"/>
              </a:endParaRPr>
            </a:p>
          </p:txBody>
        </p:sp>
        <p:cxnSp>
          <p:nvCxnSpPr>
            <p:cNvPr id="37" name="Straight Arrow Connector 40"/>
            <p:cNvCxnSpPr>
              <a:cxnSpLocks/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5IRWYhMAAAAlAAAADQAAAA0AAAAAkAAAAEgAAACQAAAASAAAAAAAAAAAAAAAAA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ARNQsFAAAAAQAAABQAAAAUAAAAFAAAAAEAAAACAAAAZAAAAGQAAAACAAAAZAAAAGQAAAAVAAAAYAAAAAAAAAAAAAAADwAAACADAAAAAAAAAAAAAAEAAACgMgAAVgcAAKr4//8BAAAAf39/AAEAAABkAAAAAAAAABQAAABAHwAAAAAAACYAAAAAAAAAwOD//wAAAAAmAAAAZAAAABYAAABMAAAAAAAAAAAAAAAEAAAAAAAAAAEAAABNV2YKAAAAACgAAAAoAAAAZAAAAGQAAAAAAAAAzMzMAAAAAABQAAAAUAAAAGQAAABkAAAAAAAAABcAAAAUAAAAAAAAAAAAAAD/fwAA/38AAAAAAAAJAAAABAAAAE1X83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R/f38AAAAAA8zMzADAwP8Af39/AAAAAAAAAAAAAAAAAAAAAAAAAAAAIQAAABgAAAAUAAAA9SsAAIgYAABELwAAiBgAAAAAAAAmAAAACAAAAP//////////MAAAABQAAAAAAAAAAAD//wAAAQAAAP//AAABAA=="/>
                </a:ext>
              </a:extLst>
            </p:cNvCxnSpPr>
            <p:nvPr/>
          </p:nvCxnSpPr>
          <p:spPr>
            <a:xfrm flipV="1">
              <a:off x="7145739" y="4021668"/>
              <a:ext cx="527099" cy="12460"/>
            </a:xfrm>
            <a:prstGeom prst="straightConnector1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sp>
          <p:nvSpPr>
            <p:cNvPr id="38" name="TextBox 41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5IRWYhMAAAAlAAAAZAAAAE0AAAAAAAAAAAAAAAAAAAAAAAAAAAAAAAAAAAAAAAAAAAEAAABQAAAAAAAAAAAA4D8AAAAAAADgPwAAAAAAAOA/AAAAAAAA4D8AAAAAAADgPwAAAAAAAOA/AAAAAAAA4D8AAAAAAADgPwAAAAAAAOA/AAAAAAAA4D8CAAAAjAAAAAAAAAAAAAAAmKKu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BNV2YKAAAAACgAAAAoAAAAZAAAAGQAAAAAAAAAzMzMAAAAAABQAAAAUAAAAGQAAABkAAAAAAAAABcAAAAUAAAAAAAAAAAAAAD/fwAA/38AAAAAAAAJAAAABAAAABnYPH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mCwAAMYXAADXLgAAoBgAAAAgAAAmAAAACAAAAP//////////MAAAABQAAAAAAAAAAAD//wAAAQAAAP//AAABAA=="/>
                </a:ext>
              </a:extLst>
            </p:cNvSpPr>
            <p:nvPr/>
          </p:nvSpPr>
          <p:spPr>
            <a:xfrm>
              <a:off x="7204579" y="3824077"/>
              <a:ext cx="365125" cy="1384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0" tIns="0" rIns="0" bIns="0" numCol="1" spcCol="215900" anchor="t"/>
            <a:lstStyle/>
            <a:p>
              <a:pPr algn="l">
                <a:spcAft>
                  <a:spcPts val="300"/>
                </a:spcAft>
                <a:defRPr lang="en-us"/>
              </a:pPr>
              <a:r>
                <a:rPr lang="en-us" sz="1600" b="1" cap="none" dirty="0" smtClean="0">
                  <a:solidFill>
                    <a:schemeClr val="tx1"/>
                  </a:solidFill>
                  <a:latin typeface="Arial" pitchFamily="1" charset="0"/>
                  <a:ea typeface="Nokia Pure Text Light" pitchFamily="1" charset="0"/>
                  <a:cs typeface="Arial" pitchFamily="1" charset="0"/>
                </a:rPr>
                <a:t>20 MHz</a:t>
              </a:r>
              <a:endParaRPr lang="en-us" sz="1100" b="1" cap="none" dirty="0">
                <a:solidFill>
                  <a:schemeClr val="tx1"/>
                </a:solidFill>
                <a:latin typeface="Arial" pitchFamily="1" charset="0"/>
                <a:ea typeface="Nokia Pure Text Light" pitchFamily="1" charset="0"/>
                <a:cs typeface="Arial" pitchFamily="1" charset="0"/>
              </a:endParaRPr>
            </a:p>
          </p:txBody>
        </p:sp>
      </p:grpSp>
      <p:sp>
        <p:nvSpPr>
          <p:cNvPr id="41" name="Date Placeholder 3"/>
          <p:cNvSpPr>
            <a:spLocks noGrp="1"/>
          </p:cNvSpPr>
          <p:nvPr>
            <p:ph type="dt" idx="4294967295"/>
          </p:nvPr>
        </p:nvSpPr>
        <p:spPr>
          <a:xfrm>
            <a:off x="929217" y="333375"/>
            <a:ext cx="2499764" cy="2730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January 2024</a:t>
            </a:r>
            <a:endParaRPr lang="en-GB" dirty="0"/>
          </a:p>
        </p:txBody>
      </p:sp>
      <p:sp>
        <p:nvSpPr>
          <p:cNvPr id="39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 smtClean="0"/>
              <a:t>Volker Jungnickel, Fraunhofer HHI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700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11bb Channelization </a:t>
            </a:r>
            <a:r>
              <a:rPr lang="en-GB" dirty="0" smtClean="0"/>
              <a:t>[9, 10]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Volker Jungnickel, Fraunhofer HHI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08" y="1847456"/>
            <a:ext cx="10372068" cy="2733672"/>
          </a:xfrm>
          <a:prstGeom prst="rect">
            <a:avLst/>
          </a:prstGeom>
        </p:spPr>
      </p:pic>
      <p:sp>
        <p:nvSpPr>
          <p:cNvPr id="10" name="Text Placeholder 4"/>
          <p:cNvSpPr txBox="1">
            <a:spLocks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5IRWYhMAAAAlAAAAZAAAAA0AAAAAAAAAAAAAAAAAAAAAAAAAAAAAAAAAAAAAAAAAAAEAAABQAAAAAAAAAAAA4D8AAAAAAADgPwAAAAAAAOA/AAAAAAAA4D8AAAAAAADgPwAAAAAAAOA/AAAAAAAA4D8AAAAAAADgPwAAAAAAAOA/AAAAAAAA4D8CAAAAjAAAAAAAAAAAAAAAmKKuDP///wgAAAAAAAAAAAAAAAAAAAAAAAAAAAAAAAAAAAAAZAAAAAEAAABAAAAAAAAAAAAAAAAAAAAAAAAAAAAAAAAAAAAAAAAAAAAAAAAAAAAAAAAAAAAAAAAAAAAAAAAAAAAAAAAAAAAAAAAAAAAAAAAAAAAAAAAAAAAAAAAAAAAAFAAAADwAAAAAAAAAAAAAABJBkQkUAAAAAQAAABQAAAAUAAAAFAAAAAEAAAAAAAAAZAAAAGQAAAAAAAAAZAAAAGQAAAAVAAAAYAAAAAAAAAAAAAAADwAAACADAAAAAAAAAAAAAAEAAACgMgAAVgcAAKr4//8BAAAAf39/AAEAAABkAAAAAAAAABQAAABAHwAAAAAAACYAAAAAAAAAwOD//wAAAAAmAAAAZAAAABYAAABMAAAAAAAAAAAAAAAEAAAAAAAAAAEAAABNV2YKAAAAACgAAAAoAAAAZAAAAGQAAAAAAAAAzMzMAAAAAABQAAAAUAAAAGQAAABkAAAAAAAAABcAAAAUAAAAAAAAAAAAAAD/fwAA/38AAAAAAAAJAAAABAAAAI0D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gIAAMAHAACuNQAAWRwAABAAAAAmAAAACAAAAAAAAAAAAAAAMAAAABQAAAAAAAAAAAD//wAAAQAAAP//AAABAA=="/>
              </a:ext>
            </a:extLst>
          </p:cNvSpPr>
          <p:nvPr/>
        </p:nvSpPr>
        <p:spPr bwMode="auto">
          <a:xfrm>
            <a:off x="1016505" y="4619244"/>
            <a:ext cx="10258980" cy="17620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10000"/>
              </a:lnSpc>
              <a:buFont typeface="Arial" panose="020B0604020202020204" pitchFamily="34" charset="0"/>
              <a:buChar char="•"/>
              <a:defRPr lang="en-us"/>
            </a:pPr>
            <a:r>
              <a:rPr lang="en-US" sz="2000" kern="0" dirty="0" smtClean="0"/>
              <a:t>11bb uses block up/down-</a:t>
            </a:r>
            <a:r>
              <a:rPr lang="de-DE" sz="2000" kern="0" dirty="0" err="1" smtClean="0"/>
              <a:t>conversion</a:t>
            </a:r>
            <a:r>
              <a:rPr lang="de-DE" sz="2000" kern="0" dirty="0" smtClean="0"/>
              <a:t>, </a:t>
            </a:r>
            <a:r>
              <a:rPr lang="de-DE" sz="2000" kern="0" dirty="0" err="1" smtClean="0"/>
              <a:t>similar</a:t>
            </a:r>
            <a:r>
              <a:rPr lang="de-DE" sz="2000" kern="0" dirty="0" smtClean="0"/>
              <a:t> </a:t>
            </a:r>
            <a:r>
              <a:rPr lang="de-DE" sz="2000" kern="0" dirty="0" err="1" smtClean="0"/>
              <a:t>to</a:t>
            </a:r>
            <a:r>
              <a:rPr lang="de-DE" sz="2000" kern="0" dirty="0" smtClean="0"/>
              <a:t> </a:t>
            </a:r>
            <a:r>
              <a:rPr lang="de-DE" sz="2000" kern="0" dirty="0" err="1" smtClean="0"/>
              <a:t>satellite</a:t>
            </a:r>
            <a:r>
              <a:rPr lang="de-DE" sz="2000" kern="0" dirty="0" smtClean="0"/>
              <a:t> </a:t>
            </a:r>
            <a:r>
              <a:rPr lang="de-DE" sz="2000" kern="0" dirty="0" err="1" smtClean="0"/>
              <a:t>radios</a:t>
            </a:r>
            <a:endParaRPr lang="en-us" sz="2000" kern="0" dirty="0" smtClean="0">
              <a:cs typeface="Calibri" panose="020F0502020204030204"/>
            </a:endParaRPr>
          </a:p>
          <a:p>
            <a:pPr marL="651510" lvl="1">
              <a:lnSpc>
                <a:spcPct val="110000"/>
              </a:lnSpc>
              <a:buFont typeface="Symbol" panose="05050102010706020507" pitchFamily="18" charset="2"/>
              <a:buChar char="-"/>
              <a:defRPr lang="en-us"/>
            </a:pPr>
            <a:r>
              <a:rPr lang="en-us" sz="1800" kern="0" dirty="0" smtClean="0"/>
              <a:t>subset </a:t>
            </a:r>
            <a:r>
              <a:rPr lang="en-us" sz="1800" kern="0" dirty="0" smtClean="0"/>
              <a:t>of consecutive channels is taken from 5 GHz </a:t>
            </a:r>
            <a:r>
              <a:rPr lang="en-us" sz="1800" kern="0" dirty="0" smtClean="0"/>
              <a:t>or </a:t>
            </a:r>
            <a:r>
              <a:rPr lang="en-us" sz="1800" kern="0" dirty="0" smtClean="0"/>
              <a:t>6 GHz bands</a:t>
            </a:r>
          </a:p>
          <a:p>
            <a:pPr marL="251460">
              <a:lnSpc>
                <a:spcPct val="110000"/>
              </a:lnSpc>
              <a:buFont typeface="Arial" panose="020B0604020202020204" pitchFamily="34" charset="0"/>
              <a:buChar char="•"/>
              <a:defRPr lang="en-us"/>
            </a:pPr>
            <a:r>
              <a:rPr lang="en-US" sz="2000" kern="0" dirty="0" smtClean="0">
                <a:cs typeface="Calibri" panose="020F0502020204030204"/>
              </a:rPr>
              <a:t>Optical frontends have limited bandwidth</a:t>
            </a:r>
            <a:endParaRPr lang="en-us" sz="2200" kern="0" dirty="0" smtClean="0">
              <a:cs typeface="Calibri" panose="020F0502020204030204"/>
            </a:endParaRPr>
          </a:p>
          <a:p>
            <a:pPr marL="708660" lvl="1">
              <a:lnSpc>
                <a:spcPct val="110000"/>
              </a:lnSpc>
              <a:buFont typeface="Symbol" panose="05050102010706020507" pitchFamily="18" charset="2"/>
              <a:buChar char="-"/>
              <a:defRPr lang="en-us"/>
            </a:pPr>
            <a:r>
              <a:rPr lang="en-us" sz="1600" kern="0" dirty="0" smtClean="0"/>
              <a:t>LEDs: ~ 100 MHz, VCSEL arrays: substantially more BW</a:t>
            </a:r>
            <a:endParaRPr lang="en-US" sz="1600" kern="0" dirty="0" smtClean="0"/>
          </a:p>
        </p:txBody>
      </p:sp>
      <p:sp>
        <p:nvSpPr>
          <p:cNvPr id="11" name="Date Placeholder 3"/>
          <p:cNvSpPr>
            <a:spLocks noGrp="1"/>
          </p:cNvSpPr>
          <p:nvPr>
            <p:ph type="dt" idx="4294967295"/>
          </p:nvPr>
        </p:nvSpPr>
        <p:spPr>
          <a:xfrm>
            <a:off x="929217" y="333375"/>
            <a:ext cx="2499764" cy="2730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January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8856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386" y="3348893"/>
            <a:ext cx="4596091" cy="2415012"/>
          </a:xfrm>
          <a:prstGeom prst="rect">
            <a:avLst/>
          </a:prstGeom>
        </p:spPr>
      </p:pic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What optical bandwidth is feasible?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Volker Jungnickel, Fraunhofer HHI</a:t>
            </a:r>
            <a:endParaRPr lang="en-GB" dirty="0"/>
          </a:p>
        </p:txBody>
      </p:sp>
      <p:sp>
        <p:nvSpPr>
          <p:cNvPr id="10" name="Text Placeholder 4"/>
          <p:cNvSpPr txBox="1">
            <a:spLocks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5IRWYhMAAAAlAAAAZAAAAA0AAAAAAAAAAAAAAAAAAAAAAAAAAAAAAAAAAAAAAAAAAAEAAABQAAAAAAAAAAAA4D8AAAAAAADgPwAAAAAAAOA/AAAAAAAA4D8AAAAAAADgPwAAAAAAAOA/AAAAAAAA4D8AAAAAAADgPwAAAAAAAOA/AAAAAAAA4D8CAAAAjAAAAAAAAAAAAAAAmKKuDP///wgAAAAAAAAAAAAAAAAAAAAAAAAAAAAAAAAAAAAAZAAAAAEAAABAAAAAAAAAAAAAAAAAAAAAAAAAAAAAAAAAAAAAAAAAAAAAAAAAAAAAAAAAAAAAAAAAAAAAAAAAAAAAAAAAAAAAAAAAAAAAAAAAAAAAAAAAAAAAAAAAAAAAFAAAADwAAAAAAAAAAAAAABJBkQkUAAAAAQAAABQAAAAUAAAAFAAAAAEAAAAAAAAAZAAAAGQAAAAAAAAAZAAAAGQAAAAVAAAAYAAAAAAAAAAAAAAADwAAACADAAAAAAAAAAAAAAEAAACgMgAAVgcAAKr4//8BAAAAf39/AAEAAABkAAAAAAAAABQAAABAHwAAAAAAACYAAAAAAAAAwOD//wAAAAAmAAAAZAAAABYAAABMAAAAAAAAAAAAAAAEAAAAAAAAAAEAAABNV2YKAAAAACgAAAAoAAAAZAAAAGQAAAAAAAAAzMzMAAAAAABQAAAAUAAAAGQAAABkAAAAAAAAABcAAAAUAAAAAAAAAAAAAAD/fwAA/38AAAAAAAAJAAAABAAAAI0D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gIAAMAHAACuNQAAWRwAABAAAAAmAAAACAAAAAAAAAAAAAAAMAAAABQAAAAAAAAAAAD//wAAAQAAAP//AAABAA=="/>
              </a:ext>
            </a:extLst>
          </p:cNvSpPr>
          <p:nvPr/>
        </p:nvSpPr>
        <p:spPr bwMode="auto">
          <a:xfrm>
            <a:off x="965453" y="3115451"/>
            <a:ext cx="10258980" cy="17620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10000"/>
              </a:lnSpc>
              <a:buFont typeface="Arial" panose="020B0604020202020204" pitchFamily="34" charset="0"/>
              <a:buChar char="•"/>
              <a:defRPr lang="en-us"/>
            </a:pPr>
            <a:r>
              <a:rPr lang="en-US" sz="2000" kern="0" dirty="0" smtClean="0"/>
              <a:t>High-power LEDs: mobile applications, up to 100 MHz BW</a:t>
            </a:r>
          </a:p>
          <a:p>
            <a:pPr lvl="1">
              <a:lnSpc>
                <a:spcPct val="110000"/>
              </a:lnSpc>
              <a:buFont typeface="Symbol" panose="05050102010706020507" pitchFamily="18" charset="2"/>
              <a:buChar char="-"/>
              <a:defRPr lang="en-us"/>
            </a:pPr>
            <a:r>
              <a:rPr lang="en-US" sz="1600" kern="0" dirty="0" smtClean="0"/>
              <a:t>11bb channelization is enough, </a:t>
            </a:r>
            <a:r>
              <a:rPr lang="en-US" sz="1600" kern="0" dirty="0" smtClean="0"/>
              <a:t>11bb </a:t>
            </a:r>
            <a:r>
              <a:rPr lang="en-US" sz="1600" kern="0" dirty="0" smtClean="0"/>
              <a:t>channels corresponding to 5 GHz band are useful</a:t>
            </a:r>
          </a:p>
          <a:p>
            <a:pPr lvl="1">
              <a:lnSpc>
                <a:spcPct val="110000"/>
              </a:lnSpc>
              <a:buFont typeface="Symbol" panose="05050102010706020507" pitchFamily="18" charset="2"/>
              <a:buChar char="-"/>
              <a:defRPr lang="en-us"/>
            </a:pPr>
            <a:r>
              <a:rPr lang="en-US" sz="1600" kern="0" dirty="0" smtClean="0"/>
              <a:t>Recent research results on </a:t>
            </a:r>
            <a:r>
              <a:rPr lang="en-US" sz="1600" kern="0" dirty="0"/>
              <a:t>vertical cavity surface-emitting laser (VCSEL) arrays</a:t>
            </a:r>
          </a:p>
          <a:p>
            <a:pPr marL="360363" indent="-360363">
              <a:lnSpc>
                <a:spcPct val="110000"/>
              </a:lnSpc>
              <a:buFont typeface="Arial" panose="020B0604020202020204" pitchFamily="34" charset="0"/>
              <a:buChar char="•"/>
              <a:defRPr lang="en-us"/>
            </a:pPr>
            <a:r>
              <a:rPr lang="en-US" sz="2000" kern="0" dirty="0" smtClean="0"/>
              <a:t>Small VCSEL array and OFDM </a:t>
            </a:r>
            <a:r>
              <a:rPr lang="en-US" sz="2000" kern="0" dirty="0" smtClean="0">
                <a:sym typeface="Wingdings" panose="05000000000000000000" pitchFamily="2" charset="2"/>
              </a:rPr>
              <a:t> </a:t>
            </a:r>
            <a:r>
              <a:rPr lang="en-US" sz="2000" kern="0" dirty="0" smtClean="0"/>
              <a:t>higher </a:t>
            </a:r>
            <a:r>
              <a:rPr lang="en-US" sz="2000" kern="0" dirty="0" smtClean="0"/>
              <a:t>capacity</a:t>
            </a:r>
          </a:p>
          <a:p>
            <a:pPr marL="708660" lvl="1">
              <a:lnSpc>
                <a:spcPct val="110000"/>
              </a:lnSpc>
              <a:buFont typeface="Symbol" panose="05050102010706020507" pitchFamily="18" charset="2"/>
              <a:buChar char="-"/>
              <a:defRPr lang="en-us"/>
            </a:pPr>
            <a:r>
              <a:rPr lang="en-US" sz="1600" kern="0" dirty="0" smtClean="0"/>
              <a:t>17 </a:t>
            </a:r>
            <a:r>
              <a:rPr lang="en-US" sz="1600" kern="0" dirty="0" err="1" smtClean="0"/>
              <a:t>Gbps</a:t>
            </a:r>
            <a:r>
              <a:rPr lang="en-US" sz="1600" kern="0" dirty="0" smtClean="0"/>
              <a:t> with 14 </a:t>
            </a:r>
            <a:r>
              <a:rPr lang="en-US" sz="1600" kern="0" dirty="0" err="1" smtClean="0"/>
              <a:t>mW</a:t>
            </a:r>
            <a:r>
              <a:rPr lang="en-US" sz="1600" kern="0" dirty="0" smtClean="0"/>
              <a:t> and OFDM/</a:t>
            </a:r>
            <a:r>
              <a:rPr lang="en-US" sz="1600" kern="0" dirty="0" err="1" smtClean="0"/>
              <a:t>bitloading</a:t>
            </a:r>
            <a:r>
              <a:rPr lang="en-US" sz="1600" kern="0" dirty="0" smtClean="0"/>
              <a:t> [11]</a:t>
            </a:r>
          </a:p>
          <a:p>
            <a:pPr marL="708660" lvl="1">
              <a:lnSpc>
                <a:spcPct val="110000"/>
              </a:lnSpc>
              <a:buFont typeface="Symbol" panose="05050102010706020507" pitchFamily="18" charset="2"/>
              <a:buChar char="-"/>
              <a:defRPr lang="en-us"/>
            </a:pPr>
            <a:r>
              <a:rPr lang="en-US" sz="1600" kern="0" dirty="0"/>
              <a:t>1.5 GHz BW limitation due to optical </a:t>
            </a:r>
            <a:r>
              <a:rPr lang="en-US" sz="1600" kern="0" dirty="0" smtClean="0"/>
              <a:t>RX </a:t>
            </a:r>
            <a:endParaRPr lang="en-US" sz="1600" kern="0" dirty="0"/>
          </a:p>
          <a:p>
            <a:pPr marL="708660" lvl="1">
              <a:lnSpc>
                <a:spcPct val="110000"/>
              </a:lnSpc>
              <a:buFont typeface="Symbol" panose="05050102010706020507" pitchFamily="18" charset="2"/>
              <a:buChar char="-"/>
              <a:defRPr lang="en-us"/>
            </a:pPr>
            <a:r>
              <a:rPr lang="en-US" sz="1600" kern="0" dirty="0" smtClean="0"/>
              <a:t>collimated beam </a:t>
            </a:r>
            <a:r>
              <a:rPr lang="en-US" sz="1600" kern="0" dirty="0" smtClean="0">
                <a:sym typeface="Wingdings" panose="05000000000000000000" pitchFamily="2" charset="2"/>
              </a:rPr>
              <a:t> few </a:t>
            </a:r>
            <a:r>
              <a:rPr lang="en-US" sz="1600" kern="0" dirty="0" smtClean="0"/>
              <a:t>cm² TX coverage </a:t>
            </a:r>
            <a:r>
              <a:rPr lang="en-US" sz="1600" kern="0" dirty="0" smtClean="0">
                <a:sym typeface="Wingdings" panose="05000000000000000000" pitchFamily="2" charset="2"/>
              </a:rPr>
              <a:t> </a:t>
            </a:r>
            <a:r>
              <a:rPr lang="en-US" sz="1600" b="1" u="sng" kern="0" dirty="0" smtClean="0">
                <a:sym typeface="Wingdings" panose="05000000000000000000" pitchFamily="2" charset="2"/>
              </a:rPr>
              <a:t>fixed</a:t>
            </a:r>
            <a:r>
              <a:rPr lang="en-US" sz="1600" b="1" kern="0" dirty="0" smtClean="0">
                <a:sym typeface="Wingdings" panose="05000000000000000000" pitchFamily="2" charset="2"/>
              </a:rPr>
              <a:t> wireless use cases</a:t>
            </a:r>
          </a:p>
          <a:p>
            <a:pPr marL="251460">
              <a:lnSpc>
                <a:spcPct val="110000"/>
              </a:lnSpc>
              <a:buFont typeface="Arial" panose="020B0604020202020204" pitchFamily="34" charset="0"/>
              <a:buChar char="•"/>
              <a:defRPr lang="en-us"/>
            </a:pPr>
            <a:r>
              <a:rPr lang="en-US" sz="2000" kern="0" dirty="0">
                <a:cs typeface="Calibri" panose="020F0502020204030204"/>
              </a:rPr>
              <a:t>High-power VCSEL arrays </a:t>
            </a:r>
            <a:r>
              <a:rPr lang="en-US" sz="2000" kern="0" dirty="0" smtClean="0">
                <a:cs typeface="Calibri" panose="020F0502020204030204"/>
              </a:rPr>
              <a:t>and OOK </a:t>
            </a:r>
            <a:r>
              <a:rPr lang="en-US" sz="2000" kern="0" dirty="0" smtClean="0">
                <a:cs typeface="Calibri" panose="020F0502020204030204"/>
                <a:sym typeface="Wingdings" panose="05000000000000000000" pitchFamily="2" charset="2"/>
              </a:rPr>
              <a:t></a:t>
            </a:r>
            <a:r>
              <a:rPr lang="en-US" sz="2000" kern="0" dirty="0" smtClean="0">
                <a:cs typeface="Calibri" panose="020F0502020204030204"/>
              </a:rPr>
              <a:t> wider coverage</a:t>
            </a:r>
            <a:endParaRPr lang="en-us" sz="2200" kern="0" dirty="0">
              <a:cs typeface="Calibri" panose="020F0502020204030204"/>
            </a:endParaRPr>
          </a:p>
          <a:p>
            <a:pPr marL="708660" lvl="1">
              <a:lnSpc>
                <a:spcPct val="110000"/>
              </a:lnSpc>
              <a:buFont typeface="Symbol" panose="05050102010706020507" pitchFamily="18" charset="2"/>
              <a:buChar char="-"/>
              <a:defRPr lang="en-us"/>
            </a:pPr>
            <a:r>
              <a:rPr lang="en-US" sz="1600" kern="0" dirty="0"/>
              <a:t>4 </a:t>
            </a:r>
            <a:r>
              <a:rPr lang="en-US" sz="1600" kern="0" dirty="0" err="1"/>
              <a:t>Gbps</a:t>
            </a:r>
            <a:r>
              <a:rPr lang="en-US" sz="1600" kern="0" dirty="0"/>
              <a:t> with 350 </a:t>
            </a:r>
            <a:r>
              <a:rPr lang="en-US" sz="1600" kern="0" dirty="0" err="1"/>
              <a:t>mW</a:t>
            </a:r>
            <a:r>
              <a:rPr lang="en-US" sz="1600" kern="0" dirty="0"/>
              <a:t> and OOK </a:t>
            </a:r>
            <a:r>
              <a:rPr lang="en-US" sz="1600" kern="0" dirty="0" smtClean="0"/>
              <a:t>[12]</a:t>
            </a:r>
            <a:endParaRPr lang="en-US" sz="1600" kern="0" dirty="0"/>
          </a:p>
          <a:p>
            <a:pPr marL="708660" lvl="1">
              <a:lnSpc>
                <a:spcPct val="110000"/>
              </a:lnSpc>
              <a:buFont typeface="Symbol" panose="05050102010706020507" pitchFamily="18" charset="2"/>
              <a:buChar char="-"/>
              <a:defRPr lang="en-us"/>
            </a:pPr>
            <a:r>
              <a:rPr lang="en-US" sz="1600" kern="0" dirty="0" smtClean="0"/>
              <a:t>subarrays </a:t>
            </a:r>
            <a:r>
              <a:rPr lang="en-US" sz="1600" kern="0" dirty="0"/>
              <a:t>with parallel drivers, concept is scalable to higher power</a:t>
            </a:r>
          </a:p>
          <a:p>
            <a:pPr marL="708660" lvl="1">
              <a:lnSpc>
                <a:spcPct val="110000"/>
              </a:lnSpc>
              <a:buFont typeface="Symbol" panose="05050102010706020507" pitchFamily="18" charset="2"/>
              <a:buChar char="-"/>
              <a:defRPr lang="en-us"/>
            </a:pPr>
            <a:r>
              <a:rPr lang="en-US" sz="1600" kern="0" dirty="0"/>
              <a:t>1.5 GHz BW limitation due to optical RX</a:t>
            </a:r>
          </a:p>
          <a:p>
            <a:pPr marL="708660" lvl="1">
              <a:lnSpc>
                <a:spcPct val="110000"/>
              </a:lnSpc>
              <a:buFont typeface="Symbol" panose="05050102010706020507" pitchFamily="18" charset="2"/>
              <a:buChar char="-"/>
              <a:defRPr lang="en-us"/>
            </a:pPr>
            <a:r>
              <a:rPr lang="en-US" sz="1600" kern="0" dirty="0"/>
              <a:t>several m² TX coverage </a:t>
            </a:r>
            <a:r>
              <a:rPr lang="en-US" sz="1600" kern="0" dirty="0">
                <a:sym typeface="Wingdings" panose="05000000000000000000" pitchFamily="2" charset="2"/>
              </a:rPr>
              <a:t> multiple </a:t>
            </a:r>
            <a:r>
              <a:rPr lang="en-US" sz="1600" kern="0" dirty="0" err="1">
                <a:sym typeface="Wingdings" panose="05000000000000000000" pitchFamily="2" charset="2"/>
              </a:rPr>
              <a:t>Gbps</a:t>
            </a:r>
            <a:r>
              <a:rPr lang="en-US" sz="1600" kern="0" dirty="0">
                <a:sym typeface="Wingdings" panose="05000000000000000000" pitchFamily="2" charset="2"/>
              </a:rPr>
              <a:t> for </a:t>
            </a:r>
            <a:r>
              <a:rPr lang="en-US" sz="1600" b="1" u="sng" kern="0" dirty="0"/>
              <a:t>mobile</a:t>
            </a:r>
            <a:r>
              <a:rPr lang="en-US" sz="1600" b="1" kern="0" dirty="0"/>
              <a:t> </a:t>
            </a:r>
            <a:r>
              <a:rPr lang="en-US" sz="1600" b="1" kern="0" dirty="0" smtClean="0"/>
              <a:t>use cases</a:t>
            </a:r>
            <a:endParaRPr lang="en-US" sz="1600" b="1" kern="0" dirty="0"/>
          </a:p>
          <a:p>
            <a:pPr marL="308610">
              <a:lnSpc>
                <a:spcPct val="110000"/>
              </a:lnSpc>
              <a:buFont typeface="Arial" panose="020B0604020202020204" pitchFamily="34" charset="0"/>
              <a:buChar char="•"/>
              <a:defRPr lang="en-us"/>
            </a:pPr>
            <a:r>
              <a:rPr lang="en-US" sz="2000" u="sng" kern="0" dirty="0" smtClean="0"/>
              <a:t>Summary:</a:t>
            </a:r>
            <a:r>
              <a:rPr lang="en-US" sz="2000" kern="0" dirty="0" smtClean="0"/>
              <a:t> Several GHz bandwidth are possible, even with high-power VCSEL arrays.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821" y="1587975"/>
            <a:ext cx="2020771" cy="1697009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idx="4294967295"/>
          </p:nvPr>
        </p:nvSpPr>
        <p:spPr>
          <a:xfrm>
            <a:off x="929217" y="333375"/>
            <a:ext cx="2499764" cy="2730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January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3187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Proposed IMMW Channelization [2]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Volker Jungnickel, Fraunhofer HHI</a:t>
            </a:r>
            <a:endParaRPr lang="en-GB" dirty="0"/>
          </a:p>
        </p:txBody>
      </p:sp>
      <p:sp>
        <p:nvSpPr>
          <p:cNvPr id="10" name="Text Placeholder 4"/>
          <p:cNvSpPr txBox="1">
            <a:spLocks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5IRWYhMAAAAlAAAAZAAAAA0AAAAAAAAAAAAAAAAAAAAAAAAAAAAAAAAAAAAAAAAAAAEAAABQAAAAAAAAAAAA4D8AAAAAAADgPwAAAAAAAOA/AAAAAAAA4D8AAAAAAADgPwAAAAAAAOA/AAAAAAAA4D8AAAAAAADgPwAAAAAAAOA/AAAAAAAA4D8CAAAAjAAAAAAAAAAAAAAAmKKuDP///wgAAAAAAAAAAAAAAAAAAAAAAAAAAAAAAAAAAAAAZAAAAAEAAABAAAAAAAAAAAAAAAAAAAAAAAAAAAAAAAAAAAAAAAAAAAAAAAAAAAAAAAAAAAAAAAAAAAAAAAAAAAAAAAAAAAAAAAAAAAAAAAAAAAAAAAAAAAAAAAAAAAAAFAAAADwAAAAAAAAAAAAAABJBkQkUAAAAAQAAABQAAAAUAAAAFAAAAAEAAAAAAAAAZAAAAGQAAAAAAAAAZAAAAGQAAAAVAAAAYAAAAAAAAAAAAAAADwAAACADAAAAAAAAAAAAAAEAAACgMgAAVgcAAKr4//8BAAAAf39/AAEAAABkAAAAAAAAABQAAABAHwAAAAAAACYAAAAAAAAAwOD//wAAAAAmAAAAZAAAABYAAABMAAAAAAAAAAAAAAAEAAAAAAAAAAEAAABNV2YKAAAAACgAAAAoAAAAZAAAAGQAAAAAAAAAzMzMAAAAAABQAAAAUAAAAGQAAABkAAAAAAAAABcAAAAUAAAAAAAAAAAAAAD/fwAA/38AAAAAAAAJAAAABAAAAI0D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gIAAMAHAACuNQAAWRwAABAAAAAmAAAACAAAAAAAAAAAAAAAMAAAABQAAAAAAAAAAAD//wAAAQAAAP//AAABAA=="/>
              </a:ext>
            </a:extLst>
          </p:cNvSpPr>
          <p:nvPr/>
        </p:nvSpPr>
        <p:spPr bwMode="auto">
          <a:xfrm>
            <a:off x="877580" y="1700808"/>
            <a:ext cx="10258980" cy="7843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10000"/>
              </a:lnSpc>
              <a:buFont typeface="Arial" panose="020B0604020202020204" pitchFamily="34" charset="0"/>
              <a:buChar char="•"/>
              <a:defRPr lang="en-us"/>
            </a:pPr>
            <a:endParaRPr lang="en-US" sz="1600" kern="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55" y="1412776"/>
            <a:ext cx="6654172" cy="4990630"/>
          </a:xfrm>
          <a:prstGeom prst="rect">
            <a:avLst/>
          </a:prstGeom>
        </p:spPr>
      </p:pic>
      <p:sp>
        <p:nvSpPr>
          <p:cNvPr id="8" name="Text Placeholder 4"/>
          <p:cNvSpPr txBox="1">
            <a:spLocks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5IRWYhMAAAAlAAAAZAAAAA0AAAAAAAAAAAAAAAAAAAAAAAAAAAAAAAAAAAAAAAAAAAEAAABQAAAAAAAAAAAA4D8AAAAAAADgPwAAAAAAAOA/AAAAAAAA4D8AAAAAAADgPwAAAAAAAOA/AAAAAAAA4D8AAAAAAADgPwAAAAAAAOA/AAAAAAAA4D8CAAAAjAAAAAAAAAAAAAAAmKKuDP///wgAAAAAAAAAAAAAAAAAAAAAAAAAAAAAAAAAAAAAZAAAAAEAAABAAAAAAAAAAAAAAAAAAAAAAAAAAAAAAAAAAAAAAAAAAAAAAAAAAAAAAAAAAAAAAAAAAAAAAAAAAAAAAAAAAAAAAAAAAAAAAAAAAAAAAAAAAAAAAAAAAAAAFAAAADwAAAAAAAAAAAAAABJBkQkUAAAAAQAAABQAAAAUAAAAFAAAAAEAAAAAAAAAZAAAAGQAAAAAAAAAZAAAAGQAAAAVAAAAYAAAAAAAAAAAAAAADwAAACADAAAAAAAAAAAAAAEAAACgMgAAVgcAAKr4//8BAAAAf39/AAEAAABkAAAAAAAAABQAAABAHwAAAAAAACYAAAAAAAAAwOD//wAAAAAmAAAAZAAAABYAAABMAAAAAAAAAAAAAAAEAAAAAAAAAAEAAABNV2YKAAAAACgAAAAoAAAAZAAAAGQAAAAAAAAAzMzMAAAAAABQAAAAUAAAAGQAAABkAAAAAAAAABcAAAAUAAAAAAAAAAAAAAD/fwAA/38AAAAAAAAJAAAABAAAAI0D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gIAAMAHAACuNQAAWRwAABAAAAAmAAAACAAAAAAAAAAAAAAAMAAAABQAAAAAAAAAAAD//wAAAQAAAP//AAABAA=="/>
              </a:ext>
            </a:extLst>
          </p:cNvSpPr>
          <p:nvPr/>
        </p:nvSpPr>
        <p:spPr bwMode="auto">
          <a:xfrm>
            <a:off x="7680176" y="3356992"/>
            <a:ext cx="4066292" cy="17620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10000"/>
              </a:lnSpc>
              <a:buFont typeface="Arial" panose="020B0604020202020204" pitchFamily="34" charset="0"/>
              <a:buChar char="•"/>
              <a:defRPr lang="en-us"/>
            </a:pPr>
            <a:r>
              <a:rPr lang="en-US" sz="2000" kern="0" dirty="0" smtClean="0"/>
              <a:t>11ad/11ay </a:t>
            </a:r>
            <a:r>
              <a:rPr lang="en-US" sz="2000" kern="0" dirty="0" smtClean="0"/>
              <a:t>channelization</a:t>
            </a:r>
            <a:endParaRPr lang="en-US" sz="2000" kern="0" dirty="0" smtClean="0"/>
          </a:p>
          <a:p>
            <a:pPr lvl="1">
              <a:lnSpc>
                <a:spcPct val="110000"/>
              </a:lnSpc>
              <a:buFont typeface="Symbol" panose="05050102010706020507" pitchFamily="18" charset="2"/>
              <a:buChar char="-"/>
              <a:defRPr lang="en-us"/>
            </a:pPr>
            <a:r>
              <a:rPr lang="en-US" sz="1600" kern="0" dirty="0" smtClean="0"/>
              <a:t>hardly used, spectrally very ineffective </a:t>
            </a:r>
          </a:p>
          <a:p>
            <a:pPr lvl="1">
              <a:lnSpc>
                <a:spcPct val="110000"/>
              </a:lnSpc>
              <a:buFont typeface="Symbol" panose="05050102010706020507" pitchFamily="18" charset="2"/>
              <a:buChar char="-"/>
              <a:defRPr lang="en-us"/>
            </a:pPr>
            <a:r>
              <a:rPr lang="en-US" sz="1600" kern="0" dirty="0" smtClean="0"/>
              <a:t>320 MHz </a:t>
            </a:r>
            <a:r>
              <a:rPr lang="en-US" sz="1600" kern="0" dirty="0"/>
              <a:t>blocks in 11be suggest </a:t>
            </a:r>
            <a:r>
              <a:rPr lang="en-US" sz="1600" kern="0" dirty="0" smtClean="0"/>
              <a:t>new channelization</a:t>
            </a:r>
            <a:endParaRPr lang="en-US" sz="1600" kern="0" dirty="0"/>
          </a:p>
          <a:p>
            <a:pPr marL="251460">
              <a:lnSpc>
                <a:spcPct val="110000"/>
              </a:lnSpc>
              <a:buFont typeface="Arial" panose="020B0604020202020204" pitchFamily="34" charset="0"/>
              <a:buChar char="•"/>
              <a:defRPr lang="en-us"/>
            </a:pPr>
            <a:r>
              <a:rPr lang="en-US" sz="2000" kern="0" dirty="0" smtClean="0">
                <a:cs typeface="Calibri" panose="020F0502020204030204"/>
              </a:rPr>
              <a:t>2.56 GHz bands, each split into</a:t>
            </a:r>
          </a:p>
          <a:p>
            <a:pPr marL="651510" lvl="1">
              <a:lnSpc>
                <a:spcPct val="110000"/>
              </a:lnSpc>
              <a:buFont typeface="Arial" panose="020B0604020202020204" pitchFamily="34" charset="0"/>
              <a:buChar char="•"/>
              <a:defRPr lang="en-us"/>
            </a:pPr>
            <a:r>
              <a:rPr lang="en-US" sz="1800" kern="0" dirty="0" smtClean="0">
                <a:cs typeface="Calibri" panose="020F0502020204030204"/>
              </a:rPr>
              <a:t>1 x 2.56 GHz</a:t>
            </a:r>
          </a:p>
          <a:p>
            <a:pPr marL="651510" lvl="1">
              <a:lnSpc>
                <a:spcPct val="110000"/>
              </a:lnSpc>
              <a:buFont typeface="Arial" panose="020B0604020202020204" pitchFamily="34" charset="0"/>
              <a:buChar char="•"/>
              <a:defRPr lang="en-us"/>
            </a:pPr>
            <a:r>
              <a:rPr lang="en-US" sz="1800" kern="0" dirty="0" smtClean="0">
                <a:cs typeface="Calibri" panose="020F0502020204030204"/>
              </a:rPr>
              <a:t>2 x 1.28 GHz</a:t>
            </a:r>
          </a:p>
          <a:p>
            <a:pPr marL="651510" lvl="1">
              <a:lnSpc>
                <a:spcPct val="110000"/>
              </a:lnSpc>
              <a:buFont typeface="Arial" panose="020B0604020202020204" pitchFamily="34" charset="0"/>
              <a:buChar char="•"/>
              <a:defRPr lang="en-us"/>
            </a:pPr>
            <a:r>
              <a:rPr lang="en-US" sz="1800" kern="0" dirty="0" smtClean="0">
                <a:cs typeface="Calibri" panose="020F0502020204030204"/>
              </a:rPr>
              <a:t>4 x 640 GHz</a:t>
            </a:r>
          </a:p>
          <a:p>
            <a:pPr marL="651510" lvl="1">
              <a:lnSpc>
                <a:spcPct val="110000"/>
              </a:lnSpc>
              <a:buFont typeface="Arial" panose="020B0604020202020204" pitchFamily="34" charset="0"/>
              <a:buChar char="•"/>
              <a:defRPr lang="en-us"/>
            </a:pPr>
            <a:r>
              <a:rPr lang="en-US" sz="1800" kern="0" dirty="0" smtClean="0">
                <a:cs typeface="Calibri" panose="020F0502020204030204"/>
              </a:rPr>
              <a:t>8 x 320 MHz</a:t>
            </a:r>
            <a:endParaRPr lang="en-us" sz="1800" kern="0" dirty="0" smtClean="0">
              <a:cs typeface="Calibri" panose="020F0502020204030204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idx="4294967295"/>
          </p:nvPr>
        </p:nvSpPr>
        <p:spPr>
          <a:xfrm>
            <a:off x="929217" y="333375"/>
            <a:ext cx="2499764" cy="2730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January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30024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Proposed channelization to include </a:t>
            </a:r>
            <a:r>
              <a:rPr lang="en-GB" dirty="0" smtClean="0"/>
              <a:t>optical bands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Volker Jungnickel, Fraunhofer HHI</a:t>
            </a:r>
            <a:endParaRPr lang="en-GB" dirty="0"/>
          </a:p>
        </p:txBody>
      </p:sp>
      <p:sp>
        <p:nvSpPr>
          <p:cNvPr id="10" name="Text Placeholder 4"/>
          <p:cNvSpPr txBox="1">
            <a:spLocks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5IRWYhMAAAAlAAAAZAAAAA0AAAAAAAAAAAAAAAAAAAAAAAAAAAAAAAAAAAAAAAAAAAEAAABQAAAAAAAAAAAA4D8AAAAAAADgPwAAAAAAAOA/AAAAAAAA4D8AAAAAAADgPwAAAAAAAOA/AAAAAAAA4D8AAAAAAADgPwAAAAAAAOA/AAAAAAAA4D8CAAAAjAAAAAAAAAAAAAAAmKKuDP///wgAAAAAAAAAAAAAAAAAAAAAAAAAAAAAAAAAAAAAZAAAAAEAAABAAAAAAAAAAAAAAAAAAAAAAAAAAAAAAAAAAAAAAAAAAAAAAAAAAAAAAAAAAAAAAAAAAAAAAAAAAAAAAAAAAAAAAAAAAAAAAAAAAAAAAAAAAAAAAAAAAAAAFAAAADwAAAAAAAAAAAAAABJBkQkUAAAAAQAAABQAAAAUAAAAFAAAAAEAAAAAAAAAZAAAAGQAAAAAAAAAZAAAAGQAAAAVAAAAYAAAAAAAAAAAAAAADwAAACADAAAAAAAAAAAAAAEAAACgMgAAVgcAAKr4//8BAAAAf39/AAEAAABkAAAAAAAAABQAAABAHwAAAAAAACYAAAAAAAAAwOD//wAAAAAmAAAAZAAAABYAAABMAAAAAAAAAAAAAAAEAAAAAAAAAAEAAABNV2YKAAAAACgAAAAoAAAAZAAAAGQAAAAAAAAAzMzMAAAAAABQAAAAUAAAAGQAAABkAAAAAAAAABcAAAAUAAAAAAAAAAAAAAD/fwAA/38AAAAAAAAJAAAABAAAAI0D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gIAAMAHAACuNQAAWRwAABAAAAAmAAAACAAAAAAAAAAAAAAAMAAAABQAAAAAAAAAAAD//wAAAQAAAP//AAABAA=="/>
              </a:ext>
            </a:extLst>
          </p:cNvSpPr>
          <p:nvPr/>
        </p:nvSpPr>
        <p:spPr bwMode="auto">
          <a:xfrm>
            <a:off x="980833" y="1814261"/>
            <a:ext cx="10258980" cy="7843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10000"/>
              </a:lnSpc>
              <a:buFont typeface="Arial" panose="020B0604020202020204" pitchFamily="34" charset="0"/>
              <a:buChar char="•"/>
              <a:defRPr lang="en-us"/>
            </a:pPr>
            <a:r>
              <a:rPr lang="en-US" sz="2000" kern="0" dirty="0" smtClean="0"/>
              <a:t>docs. [13, 14, 9] proposed to continue work on LC in new 802.11 projects</a:t>
            </a:r>
            <a:endParaRPr lang="en-US" sz="2000" kern="0" dirty="0" smtClean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  <a:defRPr lang="en-us"/>
            </a:pPr>
            <a:r>
              <a:rPr lang="en-US" sz="2000" kern="0" dirty="0" smtClean="0"/>
              <a:t>assuming </a:t>
            </a:r>
            <a:r>
              <a:rPr lang="en-US" sz="2000" kern="0" dirty="0" smtClean="0"/>
              <a:t>2.56 GHz </a:t>
            </a:r>
            <a:r>
              <a:rPr lang="en-US" sz="2000" kern="0" dirty="0" smtClean="0"/>
              <a:t>optical modulation </a:t>
            </a:r>
            <a:r>
              <a:rPr lang="en-US" sz="2000" kern="0" dirty="0" smtClean="0"/>
              <a:t>bandwidth </a:t>
            </a:r>
            <a:r>
              <a:rPr lang="en-US" sz="2000" kern="0" dirty="0" smtClean="0"/>
              <a:t>maybe realistic in 5 years</a:t>
            </a:r>
            <a:endParaRPr lang="en-US" sz="2000" kern="0" dirty="0" smtClean="0"/>
          </a:p>
          <a:p>
            <a:pPr lvl="1">
              <a:lnSpc>
                <a:spcPct val="110000"/>
              </a:lnSpc>
              <a:buFont typeface="Symbol" panose="05050102010706020507" pitchFamily="18" charset="2"/>
              <a:buChar char="-"/>
              <a:defRPr lang="en-us"/>
            </a:pPr>
            <a:r>
              <a:rPr lang="en-US" sz="1800" kern="0" dirty="0" smtClean="0"/>
              <a:t>the lowest 320 MHz super-channel overlaps with entire 11bb modulation </a:t>
            </a:r>
            <a:r>
              <a:rPr lang="en-US" sz="1800" kern="0" dirty="0" smtClean="0"/>
              <a:t>spectrum</a:t>
            </a:r>
            <a:endParaRPr lang="en-US" sz="1800" kern="0" dirty="0" smtClean="0"/>
          </a:p>
          <a:p>
            <a:pPr lvl="1">
              <a:lnSpc>
                <a:spcPct val="110000"/>
              </a:lnSpc>
              <a:buFont typeface="Symbol" panose="05050102010706020507" pitchFamily="18" charset="2"/>
              <a:buChar char="-"/>
              <a:defRPr lang="en-us"/>
            </a:pPr>
            <a:r>
              <a:rPr lang="en-US" sz="1800" kern="0" dirty="0" smtClean="0"/>
              <a:t>the proposed scheme is generic, i.e., lower bandwidth (e.g. 160 MHz) are possible, </a:t>
            </a:r>
            <a:r>
              <a:rPr lang="en-US" sz="1800" kern="0" dirty="0" smtClean="0"/>
              <a:t>likewise</a:t>
            </a:r>
            <a:endParaRPr lang="en-US" sz="1800" kern="0" dirty="0" smtClean="0"/>
          </a:p>
        </p:txBody>
      </p:sp>
      <p:sp>
        <p:nvSpPr>
          <p:cNvPr id="16" name="Date Placeholder 3"/>
          <p:cNvSpPr>
            <a:spLocks noGrp="1"/>
          </p:cNvSpPr>
          <p:nvPr>
            <p:ph type="dt" idx="4294967295"/>
          </p:nvPr>
        </p:nvSpPr>
        <p:spPr>
          <a:xfrm>
            <a:off x="929217" y="333375"/>
            <a:ext cx="2499764" cy="2730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January 2024</a:t>
            </a:r>
            <a:endParaRPr lang="en-GB" dirty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095" y="5895587"/>
            <a:ext cx="594424" cy="156556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 bwMode="auto">
          <a:xfrm>
            <a:off x="1316439" y="5787778"/>
            <a:ext cx="792088" cy="39584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0" name="Gerader Verbinder 19"/>
          <p:cNvCxnSpPr/>
          <p:nvPr/>
        </p:nvCxnSpPr>
        <p:spPr bwMode="auto">
          <a:xfrm>
            <a:off x="2468567" y="5985698"/>
            <a:ext cx="216024" cy="11850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feld 20"/>
          <p:cNvSpPr txBox="1"/>
          <p:nvPr/>
        </p:nvSpPr>
        <p:spPr>
          <a:xfrm>
            <a:off x="2804135" y="5981218"/>
            <a:ext cx="3147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>
                <a:solidFill>
                  <a:srgbClr val="FF0000"/>
                </a:solidFill>
              </a:rPr>
              <a:t>e</a:t>
            </a:r>
            <a:r>
              <a:rPr lang="de-DE" sz="2000" b="1" dirty="0" err="1" smtClean="0">
                <a:solidFill>
                  <a:srgbClr val="FF0000"/>
                </a:solidFill>
              </a:rPr>
              <a:t>ntire</a:t>
            </a:r>
            <a:r>
              <a:rPr lang="de-DE" sz="2000" b="1" dirty="0" smtClean="0">
                <a:solidFill>
                  <a:srgbClr val="FF0000"/>
                </a:solidFill>
              </a:rPr>
              <a:t> BW </a:t>
            </a:r>
            <a:r>
              <a:rPr lang="de-DE" sz="2000" b="1" dirty="0" err="1" smtClean="0">
                <a:solidFill>
                  <a:srgbClr val="FF0000"/>
                </a:solidFill>
              </a:rPr>
              <a:t>covered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by</a:t>
            </a:r>
            <a:r>
              <a:rPr lang="de-DE" sz="2000" b="1" dirty="0" smtClean="0">
                <a:solidFill>
                  <a:srgbClr val="FF0000"/>
                </a:solidFill>
              </a:rPr>
              <a:t> 11bb</a:t>
            </a:r>
            <a:endParaRPr lang="de-DE" sz="2000" b="1" dirty="0">
              <a:solidFill>
                <a:srgbClr val="FF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09" y="3475543"/>
            <a:ext cx="7558048" cy="23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439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WDM to define further optical bands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Volker Jungnickel, Fraunhofer HHI</a:t>
            </a:r>
            <a:endParaRPr lang="en-GB" dirty="0"/>
          </a:p>
        </p:txBody>
      </p:sp>
      <p:sp>
        <p:nvSpPr>
          <p:cNvPr id="10" name="Text Placeholder 4"/>
          <p:cNvSpPr txBox="1">
            <a:spLocks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5IRWYhMAAAAlAAAAZAAAAA0AAAAAAAAAAAAAAAAAAAAAAAAAAAAAAAAAAAAAAAAAAAEAAABQAAAAAAAAAAAA4D8AAAAAAADgPwAAAAAAAOA/AAAAAAAA4D8AAAAAAADgPwAAAAAAAOA/AAAAAAAA4D8AAAAAAADgPwAAAAAAAOA/AAAAAAAA4D8CAAAAjAAAAAAAAAAAAAAAmKKuDP///wgAAAAAAAAAAAAAAAAAAAAAAAAAAAAAAAAAAAAAZAAAAAEAAABAAAAAAAAAAAAAAAAAAAAAAAAAAAAAAAAAAAAAAAAAAAAAAAAAAAAAAAAAAAAAAAAAAAAAAAAAAAAAAAAAAAAAAAAAAAAAAAAAAAAAAAAAAAAAAAAAAAAAFAAAADwAAAAAAAAAAAAAABJBkQkUAAAAAQAAABQAAAAUAAAAFAAAAAEAAAAAAAAAZAAAAGQAAAAAAAAAZAAAAGQAAAAVAAAAYAAAAAAAAAAAAAAADwAAACADAAAAAAAAAAAAAAEAAACgMgAAVgcAAKr4//8BAAAAf39/AAEAAABkAAAAAAAAABQAAABAHwAAAAAAACYAAAAAAAAAwOD//wAAAAAmAAAAZAAAABYAAABMAAAAAAAAAAAAAAAEAAAAAAAAAAEAAABNV2YKAAAAACgAAAAoAAAAZAAAAGQAAAAAAAAAzMzMAAAAAABQAAAAUAAAAGQAAABkAAAAAAAAABcAAAAUAAAAAAAAAAAAAAD/fwAA/38AAAAAAAAJAAAABAAAAI0D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gIAAMAHAACuNQAAWRwAABAAAAAmAAAACAAAAAAAAAAAAAAAMAAAABQAAAAAAAAAAAD//wAAAQAAAP//AAABAA=="/>
              </a:ext>
            </a:extLst>
          </p:cNvSpPr>
          <p:nvPr/>
        </p:nvSpPr>
        <p:spPr bwMode="auto">
          <a:xfrm>
            <a:off x="939616" y="1847101"/>
            <a:ext cx="10258980" cy="7843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10000"/>
              </a:lnSpc>
              <a:buFont typeface="Arial" panose="020B0604020202020204" pitchFamily="34" charset="0"/>
              <a:buChar char="•"/>
              <a:defRPr lang="en-us"/>
            </a:pPr>
            <a:r>
              <a:rPr lang="en-US" kern="0" dirty="0" smtClean="0"/>
              <a:t>11bb defines wavelength-division multiplexing </a:t>
            </a:r>
            <a:r>
              <a:rPr lang="en-US" kern="0" dirty="0" smtClean="0"/>
              <a:t>[9]</a:t>
            </a:r>
            <a:endParaRPr lang="en-US" kern="0" dirty="0" smtClean="0"/>
          </a:p>
          <a:p>
            <a:pPr lvl="1">
              <a:lnSpc>
                <a:spcPct val="110000"/>
              </a:lnSpc>
              <a:buFont typeface="Symbol" panose="05050102010706020507" pitchFamily="18" charset="2"/>
              <a:buChar char="-"/>
              <a:defRPr lang="en-us"/>
            </a:pPr>
            <a:r>
              <a:rPr lang="en-US" sz="1800" kern="0" dirty="0" smtClean="0"/>
              <a:t>colorless </a:t>
            </a:r>
            <a:r>
              <a:rPr lang="en-US" sz="1800" kern="0" dirty="0" smtClean="0"/>
              <a:t>LC TX </a:t>
            </a:r>
            <a:r>
              <a:rPr lang="en-US" sz="1800" kern="0" dirty="0" smtClean="0"/>
              <a:t>operates in 800 nm to 1000 nm band (near IR)</a:t>
            </a:r>
          </a:p>
          <a:p>
            <a:pPr lvl="1">
              <a:lnSpc>
                <a:spcPct val="110000"/>
              </a:lnSpc>
              <a:buFont typeface="Symbol" panose="05050102010706020507" pitchFamily="18" charset="2"/>
              <a:buChar char="-"/>
              <a:defRPr lang="en-us"/>
            </a:pPr>
            <a:r>
              <a:rPr lang="en-US" sz="1800" kern="0" dirty="0" smtClean="0"/>
              <a:t>splitting the optical band into two sub-bands</a:t>
            </a:r>
          </a:p>
          <a:p>
            <a:pPr marL="1200150" lvl="2" indent="-285750">
              <a:lnSpc>
                <a:spcPct val="110000"/>
              </a:lnSpc>
              <a:buFont typeface="Wingdings" panose="05000000000000000000" pitchFamily="2" charset="2"/>
              <a:buChar char="§"/>
              <a:defRPr lang="en-us"/>
            </a:pPr>
            <a:r>
              <a:rPr lang="en-US" sz="1400" kern="0" dirty="0" smtClean="0"/>
              <a:t>TX</a:t>
            </a:r>
            <a:r>
              <a:rPr lang="en-US" sz="1400" kern="0" baseline="-25000" dirty="0" smtClean="0"/>
              <a:t>1</a:t>
            </a:r>
            <a:r>
              <a:rPr lang="en-US" sz="1400" kern="0" dirty="0" smtClean="0"/>
              <a:t>: 800 nm to 900 nm, TX</a:t>
            </a:r>
            <a:r>
              <a:rPr lang="en-US" sz="1400" kern="0" baseline="-25000" dirty="0" smtClean="0"/>
              <a:t>2</a:t>
            </a:r>
            <a:r>
              <a:rPr lang="en-US" sz="1400" kern="0" dirty="0" smtClean="0"/>
              <a:t>: 900 nm to 1000 nm</a:t>
            </a:r>
          </a:p>
          <a:p>
            <a:pPr marL="1200150" lvl="2" indent="-285750">
              <a:lnSpc>
                <a:spcPct val="110000"/>
              </a:lnSpc>
              <a:buFont typeface="Wingdings" panose="05000000000000000000" pitchFamily="2" charset="2"/>
              <a:buChar char="§"/>
              <a:defRPr lang="en-us"/>
            </a:pPr>
            <a:r>
              <a:rPr lang="en-US" sz="1400" kern="0" dirty="0" smtClean="0"/>
              <a:t>summation of both bands at RX: </a:t>
            </a:r>
            <a:r>
              <a:rPr lang="en-US" sz="1400" kern="0" dirty="0" smtClean="0"/>
              <a:t>Compatibility </a:t>
            </a:r>
            <a:r>
              <a:rPr lang="en-US" sz="1400" kern="0" dirty="0" smtClean="0"/>
              <a:t>with colorless LC TX</a:t>
            </a:r>
          </a:p>
          <a:p>
            <a:pPr lvl="1">
              <a:lnSpc>
                <a:spcPct val="110000"/>
              </a:lnSpc>
              <a:buFont typeface="Symbol" panose="05050102010706020507" pitchFamily="18" charset="2"/>
              <a:buChar char="-"/>
              <a:defRPr lang="en-us"/>
            </a:pPr>
            <a:r>
              <a:rPr lang="en-US" sz="1800" kern="0" dirty="0" smtClean="0"/>
              <a:t>optical spectra of LED are relatively wide</a:t>
            </a:r>
          </a:p>
          <a:p>
            <a:pPr marL="1200150" lvl="2" indent="-285750">
              <a:lnSpc>
                <a:spcPct val="110000"/>
              </a:lnSpc>
              <a:buFont typeface="Wingdings" panose="05000000000000000000" pitchFamily="2" charset="2"/>
              <a:buChar char="§"/>
              <a:defRPr lang="en-us"/>
            </a:pPr>
            <a:r>
              <a:rPr lang="en-US" sz="1400" kern="0" dirty="0" smtClean="0"/>
              <a:t>remove crosstalk needs additional MIMO processing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  <a:defRPr lang="en-us"/>
            </a:pPr>
            <a:r>
              <a:rPr lang="en-US" sz="2200" kern="0" dirty="0" smtClean="0"/>
              <a:t>VCSELs </a:t>
            </a:r>
            <a:r>
              <a:rPr lang="en-US" sz="2200" kern="0" dirty="0"/>
              <a:t>do have much narrower optical spectra</a:t>
            </a:r>
          </a:p>
          <a:p>
            <a:pPr marL="800100" lvl="1">
              <a:lnSpc>
                <a:spcPct val="110000"/>
              </a:lnSpc>
              <a:buFont typeface="Symbol" panose="05050102010706020507" pitchFamily="18" charset="2"/>
              <a:buChar char="-"/>
              <a:defRPr lang="en-us"/>
            </a:pPr>
            <a:r>
              <a:rPr lang="en-US" sz="1800" kern="0" dirty="0"/>
              <a:t>no more MIMO processing needed to isolate WDM LC TXs</a:t>
            </a:r>
          </a:p>
          <a:p>
            <a:pPr marL="1200150" lvl="2" indent="-285750">
              <a:lnSpc>
                <a:spcPct val="110000"/>
              </a:lnSpc>
              <a:buFont typeface="Wingdings" panose="05000000000000000000" pitchFamily="2" charset="2"/>
              <a:buChar char="§"/>
              <a:defRPr lang="en-us"/>
            </a:pPr>
            <a:r>
              <a:rPr lang="en-US" sz="1400" kern="0" dirty="0"/>
              <a:t>lower complexity: </a:t>
            </a:r>
            <a:r>
              <a:rPr lang="en-US" sz="1400" kern="0" dirty="0" smtClean="0"/>
              <a:t>use </a:t>
            </a:r>
            <a:r>
              <a:rPr lang="en-US" sz="1400" kern="0" dirty="0"/>
              <a:t>a bench of optical filters</a:t>
            </a:r>
          </a:p>
          <a:p>
            <a:pPr lvl="1">
              <a:lnSpc>
                <a:spcPct val="110000"/>
              </a:lnSpc>
              <a:buFont typeface="Symbol" panose="05050102010706020507" pitchFamily="18" charset="2"/>
              <a:buChar char="-"/>
              <a:defRPr lang="en-us"/>
            </a:pPr>
            <a:r>
              <a:rPr lang="en-US" sz="1800" kern="0" dirty="0"/>
              <a:t>d</a:t>
            </a:r>
            <a:r>
              <a:rPr lang="en-US" sz="1800" kern="0" dirty="0" smtClean="0"/>
              <a:t>enser WDM with more optical sub-bands are possible</a:t>
            </a:r>
          </a:p>
          <a:p>
            <a:pPr marL="1200150" lvl="2" indent="-285750">
              <a:lnSpc>
                <a:spcPct val="110000"/>
              </a:lnSpc>
              <a:buFont typeface="Wingdings" panose="05000000000000000000" pitchFamily="2" charset="2"/>
              <a:buChar char="§"/>
              <a:defRPr lang="en-us"/>
            </a:pPr>
            <a:r>
              <a:rPr lang="en-US" sz="1400" kern="0" dirty="0" smtClean="0"/>
              <a:t>4 optical sub-bands: </a:t>
            </a:r>
            <a:r>
              <a:rPr lang="en-US" sz="1400" kern="0" dirty="0"/>
              <a:t>TX</a:t>
            </a:r>
            <a:r>
              <a:rPr lang="en-US" sz="1400" kern="0" baseline="-25000" dirty="0"/>
              <a:t>1</a:t>
            </a:r>
            <a:r>
              <a:rPr lang="en-US" sz="1400" kern="0" dirty="0"/>
              <a:t>: </a:t>
            </a:r>
            <a:r>
              <a:rPr lang="en-US" sz="1400" kern="0" dirty="0" smtClean="0"/>
              <a:t>800 </a:t>
            </a:r>
            <a:r>
              <a:rPr lang="en-US" sz="1400" kern="0" dirty="0"/>
              <a:t>nm to </a:t>
            </a:r>
            <a:r>
              <a:rPr lang="en-US" sz="1400" kern="0" dirty="0" smtClean="0"/>
              <a:t>850 </a:t>
            </a:r>
            <a:r>
              <a:rPr lang="en-US" sz="1400" kern="0" dirty="0"/>
              <a:t>nm, </a:t>
            </a:r>
            <a:r>
              <a:rPr lang="en-US" sz="1400" kern="0" dirty="0" smtClean="0"/>
              <a:t>TX</a:t>
            </a:r>
            <a:r>
              <a:rPr lang="en-US" sz="1400" kern="0" baseline="-25000" dirty="0" smtClean="0"/>
              <a:t>2</a:t>
            </a:r>
            <a:r>
              <a:rPr lang="en-US" sz="1400" kern="0" dirty="0" smtClean="0"/>
              <a:t>: 850 nm to 900 nm, TX</a:t>
            </a:r>
            <a:r>
              <a:rPr lang="en-US" sz="1400" kern="0" baseline="-25000" dirty="0" smtClean="0"/>
              <a:t>3</a:t>
            </a:r>
            <a:r>
              <a:rPr lang="en-US" sz="1400" kern="0" dirty="0" smtClean="0"/>
              <a:t>: 900 nm to 950 n, TX</a:t>
            </a:r>
            <a:r>
              <a:rPr lang="en-US" sz="1400" kern="0" baseline="-25000" dirty="0" smtClean="0"/>
              <a:t>4</a:t>
            </a:r>
            <a:r>
              <a:rPr lang="en-US" sz="1400" kern="0" dirty="0" smtClean="0"/>
              <a:t>: 950 nm to 1000 nm</a:t>
            </a:r>
          </a:p>
          <a:p>
            <a:pPr marL="1200150" lvl="2" indent="-285750">
              <a:lnSpc>
                <a:spcPct val="110000"/>
              </a:lnSpc>
              <a:buFont typeface="Wingdings" panose="05000000000000000000" pitchFamily="2" charset="2"/>
              <a:buChar char="§"/>
              <a:defRPr lang="en-us"/>
            </a:pPr>
            <a:r>
              <a:rPr lang="en-US" sz="1400" kern="0" dirty="0"/>
              <a:t>summation of </a:t>
            </a:r>
            <a:r>
              <a:rPr lang="en-US" sz="1400" kern="0" dirty="0" smtClean="0"/>
              <a:t>sub-bands </a:t>
            </a:r>
            <a:r>
              <a:rPr lang="en-US" sz="1400" kern="0" dirty="0"/>
              <a:t>at RX: </a:t>
            </a:r>
            <a:r>
              <a:rPr lang="en-US" sz="1400" kern="0" dirty="0" smtClean="0"/>
              <a:t>Compatibility with colorless and 2-optical sub-bands</a:t>
            </a:r>
            <a:endParaRPr lang="en-US" sz="1400" kern="0" dirty="0"/>
          </a:p>
          <a:p>
            <a:pPr marL="1200150" lvl="2" indent="-285750">
              <a:lnSpc>
                <a:spcPct val="110000"/>
              </a:lnSpc>
              <a:buFont typeface="Wingdings" panose="05000000000000000000" pitchFamily="2" charset="2"/>
              <a:buChar char="§"/>
              <a:defRPr lang="en-us"/>
            </a:pPr>
            <a:endParaRPr lang="en-US" sz="1400" kern="0" dirty="0" smtClean="0"/>
          </a:p>
          <a:p>
            <a:pPr marL="685800" lvl="1" indent="-171450">
              <a:lnSpc>
                <a:spcPct val="110000"/>
              </a:lnSpc>
              <a:buFont typeface="Wingdings" panose="05000000000000000000" pitchFamily="2" charset="2"/>
              <a:buChar char="§"/>
              <a:defRPr lang="en-us"/>
            </a:pPr>
            <a:endParaRPr lang="en-US" sz="800" kern="0" dirty="0"/>
          </a:p>
          <a:p>
            <a:pPr lvl="1">
              <a:lnSpc>
                <a:spcPct val="110000"/>
              </a:lnSpc>
              <a:buFont typeface="Symbol" panose="05050102010706020507" pitchFamily="18" charset="2"/>
              <a:buChar char="-"/>
              <a:defRPr lang="en-us"/>
            </a:pPr>
            <a:endParaRPr lang="en-US" sz="1800" kern="0" dirty="0" smtClean="0"/>
          </a:p>
        </p:txBody>
      </p:sp>
      <p:pic>
        <p:nvPicPr>
          <p:cNvPr id="2050" name="Picture 2" descr="https://upload.wikimedia.org/wikipedia/commons/thumb/4/49/Dichroic_filters.jpg/300px-Dichroic_filt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796" y="4579212"/>
            <a:ext cx="1426332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D spectra near infra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951" y="1668072"/>
            <a:ext cx="2628057" cy="145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0524882" y="2108060"/>
            <a:ext cx="1639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>
                <a:solidFill>
                  <a:schemeClr val="tx1"/>
                </a:solidFill>
              </a:rPr>
              <a:t>Source: https://www.vision-doctor.com/en/ir-illumination.html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0436283" y="4837990"/>
            <a:ext cx="10801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>
                <a:solidFill>
                  <a:schemeClr val="tx1"/>
                </a:solidFill>
              </a:rPr>
              <a:t>Source: https://en.wikipedia.org/wiki/Interference_filter</a:t>
            </a:r>
          </a:p>
        </p:txBody>
      </p:sp>
      <p:pic>
        <p:nvPicPr>
          <p:cNvPr id="2056" name="Picture 8" descr="https://i.trade-cloud.com.cn/upload/6343/image/20230418/850nm-10mw-2_42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549" y="3125554"/>
            <a:ext cx="1337003" cy="133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10220234" y="3473025"/>
            <a:ext cx="18918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00" dirty="0" smtClean="0">
                <a:solidFill>
                  <a:schemeClr val="tx1"/>
                </a:solidFill>
              </a:rPr>
              <a:t>Source: https</a:t>
            </a:r>
            <a:r>
              <a:rPr lang="de-DE" sz="700" dirty="0">
                <a:solidFill>
                  <a:schemeClr val="tx1"/>
                </a:solidFill>
              </a:rPr>
              <a:t>://www.box-laser.com/850nm-10mw-to-can-vcsel-laser-diode.html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8193564" y="1781633"/>
            <a:ext cx="926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LEDs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7925446" y="3832509"/>
            <a:ext cx="1050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VCSEL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22" name="Date Placeholder 3"/>
          <p:cNvSpPr>
            <a:spLocks noGrp="1"/>
          </p:cNvSpPr>
          <p:nvPr>
            <p:ph type="dt" idx="4294967295"/>
          </p:nvPr>
        </p:nvSpPr>
        <p:spPr>
          <a:xfrm>
            <a:off x="929217" y="333375"/>
            <a:ext cx="2499764" cy="2730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January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9505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0</TotalTime>
  <Words>1251</Words>
  <Application>Microsoft Office PowerPoint</Application>
  <PresentationFormat>Breitbild</PresentationFormat>
  <Paragraphs>181</Paragraphs>
  <Slides>11</Slides>
  <Notes>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21" baseType="lpstr">
      <vt:lpstr>MS Gothic</vt:lpstr>
      <vt:lpstr>Arial</vt:lpstr>
      <vt:lpstr>Arial Unicode MS</vt:lpstr>
      <vt:lpstr>Calibri</vt:lpstr>
      <vt:lpstr>Nokia Pure Text Light</vt:lpstr>
      <vt:lpstr>Symbol</vt:lpstr>
      <vt:lpstr>Times New Roman</vt:lpstr>
      <vt:lpstr>Wingdings</vt:lpstr>
      <vt:lpstr>Office</vt:lpstr>
      <vt:lpstr>Microsoft Word 97-2003-Dokument</vt:lpstr>
      <vt:lpstr>Channelization to include Optical Bands</vt:lpstr>
      <vt:lpstr>Abstract</vt:lpstr>
      <vt:lpstr>Previous work and this contribution</vt:lpstr>
      <vt:lpstr>11bb already reuses 5 or 6 GHz baseband [9, 10]</vt:lpstr>
      <vt:lpstr>11bb Channelization [9, 10]</vt:lpstr>
      <vt:lpstr>What optical bandwidth is feasible?</vt:lpstr>
      <vt:lpstr>Proposed IMMW Channelization [2] </vt:lpstr>
      <vt:lpstr>Proposed channelization to include optical bands</vt:lpstr>
      <vt:lpstr>WDM to define further optical bands</vt:lpstr>
      <vt:lpstr>Summary</vt:lpstr>
      <vt:lpstr>References</vt:lpstr>
    </vt:vector>
  </TitlesOfParts>
  <Company>Fraunhofer-Institut für Nachrichtentechnik, HHI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Jungnickel, Volker</dc:creator>
  <cp:keywords/>
  <cp:lastModifiedBy>Jungnickel, Volker</cp:lastModifiedBy>
  <cp:revision>410</cp:revision>
  <cp:lastPrinted>1601-01-01T00:00:00Z</cp:lastPrinted>
  <dcterms:created xsi:type="dcterms:W3CDTF">2023-11-10T08:30:45Z</dcterms:created>
  <dcterms:modified xsi:type="dcterms:W3CDTF">2024-01-15T18:47:19Z</dcterms:modified>
  <cp:category>Name, Affiliation</cp:category>
</cp:coreProperties>
</file>