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20"/>
  </p:notesMasterIdLst>
  <p:handoutMasterIdLst>
    <p:handoutMasterId r:id="rId21"/>
  </p:handoutMasterIdLst>
  <p:sldIdLst>
    <p:sldId id="570" r:id="rId8"/>
    <p:sldId id="586" r:id="rId9"/>
    <p:sldId id="595" r:id="rId10"/>
    <p:sldId id="596" r:id="rId11"/>
    <p:sldId id="598" r:id="rId12"/>
    <p:sldId id="599" r:id="rId13"/>
    <p:sldId id="597" r:id="rId14"/>
    <p:sldId id="600" r:id="rId15"/>
    <p:sldId id="601" r:id="rId16"/>
    <p:sldId id="602" r:id="rId17"/>
    <p:sldId id="583" r:id="rId18"/>
    <p:sldId id="584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C000"/>
    <a:srgbClr val="FF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F-4CBC-B324-C6D97D3EA0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AF-4CBC-B324-C6D97D3EA08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E8037587-808F-45C1-821D-74CA7E517FC0}" type="VALUE">
                      <a:rPr lang="en-US" altLang="ko-KR" b="1"/>
                      <a:pPr/>
                      <a:t>[값]</a:t>
                    </a:fld>
                    <a:endParaRPr lang="ko-KR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FAF-4CBC-B324-C6D97D3EA0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AF-4CBC-B324-C6D97D3EA08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fld id="{09C1E433-47E2-4771-B89A-99E154114D78}" type="VALUE">
                      <a:rPr lang="en-US" altLang="ko-KR" b="1"/>
                      <a:pPr/>
                      <a:t>[값]</a:t>
                    </a:fld>
                    <a:endParaRPr lang="ko-KR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FAF-4CBC-B324-C6D97D3EA0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AF-4CBC-B324-C6D97D3EA08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AF-4CBC-B324-C6D97D3EA08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AF-4CBC-B324-C6D97D3EA084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2">
                  <c:v>40</c:v>
                </c:pt>
                <c:pt idx="3">
                  <c:v>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AF-4CBC-B324-C6D97D3EA08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D-49BF-A020-01592475AA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9D-49BF-A020-01592475A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9D-49BF-A020-01592475AA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19D-49BF-A020-01592475AADD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9D-49BF-A020-01592475A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9D-49BF-A020-01592475AA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9D-49BF-A020-01592475AA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19D-49BF-A020-01592475AAD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9D-49BF-A020-01592475AAD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4337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19D-49BF-A020-01592475AA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8-4D82-9E60-A084C22271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88-4D82-9E60-A084C22271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88-4D82-9E60-A084C22271A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88-4D82-9E60-A084C22271A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88-4D82-9E60-A084C22271A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88-4D82-9E60-A084C22271A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4337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88-4D82-9E60-A084C22271A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F-4B4E-B420-F0A85CE674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6F-4B4E-B420-F0A85CE674C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6F-4B4E-B420-F0A85CE674C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1A2C9E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6F-4B4E-B420-F0A85CE674C6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6F-4B4E-B420-F0A85CE674C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6F-4B4E-B420-F0A85CE674C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6F-4B4E-B420-F0A85CE674C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BAD</c:v>
                </c:pt>
              </c:strCache>
            </c:strRef>
          </c:tx>
          <c:spPr>
            <a:solidFill>
              <a:srgbClr val="FF4337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6F-4B4E-B420-F0A85CE674C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aseline="0" dirty="0" smtClean="0"/>
              <a:t> </a:t>
            </a:r>
            <a:endParaRPr lang="ko-KR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04-4EF4-B470-3FD782FF45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04-4EF4-B470-3FD782FF45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04-4EF4-B470-3FD782FF45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04-4EF4-B470-3FD782FF45F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04-4EF4-B470-3FD782FF45F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04-4EF4-B470-3FD782FF45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0422832"/>
        <c:axId val="1120432400"/>
      </c:barChart>
      <c:catAx>
        <c:axId val="112042283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120432400"/>
        <c:crosses val="autoZero"/>
        <c:auto val="1"/>
        <c:lblAlgn val="ctr"/>
        <c:lblOffset val="100"/>
        <c:noMultiLvlLbl val="0"/>
      </c:catAx>
      <c:valAx>
        <c:axId val="11204324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12042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802.11-24/0057r1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Jan.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ML-aided Channel Classification and Its Application to WLAN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2024-01-</a:t>
            </a:r>
            <a:r>
              <a:rPr lang="en-US" b="0" dirty="0" smtClean="0"/>
              <a:t>11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693680"/>
              </p:ext>
            </p:extLst>
          </p:nvPr>
        </p:nvGraphicFramePr>
        <p:xfrm>
          <a:off x="527050" y="2752725"/>
          <a:ext cx="728027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4" name="Document" r:id="rId4" imgW="8941749" imgH="4590470" progId="Word.Document.8">
                  <p:embed/>
                </p:oleObj>
              </mc:Choice>
              <mc:Fallback>
                <p:oleObj name="Document" r:id="rId4" imgW="8941749" imgH="4590470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280275" cy="371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FTM (Fine Timing Measurement) is a Wi-Fi based indoor positioning protocol, which relies on</a:t>
            </a:r>
            <a:endParaRPr lang="en-US" altLang="ko-KR" dirty="0"/>
          </a:p>
          <a:p>
            <a:pPr lvl="1"/>
            <a:r>
              <a:rPr lang="en-US" altLang="ko-KR" dirty="0" smtClean="0"/>
              <a:t>Measurement of </a:t>
            </a:r>
            <a:r>
              <a:rPr lang="en-US" altLang="ko-KR" dirty="0"/>
              <a:t>the time from transmitting a frame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ToD</a:t>
            </a:r>
            <a:r>
              <a:rPr lang="en-US" altLang="ko-KR" dirty="0" smtClean="0"/>
              <a:t>) to </a:t>
            </a:r>
            <a:r>
              <a:rPr lang="en-US" altLang="ko-KR" dirty="0"/>
              <a:t>receiving the </a:t>
            </a:r>
            <a:r>
              <a:rPr lang="en-US" altLang="ko-KR" dirty="0" smtClean="0"/>
              <a:t>ACK (</a:t>
            </a:r>
            <a:r>
              <a:rPr lang="en-US" altLang="ko-KR" dirty="0" err="1" smtClean="0"/>
              <a:t>ToA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In case of severe multi-path channel, fractional </a:t>
            </a:r>
            <a:r>
              <a:rPr lang="en-US" altLang="ko-KR" dirty="0"/>
              <a:t>delay </a:t>
            </a:r>
            <a:r>
              <a:rPr lang="en-US" altLang="ko-KR" dirty="0" smtClean="0"/>
              <a:t>estimation and its calibration is a main issue to guarantee 1 meter-level </a:t>
            </a:r>
            <a:r>
              <a:rPr lang="en-US" altLang="ko-KR" dirty="0"/>
              <a:t>positioning </a:t>
            </a:r>
            <a:r>
              <a:rPr lang="en-US" altLang="ko-KR" dirty="0" smtClean="0"/>
              <a:t>accuracy.</a:t>
            </a:r>
          </a:p>
          <a:p>
            <a:pPr lvl="1"/>
            <a:r>
              <a:rPr lang="en-US" altLang="ko-KR" smtClean="0"/>
              <a:t>The </a:t>
            </a:r>
            <a:r>
              <a:rPr lang="en-US" altLang="ko-KR" dirty="0"/>
              <a:t>channel type information can be helpful for measurement timing calibration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For example, the channel type information indicates a Ch. A, there will be no calibration, and large scale calibration will be required when indicating a Ch. F.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</a:t>
            </a:r>
            <a:r>
              <a:rPr lang="en-US" altLang="ko-KR" dirty="0" smtClean="0"/>
              <a:t>4: FTM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000" y="4747994"/>
            <a:ext cx="4638435" cy="146438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65" y="4625380"/>
            <a:ext cx="1631597" cy="16632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000" y="4728653"/>
            <a:ext cx="1980000" cy="155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1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discussed</a:t>
            </a:r>
            <a:r>
              <a:rPr lang="en-US" altLang="ko-KR" dirty="0" smtClean="0"/>
              <a:t> </a:t>
            </a:r>
            <a:r>
              <a:rPr lang="en-US" altLang="ko-KR" dirty="0"/>
              <a:t>a </a:t>
            </a:r>
            <a:r>
              <a:rPr lang="en-US" altLang="ko-KR" dirty="0" smtClean="0"/>
              <a:t>AIML aided channel classification and feedback of channel type information for </a:t>
            </a:r>
            <a:r>
              <a:rPr lang="en-US" altLang="ko-KR" dirty="0"/>
              <a:t>the </a:t>
            </a:r>
            <a:r>
              <a:rPr lang="en-US" altLang="ko-KR" dirty="0" smtClean="0"/>
              <a:t>potential improvement </a:t>
            </a:r>
            <a:r>
              <a:rPr lang="en-US" altLang="ko-KR" dirty="0"/>
              <a:t>of 802.11 </a:t>
            </a:r>
            <a:r>
              <a:rPr lang="en-US" altLang="ko-KR" dirty="0" smtClean="0"/>
              <a:t>WLANs in the following use-cases.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altLang="ko-KR" dirty="0" smtClean="0"/>
              <a:t>Beamforming</a:t>
            </a:r>
          </a:p>
          <a:p>
            <a:pPr lvl="1"/>
            <a:r>
              <a:rPr lang="en-US" altLang="ko-KR" dirty="0" smtClean="0"/>
              <a:t>mm-Wave </a:t>
            </a:r>
            <a:r>
              <a:rPr lang="en-US" altLang="ko-KR" dirty="0"/>
              <a:t>transmission</a:t>
            </a:r>
          </a:p>
          <a:p>
            <a:pPr lvl="1"/>
            <a:r>
              <a:rPr lang="en-US" altLang="ko-KR" dirty="0" smtClean="0"/>
              <a:t>Link adaptation</a:t>
            </a:r>
          </a:p>
          <a:p>
            <a:pPr lvl="1"/>
            <a:r>
              <a:rPr lang="en-US" altLang="ko-KR" dirty="0" smtClean="0"/>
              <a:t>FTM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[1] 802.11-23/0032r3, </a:t>
            </a:r>
            <a:r>
              <a:rPr lang="en-US" altLang="ko-KR" sz="1800" b="0" dirty="0"/>
              <a:t>ML-based Adaptive Subcarrier Grouping for Beamforming Feedback, </a:t>
            </a:r>
            <a:r>
              <a:rPr lang="en-US" altLang="ko-KR" sz="1800" b="0" dirty="0" smtClean="0"/>
              <a:t>Samsung.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[2</a:t>
            </a:r>
            <a:r>
              <a:rPr lang="en-US" altLang="ko-KR" sz="1800" b="0" dirty="0"/>
              <a:t>] </a:t>
            </a:r>
            <a:r>
              <a:rPr lang="en-US" altLang="ko-KR" sz="1800" b="0" dirty="0" smtClean="0"/>
              <a:t>E</a:t>
            </a:r>
            <a:r>
              <a:rPr lang="en-US" altLang="ko-KR" sz="1800" b="0" dirty="0"/>
              <a:t>. </a:t>
            </a:r>
            <a:r>
              <a:rPr lang="en-US" altLang="ko-KR" sz="1800" b="0" dirty="0" err="1"/>
              <a:t>Kurniawan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L. </a:t>
            </a:r>
            <a:r>
              <a:rPr lang="en-US" altLang="ko-KR" sz="1800" b="0" dirty="0" err="1"/>
              <a:t>Zhiwei</a:t>
            </a:r>
            <a:r>
              <a:rPr lang="en-US" altLang="ko-KR" sz="1800" b="0" dirty="0"/>
              <a:t>, and </a:t>
            </a:r>
            <a:r>
              <a:rPr lang="en-US" altLang="ko-KR" sz="1800" b="0" dirty="0" smtClean="0"/>
              <a:t>S. </a:t>
            </a:r>
            <a:r>
              <a:rPr lang="en-US" altLang="ko-KR" sz="1800" b="0" dirty="0"/>
              <a:t>Sun, “Machine Learning-Based Channel Classification and Its Application to IEEE 802.11ad Communications,” </a:t>
            </a:r>
            <a:r>
              <a:rPr lang="en-US" altLang="ko-KR" sz="1800" b="0" i="1" dirty="0" smtClean="0"/>
              <a:t>in Proc. IEEE Global Communications Conference (GLOBECOM)</a:t>
            </a:r>
            <a:r>
              <a:rPr lang="en-US" altLang="ko-KR" sz="1800" b="0" dirty="0" smtClean="0"/>
              <a:t>, Dec. 2017. 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3] </a:t>
            </a:r>
            <a:r>
              <a:rPr lang="en-US" altLang="ko-KR" sz="1800" b="0" dirty="0" smtClean="0"/>
              <a:t>A. </a:t>
            </a:r>
            <a:r>
              <a:rPr lang="en-US" altLang="ko-KR" sz="1800" b="0" dirty="0" err="1" smtClean="0"/>
              <a:t>Kamerman</a:t>
            </a:r>
            <a:r>
              <a:rPr lang="en-US" altLang="ko-KR" sz="1800" b="0" dirty="0" smtClean="0"/>
              <a:t> and L. </a:t>
            </a:r>
            <a:r>
              <a:rPr lang="en-US" altLang="ko-KR" sz="1800" b="0" dirty="0" err="1" smtClean="0"/>
              <a:t>Monteban</a:t>
            </a:r>
            <a:r>
              <a:rPr lang="en-US" altLang="ko-KR" sz="1800" b="0" dirty="0"/>
              <a:t>,</a:t>
            </a:r>
            <a:r>
              <a:rPr lang="en-US" altLang="ko-KR" sz="1800" b="0" dirty="0" smtClean="0"/>
              <a:t> “</a:t>
            </a:r>
            <a:r>
              <a:rPr lang="en-US" altLang="ko-KR" sz="1800" b="0" dirty="0" err="1" smtClean="0"/>
              <a:t>WaveLAN</a:t>
            </a:r>
            <a:r>
              <a:rPr lang="en-US" altLang="ko-KR" sz="1800" b="0" dirty="0" smtClean="0"/>
              <a:t>-II</a:t>
            </a:r>
            <a:r>
              <a:rPr lang="en-US" altLang="ko-KR" sz="1800" b="0" dirty="0"/>
              <a:t>: A high-performance wireless LAN for the unlicensed </a:t>
            </a:r>
            <a:r>
              <a:rPr lang="en-US" altLang="ko-KR" sz="1800" b="0" dirty="0" smtClean="0"/>
              <a:t>band,” </a:t>
            </a:r>
            <a:r>
              <a:rPr lang="en-US" altLang="ko-KR" sz="1800" b="0" i="1" dirty="0"/>
              <a:t>Bell. Labs Tech. </a:t>
            </a:r>
            <a:r>
              <a:rPr lang="en-US" altLang="ko-KR" sz="1800" b="0" i="1" dirty="0" smtClean="0"/>
              <a:t>Journal</a:t>
            </a:r>
            <a:r>
              <a:rPr lang="en-US" altLang="ko-KR" sz="1800" b="0" dirty="0" smtClean="0"/>
              <a:t>, 1997.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</a:t>
            </a:r>
            <a:r>
              <a:rPr lang="en-US" altLang="ko-KR" sz="1800" b="0" dirty="0"/>
              <a:t>IEEE 802.16m, “Evaluation Methodology Document (EMD),” </a:t>
            </a:r>
            <a:r>
              <a:rPr lang="en-US" altLang="ko-KR" sz="1800" b="0" dirty="0" smtClean="0"/>
              <a:t>IEEE 802.16m-08/004r5</a:t>
            </a:r>
            <a:r>
              <a:rPr lang="en-US" altLang="ko-KR" sz="1800" b="0" dirty="0"/>
              <a:t>, Jan. 2009.</a:t>
            </a:r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/>
              <a:t>The IEEE channel model is classified into A, B, C, D, and E in the order of high frequency </a:t>
            </a:r>
            <a:r>
              <a:rPr lang="en-US" altLang="ko-KR" dirty="0" smtClean="0"/>
              <a:t>selectivity.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[1], we showed that the neural network based machine learning (ML) can achieve close to perfect classification result by using the multi-dimensional (i.e., time &amp; frequency domain) channel </a:t>
            </a:r>
            <a:r>
              <a:rPr lang="en-US" altLang="ko-KR" dirty="0"/>
              <a:t>measurements </a:t>
            </a:r>
            <a:r>
              <a:rPr lang="en-US" altLang="ko-KR" dirty="0" smtClean="0"/>
              <a:t>as preprocessors of the </a:t>
            </a:r>
            <a:r>
              <a:rPr lang="en-US" altLang="ko-KR" dirty="0"/>
              <a:t>neural </a:t>
            </a:r>
            <a:r>
              <a:rPr lang="en-US" altLang="ko-KR" dirty="0" smtClean="0"/>
              <a:t>network.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also showed that the classification result can provide a </a:t>
            </a:r>
            <a:r>
              <a:rPr lang="en-US" altLang="ko-KR" dirty="0" err="1" smtClean="0"/>
              <a:t>beamformee</a:t>
            </a:r>
            <a:r>
              <a:rPr lang="en-US" altLang="ko-KR" dirty="0" smtClean="0"/>
              <a:t> to select an appropriate subcarrier grouping (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g</a:t>
            </a:r>
            <a:r>
              <a:rPr lang="en-US" altLang="ko-KR" dirty="0" smtClean="0"/>
              <a:t>) value to reduce </a:t>
            </a:r>
            <a:r>
              <a:rPr lang="en-US" altLang="ko-KR" dirty="0"/>
              <a:t>overhead </a:t>
            </a:r>
            <a:r>
              <a:rPr lang="en-US" altLang="ko-KR" dirty="0" smtClean="0"/>
              <a:t>required for CSI feedback.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Following [1], </a:t>
            </a:r>
            <a:r>
              <a:rPr lang="en-US" altLang="ko-KR" dirty="0"/>
              <a:t>this contribution </a:t>
            </a:r>
            <a:r>
              <a:rPr lang="en-US" altLang="ko-KR" dirty="0" smtClean="0"/>
              <a:t>presents additional use-cases of how the channel classification can be used </a:t>
            </a:r>
            <a:r>
              <a:rPr lang="en-US" altLang="ko-KR" dirty="0"/>
              <a:t>for the improvement of WLANs</a:t>
            </a:r>
            <a:r>
              <a:rPr lang="en-US" altLang="ko-KR" dirty="0" smtClean="0"/>
              <a:t>.</a:t>
            </a:r>
          </a:p>
          <a:p>
            <a:pPr marL="457200" lvl="1" indent="0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neural network is trained in advance by using the three-dimensional channel measurements as its inputs.</a:t>
            </a:r>
          </a:p>
          <a:p>
            <a:pPr lvl="1"/>
            <a:r>
              <a:rPr lang="en-US" altLang="ko-KR" dirty="0"/>
              <a:t>Variance of CFR (channel frequency response)</a:t>
            </a:r>
          </a:p>
          <a:p>
            <a:pPr lvl="1"/>
            <a:r>
              <a:rPr lang="en-US" altLang="ko-KR" dirty="0"/>
              <a:t>Delay spread of CIR (channel impulse response)</a:t>
            </a:r>
          </a:p>
          <a:p>
            <a:pPr lvl="1"/>
            <a:r>
              <a:rPr lang="en-US" altLang="ko-KR" dirty="0" smtClean="0"/>
              <a:t>SNR</a:t>
            </a:r>
          </a:p>
          <a:p>
            <a:r>
              <a:rPr lang="en-US" altLang="ko-KR" dirty="0" smtClean="0"/>
              <a:t>And then, for </a:t>
            </a:r>
            <a:r>
              <a:rPr lang="en-US" altLang="ko-KR" dirty="0"/>
              <a:t>a new </a:t>
            </a:r>
            <a:r>
              <a:rPr lang="en-US" altLang="ko-KR" dirty="0" smtClean="0"/>
              <a:t>channel </a:t>
            </a:r>
            <a:r>
              <a:rPr lang="en-US" altLang="ko-KR" dirty="0"/>
              <a:t>measurement</a:t>
            </a:r>
            <a:r>
              <a:rPr lang="en-US" altLang="ko-KR" dirty="0" smtClean="0"/>
              <a:t>, </a:t>
            </a:r>
            <a:r>
              <a:rPr lang="en-US" altLang="ko-KR" dirty="0"/>
              <a:t>its </a:t>
            </a:r>
            <a:r>
              <a:rPr lang="en-US" altLang="ko-KR" dirty="0" smtClean="0"/>
              <a:t>channel type is identified </a:t>
            </a:r>
            <a:r>
              <a:rPr lang="en-US" altLang="ko-KR" dirty="0"/>
              <a:t>in real-time manner </a:t>
            </a:r>
            <a:r>
              <a:rPr lang="en-US" altLang="ko-KR" dirty="0" smtClean="0"/>
              <a:t>by the trained neural network.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Recap: Neural Network based Channel Classification [1]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000" y="3875945"/>
            <a:ext cx="6552975" cy="240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979329" y="3390482"/>
            <a:ext cx="11859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ko-KR" sz="1000" b="1" dirty="0">
                <a:solidFill>
                  <a:srgbClr val="FF4337"/>
                </a:solidFill>
              </a:rPr>
              <a:t>Ch. </a:t>
            </a:r>
            <a:r>
              <a:rPr lang="en-US" altLang="ko-KR" sz="1000" b="1" dirty="0" smtClean="0">
                <a:solidFill>
                  <a:srgbClr val="FF4337"/>
                </a:solidFill>
              </a:rPr>
              <a:t>C</a:t>
            </a:r>
            <a:r>
              <a:rPr lang="pl-PL" altLang="ko-KR" sz="1000" b="1" dirty="0" smtClean="0">
                <a:solidFill>
                  <a:srgbClr val="FF4337"/>
                </a:solidFill>
              </a:rPr>
              <a:t> </a:t>
            </a:r>
            <a:r>
              <a:rPr lang="pl-PL" altLang="ko-KR" sz="1000" b="1" dirty="0">
                <a:solidFill>
                  <a:srgbClr val="FF4337"/>
                </a:solidFill>
              </a:rPr>
              <a:t>→ Ch. </a:t>
            </a:r>
            <a:r>
              <a:rPr lang="en-US" altLang="ko-KR" sz="1000" b="1" dirty="0" smtClean="0">
                <a:solidFill>
                  <a:srgbClr val="FF4337"/>
                </a:solidFill>
              </a:rPr>
              <a:t>D</a:t>
            </a:r>
            <a:r>
              <a:rPr lang="pl-PL" altLang="ko-KR" sz="1000" b="1" dirty="0" smtClean="0">
                <a:solidFill>
                  <a:srgbClr val="FF4337"/>
                </a:solidFill>
              </a:rPr>
              <a:t> </a:t>
            </a:r>
            <a:r>
              <a:rPr lang="pl-PL" altLang="ko-KR" sz="1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Simulation results</a:t>
            </a:r>
          </a:p>
          <a:p>
            <a:pPr lvl="1"/>
            <a:r>
              <a:rPr lang="en-US" altLang="ko-KR" dirty="0" smtClean="0"/>
              <a:t>For 1,000 channel samples, the </a:t>
            </a:r>
            <a:r>
              <a:rPr lang="en-US" altLang="ko-KR" dirty="0"/>
              <a:t>classification</a:t>
            </a:r>
            <a:r>
              <a:rPr lang="en-US" altLang="ko-KR" dirty="0" smtClean="0"/>
              <a:t> performance is evaluated.</a:t>
            </a:r>
          </a:p>
          <a:p>
            <a:pPr lvl="1"/>
            <a:r>
              <a:rPr lang="en-US" altLang="ko-KR" dirty="0" smtClean="0"/>
              <a:t>We can see very accurate</a:t>
            </a:r>
            <a:r>
              <a:rPr lang="en-US" altLang="ko-KR" dirty="0"/>
              <a:t> </a:t>
            </a:r>
            <a:r>
              <a:rPr lang="en-US" altLang="ko-KR" dirty="0" smtClean="0"/>
              <a:t>classification performance, even for low SNR.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Recap: Neural Network based Channel Classification </a:t>
            </a:r>
            <a:r>
              <a:rPr lang="en-US" altLang="ko-KR" dirty="0" smtClean="0"/>
              <a:t>[1]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차트 6"/>
          <p:cNvGraphicFramePr/>
          <p:nvPr>
            <p:extLst>
              <p:ext uri="{D42A27DB-BD31-4B8C-83A1-F6EECF244321}">
                <p14:modId xmlns:p14="http://schemas.microsoft.com/office/powerpoint/2010/main" val="699532869"/>
              </p:ext>
            </p:extLst>
          </p:nvPr>
        </p:nvGraphicFramePr>
        <p:xfrm>
          <a:off x="287338" y="2529001"/>
          <a:ext cx="2853884" cy="190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차트 7"/>
          <p:cNvGraphicFramePr/>
          <p:nvPr>
            <p:extLst>
              <p:ext uri="{D42A27DB-BD31-4B8C-83A1-F6EECF244321}">
                <p14:modId xmlns:p14="http://schemas.microsoft.com/office/powerpoint/2010/main" val="4006780351"/>
              </p:ext>
            </p:extLst>
          </p:nvPr>
        </p:nvGraphicFramePr>
        <p:xfrm>
          <a:off x="3141222" y="2529001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차트 8"/>
          <p:cNvGraphicFramePr/>
          <p:nvPr>
            <p:extLst>
              <p:ext uri="{D42A27DB-BD31-4B8C-83A1-F6EECF244321}">
                <p14:modId xmlns:p14="http://schemas.microsoft.com/office/powerpoint/2010/main" val="1872161580"/>
              </p:ext>
            </p:extLst>
          </p:nvPr>
        </p:nvGraphicFramePr>
        <p:xfrm>
          <a:off x="5995106" y="2529000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차트 9"/>
          <p:cNvGraphicFramePr/>
          <p:nvPr>
            <p:extLst>
              <p:ext uri="{D42A27DB-BD31-4B8C-83A1-F6EECF244321}">
                <p14:modId xmlns:p14="http://schemas.microsoft.com/office/powerpoint/2010/main" val="615050511"/>
              </p:ext>
            </p:extLst>
          </p:nvPr>
        </p:nvGraphicFramePr>
        <p:xfrm>
          <a:off x="287338" y="4431590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차트 10"/>
          <p:cNvGraphicFramePr/>
          <p:nvPr>
            <p:extLst>
              <p:ext uri="{D42A27DB-BD31-4B8C-83A1-F6EECF244321}">
                <p14:modId xmlns:p14="http://schemas.microsoft.com/office/powerpoint/2010/main" val="1587257922"/>
              </p:ext>
            </p:extLst>
          </p:nvPr>
        </p:nvGraphicFramePr>
        <p:xfrm>
          <a:off x="3141222" y="4431590"/>
          <a:ext cx="2853884" cy="190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42281" y="2614156"/>
            <a:ext cx="1644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5dB</a:t>
            </a:r>
            <a:endParaRPr lang="ko-KR" altLang="en-US" b="1" dirty="0"/>
          </a:p>
        </p:txBody>
      </p:sp>
      <p:grpSp>
        <p:nvGrpSpPr>
          <p:cNvPr id="14" name="그룹 13"/>
          <p:cNvGrpSpPr/>
          <p:nvPr/>
        </p:nvGrpSpPr>
        <p:grpSpPr>
          <a:xfrm>
            <a:off x="6058675" y="5049000"/>
            <a:ext cx="2854303" cy="523220"/>
            <a:chOff x="9720626" y="4758023"/>
            <a:chExt cx="2407874" cy="523220"/>
          </a:xfrm>
        </p:grpSpPr>
        <p:sp>
          <p:nvSpPr>
            <p:cNvPr id="15" name="TextBox 14"/>
            <p:cNvSpPr txBox="1"/>
            <p:nvPr/>
          </p:nvSpPr>
          <p:spPr>
            <a:xfrm>
              <a:off x="9720626" y="4758023"/>
              <a:ext cx="2407874" cy="523220"/>
            </a:xfrm>
            <a:prstGeom prst="rect">
              <a:avLst/>
            </a:prstGeom>
            <a:noFill/>
            <a:ln>
              <a:solidFill>
                <a:srgbClr val="40404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             : Correct classification</a:t>
              </a:r>
            </a:p>
            <a:p>
              <a:r>
                <a:rPr lang="en-US" altLang="ko-KR" sz="1400" dirty="0"/>
                <a:t> </a:t>
              </a:r>
              <a:r>
                <a:rPr lang="en-US" altLang="ko-KR" sz="1400" dirty="0" smtClean="0"/>
                <a:t>            : False</a:t>
              </a:r>
              <a:r>
                <a:rPr lang="en-US" altLang="ko-KR" sz="1400" dirty="0"/>
                <a:t> classification</a:t>
              </a:r>
            </a:p>
          </p:txBody>
        </p:sp>
        <p:cxnSp>
          <p:nvCxnSpPr>
            <p:cNvPr id="17" name="직선 연결선 16"/>
            <p:cNvCxnSpPr/>
            <p:nvPr/>
          </p:nvCxnSpPr>
          <p:spPr>
            <a:xfrm rot="5400000">
              <a:off x="10033114" y="4758023"/>
              <a:ext cx="0" cy="360000"/>
            </a:xfrm>
            <a:prstGeom prst="line">
              <a:avLst/>
            </a:prstGeom>
            <a:ln w="38100">
              <a:solidFill>
                <a:srgbClr val="00B3E3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5400000">
              <a:off x="10033114" y="4973923"/>
              <a:ext cx="0" cy="360000"/>
            </a:xfrm>
            <a:prstGeom prst="line">
              <a:avLst/>
            </a:prstGeom>
            <a:ln w="38100">
              <a:solidFill>
                <a:srgbClr val="FF4337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955130" y="3612152"/>
            <a:ext cx="885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C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 505</a:t>
            </a:r>
            <a:endParaRPr lang="ko-KR" altLang="en-US" sz="1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96165" y="2614156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15dB</a:t>
            </a:r>
            <a:endParaRPr lang="ko-KR" alt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50049" y="2614156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25dB</a:t>
            </a:r>
            <a:endParaRPr lang="ko-KR" alt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896165" y="4524653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45dB</a:t>
            </a:r>
            <a:endParaRPr lang="ko-KR" alt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042281" y="4524653"/>
            <a:ext cx="1644162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SNR = 35dB</a:t>
            </a:r>
            <a:endParaRPr lang="ko-KR" alt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329886" y="3390482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D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2</a:t>
            </a:r>
            <a:endParaRPr lang="ko-KR" altLang="en-US" sz="1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176634" y="3152130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C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2</a:t>
            </a:r>
            <a:endParaRPr lang="ko-KR" altLang="en-US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040008" y="4052130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Ch. E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3</a:t>
            </a:r>
            <a:endParaRPr lang="ko-KR" altLang="en-US" sz="1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29886" y="5733988"/>
            <a:ext cx="8021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Ch</a:t>
            </a:r>
            <a:r>
              <a:rPr lang="en-US" altLang="ko-KR" sz="1000" b="1" smtClean="0"/>
              <a:t>. D </a:t>
            </a:r>
            <a:r>
              <a:rPr lang="en-US" altLang="ko-KR" sz="10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000" b="1" dirty="0" smtClean="0"/>
              <a:t> 1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0523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high </a:t>
            </a:r>
            <a:r>
              <a:rPr lang="en-US" altLang="ko-KR" dirty="0"/>
              <a:t>level design </a:t>
            </a:r>
            <a:r>
              <a:rPr lang="en-US" altLang="ko-KR" dirty="0" smtClean="0"/>
              <a:t>of channel type information feedback procedure is as follow.</a:t>
            </a:r>
            <a:endParaRPr lang="en-US" altLang="ko-KR" dirty="0"/>
          </a:p>
          <a:p>
            <a:pPr lvl="1"/>
            <a:r>
              <a:rPr lang="en-US" altLang="ko-KR" dirty="0" err="1" smtClean="0"/>
              <a:t>Beamformer</a:t>
            </a:r>
            <a:r>
              <a:rPr lang="en-US" altLang="ko-KR" dirty="0" smtClean="0"/>
              <a:t> that </a:t>
            </a:r>
            <a:r>
              <a:rPr lang="en-US" altLang="ko-KR" dirty="0"/>
              <a:t>solicits </a:t>
            </a:r>
            <a:r>
              <a:rPr lang="en-US" altLang="ko-KR" dirty="0" smtClean="0"/>
              <a:t>channel type information transmits NDPA, where </a:t>
            </a:r>
            <a:r>
              <a:rPr lang="en-US" altLang="ko-KR" dirty="0"/>
              <a:t>channel type information</a:t>
            </a:r>
            <a:r>
              <a:rPr lang="en-US" altLang="ko-KR" dirty="0" smtClean="0"/>
              <a:t> subfield may be set with three options.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Upon </a:t>
            </a:r>
            <a:r>
              <a:rPr lang="en-US" altLang="ko-KR" dirty="0"/>
              <a:t>the receipt of the NDP, </a:t>
            </a:r>
            <a:r>
              <a:rPr lang="en-US" altLang="ko-KR" dirty="0" err="1" smtClean="0"/>
              <a:t>beamformee</a:t>
            </a:r>
            <a:r>
              <a:rPr lang="en-US" altLang="ko-KR" dirty="0" smtClean="0"/>
              <a:t> applies an AIML technique (e.g., </a:t>
            </a:r>
            <a:r>
              <a:rPr lang="en-US" altLang="ko-KR" dirty="0"/>
              <a:t>a </a:t>
            </a:r>
            <a:r>
              <a:rPr lang="en-US" altLang="ko-KR" dirty="0" smtClean="0"/>
              <a:t>Neural Network) to derive channel type information and feeds back the channel type information in a compressed beamforming report frame.</a:t>
            </a:r>
          </a:p>
          <a:p>
            <a:pPr lvl="2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Use-case 1: Beamforming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407592"/>
              </p:ext>
            </p:extLst>
          </p:nvPr>
        </p:nvGraphicFramePr>
        <p:xfrm>
          <a:off x="871839" y="3014673"/>
          <a:ext cx="7753577" cy="16792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4048323522"/>
                    </a:ext>
                  </a:extLst>
                </a:gridCol>
                <a:gridCol w="728167">
                  <a:extLst>
                    <a:ext uri="{9D8B030D-6E8A-4147-A177-3AD203B41FA5}">
                      <a16:colId xmlns:a16="http://schemas.microsoft.com/office/drawing/2014/main" val="1196737289"/>
                    </a:ext>
                  </a:extLst>
                </a:gridCol>
                <a:gridCol w="800605">
                  <a:extLst>
                    <a:ext uri="{9D8B030D-6E8A-4147-A177-3AD203B41FA5}">
                      <a16:colId xmlns:a16="http://schemas.microsoft.com/office/drawing/2014/main" val="3856115649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3292584251"/>
                    </a:ext>
                  </a:extLst>
                </a:gridCol>
                <a:gridCol w="764760">
                  <a:extLst>
                    <a:ext uri="{9D8B030D-6E8A-4147-A177-3AD203B41FA5}">
                      <a16:colId xmlns:a16="http://schemas.microsoft.com/office/drawing/2014/main" val="2514718521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2172003075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2708109467"/>
                    </a:ext>
                  </a:extLst>
                </a:gridCol>
                <a:gridCol w="999288">
                  <a:extLst>
                    <a:ext uri="{9D8B030D-6E8A-4147-A177-3AD203B41FA5}">
                      <a16:colId xmlns:a16="http://schemas.microsoft.com/office/drawing/2014/main" val="3672554086"/>
                    </a:ext>
                  </a:extLst>
                </a:gridCol>
                <a:gridCol w="1306965">
                  <a:extLst>
                    <a:ext uri="{9D8B030D-6E8A-4147-A177-3AD203B41FA5}">
                      <a16:colId xmlns:a16="http://schemas.microsoft.com/office/drawing/2014/main" val="358555451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Option</a:t>
                      </a:r>
                      <a:endParaRPr lang="ko-KR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Bit size</a:t>
                      </a:r>
                      <a:endParaRPr lang="ko-KR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Channel Type Information</a:t>
                      </a:r>
                      <a:endParaRPr lang="ko-KR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485303"/>
                  </a:ext>
                </a:extLst>
              </a:tr>
              <a:tr h="45163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Coarse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Flat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Selective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0698921"/>
                  </a:ext>
                </a:extLst>
              </a:tr>
              <a:tr h="46734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Fine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Flat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Selective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Very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Selective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Reserved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3700556"/>
                  </a:ext>
                </a:extLst>
              </a:tr>
              <a:tr h="46734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Very Fine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A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(000)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B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(001)</a:t>
                      </a:r>
                      <a:endParaRPr lang="ko-KR" sz="14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C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(010)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D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(011)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E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(100)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Ch. F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(101)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Reserved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(110), (111)</a:t>
                      </a:r>
                      <a:endParaRPr lang="ko-KR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7335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3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Based on the channel </a:t>
            </a:r>
            <a:r>
              <a:rPr lang="en-US" altLang="ko-KR" dirty="0" smtClean="0"/>
              <a:t>type information, </a:t>
            </a:r>
            <a:r>
              <a:rPr lang="en-US" altLang="ko-KR" dirty="0" err="1" smtClean="0"/>
              <a:t>beamformer</a:t>
            </a:r>
            <a:r>
              <a:rPr lang="en-US" altLang="ko-KR" dirty="0" smtClean="0"/>
              <a:t> selects the </a:t>
            </a:r>
            <a:r>
              <a:rPr lang="en-US" altLang="ko-KR" dirty="0"/>
              <a:t>subcarrier grouping </a:t>
            </a:r>
            <a:r>
              <a:rPr lang="en-US" altLang="ko-KR" dirty="0" smtClean="0"/>
              <a:t>value (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) or codebook size adaptively. For example,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Use-case 1</a:t>
            </a:r>
            <a:r>
              <a:rPr lang="en-US" altLang="ko-KR" dirty="0"/>
              <a:t>: Beamforming </a:t>
            </a:r>
            <a:r>
              <a:rPr lang="en-US" altLang="ko-KR" dirty="0" smtClean="0"/>
              <a:t>(Cont.)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888390"/>
              </p:ext>
            </p:extLst>
          </p:nvPr>
        </p:nvGraphicFramePr>
        <p:xfrm>
          <a:off x="1649951" y="2586887"/>
          <a:ext cx="584409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0095">
                  <a:extLst>
                    <a:ext uri="{9D8B030D-6E8A-4147-A177-3AD203B41FA5}">
                      <a16:colId xmlns:a16="http://schemas.microsoft.com/office/drawing/2014/main" val="2693168865"/>
                    </a:ext>
                  </a:extLst>
                </a:gridCol>
                <a:gridCol w="2484000">
                  <a:extLst>
                    <a:ext uri="{9D8B030D-6E8A-4147-A177-3AD203B41FA5}">
                      <a16:colId xmlns:a16="http://schemas.microsoft.com/office/drawing/2014/main" val="223280189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424796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Type Information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Codebook size 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en-US" altLang="ko-KR" sz="1400" b="1" dirty="0" smtClean="0"/>
                        <a:t>bits for (</a:t>
                      </a:r>
                      <a:r>
                        <a:rPr lang="el-GR" altLang="ko-KR" sz="1400" b="1" i="1" dirty="0" smtClean="0"/>
                        <a:t>ϕ</a:t>
                      </a:r>
                      <a:r>
                        <a:rPr lang="en-US" altLang="ko-KR" sz="1400" b="1" dirty="0" smtClean="0"/>
                        <a:t>, </a:t>
                      </a:r>
                      <a:r>
                        <a:rPr lang="el-GR" altLang="ko-KR" sz="1400" b="1" i="1" dirty="0" smtClean="0"/>
                        <a:t>ψ</a:t>
                      </a:r>
                      <a:r>
                        <a:rPr lang="en-US" altLang="ko-KR" sz="1400" b="1" dirty="0" smtClean="0"/>
                        <a:t>))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i="1" dirty="0" smtClean="0">
                          <a:latin typeface="+mn-lt"/>
                        </a:rPr>
                        <a:t>N</a:t>
                      </a:r>
                      <a:r>
                        <a:rPr lang="en-US" altLang="ko-KR" sz="1400" b="1" i="1" baseline="-25000" dirty="0" smtClean="0">
                          <a:latin typeface="+mn-lt"/>
                        </a:rPr>
                        <a:t>g</a:t>
                      </a: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2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Ch. A, Ch. B,</a:t>
                      </a:r>
                      <a:r>
                        <a:rPr lang="en-US" altLang="ko-KR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Ch. C</a:t>
                      </a:r>
                      <a:endParaRPr lang="en-US" altLang="ko-KR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(2, 4) bits</a:t>
                      </a:r>
                      <a:endParaRPr lang="ko-KR" alt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4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400" b="0" i="0" baseline="0" dirty="0" smtClean="0">
                          <a:latin typeface="+mn-lt"/>
                        </a:rPr>
                        <a:t> = 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212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Ch. D, Ch. E,</a:t>
                      </a:r>
                      <a:r>
                        <a:rPr lang="en-US" altLang="ko-KR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Ch. F</a:t>
                      </a:r>
                      <a:endParaRPr lang="en-US" altLang="ko-KR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(4,</a:t>
                      </a:r>
                      <a:r>
                        <a:rPr lang="en-US" altLang="ko-KR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6) bits</a:t>
                      </a:r>
                      <a:endParaRPr lang="ko-KR" alt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1" dirty="0" smtClean="0">
                          <a:latin typeface="+mn-lt"/>
                        </a:rPr>
                        <a:t>N</a:t>
                      </a:r>
                      <a:r>
                        <a:rPr lang="en-US" altLang="ko-KR" sz="1400" b="0" i="1" baseline="-25000" dirty="0" smtClean="0">
                          <a:latin typeface="+mn-lt"/>
                        </a:rPr>
                        <a:t>g</a:t>
                      </a:r>
                      <a:r>
                        <a:rPr lang="en-US" altLang="ko-KR" sz="1400" b="0" i="0" baseline="0" dirty="0" smtClean="0">
                          <a:latin typeface="+mn-lt"/>
                        </a:rPr>
                        <a:t>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268540"/>
                  </a:ext>
                </a:extLst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182" y="3789000"/>
            <a:ext cx="7167018" cy="249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At </a:t>
            </a:r>
            <a:r>
              <a:rPr lang="en-US" altLang="ko-KR" dirty="0" smtClean="0"/>
              <a:t>60 GHz band, </a:t>
            </a:r>
            <a:r>
              <a:rPr lang="en-US" altLang="ko-KR" dirty="0"/>
              <a:t>the </a:t>
            </a:r>
            <a:r>
              <a:rPr lang="en-US" altLang="ko-KR" dirty="0" smtClean="0"/>
              <a:t>channel propagation </a:t>
            </a:r>
            <a:r>
              <a:rPr lang="en-US" altLang="ko-KR" dirty="0"/>
              <a:t>loss is more severe than 2 GHz or 5 GHz </a:t>
            </a:r>
            <a:r>
              <a:rPr lang="en-US" altLang="ko-KR" dirty="0" smtClean="0"/>
              <a:t>channels [</a:t>
            </a:r>
            <a:r>
              <a:rPr lang="en-US" altLang="ko-KR" dirty="0"/>
              <a:t>2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In the figure below, we can that </a:t>
            </a:r>
            <a:r>
              <a:rPr lang="en-US" altLang="ko-KR" dirty="0"/>
              <a:t>the </a:t>
            </a:r>
            <a:r>
              <a:rPr lang="en-US" altLang="ko-KR" dirty="0" smtClean="0"/>
              <a:t>performance </a:t>
            </a:r>
            <a:r>
              <a:rPr lang="en-US" altLang="ko-KR" dirty="0"/>
              <a:t>gap can reach up to </a:t>
            </a:r>
            <a:r>
              <a:rPr lang="en-US" altLang="ko-KR" dirty="0" smtClean="0"/>
              <a:t>3dB </a:t>
            </a:r>
            <a:r>
              <a:rPr lang="en-US" altLang="ko-KR" dirty="0"/>
              <a:t>between the LOS and Non-LOS (NLOS) </a:t>
            </a:r>
            <a:r>
              <a:rPr lang="en-US" altLang="ko-KR" dirty="0" smtClean="0"/>
              <a:t>channel.</a:t>
            </a:r>
          </a:p>
          <a:p>
            <a:pPr lvl="1"/>
            <a:r>
              <a:rPr lang="en-US" altLang="ko-KR" dirty="0"/>
              <a:t>Without an accurate channel </a:t>
            </a:r>
            <a:r>
              <a:rPr lang="en-US" altLang="ko-KR" dirty="0" smtClean="0"/>
              <a:t>type identification</a:t>
            </a:r>
            <a:r>
              <a:rPr lang="en-US" altLang="ko-KR" dirty="0"/>
              <a:t>, throughput loss will be incurred if a LOS channel is identified as a NLOS </a:t>
            </a:r>
            <a:r>
              <a:rPr lang="en-US" altLang="ko-KR" dirty="0" smtClean="0"/>
              <a:t>channel.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</a:t>
            </a:r>
            <a:r>
              <a:rPr lang="en-US" altLang="ko-KR" dirty="0" smtClean="0"/>
              <a:t>2: mm-Wave Transmission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679" y="3467390"/>
            <a:ext cx="4348992" cy="26418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08587" y="6168044"/>
            <a:ext cx="4061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P</a:t>
            </a:r>
            <a:r>
              <a:rPr lang="en-US" altLang="ko-KR" b="1" dirty="0" smtClean="0"/>
              <a:t>acket error rate (PER) performance of IEEE 802.11ad [3]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3584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example of high </a:t>
            </a:r>
            <a:r>
              <a:rPr lang="en-US" altLang="ko-KR" dirty="0"/>
              <a:t>level design </a:t>
            </a:r>
            <a:r>
              <a:rPr lang="en-US" altLang="ko-KR" dirty="0" smtClean="0"/>
              <a:t>for </a:t>
            </a:r>
            <a:r>
              <a:rPr lang="en-US" altLang="ko-KR" dirty="0"/>
              <a:t>channel type information feedback </a:t>
            </a:r>
            <a:r>
              <a:rPr lang="en-US" altLang="ko-KR" dirty="0" smtClean="0"/>
              <a:t>is </a:t>
            </a:r>
            <a:r>
              <a:rPr lang="en-US" altLang="ko-KR" dirty="0"/>
              <a:t>as follow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AP transmits a </a:t>
            </a:r>
            <a:r>
              <a:rPr lang="en-US" altLang="ko-KR" dirty="0" smtClean="0"/>
              <a:t>new Trigger </a:t>
            </a:r>
            <a:r>
              <a:rPr lang="en-US" altLang="ko-KR" dirty="0"/>
              <a:t>frame </a:t>
            </a:r>
            <a:r>
              <a:rPr lang="en-US" altLang="ko-KR" dirty="0" smtClean="0"/>
              <a:t>to solicit the channel type information.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new Trigger variant as shown in the table </a:t>
            </a:r>
            <a:r>
              <a:rPr lang="en-US" altLang="ko-KR" dirty="0" smtClean="0"/>
              <a:t>below.</a:t>
            </a:r>
            <a:endParaRPr lang="en-US" altLang="ko-KR" dirty="0"/>
          </a:p>
          <a:p>
            <a:pPr lvl="1"/>
            <a:r>
              <a:rPr lang="en-US" altLang="ko-KR" dirty="0" smtClean="0"/>
              <a:t>Non-AP </a:t>
            </a:r>
            <a:r>
              <a:rPr lang="en-US" altLang="ko-KR" dirty="0"/>
              <a:t>STAs identified by the AID12 subfield of a User Info </a:t>
            </a:r>
            <a:r>
              <a:rPr lang="en-US" altLang="ko-KR" dirty="0" smtClean="0"/>
              <a:t>transmits a TB-PPDU carrying </a:t>
            </a:r>
            <a:r>
              <a:rPr lang="en-US" altLang="ko-KR" dirty="0"/>
              <a:t>a</a:t>
            </a:r>
            <a:r>
              <a:rPr lang="en-US" altLang="ko-KR" dirty="0" smtClean="0"/>
              <a:t> channel type information.</a:t>
            </a:r>
          </a:p>
          <a:p>
            <a:pPr lvl="1"/>
            <a:r>
              <a:rPr lang="en-US" altLang="ko-KR" dirty="0" smtClean="0"/>
              <a:t>The availability </a:t>
            </a:r>
            <a:r>
              <a:rPr lang="en-US" altLang="ko-KR" dirty="0"/>
              <a:t>of </a:t>
            </a:r>
            <a:r>
              <a:rPr lang="en-US" altLang="ko-KR" dirty="0" smtClean="0"/>
              <a:t>mm-Wave </a:t>
            </a:r>
            <a:r>
              <a:rPr lang="en-US" altLang="ko-KR" dirty="0"/>
              <a:t>transmission</a:t>
            </a:r>
            <a:r>
              <a:rPr lang="en-US" altLang="ko-KR" dirty="0" smtClean="0"/>
              <a:t> </a:t>
            </a:r>
            <a:r>
              <a:rPr lang="en-US" altLang="ko-KR" dirty="0"/>
              <a:t>is based on </a:t>
            </a:r>
            <a:r>
              <a:rPr lang="en-US" altLang="ko-KR" dirty="0" smtClean="0"/>
              <a:t>channel type information.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2: mm-Wave </a:t>
            </a:r>
            <a:r>
              <a:rPr lang="en-US" altLang="ko-KR" dirty="0" smtClean="0"/>
              <a:t>Transmission (Cont.)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그림 6"/>
          <p:cNvPicPr/>
          <p:nvPr/>
        </p:nvPicPr>
        <p:blipFill>
          <a:blip r:embed="rId2"/>
          <a:stretch>
            <a:fillRect/>
          </a:stretch>
        </p:blipFill>
        <p:spPr>
          <a:xfrm>
            <a:off x="376691" y="4149001"/>
            <a:ext cx="5179060" cy="213670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6122" y="4149001"/>
            <a:ext cx="3305878" cy="213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70388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The main </a:t>
            </a:r>
            <a:r>
              <a:rPr lang="en-US" altLang="ko-KR" dirty="0" smtClean="0"/>
              <a:t>goal of the </a:t>
            </a:r>
            <a:r>
              <a:rPr lang="en-US" altLang="ko-KR" dirty="0"/>
              <a:t>link </a:t>
            </a:r>
            <a:r>
              <a:rPr lang="en-US" altLang="ko-KR" dirty="0" smtClean="0"/>
              <a:t>adaptation </a:t>
            </a:r>
            <a:r>
              <a:rPr lang="en-US" altLang="ko-KR" dirty="0"/>
              <a:t>is to adjust the transmission scheme (i.e. </a:t>
            </a:r>
            <a:r>
              <a:rPr lang="en-US" altLang="ko-KR" dirty="0" smtClean="0"/>
              <a:t>MCS level and number of spatial streams) </a:t>
            </a:r>
            <a:r>
              <a:rPr lang="en-US" altLang="ko-KR" dirty="0"/>
              <a:t>according to the channel </a:t>
            </a:r>
            <a:r>
              <a:rPr lang="en-US" altLang="ko-KR" dirty="0" smtClean="0"/>
              <a:t>condition.</a:t>
            </a:r>
          </a:p>
          <a:p>
            <a:r>
              <a:rPr lang="en-US" altLang="ko-KR" dirty="0" smtClean="0"/>
              <a:t>Generally used </a:t>
            </a:r>
            <a:r>
              <a:rPr lang="en-US" altLang="ko-KR" dirty="0"/>
              <a:t>link adaptation </a:t>
            </a:r>
            <a:r>
              <a:rPr lang="en-US" altLang="ko-KR" dirty="0" smtClean="0"/>
              <a:t>methods would be</a:t>
            </a:r>
          </a:p>
          <a:p>
            <a:pPr lvl="1"/>
            <a:r>
              <a:rPr lang="en-US" altLang="ko-KR" dirty="0" smtClean="0"/>
              <a:t>ARF (Auto Rate Fall-back)</a:t>
            </a:r>
          </a:p>
          <a:p>
            <a:pPr lvl="2"/>
            <a:r>
              <a:rPr lang="en-US" altLang="ko-KR" dirty="0" smtClean="0"/>
              <a:t>Increase </a:t>
            </a:r>
            <a:r>
              <a:rPr lang="en-US" altLang="ko-KR" dirty="0"/>
              <a:t>the data rate if </a:t>
            </a:r>
            <a:r>
              <a:rPr lang="en-US" altLang="ko-KR" dirty="0" smtClean="0"/>
              <a:t>several packet </a:t>
            </a:r>
            <a:r>
              <a:rPr lang="en-US" altLang="ko-KR" dirty="0"/>
              <a:t>transmission was successful and otherwise lower </a:t>
            </a:r>
            <a:r>
              <a:rPr lang="en-US" altLang="ko-KR" dirty="0" smtClean="0"/>
              <a:t>the data </a:t>
            </a:r>
            <a:r>
              <a:rPr lang="en-US" altLang="ko-KR" dirty="0"/>
              <a:t>rate if the packet transmission </a:t>
            </a:r>
            <a:r>
              <a:rPr lang="en-US" altLang="ko-KR" dirty="0" smtClean="0"/>
              <a:t>failure [3].</a:t>
            </a:r>
          </a:p>
          <a:p>
            <a:pPr lvl="1"/>
            <a:r>
              <a:rPr lang="en-US" altLang="ko-KR" dirty="0" smtClean="0"/>
              <a:t>PHY-abstraction</a:t>
            </a:r>
          </a:p>
          <a:p>
            <a:pPr lvl="2"/>
            <a:r>
              <a:rPr lang="en-US" altLang="ko-KR" dirty="0" smtClean="0"/>
              <a:t>Predict PER performance based on the AWGN based link performance modeling [4].</a:t>
            </a:r>
          </a:p>
          <a:p>
            <a:r>
              <a:rPr lang="en-US" altLang="ko-KR" dirty="0" smtClean="0"/>
              <a:t>If the </a:t>
            </a:r>
            <a:r>
              <a:rPr lang="en-US" altLang="ko-KR" dirty="0"/>
              <a:t>channel type </a:t>
            </a:r>
            <a:r>
              <a:rPr lang="en-US" altLang="ko-KR" dirty="0" smtClean="0"/>
              <a:t>information is available to AP, AP can predict more accurate PER </a:t>
            </a:r>
            <a:r>
              <a:rPr lang="en-US" altLang="ko-KR" dirty="0"/>
              <a:t>performance </a:t>
            </a:r>
            <a:r>
              <a:rPr lang="en-US" altLang="ko-KR" dirty="0" smtClean="0"/>
              <a:t>based on the </a:t>
            </a:r>
            <a:r>
              <a:rPr lang="en-US" altLang="ko-KR" dirty="0"/>
              <a:t>link performance modeling </a:t>
            </a:r>
            <a:r>
              <a:rPr lang="en-US" altLang="ko-KR" dirty="0" smtClean="0"/>
              <a:t>of the given channel type.</a:t>
            </a:r>
          </a:p>
          <a:p>
            <a:pPr lvl="1"/>
            <a:r>
              <a:rPr lang="en-US" altLang="ko-KR" dirty="0" smtClean="0"/>
              <a:t>MAC header may carry the channel type information.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Use-case </a:t>
            </a:r>
            <a:r>
              <a:rPr lang="en-US" altLang="ko-KR" dirty="0" smtClean="0"/>
              <a:t>3: Link Adaptation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5" y="5589000"/>
            <a:ext cx="340995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94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QMW3ZNR3YQPQ-15-13997</_dlc_DocId>
    <_dlc_DocIdUrl xmlns="cbe2d5d3-f949-4523-8a9d-a50a5af8ba9b">
      <Url>http://ds-sharepoint.sec.samsung.net:8080/Sites/A00010/_layouts/15/DocIdRedir.aspx?ID=QMW3ZNR3YQPQ-15-13997</Url>
      <Description>QMW3ZNR3YQPQ-15-13997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www.w3.org/XML/1998/namespace"/>
    <ds:schemaRef ds:uri="http://schemas.microsoft.com/office/2006/documentManagement/types"/>
    <ds:schemaRef ds:uri="cbe2d5d3-f949-4523-8a9d-a50a5af8ba9b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E9A801-4F32-4DF0-808F-741E07F30B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4F3E59-9672-450A-A4AF-1FB6F8A4E64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265180</TotalTime>
  <Words>1214</Words>
  <Application>Microsoft Office PowerPoint</Application>
  <PresentationFormat>화면 슬라이드 쇼(4:3)</PresentationFormat>
  <Paragraphs>197</Paragraphs>
  <Slides>12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맑은 고딕</vt:lpstr>
      <vt:lpstr>Arial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ML-aided Channel Classification and Its Application to WLAN</vt:lpstr>
      <vt:lpstr>Introduction</vt:lpstr>
      <vt:lpstr>Recap: Neural Network based Channel Classification [1]</vt:lpstr>
      <vt:lpstr>Recap: Neural Network based Channel Classification [1]</vt:lpstr>
      <vt:lpstr>Use-case 1: Beamforming</vt:lpstr>
      <vt:lpstr>Use-case 1: Beamforming (Cont.)</vt:lpstr>
      <vt:lpstr>Use-case 2: mm-Wave Transmission</vt:lpstr>
      <vt:lpstr>Use-case 2: mm-Wave Transmission (Cont.)</vt:lpstr>
      <vt:lpstr>Use-case 3: Link Adaptation</vt:lpstr>
      <vt:lpstr>Use-case 4: FTM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5033</cp:revision>
  <cp:lastPrinted>2020-06-10T06:40:30Z</cp:lastPrinted>
  <dcterms:created xsi:type="dcterms:W3CDTF">2007-05-21T21:00:37Z</dcterms:created>
  <dcterms:modified xsi:type="dcterms:W3CDTF">2024-01-11T07:08:08Z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2567c573-863d-43bd-9612-1e1db9c130f5</vt:lpwstr>
  </property>
</Properties>
</file>