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551" r:id="rId6"/>
    <p:sldId id="553" r:id="rId7"/>
    <p:sldId id="554" r:id="rId8"/>
    <p:sldId id="555" r:id="rId9"/>
    <p:sldId id="556" r:id="rId10"/>
    <p:sldId id="557" r:id="rId11"/>
    <p:sldId id="558" r:id="rId12"/>
    <p:sldId id="559" r:id="rId13"/>
    <p:sldId id="561" r:id="rId14"/>
    <p:sldId id="560" r:id="rId15"/>
    <p:sldId id="552" r:id="rId16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488D35-FE12-4302-A988-1C9330BE6A82}" v="1" dt="2024-01-03T17:31:08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802.11-24/0056r0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How 802.11ba Handled SNR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2024-01-10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45837"/>
              </p:ext>
            </p:extLst>
          </p:nvPr>
        </p:nvGraphicFramePr>
        <p:xfrm>
          <a:off x="609600" y="2590800"/>
          <a:ext cx="7655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gcherian@qti.qualcomm.com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9774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97A66-E52E-E14B-BACB-A0B3B464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D27C-1567-9456-E270-142831EF1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13282"/>
            <a:ext cx="8839200" cy="4387427"/>
          </a:xfrm>
        </p:spPr>
        <p:txBody>
          <a:bodyPr/>
          <a:lstStyle/>
          <a:p>
            <a:r>
              <a:rPr lang="en-US" dirty="0"/>
              <a:t>In 802.11ba the following approach was used for SNR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SNR bandwidth was measured in 20 MHz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Simulations were done using 20-MHz 802.11n channel models</a:t>
            </a:r>
          </a:p>
          <a:p>
            <a:pPr lvl="2"/>
            <a:r>
              <a:rPr lang="en-US" sz="2200" b="1" dirty="0"/>
              <a:t>AWGN </a:t>
            </a:r>
          </a:p>
          <a:p>
            <a:pPr lvl="2"/>
            <a:r>
              <a:rPr lang="en-US" sz="2200" b="1" dirty="0"/>
              <a:t>Channel Model D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 WUR receiver noise figure was modeled as 8 dB higher than a typical 802.11n receiver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The allowed regulations were considered when comparing 4 MHz and 20 MHz transmissions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AC6C0-687B-7FE3-737A-43A8623273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5C440-F1D5-54A9-96A7-936326B314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91150F-F8AD-124A-0A71-7D23A29DCF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279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48DDB-5575-2CD4-0388-E6F1FACF3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 to the AMP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8714-BB69-56C7-D924-FCCFB8516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AMP use a similar approach as was done in 802.11ba for SNR requirements and analysis?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55BB8-584B-6BC2-7EE2-EB624C1B2C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980F6-FAE7-52C3-F421-218F9F892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0DE0D2-E483-0DDC-A5EA-CB8A899A19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311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5638-D714-417B-59E3-6F8A9E13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64C09-C4AA-BDC9-764F-6BD4B032D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347166" cy="438742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 and Bin Tian, “Regulations and Noise Figure – Impact on SNR,” IEEE 802.11-17/365r0, March 2017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30A7-6E4D-F1A7-9253-E6A1D1F2AD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0CE6F-DABD-E8B8-E3C6-513ED7AFB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04CA7-6AD9-1B84-4472-B48C7B2C1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61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8C4AB-C13B-2408-0FC6-6740FE26E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162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E1B75-0EB1-C23E-A656-120AA61F6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915400" cy="5151113"/>
          </a:xfrm>
        </p:spPr>
        <p:txBody>
          <a:bodyPr/>
          <a:lstStyle/>
          <a:p>
            <a:r>
              <a:rPr lang="en-US" sz="2200" dirty="0"/>
              <a:t>Since AMP needs will utilize a WUR it is useful to review how 802.11ba handled SNR</a:t>
            </a:r>
          </a:p>
          <a:p>
            <a:r>
              <a:rPr lang="en-US" sz="2200" dirty="0"/>
              <a:t>There were two possible ways that 802.11ba could have handled SNR requirements and analysis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sz="2000" dirty="0"/>
              <a:t>Set range requirements, propagation, models, etc. to get required SNR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sz="2000" dirty="0"/>
              <a:t>Use the same models as other 802.11 standards and compare to those SNR values</a:t>
            </a:r>
          </a:p>
          <a:p>
            <a:r>
              <a:rPr lang="en-US" sz="2200" dirty="0"/>
              <a:t>In 802.11ba we used Method #2</a:t>
            </a:r>
          </a:p>
          <a:p>
            <a:r>
              <a:rPr lang="en-US" sz="2200" dirty="0"/>
              <a:t>This allows easy comparison to other 802.11 standards</a:t>
            </a:r>
          </a:p>
          <a:p>
            <a:pPr lvl="1"/>
            <a:r>
              <a:rPr lang="en-US" sz="2000" dirty="0"/>
              <a:t>For example, the AWGN of 6 Mb/s OFDM PHY is easily available in reference documents</a:t>
            </a:r>
          </a:p>
          <a:p>
            <a:r>
              <a:rPr lang="en-US" sz="2200" dirty="0"/>
              <a:t>In this presentation we provided some background on how SNR was handled in 802.11ba, for consideration by AMP group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AABF2-C029-D482-C831-90807C425F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330D7-E51C-D6D7-82CD-266D9224EC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576723-4B23-0202-8EE5-D8E9800348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571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26FB8-9220-72FF-4E7A-52D3243D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SNR Bandwidth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82083-FF82-6951-D9AF-9D51B04A1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WUR portion of the WUR PPDU bandwidth is 4 MHz</a:t>
            </a:r>
          </a:p>
          <a:p>
            <a:r>
              <a:rPr lang="en-US" dirty="0"/>
              <a:t>However, to make comparison with other 802.11 standards in 802.11ba we used a 20-MHz noise bandwidth for SNR</a:t>
            </a:r>
          </a:p>
          <a:p>
            <a:r>
              <a:rPr lang="en-US" dirty="0"/>
              <a:t>That makes SNR comparisons to 20-MHz 802.11 standard straightforward</a:t>
            </a:r>
          </a:p>
          <a:p>
            <a:r>
              <a:rPr lang="en-US" dirty="0"/>
              <a:t>This of course makes the 20-MHz SNR value 7 dB lower than the 4-MHz SNR value.  So, it is easy to translate between these noise bandwidths.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790E-1DB9-E89C-7530-BB83115E7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0F459-FB50-34D1-804B-6840A016C4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6D2579-6126-AC26-749D-512B2927D1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66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A6CCC-11E0-4C4C-D3E3-CC656B9D5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50D84-4B04-C876-B643-E07D4A812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comparison to 20-MHz 802.11 standard all simulations were done using the 802.11n Channel Models</a:t>
            </a:r>
          </a:p>
          <a:p>
            <a:r>
              <a:rPr lang="en-US" dirty="0"/>
              <a:t>The channel models used in 802.11ba were</a:t>
            </a:r>
          </a:p>
          <a:p>
            <a:pPr lvl="1"/>
            <a:r>
              <a:rPr lang="en-US" dirty="0"/>
              <a:t>20-MHz AWGN Channel Model</a:t>
            </a:r>
          </a:p>
          <a:p>
            <a:pPr lvl="1"/>
            <a:r>
              <a:rPr lang="en-US" dirty="0"/>
              <a:t>20-MHz Channel Model D</a:t>
            </a:r>
          </a:p>
          <a:p>
            <a:r>
              <a:rPr lang="en-US" dirty="0"/>
              <a:t>There are reference documents with simulations of 802.11n easily available for comparison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FC82B9-12AC-3287-A8FD-9AD5E3393C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6D826-41CC-10EF-EAAD-4DF69487B8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F73FE1-B281-05D2-A256-B75E75A9B9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29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8094-2A83-0078-E9E6-9311E197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Receiver Noise Figure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A6BBF-8F3B-E27C-5995-0418C1F7C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was expected that 802.11ba would have a higher receiver noise figure than a typical 802.11n receiver</a:t>
            </a:r>
          </a:p>
          <a:p>
            <a:r>
              <a:rPr lang="en-US" dirty="0"/>
              <a:t>This is because of the low-power requirements in 802.11ba compared to 802.11n</a:t>
            </a:r>
          </a:p>
          <a:p>
            <a:r>
              <a:rPr lang="en-US" dirty="0"/>
              <a:t>In 802.11ba the receiver noise figure was set as being 8 dB higher than a typical 802.11n receiver [1]</a:t>
            </a:r>
          </a:p>
          <a:p>
            <a:pPr lvl="1"/>
            <a:r>
              <a:rPr lang="en-US" dirty="0"/>
              <a:t>This of course depends on implementation</a:t>
            </a:r>
          </a:p>
          <a:p>
            <a:r>
              <a:rPr lang="en-US" dirty="0"/>
              <a:t>This provides a straightforward way of comparing the 802.11ba SNR with the 802.11n SNR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B1984-854E-3350-3E7F-5BF00C43A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1E8CD-6C08-068D-FB41-EB4B7F5909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670CCF-A39C-EDFB-FE96-6527135F63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664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02437-8038-7DAC-9966-A9B3EFB1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E587B-8A0D-03E2-90E8-FED575130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regulatory domains the allowed transmit power can depend on the transmit bandwidth</a:t>
            </a:r>
          </a:p>
          <a:p>
            <a:r>
              <a:rPr lang="en-US" dirty="0"/>
              <a:t>In 802.11ba this was studied to make a relative comparison to a 20-MHz bandwidth 802.11 standard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19C6C-F88B-0C89-0E9A-C1008F4A1B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65663-46A2-42D4-C361-64602BE01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E60DB3-771F-E30D-13BF-CDF3B2D392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10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7236-6671-6FD8-1A11-B3642C824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533400"/>
          </a:xfrm>
        </p:spPr>
        <p:txBody>
          <a:bodyPr/>
          <a:lstStyle/>
          <a:p>
            <a:r>
              <a:rPr lang="en-US" sz="2800" dirty="0"/>
              <a:t>Regulated Maximum Allowed Transmit Power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03017-4AE7-D006-29B4-59C801EA82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F9435-C12A-811F-5C3E-D8F77BD579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357090-8CCE-1E13-2262-AE909F8834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4">
                <a:extLst>
                  <a:ext uri="{FF2B5EF4-FFF2-40B4-BE49-F238E27FC236}">
                    <a16:creationId xmlns:a16="http://schemas.microsoft.com/office/drawing/2014/main" id="{6B610DE0-3904-883D-BEAA-AE4AF8D666C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62115854"/>
                  </p:ext>
                </p:extLst>
              </p:nvPr>
            </p:nvGraphicFramePr>
            <p:xfrm>
              <a:off x="152399" y="1413631"/>
              <a:ext cx="9448801" cy="5139569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8709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9927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53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9758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098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8698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585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91037"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Region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Band (GHz)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Power Limit for AP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PSD Limit for AP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(dBm/MHz)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 MHz 802.11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Limit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4 MHz WUR Limit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b="1" baseline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a14:m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47529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61292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1329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23729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286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ETSI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1524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2286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2286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19812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19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4">
                <a:extLst>
                  <a:ext uri="{FF2B5EF4-FFF2-40B4-BE49-F238E27FC236}">
                    <a16:creationId xmlns:a16="http://schemas.microsoft.com/office/drawing/2014/main" id="{6B610DE0-3904-883D-BEAA-AE4AF8D666C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262115854"/>
                  </p:ext>
                </p:extLst>
              </p:nvPr>
            </p:nvGraphicFramePr>
            <p:xfrm>
              <a:off x="152399" y="1413631"/>
              <a:ext cx="9448801" cy="5139569"/>
            </p:xfrm>
            <a:graphic>
              <a:graphicData uri="http://schemas.openxmlformats.org/drawingml/2006/table">
                <a:tbl>
                  <a:tblPr firstRow="1" bandRow="1">
                    <a:tableStyleId>{8EC20E35-A176-4012-BC5E-935CFFF8708E}</a:tableStyleId>
                  </a:tblPr>
                  <a:tblGrid>
                    <a:gridCol w="8709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9927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53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9758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098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8698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585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Region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Band (GHz)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Power Limit for AP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PSD Limit for AP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(dBm/MHz)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 MHz 802.11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Limit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4 MHz WUR Limit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888535" t="-1176" r="-1911" b="-9047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048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FCC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11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23729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048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ETSI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  <a:tr h="304800">
                    <a:tc rowSpan="5">
                      <a:txBody>
                        <a:bodyPr/>
                        <a:lstStyle/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endParaRPr lang="en-US" sz="14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China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2.4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-4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2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3"/>
                      </a:ext>
                    </a:extLst>
                  </a:tr>
                  <a:tr h="33528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N/A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4"/>
                      </a:ext>
                    </a:extLst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30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13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26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19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</a:rPr>
                            <a:t>-7</a:t>
                          </a:r>
                          <a:endParaRPr lang="en-US" sz="14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4752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7E438-B428-E929-EA05-84DCC4F5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2800" dirty="0"/>
              <a:t>Regulatory Transmit Power Summary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00107-4655-15F1-F167-5B750DF34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744" y="5486400"/>
            <a:ext cx="8288868" cy="1173477"/>
          </a:xfrm>
        </p:spPr>
        <p:txBody>
          <a:bodyPr/>
          <a:lstStyle/>
          <a:p>
            <a:r>
              <a:rPr lang="en-US" dirty="0"/>
              <a:t>In 2.4 GHz the delta is either 0 or -4 dB, depending on region</a:t>
            </a:r>
          </a:p>
          <a:p>
            <a:r>
              <a:rPr lang="en-US" dirty="0"/>
              <a:t>In 5 GHz the delta is -7 dB, in almost all cases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8ABEC-1342-9EE6-DF6F-889A305ADA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8B8A0-D090-E959-4B62-4F8B68B65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E0E9A-18F8-4976-FE19-23785F4BAA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4">
                <a:extLst>
                  <a:ext uri="{FF2B5EF4-FFF2-40B4-BE49-F238E27FC236}">
                    <a16:creationId xmlns:a16="http://schemas.microsoft.com/office/drawing/2014/main" id="{2FE88953-A1B0-11AC-D2B1-5F940E0FD46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20940087"/>
                  </p:ext>
                </p:extLst>
              </p:nvPr>
            </p:nvGraphicFramePr>
            <p:xfrm>
              <a:off x="1100666" y="1442830"/>
              <a:ext cx="7467601" cy="389117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69183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9783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7793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Frequency Band (GHz)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Region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800" b="1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a14:m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 dBm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2.4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23563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26013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600"/>
                            </a:spcBef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0292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0442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1192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 &amp; 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4">
                <a:extLst>
                  <a:ext uri="{FF2B5EF4-FFF2-40B4-BE49-F238E27FC236}">
                    <a16:creationId xmlns:a16="http://schemas.microsoft.com/office/drawing/2014/main" id="{2FE88953-A1B0-11AC-D2B1-5F940E0FD46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20940087"/>
                  </p:ext>
                </p:extLst>
              </p:nvPr>
            </p:nvGraphicFramePr>
            <p:xfrm>
              <a:off x="1100666" y="1442830"/>
              <a:ext cx="7467601" cy="389117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69183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9783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7793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Frequency Band (GHz)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Region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4" t="-8333" r="-983" b="-99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2.4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23563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26013">
                    <a:tc>
                      <a:txBody>
                        <a:bodyPr/>
                        <a:lstStyle/>
                        <a:p>
                          <a:pPr>
                            <a:spcBef>
                              <a:spcPts val="600"/>
                            </a:spcBef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5.15-5.25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50292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0442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5.25-5.35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FCC, ETSI &amp; 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1192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5.47-5.725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 &amp; 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3">
                      <a:txBody>
                        <a:bodyPr/>
                        <a:lstStyle/>
                        <a:p>
                          <a:endParaRPr lang="en-US" sz="1800" b="1" dirty="0">
                            <a:latin typeface="Calibri" panose="020F0502020204030204" pitchFamily="34" charset="0"/>
                          </a:endParaRPr>
                        </a:p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5.725-5.85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FCC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ETSI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China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87592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58338-2447-0FD1-A3BE-71175E01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31523"/>
            <a:ext cx="9448800" cy="716278"/>
          </a:xfrm>
        </p:spPr>
        <p:txBody>
          <a:bodyPr/>
          <a:lstStyle/>
          <a:p>
            <a:r>
              <a:rPr lang="en-US" sz="2600" dirty="0"/>
              <a:t>WUR Required to Operate at Lower SNR than non-WUR 802.11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F2039-1BD8-0CBE-B524-1B6829FCF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47" y="1532470"/>
            <a:ext cx="9336194" cy="2201330"/>
          </a:xfrm>
        </p:spPr>
        <p:txBody>
          <a:bodyPr/>
          <a:lstStyle/>
          <a:p>
            <a:r>
              <a:rPr lang="en-US" sz="2400" dirty="0"/>
              <a:t>Combining the effects of lower TX power and higher receiver noise figure, the WUR must operate at a lower SNR than non-WUR 802.11 to reach the same range</a:t>
            </a:r>
          </a:p>
          <a:p>
            <a:r>
              <a:rPr lang="en-US" sz="2400" dirty="0"/>
              <a:t>As shown in the table below that SNR delta is 12 dB for the 2.4 GHz frequency band and 15 dB for the 5 GHz frequency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E516ED-A5F2-E6F9-8803-1DE1401720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5C83B-A1F0-90F3-3732-9D9FBF7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76FBDA-28CE-91CD-6BEF-FBF8EBA187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4">
                <a:extLst>
                  <a:ext uri="{FF2B5EF4-FFF2-40B4-BE49-F238E27FC236}">
                    <a16:creationId xmlns:a16="http://schemas.microsoft.com/office/drawing/2014/main" id="{9D294069-017D-9C5D-3DD8-23E1E020EBF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93452031"/>
                  </p:ext>
                </p:extLst>
              </p:nvPr>
            </p:nvGraphicFramePr>
            <p:xfrm>
              <a:off x="990600" y="4130040"/>
              <a:ext cx="7603453" cy="18897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0440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517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30770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85841">
                    <a:tc>
                      <a:txBody>
                        <a:bodyPr/>
                        <a:lstStyle/>
                        <a:p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2.4 GHz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(TX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 dB)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5 GHz</a:t>
                          </a:r>
                        </a:p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(TX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US" sz="2000" dirty="0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oMath>
                          </a14:m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 dB)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WUR Lower</a:t>
                          </a:r>
                          <a:r>
                            <a:rPr lang="en-US" sz="2000" baseline="0" dirty="0">
                              <a:latin typeface="Calibri" panose="020F0502020204030204" pitchFamily="34" charset="0"/>
                            </a:rPr>
                            <a:t> TX Power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4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7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WUR</a:t>
                          </a:r>
                          <a:r>
                            <a:rPr lang="en-US" sz="2000" baseline="0" dirty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Higher NF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000" b="1" dirty="0">
                              <a:latin typeface="Calibri" panose="020F0502020204030204" pitchFamily="34" charset="0"/>
                            </a:rPr>
                            <a:t>WUR Lower SNR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>
                              <a:latin typeface="Calibri" panose="020F0502020204030204" pitchFamily="34" charset="0"/>
                            </a:rPr>
                            <a:t>12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>
                              <a:latin typeface="Calibri" panose="020F0502020204030204" pitchFamily="34" charset="0"/>
                            </a:rPr>
                            <a:t>15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4">
                <a:extLst>
                  <a:ext uri="{FF2B5EF4-FFF2-40B4-BE49-F238E27FC236}">
                    <a16:creationId xmlns:a16="http://schemas.microsoft.com/office/drawing/2014/main" id="{9D294069-017D-9C5D-3DD8-23E1E020EBF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93452031"/>
                  </p:ext>
                </p:extLst>
              </p:nvPr>
            </p:nvGraphicFramePr>
            <p:xfrm>
              <a:off x="990600" y="4130040"/>
              <a:ext cx="7603453" cy="18897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0440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5174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30770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endParaRPr lang="en-US" sz="200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5772" t="-4348" r="-103794" b="-18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29551" t="-4348" r="-1055" b="-1852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WUR Lower</a:t>
                          </a:r>
                          <a:r>
                            <a:rPr lang="en-US" sz="2000" baseline="0" dirty="0">
                              <a:latin typeface="Calibri" panose="020F0502020204030204" pitchFamily="34" charset="0"/>
                            </a:rPr>
                            <a:t> TX Power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4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7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WUR</a:t>
                          </a:r>
                          <a:r>
                            <a:rPr lang="en-US" sz="2000" baseline="0" dirty="0"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Higher NF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latin typeface="Calibri" panose="020F0502020204030204" pitchFamily="34" charset="0"/>
                            </a:rPr>
                            <a:t>8 dB</a:t>
                          </a:r>
                          <a:endParaRPr lang="en-US" sz="2000" b="0" dirty="0">
                            <a:latin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sz="2000" b="1" dirty="0">
                              <a:latin typeface="Calibri" panose="020F0502020204030204" pitchFamily="34" charset="0"/>
                            </a:rPr>
                            <a:t>WUR Lower SNR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>
                              <a:latin typeface="Calibri" panose="020F0502020204030204" pitchFamily="34" charset="0"/>
                            </a:rPr>
                            <a:t>12 dB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>
                              <a:latin typeface="Calibri" panose="020F0502020204030204" pitchFamily="34" charset="0"/>
                            </a:rPr>
                            <a:t>15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4745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8083</TotalTime>
  <Words>957</Words>
  <Application>Microsoft Office PowerPoint</Application>
  <PresentationFormat>Custom</PresentationFormat>
  <Paragraphs>247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Courier New</vt:lpstr>
      <vt:lpstr>Times New Roman</vt:lpstr>
      <vt:lpstr>Office Theme</vt:lpstr>
      <vt:lpstr>How 802.11ba Handled SNR</vt:lpstr>
      <vt:lpstr>Introduction</vt:lpstr>
      <vt:lpstr>SNR Bandwidth Definition</vt:lpstr>
      <vt:lpstr>Channel Models</vt:lpstr>
      <vt:lpstr>Receiver Noise Figure</vt:lpstr>
      <vt:lpstr>Transmit Power</vt:lpstr>
      <vt:lpstr>Regulated Maximum Allowed Transmit Power [1]</vt:lpstr>
      <vt:lpstr>Regulatory Transmit Power Summary [1]</vt:lpstr>
      <vt:lpstr>WUR Required to Operate at Lower SNR than non-WUR 802.11 [1]</vt:lpstr>
      <vt:lpstr>Summary</vt:lpstr>
      <vt:lpstr>Discussion Question to the AMP Group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2024-01-10T16:39:39Z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