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0" r:id="rId2"/>
  </p:sldMasterIdLst>
  <p:notesMasterIdLst>
    <p:notesMasterId r:id="rId9"/>
  </p:notesMasterIdLst>
  <p:handoutMasterIdLst>
    <p:handoutMasterId r:id="rId10"/>
  </p:handoutMasterIdLst>
  <p:sldIdLst>
    <p:sldId id="331" r:id="rId3"/>
    <p:sldId id="440" r:id="rId4"/>
    <p:sldId id="444" r:id="rId5"/>
    <p:sldId id="441" r:id="rId6"/>
    <p:sldId id="443" r:id="rId7"/>
    <p:sldId id="442" r:id="rId8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A8978A-43B8-4B84-8287-18363BAF0B88}" v="9" dt="2024-01-09T03:36:45.4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6" autoAdjust="0"/>
    <p:restoredTop sz="94616" autoAdjust="0"/>
  </p:normalViewPr>
  <p:slideViewPr>
    <p:cSldViewPr>
      <p:cViewPr varScale="1">
        <p:scale>
          <a:sx n="73" d="100"/>
          <a:sy n="73" d="100"/>
        </p:scale>
        <p:origin x="1040" y="4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19" y="212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GB" altLang="en-US"/>
              <a:t>Page </a:t>
            </a:r>
            <a:fld id="{BAF696D6-2B11-400B-80BE-320340BD9C0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34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 altLang="en-US"/>
              <a:t>Page </a:t>
            </a:r>
            <a:fld id="{191D54E5-86B9-40A9-ABFE-18C51DE813A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318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802.11-14/0216r0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  <a:endParaRPr lang="en-GB" altLang="en-US" sz="140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Stephen McCann, Blackberry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D55620EA-3F44-4E94-8BEB-09EE7204312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64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119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31474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E01ADE7-4C11-4939-A951-A30C1E62FF68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8159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4567F9E1-F1ED-4416-AB33-F94FB6852DD4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8372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1C63A446-957E-4FA3-A6F6-424039CA2D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579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5A398-EB07-44E2-AD97-456BF5CED23C}" type="datetimeFigureOut">
              <a:rPr lang="en-US"/>
              <a:pPr>
                <a:defRPr/>
              </a:pPr>
              <a:t>1/8/2024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06A28-B578-478A-BD40-2AA493B34A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29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64EAF-75A1-4587-A456-C16E7364FE5F}" type="datetimeFigureOut">
              <a:rPr lang="en-US"/>
              <a:pPr>
                <a:defRPr/>
              </a:pPr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5077B-0ED4-467E-9037-94987130A7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87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E451-27BC-41FC-B13F-D920B13DB40D}" type="datetimeFigureOut">
              <a:rPr lang="en-US"/>
              <a:pPr>
                <a:defRPr/>
              </a:pPr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D38DB-C722-4CF6-BE63-EE3545B176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7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C8A7-7F79-43C9-BD1D-C3A218F7FB54}" type="datetimeFigureOut">
              <a:rPr lang="en-US"/>
              <a:pPr>
                <a:defRPr/>
              </a:pPr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C21CF-A91F-401B-8887-76475E086D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42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87DCB-92B9-4394-A334-F9A3BFAF09EF}" type="datetimeFigureOut">
              <a:rPr lang="en-US"/>
              <a:pPr>
                <a:defRPr/>
              </a:pPr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B7AA3-6ED8-49E1-8F75-21B2EDE1D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96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7E94-3B8C-44F6-9C59-C1C14DB3F532}" type="datetimeFigureOut">
              <a:rPr lang="en-US"/>
              <a:pPr>
                <a:defRPr/>
              </a:pPr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6A89A-12E7-41F4-A94B-031D316BA7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11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BF9B9-62A3-406A-8D18-0DF1EA63157F}" type="datetimeFigureOut">
              <a:rPr lang="en-US"/>
              <a:pPr>
                <a:defRPr/>
              </a:pPr>
              <a:t>1/8/2024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9460A-A00E-4A2A-8486-1B898610B4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20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6D27-18C4-4E41-91F3-499358260A02}" type="datetimeFigureOut">
              <a:rPr lang="en-US"/>
              <a:pPr>
                <a:defRPr/>
              </a:pPr>
              <a:t>1/8/2024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DE5B5-9A46-46A8-85A7-D88686A5C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06608-FC35-49D3-B23F-BF06E71BE91E}" type="datetimeFigureOut">
              <a:rPr lang="en-US"/>
              <a:pPr>
                <a:defRPr/>
              </a:pPr>
              <a:t>1/8/2024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66B6-40C9-4484-B17E-3410465EFD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60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F812C-B94A-41E8-97B0-2165B66999E7}" type="datetimeFigureOut">
              <a:rPr lang="en-US"/>
              <a:pPr>
                <a:defRPr/>
              </a:pPr>
              <a:t>1/8/2024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C8AFB-83CD-42A8-B4C3-A1D385044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00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2398-A3C6-45DC-A23B-8CC58C8F7EDA}" type="datetimeFigureOut">
              <a:rPr lang="en-US"/>
              <a:pPr>
                <a:defRPr/>
              </a:pPr>
              <a:t>1/8/2024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19327-98F7-4FAB-B1B9-7FE17CF063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18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4197" y="6475413"/>
            <a:ext cx="134972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Carlos Cordeiro, Intel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GB" altLang="en-US"/>
              <a:t>Slide </a:t>
            </a:r>
            <a:fld id="{8B8338B2-6E12-4130-9981-618315C8055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6773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</a:t>
            </a:r>
            <a:r>
              <a:rPr lang="en-GB" altLang="en-US" sz="1800" b="1"/>
              <a:t>IEEE </a:t>
            </a:r>
            <a:r>
              <a:rPr lang="en-GB" altLang="en-US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802.11-24/0043r0</a:t>
            </a:r>
            <a:endParaRPr lang="en-GB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95FD14-B118-4462-9A0F-EBA8F6D060D3}" type="datetimeFigureOut">
              <a:rPr lang="en-US"/>
              <a:pPr>
                <a:defRPr/>
              </a:pPr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C5D422A3-5322-4D18-B9B0-F624B936D40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news-events/newsroom/wi-fi-alliance-introduces-wi-fi-certified-7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news-events/newsroom/wi-fi-alliance-celebrates-the-2023-world-radiocommunication-conference-wrc-23" TargetMode="External"/><Relationship Id="rId2" Type="http://schemas.openxmlformats.org/officeDocument/2006/relationships/hyperlink" Target="https://www.wi-fi.org/news-events/newsroom/wi-fi-alliance-introduces-wi-fi-certified-7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wi-fi.org/news-events/newsroom/new-wi-fi-certified-6-testing-to-support-authorization-of-6-ghz-standard-power" TargetMode="External"/><Relationship Id="rId5" Type="http://schemas.openxmlformats.org/officeDocument/2006/relationships/hyperlink" Target="https://www.wi-fi.org/news-events/newsroom/wi-fi-alliance-commends-fcc-on-expanding-regulatory-framework-for-6-ghz" TargetMode="External"/><Relationship Id="rId4" Type="http://schemas.openxmlformats.org/officeDocument/2006/relationships/hyperlink" Target="https://www.wi-fi.org/news-events/newsroom/wi-fi-alliance-subsidiary-demonstrates-commercial-operation-readines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wi-f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134011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January 2024</a:t>
            </a:r>
            <a:endParaRPr lang="en-GB" altLang="en-US" sz="1800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/>
              <a:t>Wi-Fi Alliance </a:t>
            </a:r>
            <a:r>
              <a:rPr lang="en-GB" altLang="en-US" dirty="0"/>
              <a:t>(WFA) Liaison Update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2024-01-08</a:t>
            </a:r>
          </a:p>
        </p:txBody>
      </p:sp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533400" y="19351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FE3B203-39B5-4261-AEA3-1A957979E2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109021"/>
              </p:ext>
            </p:extLst>
          </p:nvPr>
        </p:nvGraphicFramePr>
        <p:xfrm>
          <a:off x="564679" y="2442776"/>
          <a:ext cx="774859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1097">
                  <a:extLst>
                    <a:ext uri="{9D8B030D-6E8A-4147-A177-3AD203B41FA5}">
                      <a16:colId xmlns:a16="http://schemas.microsoft.com/office/drawing/2014/main" val="886369074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00110560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98616714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984206515"/>
                    </a:ext>
                  </a:extLst>
                </a:gridCol>
                <a:gridCol w="2733157">
                  <a:extLst>
                    <a:ext uri="{9D8B030D-6E8A-4147-A177-3AD203B41FA5}">
                      <a16:colId xmlns:a16="http://schemas.microsoft.com/office/drawing/2014/main" val="7850558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813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Carlos Cordeiro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Carlos.Cordeiro@intel.com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51835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CCF86-BBBB-4DC8-80E4-8BD169856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Major updates (1/2)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>
            <a:noAutofit/>
          </a:bodyPr>
          <a:lstStyle/>
          <a:p>
            <a:r>
              <a:rPr lang="en-US" altLang="en-US" dirty="0"/>
              <a:t>Wi-Fi CERTIFIED 7</a:t>
            </a:r>
            <a:r>
              <a:rPr lang="en-US" altLang="en-US" baseline="30000" dirty="0"/>
              <a:t>TM</a:t>
            </a:r>
            <a:r>
              <a:rPr lang="en-US" altLang="en-US" dirty="0"/>
              <a:t> program launched on Jan 08!</a:t>
            </a:r>
          </a:p>
          <a:p>
            <a:pPr lvl="1"/>
            <a:r>
              <a:rPr lang="en-US" altLang="en-US" dirty="0">
                <a:hlinkClick r:id="rId3"/>
              </a:rPr>
              <a:t>https://www.wi-fi.org/news-events/newsroom/wi-fi-alliance-introduces-wi-fi-certified-7</a:t>
            </a:r>
            <a:r>
              <a:rPr lang="en-US" altLang="en-US" dirty="0"/>
              <a:t> </a:t>
            </a:r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sz="2400" dirty="0"/>
              <a:t>Wi-Fi Alliance Services demonstrated commercial readiness of its Automated Frequency Coordination (AFC) system</a:t>
            </a:r>
          </a:p>
          <a:p>
            <a:r>
              <a:rPr lang="en-US" altLang="en-US" dirty="0"/>
              <a:t>The next WFA F2F member meeting will take place Feb 20th-22nd, 2024, in Singapore</a:t>
            </a:r>
          </a:p>
        </p:txBody>
      </p:sp>
      <p:sp>
        <p:nvSpPr>
          <p:cNvPr id="5123" name="Date Placeholder 3"/>
          <p:cNvSpPr>
            <a:spLocks noGrp="1"/>
          </p:cNvSpPr>
          <p:nvPr>
            <p:ph type="dt" sz="half" idx="10"/>
          </p:nvPr>
        </p:nvSpPr>
        <p:spPr>
          <a:xfrm>
            <a:off x="684213" y="332601"/>
            <a:ext cx="134011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r>
              <a:rPr lang="en-US" altLang="en-US" sz="1800" dirty="0"/>
              <a:t>January 2024</a:t>
            </a:r>
            <a:endParaRPr lang="en-GB" altLang="en-US" sz="1800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1B9217D5-362A-4ADE-8770-C80CF607F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7F46141-796B-4BC5-BAC2-B27D17CA7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B63A12D-8200-EE96-28E7-C793432BD0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84168" y="2852936"/>
            <a:ext cx="2084991" cy="100407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CCF86-BBBB-4DC8-80E4-8BD169856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Major updates (2/2)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>
            <a:noAutofit/>
          </a:bodyPr>
          <a:lstStyle/>
          <a:p>
            <a:r>
              <a:rPr lang="en-US" altLang="en-US" dirty="0"/>
              <a:t>Technical activity at WFA that has recently (since Q1/23) led to certification</a:t>
            </a:r>
          </a:p>
          <a:p>
            <a:pPr lvl="1"/>
            <a:r>
              <a:rPr lang="en-US" altLang="en-US" dirty="0"/>
              <a:t>Wi-Fi 7</a:t>
            </a:r>
          </a:p>
          <a:p>
            <a:pPr lvl="1"/>
            <a:endParaRPr lang="en-US" altLang="en-US" dirty="0"/>
          </a:p>
          <a:p>
            <a:r>
              <a:rPr lang="en-US" altLang="en-US" dirty="0"/>
              <a:t>Technical activity at WFA that is expected to lead to certification</a:t>
            </a:r>
          </a:p>
          <a:p>
            <a:pPr lvl="1"/>
            <a:r>
              <a:rPr lang="en-US" altLang="en-US" dirty="0"/>
              <a:t>QoS Management</a:t>
            </a:r>
          </a:p>
          <a:p>
            <a:pPr lvl="1"/>
            <a:r>
              <a:rPr lang="en-US" altLang="en-US" dirty="0" err="1"/>
              <a:t>EasyMesh</a:t>
            </a:r>
            <a:endParaRPr lang="en-US" altLang="en-US" dirty="0"/>
          </a:p>
          <a:p>
            <a:pPr lvl="1"/>
            <a:r>
              <a:rPr lang="en-US" altLang="en-US" dirty="0"/>
              <a:t>6 GHz standard power</a:t>
            </a:r>
          </a:p>
          <a:p>
            <a:pPr lvl="1"/>
            <a:r>
              <a:rPr lang="en-US" altLang="en-US" sz="2000" dirty="0"/>
              <a:t>Wi-Fi Direct</a:t>
            </a:r>
          </a:p>
          <a:p>
            <a:pPr lvl="1"/>
            <a:r>
              <a:rPr lang="en-US" altLang="en-US" dirty="0"/>
              <a:t>Wi-Fi proximity ranging/location R2</a:t>
            </a:r>
            <a:endParaRPr lang="en-US" altLang="en-US" sz="2000" dirty="0"/>
          </a:p>
        </p:txBody>
      </p:sp>
      <p:sp>
        <p:nvSpPr>
          <p:cNvPr id="5123" name="Date Placeholder 3"/>
          <p:cNvSpPr>
            <a:spLocks noGrp="1"/>
          </p:cNvSpPr>
          <p:nvPr>
            <p:ph type="dt" sz="half" idx="10"/>
          </p:nvPr>
        </p:nvSpPr>
        <p:spPr>
          <a:xfrm>
            <a:off x="684213" y="332601"/>
            <a:ext cx="134011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r>
              <a:rPr lang="en-US" altLang="en-US" sz="1800" dirty="0"/>
              <a:t>January 2024</a:t>
            </a:r>
            <a:endParaRPr lang="en-GB" altLang="en-US" sz="1800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1B9217D5-362A-4ADE-8770-C80CF607F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7F46141-796B-4BC5-BAC2-B27D17CA7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1800367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C1CBB0E-4C91-4C69-BA83-40626B376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Additional work areas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90464"/>
            <a:ext cx="8134672" cy="4114800"/>
          </a:xfrm>
        </p:spPr>
        <p:txBody>
          <a:bodyPr/>
          <a:lstStyle/>
          <a:p>
            <a:r>
              <a:rPr lang="en-US" altLang="en-US" sz="1800" dirty="0"/>
              <a:t>Examples of additional WFA technical work</a:t>
            </a:r>
          </a:p>
          <a:p>
            <a:pPr lvl="1"/>
            <a:r>
              <a:rPr lang="en-US" altLang="en-US" sz="1600" dirty="0"/>
              <a:t>Security</a:t>
            </a:r>
          </a:p>
          <a:p>
            <a:pPr lvl="1"/>
            <a:r>
              <a:rPr lang="en-US" altLang="en-US" sz="1600" dirty="0"/>
              <a:t>Automated Frequency Coordination</a:t>
            </a:r>
          </a:p>
          <a:p>
            <a:pPr lvl="1"/>
            <a:r>
              <a:rPr lang="en-US" altLang="en-US" sz="1600" dirty="0"/>
              <a:t>Customer Experience</a:t>
            </a:r>
          </a:p>
          <a:p>
            <a:pPr lvl="1"/>
            <a:r>
              <a:rPr lang="en-US" altLang="en-US" sz="1600" dirty="0"/>
              <a:t>Wi-Fi </a:t>
            </a:r>
            <a:r>
              <a:rPr lang="en-US" altLang="en-US" sz="1600" dirty="0" err="1"/>
              <a:t>HaLow</a:t>
            </a:r>
            <a:endParaRPr lang="en-US" altLang="en-US" sz="1600" dirty="0"/>
          </a:p>
          <a:p>
            <a:pPr lvl="1"/>
            <a:r>
              <a:rPr lang="en-US" altLang="en-US" sz="1600" dirty="0"/>
              <a:t>Wi-Fi Data Elements</a:t>
            </a:r>
          </a:p>
          <a:p>
            <a:r>
              <a:rPr lang="en-US" altLang="en-US" sz="1800" dirty="0"/>
              <a:t>Examples of additional WFA activity that may lead to technical work </a:t>
            </a:r>
          </a:p>
          <a:p>
            <a:pPr lvl="1"/>
            <a:r>
              <a:rPr lang="en-US" altLang="en-US" sz="1600" dirty="0"/>
              <a:t>XR (Augmented / Virtual / Mixed Reality)</a:t>
            </a:r>
          </a:p>
          <a:p>
            <a:pPr lvl="1"/>
            <a:r>
              <a:rPr lang="en-US" altLang="en-US" sz="1600" dirty="0"/>
              <a:t>Automotive</a:t>
            </a:r>
          </a:p>
          <a:p>
            <a:pPr lvl="1"/>
            <a:r>
              <a:rPr lang="en-US" altLang="en-US" sz="1600" dirty="0"/>
              <a:t>Healthcare</a:t>
            </a:r>
          </a:p>
          <a:p>
            <a:pPr lvl="1"/>
            <a:r>
              <a:rPr lang="en-US" altLang="en-US" sz="1600" dirty="0"/>
              <a:t>Operators</a:t>
            </a:r>
          </a:p>
          <a:p>
            <a:pPr lvl="1"/>
            <a:r>
              <a:rPr lang="en-US" altLang="en-US" sz="1600" dirty="0"/>
              <a:t>Internet of things</a:t>
            </a:r>
          </a:p>
          <a:p>
            <a:r>
              <a:rPr lang="en-GB" altLang="en-US" sz="1800" dirty="0"/>
              <a:t>Regulatory</a:t>
            </a:r>
          </a:p>
        </p:txBody>
      </p:sp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84213" y="332601"/>
            <a:ext cx="134011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r>
              <a:rPr lang="en-US" altLang="en-US" sz="1800" dirty="0"/>
              <a:t>January 2024</a:t>
            </a:r>
            <a:endParaRPr lang="en-GB" altLang="en-US" sz="1800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984CE999-8009-4998-AF5F-D97D7C5E6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AD363D30-F3B0-4B86-AA3D-7B73D9694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713B8-0149-B3ED-C70D-A277C6A5E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publications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61EF7-B509-99B0-46A4-F87B140FF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Wi-Fi Alliance® introduces Wi-Fi CERTIFIED 7™, </a:t>
            </a:r>
            <a:r>
              <a:rPr lang="en-US" sz="1800" dirty="0">
                <a:effectLst/>
                <a:ea typeface="Times New Roman" panose="02020603050405020304" pitchFamily="18" charset="0"/>
                <a:hlinkClick r:id="rId2"/>
              </a:rPr>
              <a:t>https://www.wi-fi.org/news-events/newsroom/wi-fi-alliance-introduces-wi-fi-certified-7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Wi-Fi Alliance® celebrates the 2023 World Radiocommunication Conference (WRC-23) decisions on the 6.425-7.125 GHz frequency band</a:t>
            </a:r>
            <a:r>
              <a:rPr lang="en-US" sz="1800" dirty="0">
                <a:ea typeface="Times New Roman" panose="02020603050405020304" pitchFamily="18" charset="0"/>
              </a:rPr>
              <a:t>, </a:t>
            </a:r>
            <a:r>
              <a:rPr lang="en-US" sz="1800" dirty="0">
                <a:ea typeface="Times New Roman" panose="02020603050405020304" pitchFamily="18" charset="0"/>
                <a:hlinkClick r:id="rId3"/>
              </a:rPr>
              <a:t>https://www.wi-fi.org/news-events/newsroom/wi-fi-alliance-celebrates-the-2023-world-radiocommunication-conference-wrc-23</a:t>
            </a:r>
            <a:endParaRPr lang="en-US" sz="1800" dirty="0"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Wi-Fi Alliance® subsidiary demonstrates commercial operation readiness, </a:t>
            </a:r>
            <a:r>
              <a:rPr lang="en-US" sz="1800" dirty="0">
                <a:effectLst/>
                <a:ea typeface="Times New Roman" panose="02020603050405020304" pitchFamily="18" charset="0"/>
                <a:hlinkClick r:id="rId4"/>
              </a:rPr>
              <a:t>https://www.wi-fi.org/news-events/newsroom/wi-fi-alliance-subsidiary-demonstrates-commercial-operation-readiness</a:t>
            </a:r>
            <a:endParaRPr lang="en-US" sz="1800" dirty="0">
              <a:effectLst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Wi-Fi Alliance® commends FCC on expanding regulatory framework for 6 GHz, </a:t>
            </a:r>
            <a:r>
              <a:rPr lang="en-US" sz="1800" dirty="0">
                <a:effectLst/>
                <a:ea typeface="Times New Roman" panose="02020603050405020304" pitchFamily="18" charset="0"/>
                <a:hlinkClick r:id="rId5"/>
              </a:rPr>
              <a:t>https://www.wi-fi.org/news-events/newsroom/wi-fi-alliance-commends-fcc-on-expanding-regulatory-framework-for-6-ghz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New Wi-Fi CERTIFIED 6® testing to support authorization of 6 GHz Standard Power Devices, </a:t>
            </a:r>
            <a:r>
              <a:rPr lang="en-US" sz="1800" dirty="0">
                <a:effectLst/>
                <a:ea typeface="Times New Roman" panose="02020603050405020304" pitchFamily="18" charset="0"/>
                <a:hlinkClick r:id="rId6"/>
              </a:rPr>
              <a:t>https://www.wi-fi.org/news-events/newsroom/new-wi-fi-certified-6-testing-to-support-authorization-of-6-ghz-standard-power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730D4-8E36-65D0-0B28-83F953064F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42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en-US" sz="1800" dirty="0"/>
              <a:t>January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7EC970-0C96-812E-5D79-F7DA08CB1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Carlos Cordeiro,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8AE287-D127-9C19-8A54-190650738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1C63A446-957E-4FA3-A6F6-424039CA2D54}" type="slidenum">
              <a:rPr lang="en-GB" altLang="en-US" smtClean="0"/>
              <a:pPr/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5890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5278733-69AD-490C-B9F0-8948BCCC5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information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en-US" dirty="0"/>
              <a:t>For more information on current areas of work, see </a:t>
            </a:r>
            <a:r>
              <a:rPr lang="en-US" altLang="en-US" dirty="0">
                <a:hlinkClick r:id="rId3"/>
              </a:rPr>
              <a:t>http://www.wi-fi.org/who-we-are/current-work-areas</a:t>
            </a:r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If these sound like interesting topics, please plan to sign up and participate</a:t>
            </a:r>
          </a:p>
          <a:p>
            <a:endParaRPr lang="en-GB" altLang="en-US" dirty="0"/>
          </a:p>
          <a:p>
            <a:r>
              <a:rPr lang="en-GB" altLang="en-US" dirty="0"/>
              <a:t>Further general information at </a:t>
            </a:r>
            <a:r>
              <a:rPr lang="en-GB" altLang="en-US" dirty="0">
                <a:hlinkClick r:id="rId4"/>
              </a:rPr>
              <a:t>http://www.wi-fi.org/</a:t>
            </a:r>
            <a:r>
              <a:rPr lang="en-GB" altLang="en-US" dirty="0"/>
              <a:t> 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half" idx="10"/>
          </p:nvPr>
        </p:nvSpPr>
        <p:spPr>
          <a:xfrm>
            <a:off x="684213" y="332601"/>
            <a:ext cx="134011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r>
              <a:rPr lang="en-US" altLang="en-US" sz="1800" dirty="0"/>
              <a:t>January 2024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00CD4761-C037-425C-B273-F6281BEC4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DFE87F7-DD82-42BB-9232-55F0F6D60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470</Words>
  <Application>Microsoft Office PowerPoint</Application>
  <PresentationFormat>On-screen Show (4:3)</PresentationFormat>
  <Paragraphs>92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Symbol</vt:lpstr>
      <vt:lpstr>Times New Roman</vt:lpstr>
      <vt:lpstr>802-11-Submission</vt:lpstr>
      <vt:lpstr>Custom Design</vt:lpstr>
      <vt:lpstr>Wi-Fi Alliance (WFA) Liaison Update</vt:lpstr>
      <vt:lpstr>Major updates (1/2)</vt:lpstr>
      <vt:lpstr>Major updates (2/2)</vt:lpstr>
      <vt:lpstr>Additional work areas</vt:lpstr>
      <vt:lpstr>Recent publications</vt:lpstr>
      <vt:lpstr>Further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2014-02-20T18:42:49Z</dcterms:created>
  <dcterms:modified xsi:type="dcterms:W3CDTF">2024-01-09T03:39:40Z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(2)UgYPB7JILeTwrnLnpN2B8EmvkdYMigKju63JAaKoAYdY0jy79QMmwPtX12GV8Q11Nb4OSOGn_x000d_
UIviNGv7svVSDzIZYkFJ8nUaolnrcAb0AyS1tq7PuIYABiEmXx+7smy+7gLoZX9Q2ID68H3d_x000d_
0tDVmiBqf9cDtnQqCVsrhsCZ0wSynKKsIr/LFfsgxmifYIhqY6ylmixvlTilVpdNW1qom3lY_x000d_
0aLScbDOiHrDN4w3Pb</vt:lpwstr>
  </property>
  <property fmtid="{D5CDD505-2E9C-101B-9397-08002B2CF9AE}" pid="3" name="_ms_pID_725343_00">
    <vt:lpwstr>_</vt:lpwstr>
  </property>
  <property fmtid="{D5CDD505-2E9C-101B-9397-08002B2CF9AE}" pid="4" name="_ms_pID_7253431">
    <vt:lpwstr>gdh7dv97kulMoRbA58HMqnQnQf3AZ/0sNnLjct0rSYnA==</vt:lpwstr>
  </property>
  <property fmtid="{D5CDD505-2E9C-101B-9397-08002B2CF9AE}" pid="5" name="_ms_pID_7253431_00">
    <vt:lpwstr>_</vt:lpwstr>
  </property>
  <property fmtid="{D5CDD505-2E9C-101B-9397-08002B2CF9AE}" pid="6" name="_new_ms_pID_72543">
    <vt:lpwstr>(3)KENUzmCPMuMMbkFT/eFMTjVnNUSTAajMWj0YmG/aFBNe1eUdD94rL8ZwqJeD7OobauZQndbR_x000d_
41s2u2p7AimLUMTxdNsRtSQpIWGLGijNF/wCfmpJMXP/LEL1Aq1rynDUPxgi35kw9WaJB/to_x000d_
Pg8yzS0CNsKEj6iiLWDOj0wWHJAAOePnlG3xQTqxVz+yJ8z8jj16pzs5IMaAY+8NGB+O3Jsa_x000d_
UeHrvCQvMqzqsbohho</vt:lpwstr>
  </property>
  <property fmtid="{D5CDD505-2E9C-101B-9397-08002B2CF9AE}" pid="7" name="_new_ms_pID_72543_00">
    <vt:lpwstr>_new_ms_pID_72543</vt:lpwstr>
  </property>
  <property fmtid="{D5CDD505-2E9C-101B-9397-08002B2CF9AE}" pid="8" name="_new_ms_pID_725431">
    <vt:lpwstr>v0CGH8ofhWhQPAQXNEUsQ+BfkiMy/q5W7X6firuwf7gH6Z9emREQkB_x000d_
5jhevB5OnahXD1sHWLJwzzTih4MIgF5Uctg1w+PGBt0guD+lWO8mrfrrv9kOPbWswN3b1uaV_x000d_
0OONHTPhKS6KqOm9Do9kLq1z4sdO0dRX3BvSUE7bhIDFIYKfH8QYndnBAt7Cmk0oJj/NfxHB_x000d_
ObEzcS3C5vOJGJuEVNew6J7KqZR6Bi7JVAuO</vt:lpwstr>
  </property>
  <property fmtid="{D5CDD505-2E9C-101B-9397-08002B2CF9AE}" pid="9" name="_new_ms_pID_725431_00">
    <vt:lpwstr>_new_ms_pID_725431</vt:lpwstr>
  </property>
  <property fmtid="{D5CDD505-2E9C-101B-9397-08002B2CF9AE}" pid="10" name="_new_ms_pID_725432">
    <vt:lpwstr>b/E9W7FyobRmtdlC3Ft4NSLcFd7eLvGcTAT/_x000d_
2ciIvoQ+L9DgpjyXKsibUXpC2BbifH66A64aWjBG/o+1Cp7NwLLrcnDV9zv6+PkSIB7n5QEu_x000d_
6dZcm+FTPJ/flR3WxFXQBw==</vt:lpwstr>
  </property>
  <property fmtid="{D5CDD505-2E9C-101B-9397-08002B2CF9AE}" pid="11" name="_new_ms_pID_725432_00">
    <vt:lpwstr>_new_ms_pID_725432</vt:lpwstr>
  </property>
  <property fmtid="{D5CDD505-2E9C-101B-9397-08002B2CF9AE}" pid="12" name="sflag">
    <vt:lpwstr>1399998135</vt:lpwstr>
  </property>
</Properties>
</file>