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32" r:id="rId3"/>
    <p:sldId id="337" r:id="rId4"/>
    <p:sldId id="356" r:id="rId5"/>
    <p:sldId id="365" r:id="rId6"/>
    <p:sldId id="366" r:id="rId7"/>
    <p:sldId id="370" r:id="rId8"/>
    <p:sldId id="372" r:id="rId9"/>
    <p:sldId id="360" r:id="rId10"/>
    <p:sldId id="373" r:id="rId11"/>
    <p:sldId id="374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8" autoAdjust="0"/>
    <p:restoredTop sz="94595" autoAdjust="0"/>
  </p:normalViewPr>
  <p:slideViewPr>
    <p:cSldViewPr>
      <p:cViewPr varScale="1">
        <p:scale>
          <a:sx n="104" d="100"/>
          <a:sy n="104" d="100"/>
        </p:scale>
        <p:origin x="184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April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Mar 2024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802.11-24/0042r1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Flexible Control frames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George Cherian, 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 2024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928CD0C-31CE-CE5F-A1C5-8AFBE5559E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565371"/>
              </p:ext>
            </p:extLst>
          </p:nvPr>
        </p:nvGraphicFramePr>
        <p:xfrm>
          <a:off x="700088" y="3324225"/>
          <a:ext cx="7691437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3091639" progId="Word.Document.8">
                  <p:embed/>
                </p:oleObj>
              </mc:Choice>
              <mc:Fallback>
                <p:oleObj name="Document" r:id="rId3" imgW="8267030" imgH="3091639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928CD0C-31CE-CE5F-A1C5-8AFBE5559E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3324225"/>
                        <a:ext cx="7691437" cy="287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ED5B4F53-A33B-9199-9A13-5FF91725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2CB97D5-1B74-BC67-53A5-6C58C2F58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1A3AC-5BCE-E41A-7501-7E0A7414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8755B-5339-364F-9F35-30C140EA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0806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8C15DBD-9C98-7C4A-B874-0F138F38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</a:t>
            </a:r>
            <a:r>
              <a:rPr lang="en-US"/>
              <a:t>Feedback field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BB8057-3B34-E989-4822-D15119EFC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dirty="0"/>
              <a:t>Follow similar design as A-Control or IEs</a:t>
            </a:r>
          </a:p>
          <a:p>
            <a:pPr lvl="1"/>
            <a:r>
              <a:rPr lang="en-US" dirty="0"/>
              <a:t>For example (one or more of the following)</a:t>
            </a:r>
          </a:p>
          <a:p>
            <a:pPr lvl="2"/>
            <a:r>
              <a:rPr lang="en-US" dirty="0"/>
              <a:t>Length indicates the length of the Control Feedback field</a:t>
            </a:r>
          </a:p>
          <a:p>
            <a:pPr lvl="3"/>
            <a:r>
              <a:rPr lang="en-US" dirty="0"/>
              <a:t>Or if multiple CFUs are allowed then the length of each of these</a:t>
            </a:r>
          </a:p>
          <a:p>
            <a:pPr lvl="2"/>
            <a:r>
              <a:rPr lang="en-US" dirty="0"/>
              <a:t>A Control Feedback ID which identifies the Control Feedback Unit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8369D-1D28-B6E7-9C73-FB5EAF2D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8860A-A4F0-1892-A491-0F0FD9B6D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400A257-10AF-8F67-3358-85C92D036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40948"/>
              </p:ext>
            </p:extLst>
          </p:nvPr>
        </p:nvGraphicFramePr>
        <p:xfrm>
          <a:off x="2314386" y="4077072"/>
          <a:ext cx="4061204" cy="676967"/>
        </p:xfrm>
        <a:graphic>
          <a:graphicData uri="http://schemas.openxmlformats.org/drawingml/2006/table">
            <a:tbl>
              <a:tblPr/>
              <a:tblGrid>
                <a:gridCol w="1735455">
                  <a:extLst>
                    <a:ext uri="{9D8B030D-6E8A-4147-A177-3AD203B41FA5}">
                      <a16:colId xmlns:a16="http://schemas.microsoft.com/office/drawing/2014/main" val="54986486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7">
                <a:tc>
                  <a:txBody>
                    <a:bodyPr/>
                    <a:lstStyle/>
                    <a:p>
                      <a:pPr marL="0" marR="0" lvl="0" indent="0" algn="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Control Feedback Unit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CFU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CFU </a:t>
                      </a:r>
                      <a:r>
                        <a:rPr kumimoji="0" lang="en-US" altLang="zh-CN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Padding</a:t>
                      </a:r>
                      <a:endParaRPr kumimoji="0" lang="en-US" altLang="zh-CN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68AF2C9-8F97-8F8E-62B1-04A330485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44865"/>
              </p:ext>
            </p:extLst>
          </p:nvPr>
        </p:nvGraphicFramePr>
        <p:xfrm>
          <a:off x="2314386" y="4961620"/>
          <a:ext cx="2469913" cy="327787"/>
        </p:xfrm>
        <a:graphic>
          <a:graphicData uri="http://schemas.openxmlformats.org/drawingml/2006/table">
            <a:tbl>
              <a:tblPr/>
              <a:tblGrid>
                <a:gridCol w="855663">
                  <a:extLst>
                    <a:ext uri="{9D8B030D-6E8A-4147-A177-3AD203B41FA5}">
                      <a16:colId xmlns:a16="http://schemas.microsoft.com/office/drawing/2014/main" val="4163631655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val="424273613"/>
                    </a:ext>
                  </a:extLst>
                </a:gridCol>
                <a:gridCol w="990363">
                  <a:extLst>
                    <a:ext uri="{9D8B030D-6E8A-4147-A177-3AD203B41FA5}">
                      <a16:colId xmlns:a16="http://schemas.microsoft.com/office/drawing/2014/main" val="2405080974"/>
                    </a:ext>
                  </a:extLst>
                </a:gridCol>
              </a:tblGrid>
              <a:tr h="20098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Control ID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Length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Control Information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495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10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QoS/HT Control carry control info. in MAC header of MPDUs</a:t>
            </a:r>
          </a:p>
          <a:p>
            <a:pPr lvl="1"/>
            <a:r>
              <a:rPr lang="en-US" sz="1800" dirty="0"/>
              <a:t>QoS Control: Limited changes over the years; limited in size/functionality</a:t>
            </a:r>
          </a:p>
          <a:p>
            <a:pPr lvl="1"/>
            <a:r>
              <a:rPr lang="en-US" sz="1800" dirty="0"/>
              <a:t>HT-Control: Several variants defined, last being A-Control in 11ax</a:t>
            </a:r>
          </a:p>
          <a:p>
            <a:pPr lvl="2"/>
            <a:r>
              <a:rPr lang="en-US" sz="1600" dirty="0"/>
              <a:t>A-Control design enabled forward compatibility and has been used since then</a:t>
            </a:r>
          </a:p>
          <a:p>
            <a:pPr lvl="3"/>
            <a:r>
              <a:rPr lang="en-US" sz="1400" dirty="0"/>
              <a:t>To deliver a variety of control information between two STAs and,</a:t>
            </a:r>
          </a:p>
          <a:p>
            <a:pPr lvl="3"/>
            <a:r>
              <a:rPr lang="en-US" sz="1400" dirty="0"/>
              <a:t>To deliver certain cross link information between two EHT MLDs</a:t>
            </a:r>
          </a:p>
          <a:p>
            <a:pPr lvl="3"/>
            <a:endParaRPr lang="en-US" sz="1400" dirty="0"/>
          </a:p>
          <a:p>
            <a:r>
              <a:rPr lang="en-US" sz="2000" dirty="0"/>
              <a:t>Limitations of HT/QoS Control fields</a:t>
            </a:r>
          </a:p>
          <a:p>
            <a:pPr lvl="1"/>
            <a:r>
              <a:rPr lang="en-US" sz="1800" dirty="0"/>
              <a:t>HT Control field is subject to several restrictions</a:t>
            </a:r>
          </a:p>
          <a:p>
            <a:pPr lvl="2"/>
            <a:r>
              <a:rPr lang="en-US" sz="1600" dirty="0"/>
              <a:t>Size is 4 octets. can only be present in QoS Data/Null/MGMT,</a:t>
            </a:r>
          </a:p>
          <a:p>
            <a:pPr lvl="2"/>
            <a:r>
              <a:rPr lang="en-US" sz="1600" b="1" dirty="0"/>
              <a:t>Cannot be carried in Control frames</a:t>
            </a:r>
          </a:p>
          <a:p>
            <a:pPr lvl="1"/>
            <a:r>
              <a:rPr lang="en-US" sz="1800" dirty="0"/>
              <a:t>QoS Control is subject to similar restrictions</a:t>
            </a:r>
          </a:p>
          <a:p>
            <a:pPr lvl="2"/>
            <a:r>
              <a:rPr lang="en-US" sz="1600" dirty="0"/>
              <a:t>Size is 2 octets, can only be present in QoS Data/Null,</a:t>
            </a:r>
          </a:p>
          <a:p>
            <a:pPr lvl="2"/>
            <a:r>
              <a:rPr lang="en-US" sz="1600" b="1" dirty="0"/>
              <a:t>Cannot be carried in Control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 2024</a:t>
            </a:r>
          </a:p>
        </p:txBody>
      </p:sp>
    </p:spTree>
    <p:extLst>
      <p:ext uri="{BB962C8B-B14F-4D97-AF65-F5344CB8AC3E}">
        <p14:creationId xmlns:p14="http://schemas.microsoft.com/office/powerpoint/2010/main" val="407861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0730-F7E2-8B50-2F9B-4B7C621F1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Problem Statement And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5A8B8-54EF-32B5-73BB-DDA757154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r>
              <a:rPr lang="en-US" sz="2000" dirty="0"/>
              <a:t>Absence of control frames that act as a feedback container will be particularly problematic for UHR since </a:t>
            </a:r>
          </a:p>
          <a:p>
            <a:pPr lvl="1"/>
            <a:r>
              <a:rPr lang="en-US" sz="1800" dirty="0"/>
              <a:t>Target KPIs (low latency, high reliability, etc.) need fast and reliable mechanisms to deliver control feedback information</a:t>
            </a:r>
          </a:p>
          <a:p>
            <a:pPr lvl="3"/>
            <a:endParaRPr lang="en-US" sz="1400" dirty="0"/>
          </a:p>
          <a:p>
            <a:r>
              <a:rPr lang="en-US" sz="2000" dirty="0"/>
              <a:t>Proposal: Deliver feedback information in (certain) control frames</a:t>
            </a:r>
          </a:p>
          <a:p>
            <a:pPr lvl="1"/>
            <a:r>
              <a:rPr lang="en-US" sz="1800" dirty="0"/>
              <a:t>Efficient delivery of information for a variety of mechanisms such as </a:t>
            </a:r>
          </a:p>
          <a:p>
            <a:pPr lvl="2"/>
            <a:r>
              <a:rPr lang="en-US" sz="1600" dirty="0"/>
              <a:t>power mgmt., coexistence, etc.</a:t>
            </a:r>
          </a:p>
          <a:p>
            <a:pPr lvl="2"/>
            <a:r>
              <a:rPr lang="en-US" sz="1600" dirty="0"/>
              <a:t>E.g., by including a Control Feedback field in these Control frames</a:t>
            </a:r>
          </a:p>
          <a:p>
            <a:r>
              <a:rPr lang="en-US" sz="2200" dirty="0"/>
              <a:t>Target: Covering main control frames for MU/SU sequences</a:t>
            </a:r>
          </a:p>
          <a:p>
            <a:pPr lvl="1"/>
            <a:r>
              <a:rPr lang="en-US" sz="1800" b="1" dirty="0"/>
              <a:t>Initial Control Frame (ICF)</a:t>
            </a:r>
            <a:r>
              <a:rPr lang="en-US" sz="1800" dirty="0"/>
              <a:t>–Initiate TXOP/sequence (e.g., RTS-like)</a:t>
            </a:r>
          </a:p>
          <a:p>
            <a:pPr lvl="1"/>
            <a:r>
              <a:rPr lang="en-US" sz="1800" b="1" dirty="0"/>
              <a:t>Initial Control Resp. (ICR)</a:t>
            </a:r>
            <a:r>
              <a:rPr lang="en-US" sz="1800" dirty="0"/>
              <a:t>–Confirm TXOP/sequence (e.g., CTS-like)</a:t>
            </a:r>
          </a:p>
          <a:p>
            <a:pPr lvl="1"/>
            <a:r>
              <a:rPr lang="en-US" sz="1800" b="1" dirty="0"/>
              <a:t>Control Resp. Frame (CRF)</a:t>
            </a:r>
            <a:r>
              <a:rPr lang="en-US" sz="1800" dirty="0"/>
              <a:t>–Immediate response frame (e.g., BA-like)</a:t>
            </a:r>
          </a:p>
          <a:p>
            <a:pPr lvl="3"/>
            <a:r>
              <a:rPr lang="en-US" sz="1400" dirty="0"/>
              <a:t>Subcase: Unsolicited CRF (e.g., delayed BA-like)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DD2B3-1460-4311-58A9-6E4C744F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983BE-FE68-3F83-0D3A-32A35410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26086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3D45-CC4B-D6D9-384A-F021F6DD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Control Sequences: Baseline</a:t>
            </a:r>
          </a:p>
        </p:txBody>
      </p:sp>
      <p:sp>
        <p:nvSpPr>
          <p:cNvPr id="76" name="Content Placeholder 75">
            <a:extLst>
              <a:ext uri="{FF2B5EF4-FFF2-40B4-BE49-F238E27FC236}">
                <a16:creationId xmlns:a16="http://schemas.microsoft.com/office/drawing/2014/main" id="{39D830D6-91AA-35D9-8209-C17DC914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761776"/>
            <a:ext cx="7772400" cy="3715940"/>
          </a:xfrm>
        </p:spPr>
        <p:txBody>
          <a:bodyPr/>
          <a:lstStyle/>
          <a:p>
            <a:r>
              <a:rPr lang="en-US" sz="1600" dirty="0"/>
              <a:t>The following control frames are widely used </a:t>
            </a:r>
          </a:p>
          <a:p>
            <a:pPr lvl="1"/>
            <a:r>
              <a:rPr lang="en-US" sz="1400" dirty="0"/>
              <a:t>(MU) RTS/CTS frame used to initiate, protect and maintain TXOPs</a:t>
            </a:r>
          </a:p>
          <a:p>
            <a:pPr lvl="2"/>
            <a:r>
              <a:rPr lang="en-US" sz="1200" dirty="0"/>
              <a:t>Almost always sent in non-HT (dup) PPDU format</a:t>
            </a:r>
          </a:p>
          <a:p>
            <a:pPr lvl="2"/>
            <a:r>
              <a:rPr lang="en-US" sz="1200" dirty="0"/>
              <a:t>Other Trigger variants can be sent by an AP as an ICF as well</a:t>
            </a:r>
          </a:p>
          <a:p>
            <a:pPr lvl="1"/>
            <a:r>
              <a:rPr lang="en-US" sz="1400" dirty="0"/>
              <a:t>BAR frames used in a variety of locations within the TXOP</a:t>
            </a:r>
          </a:p>
          <a:p>
            <a:pPr lvl="2"/>
            <a:r>
              <a:rPr lang="en-US" sz="1200" dirty="0"/>
              <a:t>Mostly sent in non-HT (dup) PPDU format; but also sent as part of an A-MPDU</a:t>
            </a:r>
          </a:p>
          <a:p>
            <a:pPr lvl="1"/>
            <a:r>
              <a:rPr lang="en-US" sz="1400" dirty="0"/>
              <a:t>(M-)BA/Ack frames used to acknowledge </a:t>
            </a:r>
            <a:r>
              <a:rPr lang="en-US" sz="1400" dirty="0" err="1"/>
              <a:t>RXed</a:t>
            </a:r>
            <a:r>
              <a:rPr lang="en-US" sz="1400" dirty="0"/>
              <a:t> (A-)MPDUs &amp; (MU-)BAR frames</a:t>
            </a:r>
          </a:p>
          <a:p>
            <a:pPr lvl="2"/>
            <a:r>
              <a:rPr lang="en-US" sz="1200" dirty="0"/>
              <a:t>Mostly sent in non-HT (dup) PPDU format; but also sent as part of an A-MPDU</a:t>
            </a:r>
          </a:p>
          <a:p>
            <a:r>
              <a:rPr lang="en-US" sz="1600" dirty="0"/>
              <a:t>But do not contain control feedback* other than the following</a:t>
            </a:r>
          </a:p>
          <a:p>
            <a:pPr lvl="1"/>
            <a:r>
              <a:rPr lang="en-US" sz="1400" dirty="0"/>
              <a:t>Bandwidth information in the Service field (RTS/CTS/BAR/BA/Ack) and</a:t>
            </a:r>
          </a:p>
          <a:p>
            <a:pPr lvl="1"/>
            <a:r>
              <a:rPr lang="en-US" sz="1400" dirty="0"/>
              <a:t>Receive status of soliciting MPDUs (Ack, BA, etc.)</a:t>
            </a:r>
          </a:p>
          <a:p>
            <a:pPr marL="0" indent="0">
              <a:buNone/>
            </a:pPr>
            <a:endParaRPr lang="en-US" sz="1200" b="0" dirty="0"/>
          </a:p>
          <a:p>
            <a:pPr marL="0" indent="0">
              <a:buNone/>
            </a:pPr>
            <a:r>
              <a:rPr lang="en-US" sz="1200" b="0" dirty="0"/>
              <a:t>*Control Wrapper frames may carry HT Control, but have limited flexibility, increased parsing complexity, and are disallowed since 11ax; QoS Null/Data aggregation allows HT/QoS Control but also has limitations, e.g., can’t be sent in non-HT format, added overhead, limited flexibility,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7C945-9ED6-2512-65FA-DE1E2C97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21256-5401-C8CD-230F-751F0009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7E9B60B-20A1-26B6-B666-679A6F63AD01}"/>
              </a:ext>
            </a:extLst>
          </p:cNvPr>
          <p:cNvCxnSpPr>
            <a:cxnSpLocks/>
          </p:cNvCxnSpPr>
          <p:nvPr/>
        </p:nvCxnSpPr>
        <p:spPr>
          <a:xfrm>
            <a:off x="766442" y="2172302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B3D50E5-5EB5-66B3-A5F5-9E242AF968E5}"/>
              </a:ext>
            </a:extLst>
          </p:cNvPr>
          <p:cNvSpPr/>
          <p:nvPr/>
        </p:nvSpPr>
        <p:spPr>
          <a:xfrm>
            <a:off x="1210494" y="2308131"/>
            <a:ext cx="288605" cy="1421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RTS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C9D7CC-AAF4-CE83-6D3F-A20975FCD32C}"/>
              </a:ext>
            </a:extLst>
          </p:cNvPr>
          <p:cNvCxnSpPr>
            <a:cxnSpLocks/>
          </p:cNvCxnSpPr>
          <p:nvPr/>
        </p:nvCxnSpPr>
        <p:spPr>
          <a:xfrm>
            <a:off x="755576" y="2459139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7E94192-6AC9-B1BE-145E-3CB19261E3CF}"/>
              </a:ext>
            </a:extLst>
          </p:cNvPr>
          <p:cNvCxnSpPr>
            <a:cxnSpLocks/>
          </p:cNvCxnSpPr>
          <p:nvPr/>
        </p:nvCxnSpPr>
        <p:spPr>
          <a:xfrm>
            <a:off x="766442" y="2753105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2D1275-F2D7-1C23-9319-942165B205E3}"/>
              </a:ext>
            </a:extLst>
          </p:cNvPr>
          <p:cNvCxnSpPr>
            <a:cxnSpLocks/>
          </p:cNvCxnSpPr>
          <p:nvPr/>
        </p:nvCxnSpPr>
        <p:spPr>
          <a:xfrm flipV="1">
            <a:off x="1007755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763EC91-B463-DA75-2903-4F34FD3A262C}"/>
              </a:ext>
            </a:extLst>
          </p:cNvPr>
          <p:cNvCxnSpPr>
            <a:cxnSpLocks/>
          </p:cNvCxnSpPr>
          <p:nvPr/>
        </p:nvCxnSpPr>
        <p:spPr>
          <a:xfrm flipV="1">
            <a:off x="1050579" y="2390011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685165D-FB65-D194-10EC-48856475D18D}"/>
              </a:ext>
            </a:extLst>
          </p:cNvPr>
          <p:cNvCxnSpPr>
            <a:cxnSpLocks/>
          </p:cNvCxnSpPr>
          <p:nvPr/>
        </p:nvCxnSpPr>
        <p:spPr>
          <a:xfrm flipV="1">
            <a:off x="1093403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D4C4CA-28DE-C62F-F814-6F14E0D50911}"/>
              </a:ext>
            </a:extLst>
          </p:cNvPr>
          <p:cNvCxnSpPr>
            <a:cxnSpLocks/>
          </p:cNvCxnSpPr>
          <p:nvPr/>
        </p:nvCxnSpPr>
        <p:spPr>
          <a:xfrm flipV="1">
            <a:off x="1142781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5C63707-6630-C270-6A28-279C275ED58B}"/>
              </a:ext>
            </a:extLst>
          </p:cNvPr>
          <p:cNvSpPr txBox="1"/>
          <p:nvPr/>
        </p:nvSpPr>
        <p:spPr>
          <a:xfrm>
            <a:off x="883006" y="2256723"/>
            <a:ext cx="300056" cy="123019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500" dirty="0"/>
              <a:t>backoff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6CA3DD-8FC8-3D59-2607-914CAA916445}"/>
              </a:ext>
            </a:extLst>
          </p:cNvPr>
          <p:cNvSpPr txBox="1"/>
          <p:nvPr/>
        </p:nvSpPr>
        <p:spPr>
          <a:xfrm>
            <a:off x="395536" y="1984063"/>
            <a:ext cx="300056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DFD973-68BB-3861-2231-C0C8B7162454}"/>
              </a:ext>
            </a:extLst>
          </p:cNvPr>
          <p:cNvSpPr txBox="1"/>
          <p:nvPr/>
        </p:nvSpPr>
        <p:spPr>
          <a:xfrm>
            <a:off x="323528" y="2268596"/>
            <a:ext cx="479389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STA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B97B491-0284-5FE0-6001-45944149BBD3}"/>
              </a:ext>
            </a:extLst>
          </p:cNvPr>
          <p:cNvSpPr txBox="1"/>
          <p:nvPr/>
        </p:nvSpPr>
        <p:spPr>
          <a:xfrm>
            <a:off x="4875213" y="1517673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 sequence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84C5189-2F1B-79DF-6A30-4D9AA8CA0B2C}"/>
              </a:ext>
            </a:extLst>
          </p:cNvPr>
          <p:cNvSpPr txBox="1"/>
          <p:nvPr/>
        </p:nvSpPr>
        <p:spPr>
          <a:xfrm>
            <a:off x="323528" y="2512151"/>
            <a:ext cx="479389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STA 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29359D3-DAD1-0A4F-9E5D-5013DF8286E6}"/>
              </a:ext>
            </a:extLst>
          </p:cNvPr>
          <p:cNvSpPr/>
          <p:nvPr/>
        </p:nvSpPr>
        <p:spPr>
          <a:xfrm>
            <a:off x="1206292" y="2183365"/>
            <a:ext cx="300055" cy="12560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RTS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101B6C4-7C82-EA86-8CDB-F723BC1B4EC1}"/>
              </a:ext>
            </a:extLst>
          </p:cNvPr>
          <p:cNvSpPr/>
          <p:nvPr/>
        </p:nvSpPr>
        <p:spPr>
          <a:xfrm>
            <a:off x="1547664" y="2036928"/>
            <a:ext cx="296504" cy="124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CTS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8944797-B39A-B1B7-3C30-E63C18472068}"/>
              </a:ext>
            </a:extLst>
          </p:cNvPr>
          <p:cNvSpPr/>
          <p:nvPr/>
        </p:nvSpPr>
        <p:spPr>
          <a:xfrm>
            <a:off x="1550930" y="1884948"/>
            <a:ext cx="288605" cy="1468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CTS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2FE41B5-1131-4F92-96D9-9BAEB2F3B4A9}"/>
              </a:ext>
            </a:extLst>
          </p:cNvPr>
          <p:cNvSpPr/>
          <p:nvPr/>
        </p:nvSpPr>
        <p:spPr>
          <a:xfrm>
            <a:off x="1839535" y="2183012"/>
            <a:ext cx="702614" cy="27622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43B4B3-E662-FEC0-1FAF-C2E5C5C70B99}"/>
              </a:ext>
            </a:extLst>
          </p:cNvPr>
          <p:cNvSpPr/>
          <p:nvPr/>
        </p:nvSpPr>
        <p:spPr>
          <a:xfrm>
            <a:off x="2623261" y="2036474"/>
            <a:ext cx="292555" cy="1273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A18C222-E00A-1EFB-CBD1-5EE050CD8FA8}"/>
              </a:ext>
            </a:extLst>
          </p:cNvPr>
          <p:cNvSpPr/>
          <p:nvPr/>
        </p:nvSpPr>
        <p:spPr>
          <a:xfrm>
            <a:off x="2623261" y="1887756"/>
            <a:ext cx="288605" cy="1421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91D091C-3430-3690-BA08-2D1DF242A1B7}"/>
              </a:ext>
            </a:extLst>
          </p:cNvPr>
          <p:cNvSpPr/>
          <p:nvPr/>
        </p:nvSpPr>
        <p:spPr>
          <a:xfrm>
            <a:off x="3468207" y="2017808"/>
            <a:ext cx="455335" cy="145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MU RTS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962B4B3-2E29-69CD-972E-62FB7EF2901C}"/>
              </a:ext>
            </a:extLst>
          </p:cNvPr>
          <p:cNvSpPr/>
          <p:nvPr/>
        </p:nvSpPr>
        <p:spPr>
          <a:xfrm>
            <a:off x="3468208" y="1878337"/>
            <a:ext cx="455335" cy="1424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MU RTS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54218A5-9B64-589B-1C22-088620A032D6}"/>
              </a:ext>
            </a:extLst>
          </p:cNvPr>
          <p:cNvSpPr/>
          <p:nvPr/>
        </p:nvSpPr>
        <p:spPr>
          <a:xfrm>
            <a:off x="3971562" y="2624637"/>
            <a:ext cx="296504" cy="124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CTS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86A6BCC-D173-1E16-FF0F-27E8C0131FE0}"/>
              </a:ext>
            </a:extLst>
          </p:cNvPr>
          <p:cNvSpPr/>
          <p:nvPr/>
        </p:nvSpPr>
        <p:spPr>
          <a:xfrm>
            <a:off x="3979461" y="2302360"/>
            <a:ext cx="288605" cy="1421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CTS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25AD7C2-B855-1585-57C7-D7F93DFFB9C3}"/>
              </a:ext>
            </a:extLst>
          </p:cNvPr>
          <p:cNvSpPr/>
          <p:nvPr/>
        </p:nvSpPr>
        <p:spPr>
          <a:xfrm>
            <a:off x="4283953" y="1882742"/>
            <a:ext cx="702614" cy="2895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 + Trigger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B9AFA16-B64C-10EA-7B3D-52922B247A0D}"/>
              </a:ext>
            </a:extLst>
          </p:cNvPr>
          <p:cNvSpPr/>
          <p:nvPr/>
        </p:nvSpPr>
        <p:spPr>
          <a:xfrm>
            <a:off x="5068688" y="2631247"/>
            <a:ext cx="506026" cy="12185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BA+BSR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4F99734-05AE-9827-F5E8-9E1F9F00B863}"/>
              </a:ext>
            </a:extLst>
          </p:cNvPr>
          <p:cNvSpPr/>
          <p:nvPr/>
        </p:nvSpPr>
        <p:spPr>
          <a:xfrm>
            <a:off x="5073254" y="2308971"/>
            <a:ext cx="501460" cy="13804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BA+BSR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92448FE-4E4E-7910-E3A2-B2C2AF6B2D30}"/>
              </a:ext>
            </a:extLst>
          </p:cNvPr>
          <p:cNvSpPr/>
          <p:nvPr/>
        </p:nvSpPr>
        <p:spPr>
          <a:xfrm>
            <a:off x="6056685" y="2457595"/>
            <a:ext cx="702614" cy="2895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BDFBA34-7649-BE3C-720E-71F5468946DA}"/>
              </a:ext>
            </a:extLst>
          </p:cNvPr>
          <p:cNvSpPr/>
          <p:nvPr/>
        </p:nvSpPr>
        <p:spPr>
          <a:xfrm>
            <a:off x="6056685" y="2188001"/>
            <a:ext cx="702614" cy="26301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90924BC-6ABB-9242-191B-90060EF206B0}"/>
              </a:ext>
            </a:extLst>
          </p:cNvPr>
          <p:cNvSpPr/>
          <p:nvPr/>
        </p:nvSpPr>
        <p:spPr>
          <a:xfrm>
            <a:off x="5652120" y="2025195"/>
            <a:ext cx="345101" cy="1424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Basic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3762551-B923-52B5-6A62-C47B8E0CB278}"/>
              </a:ext>
            </a:extLst>
          </p:cNvPr>
          <p:cNvSpPr/>
          <p:nvPr/>
        </p:nvSpPr>
        <p:spPr>
          <a:xfrm>
            <a:off x="5652121" y="1849056"/>
            <a:ext cx="345101" cy="1763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Basic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27BA36-DDA6-0BE4-FEAD-A0D1DAD2FDA6}"/>
              </a:ext>
            </a:extLst>
          </p:cNvPr>
          <p:cNvSpPr/>
          <p:nvPr/>
        </p:nvSpPr>
        <p:spPr>
          <a:xfrm>
            <a:off x="6836348" y="2031756"/>
            <a:ext cx="292555" cy="1273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M-BA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646641-F144-FD46-32E4-E00550A778F9}"/>
              </a:ext>
            </a:extLst>
          </p:cNvPr>
          <p:cNvSpPr/>
          <p:nvPr/>
        </p:nvSpPr>
        <p:spPr>
          <a:xfrm>
            <a:off x="6836348" y="1866260"/>
            <a:ext cx="292555" cy="1589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M-BA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2887F1B-8351-24E8-1CF1-561DF2A19E41}"/>
              </a:ext>
            </a:extLst>
          </p:cNvPr>
          <p:cNvSpPr txBox="1"/>
          <p:nvPr/>
        </p:nvSpPr>
        <p:spPr>
          <a:xfrm>
            <a:off x="1695232" y="1557746"/>
            <a:ext cx="984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 sequence</a:t>
            </a:r>
          </a:p>
        </p:txBody>
      </p:sp>
    </p:spTree>
    <p:extLst>
      <p:ext uri="{BB962C8B-B14F-4D97-AF65-F5344CB8AC3E}">
        <p14:creationId xmlns:p14="http://schemas.microsoft.com/office/powerpoint/2010/main" val="104713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3D45-CC4B-D6D9-384A-F021F6DD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Control Feedback Candidates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D884681-A3D7-3D2A-4440-A461722DB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68191"/>
            <a:ext cx="7772400" cy="3609525"/>
          </a:xfrm>
        </p:spPr>
        <p:txBody>
          <a:bodyPr/>
          <a:lstStyle/>
          <a:p>
            <a:r>
              <a:rPr lang="en-US" sz="1600" dirty="0"/>
              <a:t>Possible candidates for ICF/ICR (rely on legacy control frames):</a:t>
            </a:r>
          </a:p>
          <a:p>
            <a:pPr lvl="1"/>
            <a:r>
              <a:rPr lang="en-US" sz="1400" b="1" dirty="0"/>
              <a:t>RTS/CTS: </a:t>
            </a:r>
            <a:r>
              <a:rPr lang="en-US" sz="1400" dirty="0"/>
              <a:t>Used by both AP &amp; non-AP STAs to protect SU/MU exchanges</a:t>
            </a:r>
          </a:p>
          <a:p>
            <a:pPr lvl="2"/>
            <a:r>
              <a:rPr lang="en-US" sz="1200" b="1" dirty="0"/>
              <a:t>Issue:</a:t>
            </a:r>
            <a:r>
              <a:rPr lang="en-US" sz="1200" dirty="0"/>
              <a:t> RTS/CTS frames sent in non-HT (dup) PPDU; format change likely to impact legacy behavior</a:t>
            </a:r>
          </a:p>
          <a:p>
            <a:pPr lvl="1"/>
            <a:r>
              <a:rPr lang="en-US" sz="1400" b="1" dirty="0"/>
              <a:t>MU RTS/CTS:</a:t>
            </a:r>
            <a:r>
              <a:rPr lang="en-US" sz="1400" dirty="0"/>
              <a:t> Used by AP to protect MU/SU exchanges, and initiate eMLSR sequences</a:t>
            </a:r>
          </a:p>
          <a:p>
            <a:pPr lvl="2"/>
            <a:r>
              <a:rPr lang="en-US" sz="1200" b="1" dirty="0"/>
              <a:t>Note:</a:t>
            </a:r>
            <a:r>
              <a:rPr lang="en-US" sz="1200" dirty="0"/>
              <a:t> Other Trigger variants solicit TB PPDUs, which carry QoS Null/Data;</a:t>
            </a:r>
          </a:p>
          <a:p>
            <a:pPr lvl="2"/>
            <a:r>
              <a:rPr lang="en-US" sz="1200" b="1" dirty="0"/>
              <a:t>Possible Issue: </a:t>
            </a:r>
            <a:r>
              <a:rPr lang="en-US" sz="1200" dirty="0"/>
              <a:t>Trigger frames can only be generated by AP; not allowed for non-AP STAs</a:t>
            </a:r>
          </a:p>
          <a:p>
            <a:pPr lvl="1"/>
            <a:r>
              <a:rPr lang="en-US" sz="1400" b="1" dirty="0"/>
              <a:t>BAR/BA frames:</a:t>
            </a:r>
            <a:r>
              <a:rPr lang="en-US" sz="1400" dirty="0"/>
              <a:t> Used by AP &amp; STA to reset BA scoreboards and advance BA windows</a:t>
            </a:r>
          </a:p>
          <a:p>
            <a:pPr lvl="2"/>
            <a:r>
              <a:rPr lang="en-US" sz="1200" b="1" dirty="0"/>
              <a:t>Possible Issue: </a:t>
            </a:r>
            <a:r>
              <a:rPr lang="en-US" sz="1200" dirty="0"/>
              <a:t>No NAV reset properties when used as ICF/ICR;</a:t>
            </a:r>
          </a:p>
          <a:p>
            <a:r>
              <a:rPr lang="en-US" sz="1600" dirty="0"/>
              <a:t>Possible candidates for CRF (rely on legacy control frames):</a:t>
            </a:r>
          </a:p>
          <a:p>
            <a:pPr lvl="1"/>
            <a:r>
              <a:rPr lang="en-US" sz="1400" b="1" dirty="0"/>
              <a:t>Ack/BA/M-BA: </a:t>
            </a:r>
            <a:r>
              <a:rPr lang="en-US" sz="1400" dirty="0"/>
              <a:t>Used by both AP and non-AP STAs to acknowledge reception of (A-)MPDUs</a:t>
            </a:r>
          </a:p>
          <a:p>
            <a:pPr lvl="2"/>
            <a:r>
              <a:rPr lang="en-US" sz="1200" dirty="0"/>
              <a:t>Possible issue: format change for certain formats likely to impact legacy behavior</a:t>
            </a:r>
          </a:p>
          <a:p>
            <a:r>
              <a:rPr lang="en-US" sz="1600" dirty="0"/>
              <a:t>Alternative: Define a new Control frame that contains Control Feedback</a:t>
            </a:r>
          </a:p>
          <a:p>
            <a:pPr lvl="1"/>
            <a:r>
              <a:rPr lang="en-US" sz="1400" dirty="0"/>
              <a:t>Possible but less preferred due to added complexity design; and </a:t>
            </a:r>
          </a:p>
          <a:p>
            <a:pPr lvl="1"/>
            <a:r>
              <a:rPr lang="en-US" sz="1400" dirty="0"/>
              <a:t>Possible loss of existing functionalities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7C945-9ED6-2512-65FA-DE1E2C97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21256-5401-C8CD-230F-751F0009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566ADF-8FE7-23E9-D2FA-82DB74895F0B}"/>
              </a:ext>
            </a:extLst>
          </p:cNvPr>
          <p:cNvCxnSpPr>
            <a:cxnSpLocks/>
          </p:cNvCxnSpPr>
          <p:nvPr/>
        </p:nvCxnSpPr>
        <p:spPr>
          <a:xfrm>
            <a:off x="766442" y="2172302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50CC8EA-8CCF-1ABD-1AC5-197836CC6D2F}"/>
              </a:ext>
            </a:extLst>
          </p:cNvPr>
          <p:cNvSpPr/>
          <p:nvPr/>
        </p:nvSpPr>
        <p:spPr>
          <a:xfrm>
            <a:off x="1210494" y="2308131"/>
            <a:ext cx="288605" cy="1421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2BF0686-5CDA-9950-9AE9-307F5422C01E}"/>
              </a:ext>
            </a:extLst>
          </p:cNvPr>
          <p:cNvCxnSpPr>
            <a:cxnSpLocks/>
          </p:cNvCxnSpPr>
          <p:nvPr/>
        </p:nvCxnSpPr>
        <p:spPr>
          <a:xfrm>
            <a:off x="755576" y="2459139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CBABD2C-EE60-3CC9-F1DC-95EF4B2C8090}"/>
              </a:ext>
            </a:extLst>
          </p:cNvPr>
          <p:cNvCxnSpPr>
            <a:cxnSpLocks/>
          </p:cNvCxnSpPr>
          <p:nvPr/>
        </p:nvCxnSpPr>
        <p:spPr>
          <a:xfrm>
            <a:off x="766442" y="2753105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B8E54DA-A294-5EF5-9D83-C90706E15756}"/>
              </a:ext>
            </a:extLst>
          </p:cNvPr>
          <p:cNvCxnSpPr>
            <a:cxnSpLocks/>
          </p:cNvCxnSpPr>
          <p:nvPr/>
        </p:nvCxnSpPr>
        <p:spPr>
          <a:xfrm flipV="1">
            <a:off x="1007755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079943D-7BE7-2291-9FB8-65FFD5750821}"/>
              </a:ext>
            </a:extLst>
          </p:cNvPr>
          <p:cNvCxnSpPr>
            <a:cxnSpLocks/>
          </p:cNvCxnSpPr>
          <p:nvPr/>
        </p:nvCxnSpPr>
        <p:spPr>
          <a:xfrm flipV="1">
            <a:off x="1050579" y="2390011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1ACC830-46A7-61C6-5CB7-FEA5868341AE}"/>
              </a:ext>
            </a:extLst>
          </p:cNvPr>
          <p:cNvCxnSpPr>
            <a:cxnSpLocks/>
          </p:cNvCxnSpPr>
          <p:nvPr/>
        </p:nvCxnSpPr>
        <p:spPr>
          <a:xfrm flipV="1">
            <a:off x="1093403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99AA44D-B59F-6E81-1F9D-FAA0A1296616}"/>
              </a:ext>
            </a:extLst>
          </p:cNvPr>
          <p:cNvCxnSpPr>
            <a:cxnSpLocks/>
          </p:cNvCxnSpPr>
          <p:nvPr/>
        </p:nvCxnSpPr>
        <p:spPr>
          <a:xfrm flipV="1">
            <a:off x="1142781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97E8B1A-9467-891E-1C35-015666B747B9}"/>
              </a:ext>
            </a:extLst>
          </p:cNvPr>
          <p:cNvSpPr txBox="1"/>
          <p:nvPr/>
        </p:nvSpPr>
        <p:spPr>
          <a:xfrm>
            <a:off x="883006" y="2256723"/>
            <a:ext cx="300056" cy="123019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500" dirty="0"/>
              <a:t>backoff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B5B4E2-84EC-C793-6404-08BC66D63B82}"/>
              </a:ext>
            </a:extLst>
          </p:cNvPr>
          <p:cNvSpPr txBox="1"/>
          <p:nvPr/>
        </p:nvSpPr>
        <p:spPr>
          <a:xfrm>
            <a:off x="395536" y="1984063"/>
            <a:ext cx="300056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AP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9AF16F-DB5E-E840-F13F-1EAAE0CDA4EC}"/>
              </a:ext>
            </a:extLst>
          </p:cNvPr>
          <p:cNvSpPr txBox="1"/>
          <p:nvPr/>
        </p:nvSpPr>
        <p:spPr>
          <a:xfrm>
            <a:off x="323528" y="2268596"/>
            <a:ext cx="479389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STA 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0A7AFDA-0853-3DB5-7625-2D59B2AE9703}"/>
              </a:ext>
            </a:extLst>
          </p:cNvPr>
          <p:cNvSpPr txBox="1"/>
          <p:nvPr/>
        </p:nvSpPr>
        <p:spPr>
          <a:xfrm>
            <a:off x="4875213" y="1517673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 sequence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B8C81C-5543-9E71-6233-64CC2024E524}"/>
              </a:ext>
            </a:extLst>
          </p:cNvPr>
          <p:cNvSpPr txBox="1"/>
          <p:nvPr/>
        </p:nvSpPr>
        <p:spPr>
          <a:xfrm>
            <a:off x="323528" y="2512151"/>
            <a:ext cx="479389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STA 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7FEB40-16B2-B6FE-B0F9-37200117D64C}"/>
              </a:ext>
            </a:extLst>
          </p:cNvPr>
          <p:cNvSpPr/>
          <p:nvPr/>
        </p:nvSpPr>
        <p:spPr>
          <a:xfrm>
            <a:off x="1206292" y="2183365"/>
            <a:ext cx="300055" cy="1256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69E46C4-543D-0ACB-9331-6C5A918B83BD}"/>
              </a:ext>
            </a:extLst>
          </p:cNvPr>
          <p:cNvSpPr/>
          <p:nvPr/>
        </p:nvSpPr>
        <p:spPr>
          <a:xfrm>
            <a:off x="1547664" y="2036928"/>
            <a:ext cx="296504" cy="1247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4DA4E56-F2AC-67BB-5A6E-0F1CE38A6F6D}"/>
              </a:ext>
            </a:extLst>
          </p:cNvPr>
          <p:cNvSpPr/>
          <p:nvPr/>
        </p:nvSpPr>
        <p:spPr>
          <a:xfrm>
            <a:off x="1550930" y="1884948"/>
            <a:ext cx="288605" cy="1468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0B6FCA-7044-9986-6C85-C3D783558A67}"/>
              </a:ext>
            </a:extLst>
          </p:cNvPr>
          <p:cNvSpPr/>
          <p:nvPr/>
        </p:nvSpPr>
        <p:spPr>
          <a:xfrm>
            <a:off x="1839535" y="2183012"/>
            <a:ext cx="702614" cy="27622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424DB10-5F52-46CC-60E3-5A3DF59F5D30}"/>
              </a:ext>
            </a:extLst>
          </p:cNvPr>
          <p:cNvSpPr/>
          <p:nvPr/>
        </p:nvSpPr>
        <p:spPr>
          <a:xfrm>
            <a:off x="2623261" y="2036474"/>
            <a:ext cx="292555" cy="12734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D288AC3-BD01-03BB-D938-4AB5FBEA9025}"/>
              </a:ext>
            </a:extLst>
          </p:cNvPr>
          <p:cNvSpPr/>
          <p:nvPr/>
        </p:nvSpPr>
        <p:spPr>
          <a:xfrm>
            <a:off x="2623261" y="1887756"/>
            <a:ext cx="288605" cy="1421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C4D59FA-F7B0-2715-2015-1C67B5656C15}"/>
              </a:ext>
            </a:extLst>
          </p:cNvPr>
          <p:cNvSpPr/>
          <p:nvPr/>
        </p:nvSpPr>
        <p:spPr>
          <a:xfrm>
            <a:off x="3468207" y="2017808"/>
            <a:ext cx="455335" cy="14509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5ABFDD9-145E-8BC0-6FBB-171F29776B75}"/>
              </a:ext>
            </a:extLst>
          </p:cNvPr>
          <p:cNvSpPr/>
          <p:nvPr/>
        </p:nvSpPr>
        <p:spPr>
          <a:xfrm>
            <a:off x="3468208" y="1878337"/>
            <a:ext cx="455335" cy="1424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0921BD7-AB84-DC1F-C9B4-C107D6305BAC}"/>
              </a:ext>
            </a:extLst>
          </p:cNvPr>
          <p:cNvSpPr/>
          <p:nvPr/>
        </p:nvSpPr>
        <p:spPr>
          <a:xfrm>
            <a:off x="3971562" y="2624637"/>
            <a:ext cx="296504" cy="1247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CE30E49-ED8B-DEE0-6BC3-BFDC01BE5D6B}"/>
              </a:ext>
            </a:extLst>
          </p:cNvPr>
          <p:cNvSpPr/>
          <p:nvPr/>
        </p:nvSpPr>
        <p:spPr>
          <a:xfrm>
            <a:off x="3979461" y="2302360"/>
            <a:ext cx="288605" cy="1421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B6EC066-FFE7-67A4-DB9D-DC757900381B}"/>
              </a:ext>
            </a:extLst>
          </p:cNvPr>
          <p:cNvSpPr/>
          <p:nvPr/>
        </p:nvSpPr>
        <p:spPr>
          <a:xfrm>
            <a:off x="4283953" y="1882742"/>
            <a:ext cx="702614" cy="2895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 + Trigger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27C896B-E0DB-908B-93CE-63C13D09953B}"/>
              </a:ext>
            </a:extLst>
          </p:cNvPr>
          <p:cNvSpPr/>
          <p:nvPr/>
        </p:nvSpPr>
        <p:spPr>
          <a:xfrm>
            <a:off x="5068688" y="2631247"/>
            <a:ext cx="506026" cy="12185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BA+BSR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FD12030-BD20-1642-E3F3-410C71076641}"/>
              </a:ext>
            </a:extLst>
          </p:cNvPr>
          <p:cNvSpPr/>
          <p:nvPr/>
        </p:nvSpPr>
        <p:spPr>
          <a:xfrm>
            <a:off x="5073254" y="2308971"/>
            <a:ext cx="501460" cy="13804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BA+BSR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255246-0AB5-109D-FF2C-178A12BA0D73}"/>
              </a:ext>
            </a:extLst>
          </p:cNvPr>
          <p:cNvSpPr/>
          <p:nvPr/>
        </p:nvSpPr>
        <p:spPr>
          <a:xfrm>
            <a:off x="6056685" y="2457595"/>
            <a:ext cx="702614" cy="2895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DED1EDA-3ACD-B59B-C6AF-F7C37564A357}"/>
              </a:ext>
            </a:extLst>
          </p:cNvPr>
          <p:cNvSpPr/>
          <p:nvPr/>
        </p:nvSpPr>
        <p:spPr>
          <a:xfrm>
            <a:off x="6056685" y="2188001"/>
            <a:ext cx="702614" cy="26301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18C1E4A-3E86-C8DD-48A8-DD5EAB5BFC53}"/>
              </a:ext>
            </a:extLst>
          </p:cNvPr>
          <p:cNvSpPr/>
          <p:nvPr/>
        </p:nvSpPr>
        <p:spPr>
          <a:xfrm>
            <a:off x="5652120" y="2025195"/>
            <a:ext cx="345101" cy="1424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BCB7BAA-A8D9-310D-BB85-A804771D81B9}"/>
              </a:ext>
            </a:extLst>
          </p:cNvPr>
          <p:cNvSpPr/>
          <p:nvPr/>
        </p:nvSpPr>
        <p:spPr>
          <a:xfrm>
            <a:off x="5652121" y="1849056"/>
            <a:ext cx="345101" cy="1763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06D964B-9DF8-9EA2-E435-4BEFB63592F7}"/>
              </a:ext>
            </a:extLst>
          </p:cNvPr>
          <p:cNvSpPr/>
          <p:nvPr/>
        </p:nvSpPr>
        <p:spPr>
          <a:xfrm>
            <a:off x="6836348" y="2031756"/>
            <a:ext cx="292555" cy="12734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F83EAC2-5C64-5586-0CFA-E536D158097B}"/>
              </a:ext>
            </a:extLst>
          </p:cNvPr>
          <p:cNvSpPr/>
          <p:nvPr/>
        </p:nvSpPr>
        <p:spPr>
          <a:xfrm>
            <a:off x="6836348" y="1866260"/>
            <a:ext cx="292555" cy="1589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9BB40DF-A3EF-7077-08E4-791B4C5465BA}"/>
              </a:ext>
            </a:extLst>
          </p:cNvPr>
          <p:cNvSpPr txBox="1"/>
          <p:nvPr/>
        </p:nvSpPr>
        <p:spPr>
          <a:xfrm>
            <a:off x="1695232" y="1557746"/>
            <a:ext cx="984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 sequence</a:t>
            </a:r>
          </a:p>
        </p:txBody>
      </p:sp>
    </p:spTree>
    <p:extLst>
      <p:ext uri="{BB962C8B-B14F-4D97-AF65-F5344CB8AC3E}">
        <p14:creationId xmlns:p14="http://schemas.microsoft.com/office/powerpoint/2010/main" val="336295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3D45-CC4B-D6D9-384A-F021F6DD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Frame Candidates: Down Selection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D884681-A3D7-3D2A-4440-A461722DB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797565"/>
            <a:ext cx="7772400" cy="3627435"/>
          </a:xfrm>
        </p:spPr>
        <p:txBody>
          <a:bodyPr/>
          <a:lstStyle/>
          <a:p>
            <a:r>
              <a:rPr lang="en-US" sz="2000" dirty="0"/>
              <a:t>ICF: Trigger frames and BAR frames</a:t>
            </a:r>
          </a:p>
          <a:p>
            <a:pPr lvl="1"/>
            <a:r>
              <a:rPr lang="en-US" sz="1800" dirty="0"/>
              <a:t>Trigger frames today cover UL TB (MU), DL MU and UL SU operation initiated by AP</a:t>
            </a:r>
          </a:p>
          <a:p>
            <a:pPr lvl="1"/>
            <a:r>
              <a:rPr lang="en-US" sz="1800" dirty="0"/>
              <a:t>BAR frame covers DL/UL SU TXOP/sequences initiated by AP and STA</a:t>
            </a:r>
          </a:p>
          <a:p>
            <a:r>
              <a:rPr lang="en-US" sz="2000" dirty="0"/>
              <a:t>ICR: Multi-STA/C-BlockAck frame</a:t>
            </a:r>
          </a:p>
          <a:p>
            <a:pPr lvl="1"/>
            <a:r>
              <a:rPr lang="en-US" sz="1800" dirty="0"/>
              <a:t>Covers responding to BAR frames and maybe to an MU RTS Trigger</a:t>
            </a:r>
          </a:p>
          <a:p>
            <a:pPr lvl="2"/>
            <a:r>
              <a:rPr lang="en-US" sz="1600" dirty="0"/>
              <a:t>Unless we want to define a new flexible CTS frame</a:t>
            </a:r>
          </a:p>
          <a:p>
            <a:r>
              <a:rPr lang="en-US" sz="2000" dirty="0"/>
              <a:t>CRF: Multi-STA/C-BlockAck frame</a:t>
            </a:r>
          </a:p>
          <a:p>
            <a:pPr lvl="1"/>
            <a:r>
              <a:rPr lang="en-US" sz="1800" dirty="0"/>
              <a:t>Covers responses in multiple acknowledgment &amp; multiple STAs contexts</a:t>
            </a:r>
          </a:p>
          <a:p>
            <a:pPr lvl="1"/>
            <a:r>
              <a:rPr lang="en-US" sz="1800" dirty="0"/>
              <a:t>Can also be sent as a response that only contains Control Feedback (ICR)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7C945-9ED6-2512-65FA-DE1E2C97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21256-5401-C8CD-230F-751F0009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566ADF-8FE7-23E9-D2FA-82DB74895F0B}"/>
              </a:ext>
            </a:extLst>
          </p:cNvPr>
          <p:cNvCxnSpPr>
            <a:cxnSpLocks/>
          </p:cNvCxnSpPr>
          <p:nvPr/>
        </p:nvCxnSpPr>
        <p:spPr>
          <a:xfrm>
            <a:off x="766442" y="2172302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50CC8EA-8CCF-1ABD-1AC5-197836CC6D2F}"/>
              </a:ext>
            </a:extLst>
          </p:cNvPr>
          <p:cNvSpPr/>
          <p:nvPr/>
        </p:nvSpPr>
        <p:spPr>
          <a:xfrm>
            <a:off x="1210494" y="2308131"/>
            <a:ext cx="288605" cy="1421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2BF0686-5CDA-9950-9AE9-307F5422C01E}"/>
              </a:ext>
            </a:extLst>
          </p:cNvPr>
          <p:cNvCxnSpPr>
            <a:cxnSpLocks/>
          </p:cNvCxnSpPr>
          <p:nvPr/>
        </p:nvCxnSpPr>
        <p:spPr>
          <a:xfrm>
            <a:off x="755576" y="2459139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CBABD2C-EE60-3CC9-F1DC-95EF4B2C8090}"/>
              </a:ext>
            </a:extLst>
          </p:cNvPr>
          <p:cNvCxnSpPr>
            <a:cxnSpLocks/>
          </p:cNvCxnSpPr>
          <p:nvPr/>
        </p:nvCxnSpPr>
        <p:spPr>
          <a:xfrm>
            <a:off x="766442" y="2753105"/>
            <a:ext cx="770262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B8E54DA-A294-5EF5-9D83-C90706E15756}"/>
              </a:ext>
            </a:extLst>
          </p:cNvPr>
          <p:cNvCxnSpPr>
            <a:cxnSpLocks/>
          </p:cNvCxnSpPr>
          <p:nvPr/>
        </p:nvCxnSpPr>
        <p:spPr>
          <a:xfrm flipV="1">
            <a:off x="1007755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079943D-7BE7-2291-9FB8-65FFD5750821}"/>
              </a:ext>
            </a:extLst>
          </p:cNvPr>
          <p:cNvCxnSpPr>
            <a:cxnSpLocks/>
          </p:cNvCxnSpPr>
          <p:nvPr/>
        </p:nvCxnSpPr>
        <p:spPr>
          <a:xfrm flipV="1">
            <a:off x="1050579" y="2390011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1ACC830-46A7-61C6-5CB7-FEA5868341AE}"/>
              </a:ext>
            </a:extLst>
          </p:cNvPr>
          <p:cNvCxnSpPr>
            <a:cxnSpLocks/>
          </p:cNvCxnSpPr>
          <p:nvPr/>
        </p:nvCxnSpPr>
        <p:spPr>
          <a:xfrm flipV="1">
            <a:off x="1093403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99AA44D-B59F-6E81-1F9D-FAA0A1296616}"/>
              </a:ext>
            </a:extLst>
          </p:cNvPr>
          <p:cNvCxnSpPr>
            <a:cxnSpLocks/>
          </p:cNvCxnSpPr>
          <p:nvPr/>
        </p:nvCxnSpPr>
        <p:spPr>
          <a:xfrm flipV="1">
            <a:off x="1142781" y="2389696"/>
            <a:ext cx="49378" cy="6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97E8B1A-9467-891E-1C35-015666B747B9}"/>
              </a:ext>
            </a:extLst>
          </p:cNvPr>
          <p:cNvSpPr txBox="1"/>
          <p:nvPr/>
        </p:nvSpPr>
        <p:spPr>
          <a:xfrm>
            <a:off x="883006" y="2256723"/>
            <a:ext cx="300056" cy="123019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500" dirty="0"/>
              <a:t>backoff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B5B4E2-84EC-C793-6404-08BC66D63B82}"/>
              </a:ext>
            </a:extLst>
          </p:cNvPr>
          <p:cNvSpPr txBox="1"/>
          <p:nvPr/>
        </p:nvSpPr>
        <p:spPr>
          <a:xfrm>
            <a:off x="395536" y="1984063"/>
            <a:ext cx="300056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AP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9AF16F-DB5E-E840-F13F-1EAAE0CDA4EC}"/>
              </a:ext>
            </a:extLst>
          </p:cNvPr>
          <p:cNvSpPr txBox="1"/>
          <p:nvPr/>
        </p:nvSpPr>
        <p:spPr>
          <a:xfrm>
            <a:off x="323528" y="2268596"/>
            <a:ext cx="479389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STA 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0A7AFDA-0853-3DB5-7625-2D59B2AE9703}"/>
              </a:ext>
            </a:extLst>
          </p:cNvPr>
          <p:cNvSpPr txBox="1"/>
          <p:nvPr/>
        </p:nvSpPr>
        <p:spPr>
          <a:xfrm>
            <a:off x="4875213" y="1517673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 sequence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B8C81C-5543-9E71-6233-64CC2024E524}"/>
              </a:ext>
            </a:extLst>
          </p:cNvPr>
          <p:cNvSpPr txBox="1"/>
          <p:nvPr/>
        </p:nvSpPr>
        <p:spPr>
          <a:xfrm>
            <a:off x="323528" y="2512151"/>
            <a:ext cx="479389" cy="190543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STA 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7FEB40-16B2-B6FE-B0F9-37200117D64C}"/>
              </a:ext>
            </a:extLst>
          </p:cNvPr>
          <p:cNvSpPr/>
          <p:nvPr/>
        </p:nvSpPr>
        <p:spPr>
          <a:xfrm>
            <a:off x="1206292" y="2183365"/>
            <a:ext cx="300055" cy="1256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69E46C4-543D-0ACB-9331-6C5A918B83BD}"/>
              </a:ext>
            </a:extLst>
          </p:cNvPr>
          <p:cNvSpPr/>
          <p:nvPr/>
        </p:nvSpPr>
        <p:spPr>
          <a:xfrm>
            <a:off x="1547664" y="2036928"/>
            <a:ext cx="296504" cy="1247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4DA4E56-F2AC-67BB-5A6E-0F1CE38A6F6D}"/>
              </a:ext>
            </a:extLst>
          </p:cNvPr>
          <p:cNvSpPr/>
          <p:nvPr/>
        </p:nvSpPr>
        <p:spPr>
          <a:xfrm>
            <a:off x="1550930" y="1884948"/>
            <a:ext cx="288605" cy="1468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0B6FCA-7044-9986-6C85-C3D783558A67}"/>
              </a:ext>
            </a:extLst>
          </p:cNvPr>
          <p:cNvSpPr/>
          <p:nvPr/>
        </p:nvSpPr>
        <p:spPr>
          <a:xfrm>
            <a:off x="1839535" y="2183012"/>
            <a:ext cx="702614" cy="27622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424DB10-5F52-46CC-60E3-5A3DF59F5D30}"/>
              </a:ext>
            </a:extLst>
          </p:cNvPr>
          <p:cNvSpPr/>
          <p:nvPr/>
        </p:nvSpPr>
        <p:spPr>
          <a:xfrm>
            <a:off x="2623261" y="2036474"/>
            <a:ext cx="292555" cy="12734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D288AC3-BD01-03BB-D938-4AB5FBEA9025}"/>
              </a:ext>
            </a:extLst>
          </p:cNvPr>
          <p:cNvSpPr/>
          <p:nvPr/>
        </p:nvSpPr>
        <p:spPr>
          <a:xfrm>
            <a:off x="2623261" y="1887756"/>
            <a:ext cx="288605" cy="1421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C4D59FA-F7B0-2715-2015-1C67B5656C15}"/>
              </a:ext>
            </a:extLst>
          </p:cNvPr>
          <p:cNvSpPr/>
          <p:nvPr/>
        </p:nvSpPr>
        <p:spPr>
          <a:xfrm>
            <a:off x="3468207" y="2017808"/>
            <a:ext cx="455335" cy="14509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5ABFDD9-145E-8BC0-6FBB-171F29776B75}"/>
              </a:ext>
            </a:extLst>
          </p:cNvPr>
          <p:cNvSpPr/>
          <p:nvPr/>
        </p:nvSpPr>
        <p:spPr>
          <a:xfrm>
            <a:off x="3468208" y="1878337"/>
            <a:ext cx="455335" cy="1424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0921BD7-AB84-DC1F-C9B4-C107D6305BAC}"/>
              </a:ext>
            </a:extLst>
          </p:cNvPr>
          <p:cNvSpPr/>
          <p:nvPr/>
        </p:nvSpPr>
        <p:spPr>
          <a:xfrm>
            <a:off x="3971562" y="2624637"/>
            <a:ext cx="296504" cy="1247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CE30E49-ED8B-DEE0-6BC3-BFDC01BE5D6B}"/>
              </a:ext>
            </a:extLst>
          </p:cNvPr>
          <p:cNvSpPr/>
          <p:nvPr/>
        </p:nvSpPr>
        <p:spPr>
          <a:xfrm>
            <a:off x="3979461" y="2302360"/>
            <a:ext cx="288605" cy="1421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B6EC066-FFE7-67A4-DB9D-DC757900381B}"/>
              </a:ext>
            </a:extLst>
          </p:cNvPr>
          <p:cNvSpPr/>
          <p:nvPr/>
        </p:nvSpPr>
        <p:spPr>
          <a:xfrm>
            <a:off x="4283953" y="1882742"/>
            <a:ext cx="702614" cy="2895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 + Trigger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27C896B-E0DB-908B-93CE-63C13D09953B}"/>
              </a:ext>
            </a:extLst>
          </p:cNvPr>
          <p:cNvSpPr/>
          <p:nvPr/>
        </p:nvSpPr>
        <p:spPr>
          <a:xfrm>
            <a:off x="5068688" y="2631247"/>
            <a:ext cx="506026" cy="12185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BA+BSR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FD12030-BD20-1642-E3F3-410C71076641}"/>
              </a:ext>
            </a:extLst>
          </p:cNvPr>
          <p:cNvSpPr/>
          <p:nvPr/>
        </p:nvSpPr>
        <p:spPr>
          <a:xfrm>
            <a:off x="5073254" y="2308971"/>
            <a:ext cx="501460" cy="13804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BA+BSR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255246-0AB5-109D-FF2C-178A12BA0D73}"/>
              </a:ext>
            </a:extLst>
          </p:cNvPr>
          <p:cNvSpPr/>
          <p:nvPr/>
        </p:nvSpPr>
        <p:spPr>
          <a:xfrm>
            <a:off x="6056685" y="2457595"/>
            <a:ext cx="702614" cy="2895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DED1EDA-3ACD-B59B-C6AF-F7C37564A357}"/>
              </a:ext>
            </a:extLst>
          </p:cNvPr>
          <p:cNvSpPr/>
          <p:nvPr/>
        </p:nvSpPr>
        <p:spPr>
          <a:xfrm>
            <a:off x="6056685" y="2188001"/>
            <a:ext cx="702614" cy="26301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Data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18C1E4A-3E86-C8DD-48A8-DD5EAB5BFC53}"/>
              </a:ext>
            </a:extLst>
          </p:cNvPr>
          <p:cNvSpPr/>
          <p:nvPr/>
        </p:nvSpPr>
        <p:spPr>
          <a:xfrm>
            <a:off x="5652120" y="2025195"/>
            <a:ext cx="345101" cy="1424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BCB7BAA-A8D9-310D-BB85-A804771D81B9}"/>
              </a:ext>
            </a:extLst>
          </p:cNvPr>
          <p:cNvSpPr/>
          <p:nvPr/>
        </p:nvSpPr>
        <p:spPr>
          <a:xfrm>
            <a:off x="5652121" y="1849056"/>
            <a:ext cx="345101" cy="1763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ICF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06D964B-9DF8-9EA2-E435-4BEFB63592F7}"/>
              </a:ext>
            </a:extLst>
          </p:cNvPr>
          <p:cNvSpPr/>
          <p:nvPr/>
        </p:nvSpPr>
        <p:spPr>
          <a:xfrm>
            <a:off x="6836348" y="2031756"/>
            <a:ext cx="292555" cy="12734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F83EAC2-5C64-5586-0CFA-E536D158097B}"/>
              </a:ext>
            </a:extLst>
          </p:cNvPr>
          <p:cNvSpPr/>
          <p:nvPr/>
        </p:nvSpPr>
        <p:spPr>
          <a:xfrm>
            <a:off x="6836348" y="1866260"/>
            <a:ext cx="292555" cy="1589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CRF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9BB40DF-A3EF-7077-08E4-791B4C5465BA}"/>
              </a:ext>
            </a:extLst>
          </p:cNvPr>
          <p:cNvSpPr txBox="1"/>
          <p:nvPr/>
        </p:nvSpPr>
        <p:spPr>
          <a:xfrm>
            <a:off x="1695232" y="1557746"/>
            <a:ext cx="984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 sequence</a:t>
            </a:r>
          </a:p>
        </p:txBody>
      </p:sp>
    </p:spTree>
    <p:extLst>
      <p:ext uri="{BB962C8B-B14F-4D97-AF65-F5344CB8AC3E}">
        <p14:creationId xmlns:p14="http://schemas.microsoft.com/office/powerpoint/2010/main" val="330594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6E10-DF1E-0376-E742-37DBD6E39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Flexible Control Frames: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20D8D-B00F-FC42-A44B-709A9BC5F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259113"/>
          </a:xfrm>
        </p:spPr>
        <p:txBody>
          <a:bodyPr/>
          <a:lstStyle/>
          <a:p>
            <a:r>
              <a:rPr lang="en-US" dirty="0"/>
              <a:t>Proposal is to target a design that provides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Backwards compatibility and legacy interoperation</a:t>
            </a:r>
          </a:p>
          <a:p>
            <a:pPr marL="1257300" lvl="2" indent="-457200"/>
            <a:r>
              <a:rPr lang="en-US" dirty="0"/>
              <a:t>Re-use commonly used existing frames that are legacy compliant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Flexibility in feedback control delivery</a:t>
            </a:r>
          </a:p>
          <a:p>
            <a:pPr lvl="2"/>
            <a:r>
              <a:rPr lang="en-US" dirty="0"/>
              <a:t>Native support for variable length feedback control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Support for existing functionalities wherever appropriate</a:t>
            </a:r>
          </a:p>
          <a:p>
            <a:pPr marL="1257300" lvl="2" indent="-457200"/>
            <a:r>
              <a:rPr lang="en-US" dirty="0"/>
              <a:t>BSR, BQR, OM Control, UPH, AAR, CAS control,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Processing time for resource intensive mechanisms</a:t>
            </a:r>
          </a:p>
          <a:p>
            <a:pPr marL="1257300" lvl="2" indent="-457200"/>
            <a:r>
              <a:rPr lang="en-US" dirty="0"/>
              <a:t>Inherit MAC padding functionalities from Trigger frame design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Secure control feedback exchange</a:t>
            </a:r>
          </a:p>
          <a:p>
            <a:pPr marL="1257300" lvl="2" indent="-457200"/>
            <a:r>
              <a:rPr lang="en-US" dirty="0"/>
              <a:t>Ensure integrity of the exchanged information</a:t>
            </a:r>
          </a:p>
          <a:p>
            <a:pPr marL="457200" lvl="1" indent="0">
              <a:buNone/>
            </a:pPr>
            <a:endParaRPr lang="en-US" dirty="0"/>
          </a:p>
          <a:p>
            <a:pPr marL="8001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E5822-FDAF-1A7A-7263-95FD69EA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59DDD-FEE5-338A-AF0F-690518ED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George Cherian,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4289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EC2F4-C912-B545-6352-EAF9D6E3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Flexible Control Frames: Formats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2AA8C-3A01-F104-30E0-F66D17E8A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A7CC9-CF5F-E864-F082-5164566C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George Cherian, Qualcomm Technologies Inc.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92CF2F3-F99C-CBE9-2970-A4F63B1DDA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02398"/>
              </p:ext>
            </p:extLst>
          </p:nvPr>
        </p:nvGraphicFramePr>
        <p:xfrm>
          <a:off x="1982013" y="4479776"/>
          <a:ext cx="4957055" cy="533400"/>
        </p:xfrm>
        <a:graphic>
          <a:graphicData uri="http://schemas.openxmlformats.org/drawingml/2006/table">
            <a:tbl>
              <a:tblPr/>
              <a:tblGrid>
                <a:gridCol w="542654">
                  <a:extLst>
                    <a:ext uri="{9D8B030D-6E8A-4147-A177-3AD203B41FA5}">
                      <a16:colId xmlns:a16="http://schemas.microsoft.com/office/drawing/2014/main" val="1155112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43284209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47538751"/>
                    </a:ext>
                  </a:extLst>
                </a:gridCol>
                <a:gridCol w="312737">
                  <a:extLst>
                    <a:ext uri="{9D8B030D-6E8A-4147-A177-3AD203B41FA5}">
                      <a16:colId xmlns:a16="http://schemas.microsoft.com/office/drawing/2014/main" val="353973615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551973973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13434617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55463213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1266997625"/>
                    </a:ext>
                  </a:extLst>
                </a:gridCol>
                <a:gridCol w="532963">
                  <a:extLst>
                    <a:ext uri="{9D8B030D-6E8A-4147-A177-3AD203B41FA5}">
                      <a16:colId xmlns:a16="http://schemas.microsoft.com/office/drawing/2014/main" val="3069497215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51878597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775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Control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Feedback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6321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2509B26-7C7A-7DBA-8D21-F3D1F9229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14141"/>
              </p:ext>
            </p:extLst>
          </p:nvPr>
        </p:nvGraphicFramePr>
        <p:xfrm>
          <a:off x="2051720" y="2492896"/>
          <a:ext cx="4872061" cy="622600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14385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779463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3508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7178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or more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1D64323-B8D8-3DCC-F576-B7DCCE142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73303"/>
              </p:ext>
            </p:extLst>
          </p:nvPr>
        </p:nvGraphicFramePr>
        <p:xfrm>
          <a:off x="2025892" y="3681522"/>
          <a:ext cx="4923718" cy="533400"/>
        </p:xfrm>
        <a:graphic>
          <a:graphicData uri="http://schemas.openxmlformats.org/drawingml/2006/table">
            <a:tbl>
              <a:tblPr/>
              <a:tblGrid>
                <a:gridCol w="537047">
                  <a:extLst>
                    <a:ext uri="{9D8B030D-6E8A-4147-A177-3AD203B41FA5}">
                      <a16:colId xmlns:a16="http://schemas.microsoft.com/office/drawing/2014/main" val="1155112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43284209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47538751"/>
                    </a:ext>
                  </a:extLst>
                </a:gridCol>
                <a:gridCol w="312737">
                  <a:extLst>
                    <a:ext uri="{9D8B030D-6E8A-4147-A177-3AD203B41FA5}">
                      <a16:colId xmlns:a16="http://schemas.microsoft.com/office/drawing/2014/main" val="353973615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55197397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343461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5463213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558924440"/>
                    </a:ext>
                  </a:extLst>
                </a:gridCol>
                <a:gridCol w="527457">
                  <a:extLst>
                    <a:ext uri="{9D8B030D-6E8A-4147-A177-3AD203B41FA5}">
                      <a16:colId xmlns:a16="http://schemas.microsoft.com/office/drawing/2014/main" val="590552253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51878597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775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Control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Feedback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6321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8E3C5FD-FFE7-FE3F-A10C-25E3FF6C5F43}"/>
              </a:ext>
            </a:extLst>
          </p:cNvPr>
          <p:cNvSpPr txBox="1"/>
          <p:nvPr/>
        </p:nvSpPr>
        <p:spPr>
          <a:xfrm>
            <a:off x="721338" y="2473596"/>
            <a:ext cx="1041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Trigger frame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EC274C-26F4-5B67-BCCD-213C68EE30FB}"/>
              </a:ext>
            </a:extLst>
          </p:cNvPr>
          <p:cNvSpPr txBox="1"/>
          <p:nvPr/>
        </p:nvSpPr>
        <p:spPr>
          <a:xfrm>
            <a:off x="792384" y="3901314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BAR frame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819258-7AF0-FF9B-E11A-EEAFD3294136}"/>
              </a:ext>
            </a:extLst>
          </p:cNvPr>
          <p:cNvSpPr txBox="1"/>
          <p:nvPr/>
        </p:nvSpPr>
        <p:spPr>
          <a:xfrm>
            <a:off x="847913" y="4734112"/>
            <a:ext cx="788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 frame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356C9A-55C4-FD95-3E56-A48D7DE0E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830850"/>
              </p:ext>
            </p:extLst>
          </p:nvPr>
        </p:nvGraphicFramePr>
        <p:xfrm>
          <a:off x="2483768" y="3045734"/>
          <a:ext cx="774700" cy="546963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655390337"/>
                    </a:ext>
                  </a:extLst>
                </a:gridCol>
              </a:tblGrid>
              <a:tr h="33106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Special User Info field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43455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or 5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50547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81E7C78-6EBD-1666-A744-53BA788A0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223131"/>
              </p:ext>
            </p:extLst>
          </p:nvPr>
        </p:nvGraphicFramePr>
        <p:xfrm>
          <a:off x="3437260" y="3045733"/>
          <a:ext cx="774700" cy="546963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655390337"/>
                    </a:ext>
                  </a:extLst>
                </a:gridCol>
              </a:tblGrid>
              <a:tr h="33106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field 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43455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or more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50547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9A860C0-57AE-E6AB-2AFC-BC2F5402F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076026"/>
              </p:ext>
            </p:extLst>
          </p:nvPr>
        </p:nvGraphicFramePr>
        <p:xfrm>
          <a:off x="4373364" y="3045733"/>
          <a:ext cx="774700" cy="546963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655390337"/>
                    </a:ext>
                  </a:extLst>
                </a:gridCol>
              </a:tblGrid>
              <a:tr h="33106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field 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43455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or more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50547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E5921EA-E5BF-10EF-D16C-F99EEF4E2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313395"/>
              </p:ext>
            </p:extLst>
          </p:nvPr>
        </p:nvGraphicFramePr>
        <p:xfrm>
          <a:off x="5824043" y="3045981"/>
          <a:ext cx="653469" cy="533887"/>
        </p:xfrm>
        <a:graphic>
          <a:graphicData uri="http://schemas.openxmlformats.org/drawingml/2006/table">
            <a:tbl>
              <a:tblPr/>
              <a:tblGrid>
                <a:gridCol w="653469">
                  <a:extLst>
                    <a:ext uri="{9D8B030D-6E8A-4147-A177-3AD203B41FA5}">
                      <a16:colId xmlns:a16="http://schemas.microsoft.com/office/drawing/2014/main" val="655390337"/>
                    </a:ext>
                  </a:extLst>
                </a:gridCol>
              </a:tblGrid>
              <a:tr h="31798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Control Feedback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34557"/>
                  </a:ext>
                </a:extLst>
              </a:tr>
              <a:tr h="21541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u="sng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50547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111E47E-AB44-274C-8A58-B5A7AFA29E82}"/>
              </a:ext>
            </a:extLst>
          </p:cNvPr>
          <p:cNvSpPr txBox="1"/>
          <p:nvPr/>
        </p:nvSpPr>
        <p:spPr>
          <a:xfrm>
            <a:off x="5309468" y="318071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DC32379-6783-28CE-67DC-F6DC1D46219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83768" y="2852936"/>
            <a:ext cx="2664296" cy="192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D82AD27-7D61-FBD0-1316-4E5C4C07B429}"/>
              </a:ext>
            </a:extLst>
          </p:cNvPr>
          <p:cNvCxnSpPr>
            <a:cxnSpLocks/>
          </p:cNvCxnSpPr>
          <p:nvPr/>
        </p:nvCxnSpPr>
        <p:spPr bwMode="auto">
          <a:xfrm>
            <a:off x="6228184" y="2852936"/>
            <a:ext cx="249328" cy="228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6BD04CD-AFA7-78A2-A14E-D49C1C25BD19}"/>
              </a:ext>
            </a:extLst>
          </p:cNvPr>
          <p:cNvCxnSpPr>
            <a:cxnSpLocks/>
          </p:cNvCxnSpPr>
          <p:nvPr/>
        </p:nvCxnSpPr>
        <p:spPr bwMode="auto">
          <a:xfrm flipH="1">
            <a:off x="5807391" y="2852936"/>
            <a:ext cx="102294" cy="228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E300C35-B131-16BC-49DE-8A57D2D417E0}"/>
              </a:ext>
            </a:extLst>
          </p:cNvPr>
          <p:cNvCxnSpPr>
            <a:cxnSpLocks/>
          </p:cNvCxnSpPr>
          <p:nvPr/>
        </p:nvCxnSpPr>
        <p:spPr bwMode="auto">
          <a:xfrm>
            <a:off x="5508104" y="2852936"/>
            <a:ext cx="315939" cy="192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376684-261E-FFA1-5BD3-ABE2EDAAC105}"/>
              </a:ext>
            </a:extLst>
          </p:cNvPr>
          <p:cNvCxnSpPr>
            <a:cxnSpLocks/>
          </p:cNvCxnSpPr>
          <p:nvPr/>
        </p:nvCxnSpPr>
        <p:spPr bwMode="auto">
          <a:xfrm>
            <a:off x="5909685" y="2852936"/>
            <a:ext cx="557032" cy="199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751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9ED4-A3D8-23B8-B4B5-B6084F41A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DF5B7-C05C-0127-7910-8C213DB45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The inclusion of the Control Feedback field in</a:t>
            </a:r>
          </a:p>
          <a:p>
            <a:pPr lvl="1"/>
            <a:r>
              <a:rPr lang="en-US" sz="1800" dirty="0"/>
              <a:t>M-BA frame, Trigger frame, and BAR frames</a:t>
            </a:r>
          </a:p>
          <a:p>
            <a:pPr lvl="3"/>
            <a:endParaRPr lang="en-US" sz="1400" dirty="0"/>
          </a:p>
          <a:p>
            <a:r>
              <a:rPr lang="en-US" sz="2000" dirty="0"/>
              <a:t>Takes care of all cases where feedback is needed</a:t>
            </a:r>
          </a:p>
          <a:p>
            <a:pPr lvl="1"/>
            <a:r>
              <a:rPr lang="en-US" sz="1800" dirty="0"/>
              <a:t>Initiating control frame that solicits an immediate response, </a:t>
            </a:r>
          </a:p>
          <a:p>
            <a:pPr lvl="1"/>
            <a:r>
              <a:rPr lang="en-US" sz="1800" dirty="0"/>
              <a:t>Control response frame,</a:t>
            </a:r>
          </a:p>
          <a:p>
            <a:pPr lvl="1"/>
            <a:r>
              <a:rPr lang="en-US" sz="1800" dirty="0"/>
              <a:t>Unsolicited control frame</a:t>
            </a:r>
          </a:p>
          <a:p>
            <a:pPr lvl="3"/>
            <a:endParaRPr lang="en-US" sz="1400" dirty="0"/>
          </a:p>
          <a:p>
            <a:r>
              <a:rPr lang="en-US" sz="2000" dirty="0"/>
              <a:t>Flexible control design can also </a:t>
            </a:r>
          </a:p>
          <a:p>
            <a:pPr lvl="1"/>
            <a:r>
              <a:rPr lang="en-US" sz="1800" dirty="0"/>
              <a:t>Rely on new control frame formats, however this requires more work and probably not much benefits w.r.t. using above- mentioned control frames</a:t>
            </a:r>
          </a:p>
          <a:p>
            <a:pPr lvl="2"/>
            <a:r>
              <a:rPr lang="en-US" sz="1600" dirty="0"/>
              <a:t>Especially considering that we will be losing legacy frame functionalities</a:t>
            </a:r>
          </a:p>
          <a:p>
            <a:pPr lvl="1"/>
            <a:r>
              <a:rPr lang="en-US" sz="1800" dirty="0"/>
              <a:t>Rely on other control frames as well, however the benefits of using other control frames are negligible when considering the added complexity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44585-57B4-31B4-ABAE-AF2B50E8B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F8DDD-E4BB-92A1-F35C-38492836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 dirty="0"/>
              <a:t>George Cherian,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649477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83844</TotalTime>
  <Words>1440</Words>
  <Application>Microsoft Office PowerPoint</Application>
  <PresentationFormat>On-screen Show (4:3)</PresentationFormat>
  <Paragraphs>299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802-11-Submission</vt:lpstr>
      <vt:lpstr>Microsoft Word 97 - 2003 Document</vt:lpstr>
      <vt:lpstr>Flexible Control frames</vt:lpstr>
      <vt:lpstr>Introduction</vt:lpstr>
      <vt:lpstr>Problem Statement And Proposal</vt:lpstr>
      <vt:lpstr>Control Sequences: Baseline</vt:lpstr>
      <vt:lpstr>Control Feedback Candidates</vt:lpstr>
      <vt:lpstr>Frame Candidates: Down Selection</vt:lpstr>
      <vt:lpstr>Flexible Control Frames: Criteria</vt:lpstr>
      <vt:lpstr>Flexible Control Frames: Formats</vt:lpstr>
      <vt:lpstr>Conclusions</vt:lpstr>
      <vt:lpstr>appendix</vt:lpstr>
      <vt:lpstr>Control Feedback field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George Cherian</cp:lastModifiedBy>
  <cp:revision>2828</cp:revision>
  <cp:lastPrinted>1998-02-10T13:28:06Z</cp:lastPrinted>
  <dcterms:created xsi:type="dcterms:W3CDTF">2004-12-02T14:01:45Z</dcterms:created>
  <dcterms:modified xsi:type="dcterms:W3CDTF">2024-03-13T17:30:45Z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