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1033" r:id="rId4"/>
    <p:sldId id="262" r:id="rId5"/>
    <p:sldId id="274" r:id="rId6"/>
    <p:sldId id="1022" r:id="rId7"/>
    <p:sldId id="1021" r:id="rId8"/>
    <p:sldId id="1020" r:id="rId9"/>
    <p:sldId id="1015" r:id="rId10"/>
    <p:sldId id="1023" r:id="rId11"/>
    <p:sldId id="1024" r:id="rId12"/>
    <p:sldId id="1025" r:id="rId13"/>
    <p:sldId id="1026" r:id="rId14"/>
    <p:sldId id="1027" r:id="rId15"/>
    <p:sldId id="1028" r:id="rId16"/>
    <p:sldId id="1029" r:id="rId17"/>
    <p:sldId id="1031" r:id="rId18"/>
    <p:sldId id="1032" r:id="rId19"/>
    <p:sldId id="264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B650E-E679-43BC-AB3C-586F7259B0A0}" v="3" dt="2024-01-26T23:41:46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227" autoAdjust="0"/>
  </p:normalViewPr>
  <p:slideViewPr>
    <p:cSldViewPr>
      <p:cViewPr varScale="1">
        <p:scale>
          <a:sx n="84" d="100"/>
          <a:sy n="84" d="100"/>
        </p:scale>
        <p:origin x="264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06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28.png"/><Relationship Id="rId4" Type="http://schemas.openxmlformats.org/officeDocument/2006/relationships/image" Target="../media/image34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38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28.png"/><Relationship Id="rId4" Type="http://schemas.openxmlformats.org/officeDocument/2006/relationships/image" Target="../media/image4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28.png"/><Relationship Id="rId5" Type="http://schemas.openxmlformats.org/officeDocument/2006/relationships/image" Target="../media/image47.png"/><Relationship Id="rId10" Type="http://schemas.openxmlformats.org/officeDocument/2006/relationships/image" Target="../media/image27.png"/><Relationship Id="rId4" Type="http://schemas.openxmlformats.org/officeDocument/2006/relationships/image" Target="../media/image46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463675"/>
            <a:ext cx="10475384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below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DPWiFi-32 320 </a:t>
            </a:r>
            <a:r>
              <a:rPr lang="en-US" sz="1800" b="1" kern="0" dirty="0">
                <a:solidFill>
                  <a:schemeClr val="tx1"/>
                </a:solidFill>
                <a:effectLst/>
              </a:rPr>
              <a:t>MHz MCS13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5EE9EC-C7C1-2873-9FF9-B2F49B25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02" y="3276600"/>
            <a:ext cx="7398279" cy="30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8" y="2408438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29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E9469E1-9CD7-9BBE-90C1-6D563E252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BDD1D-1E20-4E4A-0B02-1A8B998F30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E61A2B4-D42E-62BD-0F78-0FA594CA0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6FB2E2-52C1-8618-10B0-FBACB696F3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418248"/>
            <a:ext cx="2209800" cy="40133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84556"/>
            <a:ext cx="6861330" cy="40133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40CF5-E72F-ECF9-9C30-8577386A28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70A73C-994E-BD67-6BB8-1083CBF24D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FBBF9-9358-2BC6-2802-DC957DF2FE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62200"/>
            <a:ext cx="714375" cy="209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5A4402-0224-39F5-7A9E-5A9BC8758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73923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1B4A79-6564-CB46-144E-DA0271B62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F80BB3-BA24-307E-6A0E-8ECEED1F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E88FBE-6313-431E-D49B-A95199651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42047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361EB-94CF-5D44-A6AB-E080CF4741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1114" y="2348136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3820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3CE1F7-C03F-A321-4CF7-02274E017E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667745-C62C-15CA-4D1A-3E43D6177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BFF84-43D9-F84F-7262-40AF09068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339104"/>
            <a:ext cx="714375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19B67B-2A01-B803-CC0C-C239CE4672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2000" y="2320054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0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0F5BD4-A031-1E90-5AF1-6F9CAE0F7E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24DEFD-F7FF-302D-B0AF-A67E231CE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E2DC-C4D2-BA0C-672E-364BD9877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5998" y="2313810"/>
            <a:ext cx="714375" cy="209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C2EC7D-769A-BD04-9F9D-AE195896AF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3020" y="2307227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0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382000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C9FCA29-9F9D-4D6A-714D-BAA583809F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2314575"/>
            <a:ext cx="209550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6991D-3957-D5FA-37BA-6F9E19334D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55" y="2305050"/>
            <a:ext cx="247650" cy="209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30C1A0-0354-790D-DF58-F2BB3D66F5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3625" y="2353341"/>
            <a:ext cx="714375" cy="209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6E4BD8-E5A3-00CC-C31C-449A847A27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0196" y="2305050"/>
            <a:ext cx="542925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762000" y="1501298"/>
            <a:ext cx="108310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Modeling-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11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Modeling-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tremendously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could crash an FWA link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comprehensively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Modeling-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simply “DPWiFi”) represents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waveform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653742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068662"/>
              </p:ext>
            </p:extLst>
          </p:nvPr>
        </p:nvGraphicFramePr>
        <p:xfrm>
          <a:off x="1203714" y="1954586"/>
          <a:ext cx="10072828" cy="1938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490654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MCS13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6799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Mist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29848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142" y="1905000"/>
            <a:ext cx="10363200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39725" indent="350838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that comprehensive modeling results are still pending, the fully completed corner-case MATLAB simulations (results presented herein) nevertheless </a:t>
            </a:r>
            <a:r>
              <a:rPr lang="en-GB" i="1" kern="0" dirty="0"/>
              <a:t>conclusively validate DPWiFi’s extraordinary, unprecedented and paradigm-shattering</a:t>
            </a:r>
            <a:r>
              <a:rPr lang="en-GB" kern="0" dirty="0"/>
              <a:t> 92 Gbps-in-320 MHz claimed performance. Furthermore, DPWiFi appears superbly resilient to propagation channel impairments.  DPWiFi thereby fully merits immediate, enthusiastic and unqualified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/>
            <a:r>
              <a:rPr lang="en-GB" dirty="0"/>
              <a:t>1.	23/1606r1 </a:t>
            </a:r>
            <a:r>
              <a:rPr lang="en-GB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			Carlos A Rios (Terabit Wireless Internet), 13-Sep-2023</a:t>
            </a:r>
          </a:p>
          <a:p>
            <a:pPr marL="463550" indent="-463550" defTabSz="884238">
              <a:buAutoNum type="arabicPeriod" startAt="2"/>
              <a:tabLst>
                <a:tab pos="1828800" algn="l"/>
              </a:tabLst>
            </a:pPr>
            <a:r>
              <a:rPr lang="en-GB" dirty="0"/>
              <a:t>23/1756r3 </a:t>
            </a:r>
            <a:r>
              <a:rPr lang="en-GB" u="sng" dirty="0"/>
              <a:t>MIMO Dynamic Polarization and Beamforming: Proposed</a:t>
            </a:r>
            <a:r>
              <a:rPr lang="en-GB" dirty="0"/>
              <a:t>	</a:t>
            </a:r>
            <a:r>
              <a:rPr lang="en-GB" u="sng" dirty="0"/>
              <a:t>IEEE802.11bn PHY</a:t>
            </a:r>
            <a:br>
              <a:rPr lang="en-GB" sz="2000" u="sng" dirty="0"/>
            </a:br>
            <a:r>
              <a:rPr lang="en-GB" sz="2000" dirty="0"/>
              <a:t>	Carlos A Rios (Terabit Wireless Internet), 16-Nov-2023</a:t>
            </a:r>
            <a:endParaRPr lang="en-GB" sz="2000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690563">
              <a:tabLst>
                <a:tab pos="690563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6EC70-5CF3-97A8-E809-5FC09DAA9747}"/>
              </a:ext>
            </a:extLst>
          </p:cNvPr>
          <p:cNvSpPr txBox="1">
            <a:spLocks/>
          </p:cNvSpPr>
          <p:nvPr/>
        </p:nvSpPr>
        <p:spPr bwMode="auto">
          <a:xfrm>
            <a:off x="609600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GB" sz="2800" kern="0" dirty="0"/>
              <a:t>Why DPWiFi for TGbn?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585A01-2944-E790-1A97-26917632F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524000"/>
            <a:ext cx="10361084" cy="4113213"/>
          </a:xfrm>
        </p:spPr>
        <p:txBody>
          <a:bodyPr/>
          <a:lstStyle/>
          <a:p>
            <a:pPr marL="339725" marR="327025" indent="574675" defTabSz="460375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457200" algn="l"/>
                <a:tab pos="914400" algn="l"/>
                <a:tab pos="973138" algn="l"/>
              </a:tabLst>
            </a:pPr>
            <a:r>
              <a:rPr lang="en-GB" sz="2000" dirty="0"/>
              <a:t>The P802.11bn PAR states that the defining TGbn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Ultra High Reliability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MAC/ PHY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requires one operating mode exhibiting at least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25%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higher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throughput </a:t>
            </a:r>
            <a:r>
              <a:rPr lang="en-US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than the TGbe 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Extremely High Throughput MAC/PHY.</a:t>
            </a:r>
            <a:r>
              <a:rPr lang="en-GB" sz="2000" dirty="0"/>
              <a:t>	</a:t>
            </a:r>
          </a:p>
          <a:p>
            <a:pPr marL="339725" marR="327025" indent="350838">
              <a:lnSpc>
                <a:spcPct val="103000"/>
              </a:lnSpc>
              <a:spcBef>
                <a:spcPts val="0"/>
              </a:spcBef>
              <a:spcAft>
                <a:spcPts val="600"/>
              </a:spcAft>
              <a:tabLst>
                <a:tab pos="690563" algn="l"/>
              </a:tabLst>
            </a:pPr>
            <a:r>
              <a:rPr lang="en-GB" sz="2000" dirty="0"/>
              <a:t>	In a DLOS channel, the TGbe EHT maximum Data Rate (MCS13, 320 MHz, 800 ns GI, 1 Stream) corresponds to 2.882 Gbps, while the proposed DPWiFi peak Data Rate (MCS13, 320 MHz, 800 ns GI, </a:t>
            </a:r>
            <a:r>
              <a:rPr lang="en-GB" sz="2000" i="1" dirty="0"/>
              <a:t>32</a:t>
            </a:r>
            <a:r>
              <a:rPr lang="en-GB" sz="2000" dirty="0"/>
              <a:t> Streams) clocks at 92.224 Gbps. So, DPWiFi DLOS operation would deliver </a:t>
            </a:r>
            <a:r>
              <a:rPr lang="en-GB" sz="2000" i="1" dirty="0">
                <a:solidFill>
                  <a:srgbClr val="C00000"/>
                </a:solidFill>
              </a:rPr>
              <a:t>3200%</a:t>
            </a:r>
            <a:r>
              <a:rPr lang="en-GB" sz="2000" dirty="0"/>
              <a:t> higher throughput than TGbe.</a:t>
            </a:r>
          </a:p>
          <a:p>
            <a:pPr marL="339725" marR="327025" indent="574675">
              <a:lnSpc>
                <a:spcPct val="103000"/>
              </a:lnSpc>
              <a:spcBef>
                <a:spcPts val="0"/>
              </a:spcBef>
              <a:spcAft>
                <a:spcPts val="20"/>
              </a:spcAft>
              <a:tabLst>
                <a:tab pos="457200" algn="l"/>
              </a:tabLst>
            </a:pPr>
            <a:r>
              <a:rPr lang="en-GB" sz="2000" dirty="0"/>
              <a:t>Furthermore, corresponding DLOS </a:t>
            </a:r>
            <a:r>
              <a:rPr lang="en-GB" sz="2000" i="1" dirty="0"/>
              <a:t>Rate vs Range</a:t>
            </a:r>
            <a:r>
              <a:rPr lang="en-GB" sz="2000" dirty="0"/>
              <a:t> improvement benefits further from the DPWiFi Ns-dependent extended range (= 10^[(10 log 32)/20] = 5.65) begat of the TWI candidate UHR’s inherent Phased Array Beamforming gain. So, DPWiFi candidate TGbn operation would deliver </a:t>
            </a:r>
            <a:r>
              <a:rPr lang="en-GB" sz="2000" i="1" dirty="0">
                <a:solidFill>
                  <a:srgbClr val="C00000"/>
                </a:solidFill>
              </a:rPr>
              <a:t>18,080%</a:t>
            </a:r>
            <a:r>
              <a:rPr lang="en-GB" sz="2000" dirty="0"/>
              <a:t> higher RvR than TGbe.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7201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AP, 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Throughput,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Throughput,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Coverage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345" y="59815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1164211" y="1282414"/>
            <a:ext cx="9990575" cy="4751287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600988" y="43647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8588" y="3007357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15202" y="1411287"/>
            <a:ext cx="10767198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The Fixed WiFi Access MIMO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upper bounded </a:t>
            </a:r>
            <a:r>
              <a:rPr lang="en-US" sz="1600" b="1" dirty="0">
                <a:solidFill>
                  <a:schemeClr val="tx1"/>
                </a:solidFill>
              </a:rPr>
              <a:t>n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&gt;&gt; 32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r (also the “Channel Dynamic Polarization Index” or  “ChDPI”), however, varies significantly with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impairments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distinct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“depolarization” impairments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begat of reflection/diffraction from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</a:t>
            </a:r>
            <a:r>
              <a:rPr lang="en-US" sz="1400" b="1" i="1" dirty="0">
                <a:solidFill>
                  <a:schemeClr val="tx1"/>
                </a:solidFill>
              </a:rPr>
              <a:t>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Rising ChDp soon overwhelms the DPWiFi Rx PDMux, precluding MIMO co-channel self-interference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effects magnify even further with increasing DPWiFi link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C00000"/>
                </a:solidFill>
              </a:rPr>
              <a:t>DPWiFi MUST incorporate </a:t>
            </a:r>
            <a:r>
              <a:rPr lang="en-US" sz="1400" b="1" i="1" kern="0" dirty="0">
                <a:solidFill>
                  <a:srgbClr val="C00000"/>
                </a:solidFill>
                <a:effectLst/>
              </a:rPr>
              <a:t>channel </a:t>
            </a:r>
            <a:r>
              <a:rPr lang="en-US" sz="1400" b="1" i="1" dirty="0">
                <a:solidFill>
                  <a:srgbClr val="C00000"/>
                </a:solidFill>
              </a:rPr>
              <a:t>depolarization mitigation </a:t>
            </a:r>
            <a:r>
              <a:rPr lang="en-US" sz="1400" b="1" i="1" dirty="0">
                <a:solidFill>
                  <a:schemeClr val="tx1"/>
                </a:solidFill>
              </a:rPr>
              <a:t>(i.e., the receiver PDMux “RxDPI” needs track the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</a:t>
            </a:r>
            <a:r>
              <a:rPr lang="en-US" sz="1400" b="1" i="1" dirty="0">
                <a:solidFill>
                  <a:schemeClr val="tx1"/>
                </a:solidFill>
              </a:rPr>
              <a:t> ChDPI)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Ergo, a 2-step Fixed Wireless Access “Adaptive DPWiFi” construct: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“ADPWiFi”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AP transmits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]-characterizing </a:t>
            </a:r>
            <a:r>
              <a:rPr lang="en-US" sz="1400" b="1" i="1" dirty="0">
                <a:solidFill>
                  <a:schemeClr val="tx1"/>
                </a:solidFill>
              </a:rPr>
              <a:t>“Training Packets (T)” every ~1ms to all associated DPWiFi Clients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Client processes T, estimates ChDp, determines true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ADPWiFi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but with Rx PDMux RxDPI precisely tracking the constantly sampled ChDPI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2091</TotalTime>
  <Words>1678</Words>
  <Application>Microsoft Office PowerPoint</Application>
  <PresentationFormat>Widescreen</PresentationFormat>
  <Paragraphs>290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Unicode MS</vt:lpstr>
      <vt:lpstr>Times New Roman</vt:lpstr>
      <vt:lpstr>Verdana</vt:lpstr>
      <vt:lpstr>Office Theme</vt:lpstr>
      <vt:lpstr>Document</vt:lpstr>
      <vt:lpstr>DPWiFi MATLAB Validation</vt:lpstr>
      <vt:lpstr>Abstract</vt:lpstr>
      <vt:lpstr>PowerPoint Presentation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14</cp:revision>
  <cp:lastPrinted>1601-01-01T00:00:00Z</cp:lastPrinted>
  <dcterms:created xsi:type="dcterms:W3CDTF">2024-01-15T15:24:42Z</dcterms:created>
  <dcterms:modified xsi:type="dcterms:W3CDTF">2024-01-26T23:43:03Z</dcterms:modified>
  <cp:category>Name, Affiliation</cp:category>
</cp:coreProperties>
</file>