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74" r:id="rId5"/>
    <p:sldId id="1022" r:id="rId6"/>
    <p:sldId id="1021" r:id="rId7"/>
    <p:sldId id="1020" r:id="rId8"/>
    <p:sldId id="1015" r:id="rId9"/>
    <p:sldId id="1023" r:id="rId10"/>
    <p:sldId id="1024" r:id="rId11"/>
    <p:sldId id="1025" r:id="rId12"/>
    <p:sldId id="1026" r:id="rId13"/>
    <p:sldId id="1027" r:id="rId14"/>
    <p:sldId id="1028" r:id="rId15"/>
    <p:sldId id="1029" r:id="rId16"/>
    <p:sldId id="1031" r:id="rId17"/>
    <p:sldId id="1032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67BA6-DA64-4C4D-BABA-03D55A8DC629}" v="5" dt="2024-01-16T17:12:03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>
        <p:scale>
          <a:sx n="75" d="100"/>
          <a:sy n="75" d="100"/>
        </p:scale>
        <p:origin x="138" y="60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CDE67BA6-DA64-4C4D-BABA-03D55A8DC629}"/>
    <pc:docChg chg="modSld">
      <pc:chgData name="Carlos Rios" userId="259fa1cc625225d5" providerId="LiveId" clId="{CDE67BA6-DA64-4C4D-BABA-03D55A8DC629}" dt="2024-01-16T17:17:22.700" v="370" actId="20577"/>
      <pc:docMkLst>
        <pc:docMk/>
      </pc:docMkLst>
      <pc:sldChg chg="modSp mod">
        <pc:chgData name="Carlos Rios" userId="259fa1cc625225d5" providerId="LiveId" clId="{CDE67BA6-DA64-4C4D-BABA-03D55A8DC629}" dt="2024-01-16T14:53:29.646" v="0" actId="20577"/>
        <pc:sldMkLst>
          <pc:docMk/>
          <pc:sldMk cId="0" sldId="256"/>
        </pc:sldMkLst>
        <pc:spChg chg="mod">
          <ac:chgData name="Carlos Rios" userId="259fa1cc625225d5" providerId="LiveId" clId="{CDE67BA6-DA64-4C4D-BABA-03D55A8DC629}" dt="2024-01-16T14:53:29.646" v="0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Carlos Rios" userId="259fa1cc625225d5" providerId="LiveId" clId="{CDE67BA6-DA64-4C4D-BABA-03D55A8DC629}" dt="2024-01-16T17:00:18.751" v="209" actId="20577"/>
        <pc:sldMkLst>
          <pc:docMk/>
          <pc:sldMk cId="3633783333" sldId="1015"/>
        </pc:sldMkLst>
        <pc:spChg chg="mod">
          <ac:chgData name="Carlos Rios" userId="259fa1cc625225d5" providerId="LiveId" clId="{CDE67BA6-DA64-4C4D-BABA-03D55A8DC629}" dt="2024-01-16T17:00:18.751" v="209" actId="20577"/>
          <ac:spMkLst>
            <pc:docMk/>
            <pc:sldMk cId="3633783333" sldId="1015"/>
            <ac:spMk id="7" creationId="{55F6EFE9-9B34-9D71-7E05-5D909515F390}"/>
          </ac:spMkLst>
        </pc:spChg>
      </pc:sldChg>
      <pc:sldChg chg="modSp mod">
        <pc:chgData name="Carlos Rios" userId="259fa1cc625225d5" providerId="LiveId" clId="{CDE67BA6-DA64-4C4D-BABA-03D55A8DC629}" dt="2024-01-16T16:59:32.882" v="202" actId="20577"/>
        <pc:sldMkLst>
          <pc:docMk/>
          <pc:sldMk cId="4046853377" sldId="1022"/>
        </pc:sldMkLst>
        <pc:spChg chg="mod">
          <ac:chgData name="Carlos Rios" userId="259fa1cc625225d5" providerId="LiveId" clId="{CDE67BA6-DA64-4C4D-BABA-03D55A8DC629}" dt="2024-01-16T16:59:32.882" v="202" actId="20577"/>
          <ac:spMkLst>
            <pc:docMk/>
            <pc:sldMk cId="4046853377" sldId="1022"/>
            <ac:spMk id="9218" creationId="{00000000-0000-0000-0000-000000000000}"/>
          </ac:spMkLst>
        </pc:spChg>
      </pc:sldChg>
      <pc:sldChg chg="modSp mod">
        <pc:chgData name="Carlos Rios" userId="259fa1cc625225d5" providerId="LiveId" clId="{CDE67BA6-DA64-4C4D-BABA-03D55A8DC629}" dt="2024-01-16T17:01:33.017" v="218" actId="20577"/>
        <pc:sldMkLst>
          <pc:docMk/>
          <pc:sldMk cId="1738719396" sldId="1023"/>
        </pc:sldMkLst>
        <pc:spChg chg="mod">
          <ac:chgData name="Carlos Rios" userId="259fa1cc625225d5" providerId="LiveId" clId="{CDE67BA6-DA64-4C4D-BABA-03D55A8DC629}" dt="2024-01-16T17:01:33.017" v="218" actId="20577"/>
          <ac:spMkLst>
            <pc:docMk/>
            <pc:sldMk cId="1738719396" sldId="1023"/>
            <ac:spMk id="9218" creationId="{00000000-0000-0000-0000-000000000000}"/>
          </ac:spMkLst>
        </pc:spChg>
      </pc:sldChg>
      <pc:sldChg chg="addSp modSp mod">
        <pc:chgData name="Carlos Rios" userId="259fa1cc625225d5" providerId="LiveId" clId="{CDE67BA6-DA64-4C4D-BABA-03D55A8DC629}" dt="2024-01-16T17:12:03.563" v="303" actId="164"/>
        <pc:sldMkLst>
          <pc:docMk/>
          <pc:sldMk cId="3594943012" sldId="1029"/>
        </pc:sldMkLst>
        <pc:grpChg chg="add mod">
          <ac:chgData name="Carlos Rios" userId="259fa1cc625225d5" providerId="LiveId" clId="{CDE67BA6-DA64-4C4D-BABA-03D55A8DC629}" dt="2024-01-16T17:12:03.563" v="303" actId="164"/>
          <ac:grpSpMkLst>
            <pc:docMk/>
            <pc:sldMk cId="3594943012" sldId="1029"/>
            <ac:grpSpMk id="7" creationId="{8D6316B7-407D-1644-9DC9-2E85807D72B3}"/>
          </ac:grpSpMkLst>
        </pc:grpChg>
        <pc:picChg chg="add mod modCrop">
          <ac:chgData name="Carlos Rios" userId="259fa1cc625225d5" providerId="LiveId" clId="{CDE67BA6-DA64-4C4D-BABA-03D55A8DC629}" dt="2024-01-16T17:12:03.563" v="303" actId="164"/>
          <ac:picMkLst>
            <pc:docMk/>
            <pc:sldMk cId="3594943012" sldId="1029"/>
            <ac:picMk id="4" creationId="{ECCD15FD-0C46-7282-5711-DB6D39FF3BDF}"/>
          </ac:picMkLst>
        </pc:picChg>
        <pc:picChg chg="mod">
          <ac:chgData name="Carlos Rios" userId="259fa1cc625225d5" providerId="LiveId" clId="{CDE67BA6-DA64-4C4D-BABA-03D55A8DC629}" dt="2024-01-16T17:12:03.563" v="303" actId="164"/>
          <ac:picMkLst>
            <pc:docMk/>
            <pc:sldMk cId="3594943012" sldId="1029"/>
            <ac:picMk id="17" creationId="{DEDE63BF-495D-541D-59BA-784B404BC178}"/>
          </ac:picMkLst>
        </pc:picChg>
      </pc:sldChg>
      <pc:sldChg chg="modSp mod">
        <pc:chgData name="Carlos Rios" userId="259fa1cc625225d5" providerId="LiveId" clId="{CDE67BA6-DA64-4C4D-BABA-03D55A8DC629}" dt="2024-01-16T17:16:14.699" v="363" actId="114"/>
        <pc:sldMkLst>
          <pc:docMk/>
          <pc:sldMk cId="552069216" sldId="1031"/>
        </pc:sldMkLst>
        <pc:spChg chg="mod">
          <ac:chgData name="Carlos Rios" userId="259fa1cc625225d5" providerId="LiveId" clId="{CDE67BA6-DA64-4C4D-BABA-03D55A8DC629}" dt="2024-01-16T17:12:40.557" v="304" actId="20577"/>
          <ac:spMkLst>
            <pc:docMk/>
            <pc:sldMk cId="552069216" sldId="1031"/>
            <ac:spMk id="8" creationId="{34939F77-44FF-096E-ABE2-01BC1E0D6EA6}"/>
          </ac:spMkLst>
        </pc:spChg>
        <pc:spChg chg="mod">
          <ac:chgData name="Carlos Rios" userId="259fa1cc625225d5" providerId="LiveId" clId="{CDE67BA6-DA64-4C4D-BABA-03D55A8DC629}" dt="2024-01-16T17:16:14.699" v="363" actId="114"/>
          <ac:spMkLst>
            <pc:docMk/>
            <pc:sldMk cId="552069216" sldId="1031"/>
            <ac:spMk id="9218" creationId="{00000000-0000-0000-0000-000000000000}"/>
          </ac:spMkLst>
        </pc:spChg>
        <pc:graphicFrameChg chg="modGraphic">
          <ac:chgData name="Carlos Rios" userId="259fa1cc625225d5" providerId="LiveId" clId="{CDE67BA6-DA64-4C4D-BABA-03D55A8DC629}" dt="2024-01-16T17:14:30.438" v="340" actId="20577"/>
          <ac:graphicFrameMkLst>
            <pc:docMk/>
            <pc:sldMk cId="552069216" sldId="1031"/>
            <ac:graphicFrameMk id="9" creationId="{8C08E7E4-4DC8-9F2A-A5F2-3F30B88C0330}"/>
          </ac:graphicFrameMkLst>
        </pc:graphicFrameChg>
      </pc:sldChg>
      <pc:sldChg chg="modSp mod">
        <pc:chgData name="Carlos Rios" userId="259fa1cc625225d5" providerId="LiveId" clId="{CDE67BA6-DA64-4C4D-BABA-03D55A8DC629}" dt="2024-01-16T17:17:22.700" v="370" actId="20577"/>
        <pc:sldMkLst>
          <pc:docMk/>
          <pc:sldMk cId="1554962912" sldId="1032"/>
        </pc:sldMkLst>
        <pc:spChg chg="mod">
          <ac:chgData name="Carlos Rios" userId="259fa1cc625225d5" providerId="LiveId" clId="{CDE67BA6-DA64-4C4D-BABA-03D55A8DC629}" dt="2024-01-16T17:17:22.700" v="370" actId="20577"/>
          <ac:spMkLst>
            <pc:docMk/>
            <pc:sldMk cId="1554962912" sldId="1032"/>
            <ac:spMk id="2" creationId="{357FD5B7-DA2A-F4AE-48A7-7CC967D6D57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	DPWiFi TRX Simulations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1.1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0.0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F3C623-D025-2C47-9018-92B42FEB1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0"/>
          <a:stretch/>
        </p:blipFill>
        <p:spPr>
          <a:xfrm>
            <a:off x="8402989" y="2410633"/>
            <a:ext cx="2188811" cy="402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93E90-1BEA-2513-F72E-B8A71856D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61" y="1032603"/>
            <a:ext cx="2213130" cy="1335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E2F6C-9BB3-5C9D-5E1D-395E0532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88" y="1032604"/>
            <a:ext cx="2188811" cy="1335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12AD-E380-C563-1B82-FC08F9EF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694" y="2373923"/>
            <a:ext cx="6861330" cy="40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05429"/>
            <a:ext cx="10012779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1.2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31A40-28F6-8AD5-8807-3DBCFAD3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10" y="2342047"/>
            <a:ext cx="2209800" cy="4058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BEF75-ECB0-0601-586E-2C9475E3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0" y="2342047"/>
            <a:ext cx="6861330" cy="4092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53624-BD85-A346-9BC5-57760DA4D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10" y="1045742"/>
            <a:ext cx="2362200" cy="125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4106A-2461-72A3-63C3-F9B2BDA9B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910" y="1045742"/>
            <a:ext cx="2209800" cy="12553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281A42-7559-786A-00E3-D3A5821D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1.1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4561-3A27-7C19-696E-19520E7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51" y="1037791"/>
            <a:ext cx="2160683" cy="1295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2F96C-955D-B07C-97C1-66D58B4A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372941"/>
            <a:ext cx="2124047" cy="406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41291-C22F-31F7-3695-DE001163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399" y="1064893"/>
            <a:ext cx="2124047" cy="127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BECC9-47B9-C73A-3F6D-305B4EF3B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42047"/>
            <a:ext cx="6858000" cy="40924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6138AF-8AC1-B23F-F962-16E51EA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1.4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MCS13, ChDp =  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0D4CC4-CFAA-9C44-BF03-BA860A76A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9" y="2354105"/>
            <a:ext cx="2209801" cy="4046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6717B-DD14-CE0F-6CD3-EDFD8053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42047"/>
            <a:ext cx="6858000" cy="406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5ABAE-847E-7B50-5D33-7C12DF6AD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58425"/>
            <a:ext cx="2224874" cy="1255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E9889-6459-7680-104E-481F5990C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17"/>
          <a:stretch/>
        </p:blipFill>
        <p:spPr>
          <a:xfrm>
            <a:off x="8534400" y="1058425"/>
            <a:ext cx="2209800" cy="12553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36FD3-A923-605E-E1DB-16A560D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39B43-CA5B-C982-1315-EFE3319B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54105"/>
            <a:ext cx="6858000" cy="4046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44CF9-52EE-821E-AC43-B29DE539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66800"/>
            <a:ext cx="2209801" cy="1247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63BB6-CA2A-36D9-CD3F-8BF4E92D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1057792"/>
            <a:ext cx="2209801" cy="125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8202-5785-A656-C525-D2EFC911C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369" y="2359128"/>
            <a:ext cx="2177176" cy="4041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02D6C9-FA91-288D-B75A-013E40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1.6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45.0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762757" y="6475414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1BDFB-94B9-5BBF-4BA3-915000F8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9" y="2354105"/>
            <a:ext cx="6857999" cy="404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48C0-511D-0DFB-13D2-2D0E872C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93" y="1073009"/>
            <a:ext cx="2205615" cy="1240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1E28E-134E-B861-8F36-D4CF5E1A4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585" y="1066799"/>
            <a:ext cx="2205615" cy="12470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EDF6A8-2140-DAA4-B763-08D10389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316B7-407D-1644-9DC9-2E85807D72B3}"/>
              </a:ext>
            </a:extLst>
          </p:cNvPr>
          <p:cNvGrpSpPr/>
          <p:nvPr/>
        </p:nvGrpSpPr>
        <p:grpSpPr>
          <a:xfrm>
            <a:off x="8566834" y="2364428"/>
            <a:ext cx="2188157" cy="4041671"/>
            <a:chOff x="8566834" y="2364428"/>
            <a:chExt cx="2188157" cy="4041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DE63BF-495D-541D-59BA-784B404B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6834" y="2364428"/>
              <a:ext cx="2188157" cy="40416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CD15FD-0C46-7282-5711-DB6D39FF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2465"/>
            <a:stretch/>
          </p:blipFill>
          <p:spPr>
            <a:xfrm>
              <a:off x="9987066" y="2735386"/>
              <a:ext cx="6858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03734" y="1501298"/>
            <a:ext cx="10754866" cy="4805439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TRX Modeling Salient 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3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   DPWiFi TRX Modeling Analysis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3.1   DPWiFi is </a:t>
            </a:r>
            <a:r>
              <a:rPr lang="en-US" sz="1600" i="1" dirty="0">
                <a:solidFill>
                  <a:schemeClr val="tx1"/>
                </a:solidFill>
              </a:rPr>
              <a:t>extraordinarily</a:t>
            </a:r>
            <a:r>
              <a:rPr lang="en-US" sz="1600" dirty="0">
                <a:solidFill>
                  <a:schemeClr val="tx1"/>
                </a:solidFill>
              </a:rPr>
              <a:t> sensitive to propagation channel depolarization, as even slight fog would crash FWA links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3.2	 Adaptive DPWiFi, however, fully mitigates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amount of channel depolarization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   DPWiFi TRX Modeling 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Adaptive DPWiFi (henceforth just “DPWiFi”) is both an extraordinarily powerful </a:t>
            </a:r>
            <a:r>
              <a:rPr lang="en-US" sz="2000" i="1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robust Fixed Wireless Access solution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39F77-44FF-096E-ABE2-01BC1E0D6EA6}"/>
              </a:ext>
            </a:extLst>
          </p:cNvPr>
          <p:cNvSpPr txBox="1">
            <a:spLocks/>
          </p:cNvSpPr>
          <p:nvPr/>
        </p:nvSpPr>
        <p:spPr bwMode="auto">
          <a:xfrm>
            <a:off x="915458" y="769240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DPWiFi TRX Modeling Observations, Analysis and Conclusions</a:t>
            </a:r>
            <a:endParaRPr lang="en-GB" sz="280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8E7E4-4DC8-9F2A-A5F2-3F30B88C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2029"/>
              </p:ext>
            </p:extLst>
          </p:nvPr>
        </p:nvGraphicFramePr>
        <p:xfrm>
          <a:off x="1357172" y="1905000"/>
          <a:ext cx="10072828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76">
                  <a:extLst>
                    <a:ext uri="{9D8B030D-6E8A-4147-A177-3AD203B41FA5}">
                      <a16:colId xmlns:a16="http://schemas.microsoft.com/office/drawing/2014/main" val="3383719489"/>
                    </a:ext>
                  </a:extLst>
                </a:gridCol>
                <a:gridCol w="1142897">
                  <a:extLst>
                    <a:ext uri="{9D8B030D-6E8A-4147-A177-3AD203B41FA5}">
                      <a16:colId xmlns:a16="http://schemas.microsoft.com/office/drawing/2014/main" val="3562564425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971918517"/>
                    </a:ext>
                  </a:extLst>
                </a:gridCol>
                <a:gridCol w="1193990">
                  <a:extLst>
                    <a:ext uri="{9D8B030D-6E8A-4147-A177-3AD203B41FA5}">
                      <a16:colId xmlns:a16="http://schemas.microsoft.com/office/drawing/2014/main" val="3595773982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113293268"/>
                    </a:ext>
                  </a:extLst>
                </a:gridCol>
                <a:gridCol w="1565337">
                  <a:extLst>
                    <a:ext uri="{9D8B030D-6E8A-4147-A177-3AD203B41FA5}">
                      <a16:colId xmlns:a16="http://schemas.microsoft.com/office/drawing/2014/main" val="719426244"/>
                    </a:ext>
                  </a:extLst>
                </a:gridCol>
                <a:gridCol w="1791296">
                  <a:extLst>
                    <a:ext uri="{9D8B030D-6E8A-4147-A177-3AD203B41FA5}">
                      <a16:colId xmlns:a16="http://schemas.microsoft.com/office/drawing/2014/main" val="3295730057"/>
                    </a:ext>
                  </a:extLst>
                </a:gridCol>
              </a:tblGrid>
              <a:tr h="38981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TRX Performance in Impaired Propagation Channels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DPWiFi-32 320 MHz MCS12 vs Channel Depolarization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8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Impairment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 + 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6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DP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0.6124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0.7071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80" y="1066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7FD5B7-DA2A-F4AE-48A7-7CC967D6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070" y="1905000"/>
            <a:ext cx="10402714" cy="304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Granted comprehensive DPWiFi TRX modeling results are still pending, completed corner-case MATLAB simulations (results presented herein) have nevertheless </a:t>
            </a:r>
            <a:r>
              <a:rPr lang="en-GB" i="1" kern="0" dirty="0"/>
              <a:t>decisively validated </a:t>
            </a:r>
            <a:r>
              <a:rPr lang="en-GB" kern="0" dirty="0"/>
              <a:t>TWI claims of extraordinary, unprecedented DPWiFi TRX performance in the Fixed Wireless Access application. </a:t>
            </a:r>
          </a:p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DPWiFi thereby fully merits unqualified, enthusiastic endorsement for adoption as a TGbn PHY. 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During last November’s plenary TWI proposed “Dynamic Polarization MIMO Multiplexing and Beamforming” as a candidate PHY for the nascent TGbn standard. TWI has since MATLAB-modelled “DPWiFi” for the Fixed Wireless Access application, and key findings are summarized herein. 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39240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 over a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 across a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Area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29" y="6210149"/>
            <a:ext cx="3159618" cy="244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A41493-3BAC-8AB8-1AB4-F04FABD62F99}"/>
              </a:ext>
            </a:extLst>
          </p:cNvPr>
          <p:cNvSpPr/>
          <p:nvPr/>
        </p:nvSpPr>
        <p:spPr bwMode="auto">
          <a:xfrm>
            <a:off x="5591529" y="2211457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884B-11AD-9705-B72E-09AFF04AED86}"/>
              </a:ext>
            </a:extLst>
          </p:cNvPr>
          <p:cNvSpPr/>
          <p:nvPr/>
        </p:nvSpPr>
        <p:spPr bwMode="auto">
          <a:xfrm>
            <a:off x="5512134" y="2358505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929217" y="6248400"/>
            <a:ext cx="3485355" cy="276999"/>
            <a:chOff x="929217" y="6137017"/>
            <a:chExt cx="3485355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929217" y="6137017"/>
              <a:ext cx="348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refinements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A7D8A9-BC6F-5AD6-F65F-5878F2F994AC}"/>
              </a:ext>
            </a:extLst>
          </p:cNvPr>
          <p:cNvGrpSpPr/>
          <p:nvPr/>
        </p:nvGrpSpPr>
        <p:grpSpPr>
          <a:xfrm>
            <a:off x="600075" y="1259716"/>
            <a:ext cx="10677525" cy="4992343"/>
            <a:chOff x="585258" y="1259716"/>
            <a:chExt cx="10677525" cy="499234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2EA1DB-63B4-022B-E850-521B832DC895}"/>
                </a:ext>
              </a:extLst>
            </p:cNvPr>
            <p:cNvGrpSpPr/>
            <p:nvPr/>
          </p:nvGrpSpPr>
          <p:grpSpPr>
            <a:xfrm>
              <a:off x="585258" y="1259716"/>
              <a:ext cx="10677525" cy="4992343"/>
              <a:chOff x="585258" y="1259716"/>
              <a:chExt cx="10677525" cy="49923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4E06BC-E1DF-5F33-BEFA-42D6982050B7}"/>
                  </a:ext>
                </a:extLst>
              </p:cNvPr>
              <p:cNvGrpSpPr/>
              <p:nvPr/>
            </p:nvGrpSpPr>
            <p:grpSpPr>
              <a:xfrm>
                <a:off x="585258" y="1259716"/>
                <a:ext cx="10677525" cy="4992343"/>
                <a:chOff x="585258" y="1259716"/>
                <a:chExt cx="10677525" cy="499234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BC839-553D-11F4-F667-BF99279662EA}"/>
                    </a:ext>
                  </a:extLst>
                </p:cNvPr>
                <p:cNvGrpSpPr/>
                <p:nvPr/>
              </p:nvGrpSpPr>
              <p:grpSpPr>
                <a:xfrm>
                  <a:off x="2845134" y="4921626"/>
                  <a:ext cx="8056027" cy="1330433"/>
                  <a:chOff x="2971800" y="4931541"/>
                  <a:chExt cx="8056027" cy="1330433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DF49327-A273-82C8-8A9B-36FFA40B62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0" y="4931541"/>
                    <a:ext cx="348535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Propagation Channel 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F666F9-A304-9C77-240B-12021AD65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1600" y="4935761"/>
                    <a:ext cx="42035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Rx PDMX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E607BA-7834-1C5A-23EA-B3231AA3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71800" y="5265416"/>
                    <a:ext cx="3601037" cy="954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E58FFB68-73FB-8F16-4193-3DB58AF8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1800" y="5267411"/>
                    <a:ext cx="4246027" cy="994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EE4DD4F-B995-7DF3-1C08-97F3297C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258" y="1259716"/>
                  <a:ext cx="10677525" cy="367665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8C2E1-53BD-6238-6867-AFFE73275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3131" r="44035"/>
              <a:stretch/>
            </p:blipFill>
            <p:spPr>
              <a:xfrm>
                <a:off x="990600" y="2819400"/>
                <a:ext cx="666312" cy="252774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C883BA-93E6-9527-E358-93ECA03D7400}"/>
                </a:ext>
              </a:extLst>
            </p:cNvPr>
            <p:cNvGrpSpPr/>
            <p:nvPr/>
          </p:nvGrpSpPr>
          <p:grpSpPr>
            <a:xfrm>
              <a:off x="9069562" y="2940698"/>
              <a:ext cx="503967" cy="1097902"/>
              <a:chOff x="11439222" y="4388498"/>
              <a:chExt cx="503967" cy="109790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CDD95C-3475-0A93-B1FF-5AEF2CC1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222" y="4523466"/>
                <a:ext cx="247363" cy="1821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C85D6-97DC-16D3-BB69-A436013F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0824" y="5231970"/>
                <a:ext cx="247363" cy="18648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199F1-A832-1327-1516-60528BF9A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39905" y="4434826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7290C2-44CC-F0A4-BB12-124B21B70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4607440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CFFE808-3AAF-1281-C799-EC9031E3C1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53973" y="5140843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6F2016-96C1-2796-2B80-097410A04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5319677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2083BC4-8EB0-9C04-3590-4B913DEAD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7059" y="4533429"/>
                <a:ext cx="166129" cy="16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6561BB-86DE-4294-04A9-5ED32032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77059" y="5255501"/>
                <a:ext cx="166130" cy="162949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9CF3179-22BD-57F3-6278-0E9ADB26DD0D}"/>
                  </a:ext>
                </a:extLst>
              </p:cNvPr>
              <p:cNvSpPr/>
              <p:nvPr/>
            </p:nvSpPr>
            <p:spPr bwMode="auto">
              <a:xfrm>
                <a:off x="11439222" y="4388498"/>
                <a:ext cx="247363" cy="1097902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C2720A-4D9E-CDFF-71CD-26872714E201}"/>
              </a:ext>
            </a:extLst>
          </p:cNvPr>
          <p:cNvSpPr/>
          <p:nvPr/>
        </p:nvSpPr>
        <p:spPr bwMode="auto">
          <a:xfrm rot="16200000">
            <a:off x="8284472" y="4593328"/>
            <a:ext cx="335740" cy="3493484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198C-B474-36BE-5D05-E0761BEDE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3242" y="3048000"/>
            <a:ext cx="578202" cy="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1320" y="1219200"/>
            <a:ext cx="10361084" cy="4719639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Fixed WiFi Access Propagation Channel 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propagation channel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is an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with an n upper bound &gt;&gt; 32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32 x 32 DPWiFi (“DPWiFi-32”) </a:t>
            </a:r>
            <a:r>
              <a:rPr lang="en-US" sz="1400" b="1" i="1" dirty="0">
                <a:solidFill>
                  <a:schemeClr val="tx1"/>
                </a:solidFill>
              </a:rPr>
              <a:t>delivers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unprecedented and unrivaled 80 GbE P2P and 27 GbE PMP </a:t>
            </a:r>
            <a:r>
              <a:rPr lang="en-US" sz="1400" b="1" i="1" dirty="0">
                <a:solidFill>
                  <a:schemeClr val="tx1"/>
                </a:solidFill>
              </a:rPr>
              <a:t>FWA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Throughput</a:t>
            </a: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 and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r, i ≠ j), </a:t>
            </a:r>
            <a:r>
              <a:rPr lang="en-US" sz="1600" b="1" dirty="0">
                <a:solidFill>
                  <a:srgbClr val="C00000"/>
                </a:solidFill>
              </a:rPr>
              <a:t>r variable </a:t>
            </a:r>
            <a:r>
              <a:rPr lang="en-US" sz="1600" b="1" dirty="0">
                <a:solidFill>
                  <a:schemeClr val="tx1"/>
                </a:solidFill>
              </a:rPr>
              <a:t>with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impairments</a:t>
            </a: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“depolarization” degradation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Depolarization (“ChDp”, 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) is </a:t>
            </a:r>
            <a:r>
              <a:rPr lang="en-US" sz="1400" b="1" i="1" dirty="0">
                <a:solidFill>
                  <a:schemeClr val="tx1"/>
                </a:solidFill>
              </a:rPr>
              <a:t>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ropagation-induced </a:t>
            </a:r>
            <a:r>
              <a:rPr lang="en-US" sz="1400" b="1" i="1" dirty="0">
                <a:solidFill>
                  <a:schemeClr val="tx1"/>
                </a:solidFill>
              </a:rPr>
              <a:t>angular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Rx signal</a:t>
            </a:r>
            <a:r>
              <a:rPr lang="en-US" sz="1400" b="1" i="1" dirty="0">
                <a:solidFill>
                  <a:schemeClr val="tx1"/>
                </a:solidFill>
              </a:rPr>
              <a:t> polarization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rotation wrt the Tx-impressed baseline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experiencing atmospheric fog, rain, etc. encounter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partially obstructed by foliage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landscape</a:t>
            </a:r>
            <a:r>
              <a:rPr lang="en-US" sz="1400" b="1" i="1" dirty="0">
                <a:solidFill>
                  <a:schemeClr val="tx1"/>
                </a:solidFill>
              </a:rPr>
              <a:t> 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400" b="1" i="1" dirty="0">
                <a:solidFill>
                  <a:schemeClr val="tx1"/>
                </a:solidFill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TRX channels enduring reflection/diffraction by landscape,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ChDp rapidly overwhelms the Rx PDMux, precluding full MIMO co-channel interference cancellation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Already severe depolarization consequences further magnify with increasing DPWiFi MCS and MIMO order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DPWiFi MUST incorporate comprehensive propagation channel depolarization mitigation for Fixed Wireless Access </a:t>
            </a:r>
          </a:p>
          <a:p>
            <a:pPr marL="461962" lvl="2" indent="0">
              <a:spcBef>
                <a:spcPts val="0"/>
              </a:spcBef>
            </a:pPr>
            <a:endParaRPr lang="en-US" sz="12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“Adaptive DPWiFi” </a:t>
            </a:r>
            <a:r>
              <a:rPr lang="en-US" sz="2000" b="1" kern="0" dirty="0">
                <a:solidFill>
                  <a:schemeClr val="tx1"/>
                </a:solidFill>
                <a:effectLst/>
              </a:rPr>
              <a:t>Fixed Wireless </a:t>
            </a:r>
            <a:r>
              <a:rPr lang="en-US" sz="2000" dirty="0">
                <a:solidFill>
                  <a:schemeClr val="tx1"/>
                </a:solidFill>
              </a:rPr>
              <a:t>Access: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(Open Loop)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FWA AP broadcasts “Training Packets (T)” every ~1ms to all associated STAs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FWA STA processes T, estimates ChDp, determines its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TRX as Honolulu-proposed, plus FWA Channel Sounding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Fixed Wireless Access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0F1AE-22A3-7EC2-0357-2F544BF962E6}"/>
              </a:ext>
            </a:extLst>
          </p:cNvPr>
          <p:cNvGrpSpPr/>
          <p:nvPr/>
        </p:nvGrpSpPr>
        <p:grpSpPr>
          <a:xfrm>
            <a:off x="932180" y="1230141"/>
            <a:ext cx="10361083" cy="4971894"/>
            <a:chOff x="1066800" y="1205706"/>
            <a:chExt cx="10010775" cy="45381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8CFBB-1647-C40F-4495-1E005869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118" y="1205706"/>
              <a:ext cx="9296400" cy="2105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765CF-5210-0098-27D3-342594E2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57815"/>
              <a:ext cx="10010775" cy="2286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9EF15-5F42-9D66-CA94-C089F49A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9" y="4532097"/>
            <a:ext cx="3854599" cy="147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A34666-A469-C5B5-7460-AA584FEAFF7A}"/>
              </a:ext>
            </a:extLst>
          </p:cNvPr>
          <p:cNvGrpSpPr/>
          <p:nvPr/>
        </p:nvGrpSpPr>
        <p:grpSpPr>
          <a:xfrm>
            <a:off x="1029158" y="1182311"/>
            <a:ext cx="10001626" cy="2304057"/>
            <a:chOff x="1029158" y="1182311"/>
            <a:chExt cx="10001626" cy="2304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31A7EE-4EBC-A653-365A-9FEFCA08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58" y="1182311"/>
              <a:ext cx="10001626" cy="2304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374" y="1839518"/>
              <a:ext cx="3115226" cy="14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38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5626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1628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610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77572-94A7-69BF-380E-E2C325FF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8" y="1302335"/>
            <a:ext cx="9395883" cy="40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4F60-1AA4-AC32-5AA0-04169664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99441"/>
            <a:ext cx="3030695" cy="217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691E2-E325-A6F8-5D7F-FCAF055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06467"/>
            <a:ext cx="3537753" cy="31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200778"/>
            <a:ext cx="9749692" cy="5137301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entire DPWiFi TRX Validation Plan of Slide 6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That is, if DPWiFi-32 320 MHz MCS13 works subjected to the full range of channel impairments, then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ALL OTHER DPWiFi MIMO order, bandwidth and MCS combinations will ALSO work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TWI HAS completed items 1.15/2.15 DP-32 320 MHz MCS13 MATLAB modeling, as summarized following</a:t>
            </a:r>
          </a:p>
          <a:p>
            <a:pPr marL="231775" lvl="2" indent="0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b="1" kern="0" dirty="0">
                <a:solidFill>
                  <a:schemeClr val="tx1"/>
                </a:solidFill>
                <a:effectLst/>
              </a:rPr>
              <a:t>DPWiFi TRX MATLAB Simulink Model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7D656D-DA66-00FE-1CE5-0A4083C5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393" y="3298373"/>
            <a:ext cx="7131214" cy="30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823</TotalTime>
  <Words>1366</Words>
  <Application>Microsoft Office PowerPoint</Application>
  <PresentationFormat>Widescreen</PresentationFormat>
  <Paragraphs>259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Unicode MS</vt:lpstr>
      <vt:lpstr>Times New Roman</vt:lpstr>
      <vt:lpstr>Office Theme</vt:lpstr>
      <vt:lpstr>Document</vt:lpstr>
      <vt:lpstr>DPWiFi MATLAB Validation</vt:lpstr>
      <vt:lpstr>Abstract</vt:lpstr>
      <vt:lpstr>Proposed DPWiFi PHY</vt:lpstr>
      <vt:lpstr>PowerPoint Presentation</vt:lpstr>
      <vt:lpstr>DPWiFi for Fixed Wireless Access</vt:lpstr>
      <vt:lpstr>DPWiFi TRX Validation Plan</vt:lpstr>
      <vt:lpstr>PowerPoint Presentation</vt:lpstr>
      <vt:lpstr>PowerPoint Presentation</vt:lpstr>
      <vt:lpstr>DPWiFi TRX Validation</vt:lpstr>
      <vt:lpstr>DPWiFi TRX Modeling</vt:lpstr>
      <vt:lpstr>DPWiFi TRX Modeling</vt:lpstr>
      <vt:lpstr>DPWiFi TRX Modeling</vt:lpstr>
      <vt:lpstr>DPWiFi TRX Modeling</vt:lpstr>
      <vt:lpstr>DPWiFi TRX Modeling</vt:lpstr>
      <vt:lpstr>DPWiFi TRX Modeling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5</cp:revision>
  <cp:lastPrinted>1601-01-01T00:00:00Z</cp:lastPrinted>
  <dcterms:created xsi:type="dcterms:W3CDTF">2024-01-15T15:24:42Z</dcterms:created>
  <dcterms:modified xsi:type="dcterms:W3CDTF">2024-01-16T17:17:31Z</dcterms:modified>
  <cp:category>Name, Affiliation</cp:category>
</cp:coreProperties>
</file>