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850" r:id="rId2"/>
    <p:sldId id="851" r:id="rId3"/>
    <p:sldId id="895" r:id="rId4"/>
    <p:sldId id="985" r:id="rId5"/>
    <p:sldId id="988" r:id="rId6"/>
    <p:sldId id="989" r:id="rId7"/>
    <p:sldId id="992" r:id="rId8"/>
    <p:sldId id="993" r:id="rId9"/>
    <p:sldId id="986" r:id="rId10"/>
    <p:sldId id="987" r:id="rId11"/>
    <p:sldId id="990" r:id="rId12"/>
    <p:sldId id="991" r:id="rId13"/>
    <p:sldId id="994" r:id="rId14"/>
    <p:sldId id="995" r:id="rId15"/>
    <p:sldId id="996" r:id="rId16"/>
    <p:sldId id="997" r:id="rId17"/>
    <p:sldId id="998" r:id="rId18"/>
    <p:sldId id="1001" r:id="rId19"/>
    <p:sldId id="1002" r:id="rId20"/>
    <p:sldId id="999" r:id="rId21"/>
    <p:sldId id="1000" r:id="rId22"/>
    <p:sldId id="1003" r:id="rId23"/>
    <p:sldId id="1004" r:id="rId24"/>
    <p:sldId id="1005" r:id="rId25"/>
    <p:sldId id="1006" r:id="rId26"/>
    <p:sldId id="1007" r:id="rId27"/>
    <p:sldId id="1008" r:id="rId28"/>
    <p:sldId id="1010" r:id="rId29"/>
    <p:sldId id="1016" r:id="rId30"/>
    <p:sldId id="1017" r:id="rId31"/>
    <p:sldId id="1018" r:id="rId32"/>
    <p:sldId id="1020" r:id="rId33"/>
    <p:sldId id="1021" r:id="rId34"/>
    <p:sldId id="1011" r:id="rId35"/>
    <p:sldId id="1012" r:id="rId36"/>
    <p:sldId id="1013" r:id="rId37"/>
    <p:sldId id="1014" r:id="rId38"/>
    <p:sldId id="1019"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January" id="{81441D95-A017-4A3D-8256-78B00FBC397B}">
          <p14:sldIdLst>
            <p14:sldId id="895"/>
            <p14:sldId id="985"/>
            <p14:sldId id="988"/>
            <p14:sldId id="989"/>
            <p14:sldId id="992"/>
            <p14:sldId id="993"/>
            <p14:sldId id="986"/>
            <p14:sldId id="987"/>
            <p14:sldId id="990"/>
            <p14:sldId id="991"/>
            <p14:sldId id="994"/>
            <p14:sldId id="995"/>
          </p14:sldIdLst>
        </p14:section>
        <p14:section name="March" id="{568CC857-647C-4F76-B4E8-40B44957BACF}">
          <p14:sldIdLst>
            <p14:sldId id="996"/>
            <p14:sldId id="997"/>
            <p14:sldId id="998"/>
            <p14:sldId id="1001"/>
            <p14:sldId id="1002"/>
            <p14:sldId id="999"/>
            <p14:sldId id="1000"/>
          </p14:sldIdLst>
        </p14:section>
        <p14:section name="May" id="{785FCC10-6561-4604-AB95-6417B3A9F74F}">
          <p14:sldIdLst>
            <p14:sldId id="1003"/>
            <p14:sldId id="1004"/>
            <p14:sldId id="1005"/>
            <p14:sldId id="1006"/>
            <p14:sldId id="1007"/>
            <p14:sldId id="1008"/>
            <p14:sldId id="1010"/>
            <p14:sldId id="1016"/>
            <p14:sldId id="1017"/>
            <p14:sldId id="1018"/>
            <p14:sldId id="1020"/>
            <p14:sldId id="1021"/>
            <p14:sldId id="1011"/>
            <p14:sldId id="1012"/>
            <p14:sldId id="1013"/>
            <p14:sldId id="1014"/>
            <p14:sldId id="1019"/>
          </p14:sldIdLst>
        </p14:section>
        <p14:section name="July" id="{053445FD-54DA-4BDA-B695-950DACD3EA4A}">
          <p14:sldIdLst/>
        </p14:section>
        <p14:section name="November" id="{C2739C13-7136-49C1-B061-15C8C68BA358}">
          <p14:sldIdLst/>
        </p14:section>
        <p14:section name="December" id="{B3B52DF3-6BF0-443C-97B2-9708C43E203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24C405-5710-4928-80D5-DF2FA97C0EEC}" v="31" dt="2024-05-16T08:59:13.5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0" autoAdjust="0"/>
    <p:restoredTop sz="94964" autoAdjust="0"/>
  </p:normalViewPr>
  <p:slideViewPr>
    <p:cSldViewPr>
      <p:cViewPr varScale="1">
        <p:scale>
          <a:sx n="87" d="100"/>
          <a:sy n="87" d="100"/>
        </p:scale>
        <p:origin x="41" y="7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6024C405-5710-4928-80D5-DF2FA97C0EEC}"/>
    <pc:docChg chg="undo custSel addSld delSld modSld modSection">
      <pc:chgData name="Mike Montemurro" userId="40c20c913ca7511e" providerId="LiveId" clId="{6024C405-5710-4928-80D5-DF2FA97C0EEC}" dt="2024-05-16T09:07:22.689" v="888" actId="20577"/>
      <pc:docMkLst>
        <pc:docMk/>
      </pc:docMkLst>
      <pc:sldChg chg="modSp mod">
        <pc:chgData name="Mike Montemurro" userId="40c20c913ca7511e" providerId="LiveId" clId="{6024C405-5710-4928-80D5-DF2FA97C0EEC}" dt="2024-05-16T08:55:45.593" v="762" actId="20577"/>
        <pc:sldMkLst>
          <pc:docMk/>
          <pc:sldMk cId="3919161942" sldId="1004"/>
        </pc:sldMkLst>
        <pc:spChg chg="mod">
          <ac:chgData name="Mike Montemurro" userId="40c20c913ca7511e" providerId="LiveId" clId="{6024C405-5710-4928-80D5-DF2FA97C0EEC}" dt="2024-05-16T08:55:45.593" v="762" actId="20577"/>
          <ac:spMkLst>
            <pc:docMk/>
            <pc:sldMk cId="3919161942" sldId="1004"/>
            <ac:spMk id="9223" creationId="{00000000-0000-0000-0000-000000000000}"/>
          </ac:spMkLst>
        </pc:spChg>
      </pc:sldChg>
      <pc:sldChg chg="modSp add mod">
        <pc:chgData name="Mike Montemurro" userId="40c20c913ca7511e" providerId="LiveId" clId="{6024C405-5710-4928-80D5-DF2FA97C0EEC}" dt="2024-05-16T09:06:57.766" v="870" actId="20577"/>
        <pc:sldMkLst>
          <pc:docMk/>
          <pc:sldMk cId="825202885" sldId="1011"/>
        </pc:sldMkLst>
        <pc:spChg chg="mod">
          <ac:chgData name="Mike Montemurro" userId="40c20c913ca7511e" providerId="LiveId" clId="{6024C405-5710-4928-80D5-DF2FA97C0EEC}" dt="2024-05-16T09:06:57.766" v="870" actId="20577"/>
          <ac:spMkLst>
            <pc:docMk/>
            <pc:sldMk cId="825202885" sldId="1011"/>
            <ac:spMk id="9222" creationId="{00000000-0000-0000-0000-000000000000}"/>
          </ac:spMkLst>
        </pc:spChg>
        <pc:spChg chg="mod">
          <ac:chgData name="Mike Montemurro" userId="40c20c913ca7511e" providerId="LiveId" clId="{6024C405-5710-4928-80D5-DF2FA97C0EEC}" dt="2024-05-16T07:38:50.530" v="654" actId="20577"/>
          <ac:spMkLst>
            <pc:docMk/>
            <pc:sldMk cId="825202885" sldId="1011"/>
            <ac:spMk id="9223" creationId="{00000000-0000-0000-0000-000000000000}"/>
          </ac:spMkLst>
        </pc:spChg>
      </pc:sldChg>
      <pc:sldChg chg="modSp add mod">
        <pc:chgData name="Mike Montemurro" userId="40c20c913ca7511e" providerId="LiveId" clId="{6024C405-5710-4928-80D5-DF2FA97C0EEC}" dt="2024-05-16T09:07:06.021" v="876" actId="20577"/>
        <pc:sldMkLst>
          <pc:docMk/>
          <pc:sldMk cId="829362838" sldId="1012"/>
        </pc:sldMkLst>
        <pc:spChg chg="mod">
          <ac:chgData name="Mike Montemurro" userId="40c20c913ca7511e" providerId="LiveId" clId="{6024C405-5710-4928-80D5-DF2FA97C0EEC}" dt="2024-05-16T09:07:06.021" v="876" actId="20577"/>
          <ac:spMkLst>
            <pc:docMk/>
            <pc:sldMk cId="829362838" sldId="1012"/>
            <ac:spMk id="9222" creationId="{00000000-0000-0000-0000-000000000000}"/>
          </ac:spMkLst>
        </pc:spChg>
        <pc:spChg chg="mod">
          <ac:chgData name="Mike Montemurro" userId="40c20c913ca7511e" providerId="LiveId" clId="{6024C405-5710-4928-80D5-DF2FA97C0EEC}" dt="2024-05-15T07:11:16.723" v="269" actId="20577"/>
          <ac:spMkLst>
            <pc:docMk/>
            <pc:sldMk cId="829362838" sldId="1012"/>
            <ac:spMk id="9223" creationId="{00000000-0000-0000-0000-000000000000}"/>
          </ac:spMkLst>
        </pc:spChg>
      </pc:sldChg>
      <pc:sldChg chg="modSp add mod">
        <pc:chgData name="Mike Montemurro" userId="40c20c913ca7511e" providerId="LiveId" clId="{6024C405-5710-4928-80D5-DF2FA97C0EEC}" dt="2024-05-16T09:07:12.871" v="880" actId="20577"/>
        <pc:sldMkLst>
          <pc:docMk/>
          <pc:sldMk cId="3102181926" sldId="1013"/>
        </pc:sldMkLst>
        <pc:spChg chg="mod">
          <ac:chgData name="Mike Montemurro" userId="40c20c913ca7511e" providerId="LiveId" clId="{6024C405-5710-4928-80D5-DF2FA97C0EEC}" dt="2024-05-16T09:07:12.871" v="880" actId="20577"/>
          <ac:spMkLst>
            <pc:docMk/>
            <pc:sldMk cId="3102181926" sldId="1013"/>
            <ac:spMk id="9222" creationId="{00000000-0000-0000-0000-000000000000}"/>
          </ac:spMkLst>
        </pc:spChg>
        <pc:spChg chg="mod">
          <ac:chgData name="Mike Montemurro" userId="40c20c913ca7511e" providerId="LiveId" clId="{6024C405-5710-4928-80D5-DF2FA97C0EEC}" dt="2024-05-15T07:11:11.011" v="266" actId="20577"/>
          <ac:spMkLst>
            <pc:docMk/>
            <pc:sldMk cId="3102181926" sldId="1013"/>
            <ac:spMk id="9223" creationId="{00000000-0000-0000-0000-000000000000}"/>
          </ac:spMkLst>
        </pc:spChg>
      </pc:sldChg>
      <pc:sldChg chg="addSp delSp modSp add mod">
        <pc:chgData name="Mike Montemurro" userId="40c20c913ca7511e" providerId="LiveId" clId="{6024C405-5710-4928-80D5-DF2FA97C0EEC}" dt="2024-05-16T09:07:17.799" v="884" actId="20577"/>
        <pc:sldMkLst>
          <pc:docMk/>
          <pc:sldMk cId="4016746842" sldId="1014"/>
        </pc:sldMkLst>
        <pc:spChg chg="add del">
          <ac:chgData name="Mike Montemurro" userId="40c20c913ca7511e" providerId="LiveId" clId="{6024C405-5710-4928-80D5-DF2FA97C0EEC}" dt="2024-05-15T10:05:42.222" v="319" actId="478"/>
          <ac:spMkLst>
            <pc:docMk/>
            <pc:sldMk cId="4016746842" sldId="1014"/>
            <ac:spMk id="3" creationId="{53B43481-8E1A-43CD-0189-F0C51FC8DAB9}"/>
          </ac:spMkLst>
        </pc:spChg>
        <pc:spChg chg="mod">
          <ac:chgData name="Mike Montemurro" userId="40c20c913ca7511e" providerId="LiveId" clId="{6024C405-5710-4928-80D5-DF2FA97C0EEC}" dt="2024-05-16T09:07:17.799" v="884" actId="20577"/>
          <ac:spMkLst>
            <pc:docMk/>
            <pc:sldMk cId="4016746842" sldId="1014"/>
            <ac:spMk id="9222" creationId="{00000000-0000-0000-0000-000000000000}"/>
          </ac:spMkLst>
        </pc:spChg>
        <pc:spChg chg="mod">
          <ac:chgData name="Mike Montemurro" userId="40c20c913ca7511e" providerId="LiveId" clId="{6024C405-5710-4928-80D5-DF2FA97C0EEC}" dt="2024-05-15T10:29:11.438" v="370" actId="20577"/>
          <ac:spMkLst>
            <pc:docMk/>
            <pc:sldMk cId="4016746842" sldId="1014"/>
            <ac:spMk id="9223" creationId="{00000000-0000-0000-0000-000000000000}"/>
          </ac:spMkLst>
        </pc:spChg>
      </pc:sldChg>
      <pc:sldChg chg="modSp del mod">
        <pc:chgData name="Mike Montemurro" userId="40c20c913ca7511e" providerId="LiveId" clId="{6024C405-5710-4928-80D5-DF2FA97C0EEC}" dt="2024-05-16T07:18:56.964" v="580" actId="2696"/>
        <pc:sldMkLst>
          <pc:docMk/>
          <pc:sldMk cId="4258200637" sldId="1015"/>
        </pc:sldMkLst>
        <pc:spChg chg="mod">
          <ac:chgData name="Mike Montemurro" userId="40c20c913ca7511e" providerId="LiveId" clId="{6024C405-5710-4928-80D5-DF2FA97C0EEC}" dt="2024-05-15T15:50:54.035" v="376" actId="20577"/>
          <ac:spMkLst>
            <pc:docMk/>
            <pc:sldMk cId="4258200637" sldId="1015"/>
            <ac:spMk id="9222" creationId="{00000000-0000-0000-0000-000000000000}"/>
          </ac:spMkLst>
        </pc:spChg>
      </pc:sldChg>
      <pc:sldChg chg="modSp mod">
        <pc:chgData name="Mike Montemurro" userId="40c20c913ca7511e" providerId="LiveId" clId="{6024C405-5710-4928-80D5-DF2FA97C0EEC}" dt="2024-05-16T08:55:57.543" v="768" actId="20577"/>
        <pc:sldMkLst>
          <pc:docMk/>
          <pc:sldMk cId="1767452412" sldId="1016"/>
        </pc:sldMkLst>
        <pc:spChg chg="mod">
          <ac:chgData name="Mike Montemurro" userId="40c20c913ca7511e" providerId="LiveId" clId="{6024C405-5710-4928-80D5-DF2FA97C0EEC}" dt="2024-05-16T07:01:02.636" v="405" actId="20577"/>
          <ac:spMkLst>
            <pc:docMk/>
            <pc:sldMk cId="1767452412" sldId="1016"/>
            <ac:spMk id="9222" creationId="{00000000-0000-0000-0000-000000000000}"/>
          </ac:spMkLst>
        </pc:spChg>
        <pc:spChg chg="mod">
          <ac:chgData name="Mike Montemurro" userId="40c20c913ca7511e" providerId="LiveId" clId="{6024C405-5710-4928-80D5-DF2FA97C0EEC}" dt="2024-05-16T08:55:57.543" v="768" actId="20577"/>
          <ac:spMkLst>
            <pc:docMk/>
            <pc:sldMk cId="1767452412" sldId="1016"/>
            <ac:spMk id="9223" creationId="{00000000-0000-0000-0000-000000000000}"/>
          </ac:spMkLst>
        </pc:spChg>
      </pc:sldChg>
      <pc:sldChg chg="modSp mod">
        <pc:chgData name="Mike Montemurro" userId="40c20c913ca7511e" providerId="LiveId" clId="{6024C405-5710-4928-80D5-DF2FA97C0EEC}" dt="2024-05-16T08:56:11.349" v="772" actId="20577"/>
        <pc:sldMkLst>
          <pc:docMk/>
          <pc:sldMk cId="1849655127" sldId="1017"/>
        </pc:sldMkLst>
        <pc:spChg chg="mod">
          <ac:chgData name="Mike Montemurro" userId="40c20c913ca7511e" providerId="LiveId" clId="{6024C405-5710-4928-80D5-DF2FA97C0EEC}" dt="2024-05-16T08:08:15.801" v="716" actId="20577"/>
          <ac:spMkLst>
            <pc:docMk/>
            <pc:sldMk cId="1849655127" sldId="1017"/>
            <ac:spMk id="9222" creationId="{00000000-0000-0000-0000-000000000000}"/>
          </ac:spMkLst>
        </pc:spChg>
        <pc:spChg chg="mod">
          <ac:chgData name="Mike Montemurro" userId="40c20c913ca7511e" providerId="LiveId" clId="{6024C405-5710-4928-80D5-DF2FA97C0EEC}" dt="2024-05-16T08:56:11.349" v="772" actId="20577"/>
          <ac:spMkLst>
            <pc:docMk/>
            <pc:sldMk cId="1849655127" sldId="1017"/>
            <ac:spMk id="9223" creationId="{00000000-0000-0000-0000-000000000000}"/>
          </ac:spMkLst>
        </pc:spChg>
      </pc:sldChg>
      <pc:sldChg chg="modSp mod">
        <pc:chgData name="Mike Montemurro" userId="40c20c913ca7511e" providerId="LiveId" clId="{6024C405-5710-4928-80D5-DF2FA97C0EEC}" dt="2024-05-16T08:08:23.184" v="718" actId="20577"/>
        <pc:sldMkLst>
          <pc:docMk/>
          <pc:sldMk cId="1790516906" sldId="1018"/>
        </pc:sldMkLst>
        <pc:spChg chg="mod">
          <ac:chgData name="Mike Montemurro" userId="40c20c913ca7511e" providerId="LiveId" clId="{6024C405-5710-4928-80D5-DF2FA97C0EEC}" dt="2024-05-16T08:08:23.184" v="718" actId="20577"/>
          <ac:spMkLst>
            <pc:docMk/>
            <pc:sldMk cId="1790516906" sldId="1018"/>
            <ac:spMk id="9222" creationId="{00000000-0000-0000-0000-000000000000}"/>
          </ac:spMkLst>
        </pc:spChg>
        <pc:spChg chg="mod">
          <ac:chgData name="Mike Montemurro" userId="40c20c913ca7511e" providerId="LiveId" clId="{6024C405-5710-4928-80D5-DF2FA97C0EEC}" dt="2024-05-16T08:07:39.594" v="711"/>
          <ac:spMkLst>
            <pc:docMk/>
            <pc:sldMk cId="1790516906" sldId="1018"/>
            <ac:spMk id="9223" creationId="{00000000-0000-0000-0000-000000000000}"/>
          </ac:spMkLst>
        </pc:spChg>
      </pc:sldChg>
      <pc:sldChg chg="add del">
        <pc:chgData name="Mike Montemurro" userId="40c20c913ca7511e" providerId="LiveId" clId="{6024C405-5710-4928-80D5-DF2FA97C0EEC}" dt="2024-05-16T07:14:51.899" v="430" actId="2696"/>
        <pc:sldMkLst>
          <pc:docMk/>
          <pc:sldMk cId="2530447129" sldId="1018"/>
        </pc:sldMkLst>
      </pc:sldChg>
      <pc:sldChg chg="modSp add mod">
        <pc:chgData name="Mike Montemurro" userId="40c20c913ca7511e" providerId="LiveId" clId="{6024C405-5710-4928-80D5-DF2FA97C0EEC}" dt="2024-05-16T09:07:22.689" v="888" actId="20577"/>
        <pc:sldMkLst>
          <pc:docMk/>
          <pc:sldMk cId="3931457095" sldId="1019"/>
        </pc:sldMkLst>
        <pc:spChg chg="mod">
          <ac:chgData name="Mike Montemurro" userId="40c20c913ca7511e" providerId="LiveId" clId="{6024C405-5710-4928-80D5-DF2FA97C0EEC}" dt="2024-05-16T09:07:22.689" v="888" actId="20577"/>
          <ac:spMkLst>
            <pc:docMk/>
            <pc:sldMk cId="3931457095" sldId="1019"/>
            <ac:spMk id="9222" creationId="{00000000-0000-0000-0000-000000000000}"/>
          </ac:spMkLst>
        </pc:spChg>
        <pc:spChg chg="mod">
          <ac:chgData name="Mike Montemurro" userId="40c20c913ca7511e" providerId="LiveId" clId="{6024C405-5710-4928-80D5-DF2FA97C0EEC}" dt="2024-05-16T08:41:56.481" v="739" actId="20577"/>
          <ac:spMkLst>
            <pc:docMk/>
            <pc:sldMk cId="3931457095" sldId="1019"/>
            <ac:spMk id="9223" creationId="{00000000-0000-0000-0000-000000000000}"/>
          </ac:spMkLst>
        </pc:spChg>
      </pc:sldChg>
      <pc:sldChg chg="modSp add mod">
        <pc:chgData name="Mike Montemurro" userId="40c20c913ca7511e" providerId="LiveId" clId="{6024C405-5710-4928-80D5-DF2FA97C0EEC}" dt="2024-05-16T09:06:49.228" v="866" actId="20577"/>
        <pc:sldMkLst>
          <pc:docMk/>
          <pc:sldMk cId="2421686167" sldId="1020"/>
        </pc:sldMkLst>
        <pc:spChg chg="mod">
          <ac:chgData name="Mike Montemurro" userId="40c20c913ca7511e" providerId="LiveId" clId="{6024C405-5710-4928-80D5-DF2FA97C0EEC}" dt="2024-05-16T09:06:49.228" v="866" actId="20577"/>
          <ac:spMkLst>
            <pc:docMk/>
            <pc:sldMk cId="2421686167" sldId="1020"/>
            <ac:spMk id="9222" creationId="{00000000-0000-0000-0000-000000000000}"/>
          </ac:spMkLst>
        </pc:spChg>
        <pc:spChg chg="mod">
          <ac:chgData name="Mike Montemurro" userId="40c20c913ca7511e" providerId="LiveId" clId="{6024C405-5710-4928-80D5-DF2FA97C0EEC}" dt="2024-05-16T08:59:32.507" v="811"/>
          <ac:spMkLst>
            <pc:docMk/>
            <pc:sldMk cId="2421686167" sldId="1020"/>
            <ac:spMk id="9223" creationId="{00000000-0000-0000-0000-000000000000}"/>
          </ac:spMkLst>
        </pc:spChg>
      </pc:sldChg>
      <pc:sldChg chg="modSp add mod">
        <pc:chgData name="Mike Montemurro" userId="40c20c913ca7511e" providerId="LiveId" clId="{6024C405-5710-4928-80D5-DF2FA97C0EEC}" dt="2024-05-16T09:06:36.254" v="862" actId="20577"/>
        <pc:sldMkLst>
          <pc:docMk/>
          <pc:sldMk cId="3271101818" sldId="1021"/>
        </pc:sldMkLst>
        <pc:spChg chg="mod">
          <ac:chgData name="Mike Montemurro" userId="40c20c913ca7511e" providerId="LiveId" clId="{6024C405-5710-4928-80D5-DF2FA97C0EEC}" dt="2024-05-16T09:06:36.254" v="862" actId="20577"/>
          <ac:spMkLst>
            <pc:docMk/>
            <pc:sldMk cId="3271101818" sldId="1021"/>
            <ac:spMk id="9222" creationId="{00000000-0000-0000-0000-000000000000}"/>
          </ac:spMkLst>
        </pc:spChg>
        <pc:spChg chg="mod">
          <ac:chgData name="Mike Montemurro" userId="40c20c913ca7511e" providerId="LiveId" clId="{6024C405-5710-4928-80D5-DF2FA97C0EEC}" dt="2024-05-16T09:06:28.506" v="849"/>
          <ac:spMkLst>
            <pc:docMk/>
            <pc:sldMk cId="3271101818" sldId="1021"/>
            <ac:spMk id="922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Tony Xiao Han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DF5FBB85-B9F8-4899-8B5B-B90AEDFA23A9}" type="slidenum">
              <a:rPr lang="en-US" altLang="en-US" smtClean="0"/>
              <a:pPr>
                <a:defRPr/>
              </a:pPr>
              <a:t>1</a:t>
            </a:fld>
            <a:endParaRPr lang="en-US" altLang="en-US"/>
          </a:p>
        </p:txBody>
      </p:sp>
    </p:spTree>
    <p:extLst>
      <p:ext uri="{BB962C8B-B14F-4D97-AF65-F5344CB8AC3E}">
        <p14:creationId xmlns:p14="http://schemas.microsoft.com/office/powerpoint/2010/main" val="1921120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839493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9519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55954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355150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5516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06393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0449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11974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660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669161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239535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9474249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81701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38699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95401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1061879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3952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0375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07308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681685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036292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898597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760431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807158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61934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21708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031538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4388180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37050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81140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23291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2315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4488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55126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9865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945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a:t>
            </a:r>
            <a:r>
              <a:rPr lang="en-US" altLang="zh-CN" sz="1800" b="1" dirty="0"/>
              <a:t>0033</a:t>
            </a:r>
            <a:r>
              <a:rPr lang="en-US" altLang="en-US" sz="1800" b="1" dirty="0"/>
              <a:t>r7</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3/11-23-2032-04-000m-revme-mac-sa-comments.xl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3/11-23-1857-05-000m-rsn-overriding.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2144-01-000m-miscellaneous-sb1-resolution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1750-04-000m-resolutions-for-some-comments-on-11me-d4-0-initial-sa-ballot.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0489-03-000m-revme-sb2-ed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4/11-24-0472-02-000m-revme-sa-ballot-2-editor2-ad-hoc-comment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4/11-24-0491-02-000m-revme-sa-1-sec-adhoc-comments.xlsx" TargetMode="External"/><Relationship Id="rId5" Type="http://schemas.openxmlformats.org/officeDocument/2006/relationships/hyperlink" Target="https://mentor.ieee.org/802.11/dcn/21/11-21-0727-31-000m-revme-phy-comments.xls" TargetMode="External"/><Relationship Id="rId4" Type="http://schemas.openxmlformats.org/officeDocument/2006/relationships/hyperlink" Target="https://mentor.ieee.org/802.11/dcn/23/11-23-2032-07-000m-revme-mac-sa-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27-31-000m-revme-phy-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441-01-000m-11bb-roll-in-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563-01-000m-dmg-positioning-bit.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89-04-000m-revme-sb2-ed1-ad-ho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0472-04-000m-revme-sa-ballot-2-editor2-ad-hoc-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mentor.ieee.org/802.11/dcn/24/11-24-0491-03-000m-revme-sa-1-sec-adhoc-comments.xlsx" TargetMode="External"/><Relationship Id="rId5" Type="http://schemas.openxmlformats.org/officeDocument/2006/relationships/hyperlink" Target="https://mentor.ieee.org/802.11/dcn/21/11-21-0727-33-000m-revme-phy-comments.xls" TargetMode="External"/><Relationship Id="rId4" Type="http://schemas.openxmlformats.org/officeDocument/2006/relationships/hyperlink" Target="https://mentor.ieee.org/802.11/dcn/23/11-23-2032-09-000m-revme-mac-sa-comments.xl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472-04-000m-revme-sa-ballot-2-editor2-ad-ho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688-00-000m-non-ap-regulatory-connectivity-non-comment.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706-00-000m-channel-usage.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098-03-000m-alignment-of-secure-ltf-normative-text-with-test-vector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472-06-000m-revme-sa-ballot-2-editor2-ad-hoc-comments.xlsx" TargetMode="External"/><Relationship Id="rId7" Type="http://schemas.openxmlformats.org/officeDocument/2006/relationships/hyperlink" Target="https://mentor.ieee.org/802.11/dcn/24/11-24-0491-05-000m-revme-sa-1-sec-adhoc-comments.xls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s://mentor.ieee.org/802.11/dcn/21/11-21-0727-34-000m-revme-phy-comments.xls" TargetMode="External"/><Relationship Id="rId5" Type="http://schemas.openxmlformats.org/officeDocument/2006/relationships/hyperlink" Target="https://mentor.ieee.org/802.11/dcn/23/11-23-2032-10-000m-revme-mac-sa-comments.xls" TargetMode="External"/><Relationship Id="rId4" Type="http://schemas.openxmlformats.org/officeDocument/2006/relationships/hyperlink" Target="https://mentor.ieee.org/802.11/dcn/24/11-24-0484-04-000m-revme-gen-ad-hoc-comments-on-sb-recirc-1.xls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1743-04-000m-revme-sb1-ed1-ad-hoc-comments.xls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mentor.ieee.org/802.11/dcn/23/11-23-1746-06-000m-revme-sa-ballot-1-ed2-ad-hoc-comments.xlsx"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2032-10-000m-revme-mac-sa-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s://mentor.ieee.org/802.11/dcn/21/11-21-0727-29-000m-revme-phy-comments.xls"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727-34-000m-revme-phy-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2032-10-000m-revme-mac-sa-comments.xls"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2032-10-000m-revme-mac-sa-comments.xls"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744-01-000m-resolution-of-final-errata.docx"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706-01-000m-channel-usage.doc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4/11-24-0901-02-000m-proposed-update-for-figure-11-23-in-802-11revme-d5-0.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927-01-000m-bugfixes.doc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0938-00-000m-protect-ssid-in-4-way-handshake.docx"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1/dcn/23/11-23-1755-03-000m-revme-sa-0-sec-adhoc-comments.xlsx" TargetMode="External"/><Relationship Id="rId5" Type="http://schemas.openxmlformats.org/officeDocument/2006/relationships/hyperlink" Target="https://mentor.ieee.org/802.11/dcn/21/11-21-0727-29-000m-revme-phy-comments.xls" TargetMode="External"/><Relationship Id="rId4" Type="http://schemas.openxmlformats.org/officeDocument/2006/relationships/hyperlink" Target="https://mentor.ieee.org/802.11/dcn/23/11-23-2032-04-000m-revme-mac-sa-comments.xl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0021-00-000m-fixing-error.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0027-02-000m-reported-sae-errata.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032-04-000m-revme-mac-sa-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2032-05-000m-revme-mac-sa-comments.xl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755-03-000m-revme-sa-0-sec-adhoc-comments.xlsx" TargetMode="External"/><Relationship Id="rId3" Type="http://schemas.openxmlformats.org/officeDocument/2006/relationships/hyperlink" Target="https://mentor.ieee.org/802.11/dcn/23/11-23-1743-04-000m-revme-sb1-ed1-ad-hoc-comments.xlsx" TargetMode="External"/><Relationship Id="rId7" Type="http://schemas.openxmlformats.org/officeDocument/2006/relationships/hyperlink" Target="https://mentor.ieee.org/802.11/dcn/21/11-21-0727-29-000m-revme-phy-comments.xl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1/dcn/23/11-23-2032-04-000m-revme-mac-sa-comments.xls" TargetMode="External"/><Relationship Id="rId5" Type="http://schemas.openxmlformats.org/officeDocument/2006/relationships/hyperlink" Target="https://mentor.ieee.org/802.11/dcn/23/11-23-1768-04-000m-revme-gen-ad-hoc-comments-on-sb.xlsx" TargetMode="External"/><Relationship Id="rId4" Type="http://schemas.openxmlformats.org/officeDocument/2006/relationships/hyperlink" Target="https://mentor.ieee.org/802.11/dcn/23/11-23-1746-07-000m-revme-sa-ballot-1-ed2-ad-hoc-commen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2024-05-06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3" imgW="8249760" imgH="2544840" progId="Word.Document.8">
                  <p:embed/>
                </p:oleObj>
              </mc:Choice>
              <mc:Fallback>
                <p:oleObj name="Document" r:id="rId3"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4"/>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138 – More work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6764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400" dirty="0"/>
              <a:t>GEN: “GEN More Work Required” tab ( 1 CID) in in </a:t>
            </a:r>
            <a:r>
              <a:rPr lang="en-US" altLang="en-US" sz="1400" dirty="0">
                <a:hlinkClick r:id="rId3"/>
              </a:rPr>
              <a:t>https://mentor.ieee.org/802.11/dcn/23/11-23-1768-04-000m-revme-gen-ad-hoc-comments-on-sb.xlsx</a:t>
            </a:r>
            <a:r>
              <a:rPr lang="en-US" altLang="en-US" sz="1400" dirty="0"/>
              <a:t>,</a:t>
            </a:r>
          </a:p>
          <a:p>
            <a:pPr marL="457200" lvl="1" indent="0">
              <a:lnSpc>
                <a:spcPct val="80000"/>
              </a:lnSpc>
              <a:buNone/>
            </a:pPr>
            <a:r>
              <a:rPr lang="en-US" altLang="en-US" sz="1400" dirty="0"/>
              <a:t>MAC: “More Work Required” tab ( 9 CIDs) in </a:t>
            </a:r>
            <a:r>
              <a:rPr lang="en-US" altLang="en-US" sz="1400" dirty="0">
                <a:hlinkClick r:id="rId4"/>
              </a:rPr>
              <a:t>https://mentor.ieee.org/802.11/dcn/23/11-23-2032-05-000m-revme-mac-sa-comments.xls</a:t>
            </a:r>
            <a:r>
              <a:rPr lang="en-US" altLang="en-US" sz="14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CRC reviewed the comment and agreed that a submission was required with more detailed or updated editing instructions. In the opinion of the CRC, the current Proposed Change does not propose sufficient detail or does not have task group consensus to implement a change to the draft that would  satisfy the commenter. No updated submission has been reviewed with the CRC.”</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Stephen McCann</a:t>
            </a:r>
          </a:p>
          <a:p>
            <a:pPr marL="0" indent="0">
              <a:lnSpc>
                <a:spcPct val="80000"/>
              </a:lnSpc>
              <a:buNone/>
            </a:pPr>
            <a:r>
              <a:rPr lang="en-US" altLang="en-US" sz="1600" dirty="0"/>
              <a:t>Seconded: Jon Rosdahl</a:t>
            </a:r>
          </a:p>
          <a:p>
            <a:pPr marL="0" indent="0">
              <a:lnSpc>
                <a:spcPct val="80000"/>
              </a:lnSpc>
              <a:buNone/>
            </a:pPr>
            <a:r>
              <a:rPr lang="en-US" altLang="en-US" sz="1600" dirty="0"/>
              <a:t>Result: Approved with one objection.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Tree>
    <p:extLst>
      <p:ext uri="{BB962C8B-B14F-4D97-AF65-F5344CB8AC3E}">
        <p14:creationId xmlns:p14="http://schemas.microsoft.com/office/powerpoint/2010/main" val="1822329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139  – CID 6087 (MAC) RSN Override</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sz="2800" dirty="0"/>
              <a:t>Resolve CID 6087 as “REVISED - Incorporate changes under the “Proposed changes for CID 6087” section of </a:t>
            </a:r>
            <a:r>
              <a:rPr lang="en-US" altLang="en-US" sz="2800" dirty="0">
                <a:hlinkClick r:id="rId3"/>
              </a:rPr>
              <a:t>https://mentor.ieee.org/802.11/dcn/23/11-23-1857-05-000m-rsn-overriding.docx</a:t>
            </a:r>
            <a:r>
              <a:rPr lang="en-US" altLang="en-US" sz="2800" dirty="0"/>
              <a:t> </a:t>
            </a:r>
            <a:endParaRPr lang="en-US" altLang="en-US" sz="2800" b="1" dirty="0">
              <a:solidFill>
                <a:srgbClr val="006600"/>
              </a:solidFill>
            </a:endParaRPr>
          </a:p>
          <a:p>
            <a:pPr marL="0" indent="0">
              <a:lnSpc>
                <a:spcPct val="80000"/>
              </a:lnSpc>
              <a:buNone/>
            </a:pPr>
            <a:endParaRPr lang="en-US" altLang="en-US" sz="2800" dirty="0"/>
          </a:p>
          <a:p>
            <a:pPr marL="0" indent="0">
              <a:lnSpc>
                <a:spcPct val="80000"/>
              </a:lnSpc>
              <a:buNone/>
            </a:pPr>
            <a:endParaRPr lang="en-US" altLang="en-US" sz="2800" dirty="0"/>
          </a:p>
          <a:p>
            <a:pPr marL="0" indent="0">
              <a:lnSpc>
                <a:spcPct val="80000"/>
              </a:lnSpc>
              <a:buNone/>
            </a:pPr>
            <a:r>
              <a:rPr lang="en-US" altLang="en-US" dirty="0"/>
              <a:t>Moved: Jouni Malinen</a:t>
            </a:r>
          </a:p>
          <a:p>
            <a:pPr marL="0" indent="0">
              <a:lnSpc>
                <a:spcPct val="80000"/>
              </a:lnSpc>
              <a:buNone/>
            </a:pPr>
            <a:r>
              <a:rPr lang="en-US" altLang="en-US" dirty="0"/>
              <a:t>Seconded: Po-Kai Huang</a:t>
            </a:r>
          </a:p>
          <a:p>
            <a:pPr marL="0" indent="0">
              <a:lnSpc>
                <a:spcPct val="80000"/>
              </a:lnSpc>
              <a:buNone/>
            </a:pPr>
            <a:r>
              <a:rPr lang="en-US" altLang="en-US" dirty="0"/>
              <a:t>Result: 14 – Yes; 67 – No; 3 – Abstain. Motion Fails.</a:t>
            </a:r>
          </a:p>
          <a:p>
            <a:pPr marL="0" indent="0">
              <a:lnSpc>
                <a:spcPct val="80000"/>
              </a:lnSpc>
              <a:buNone/>
            </a:pPr>
            <a:r>
              <a:rPr lang="en-US" altLang="en-US">
                <a:solidFill>
                  <a:srgbClr val="FF0000"/>
                </a:solidFill>
              </a:rPr>
              <a:t>Result (after </a:t>
            </a:r>
            <a:r>
              <a:rPr lang="en-US" altLang="en-US" dirty="0">
                <a:solidFill>
                  <a:srgbClr val="FF0000"/>
                </a:solidFill>
              </a:rPr>
              <a:t>validation): 14 –Yes; 65 – No; 3 – Abstain. Motion Fails</a:t>
            </a:r>
            <a:endParaRPr lang="en-US" altLang="en-US" sz="1200" dirty="0">
              <a:solidFill>
                <a:srgbClr val="FF00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2369750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140  – CID 6087 (MAC) RSN Override</a:t>
            </a:r>
            <a:br>
              <a:rPr lang="en-US" altLang="en-US" sz="2800" dirty="0"/>
            </a:br>
            <a:r>
              <a:rPr lang="en-US" altLang="en-US" sz="2800" dirty="0"/>
              <a:t>(2024-01-18)</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6087 as “Rejected.  The task group could not reach consensus on resolving this comment in the direction indicated in 11-23/1857r5. A straw poll to go in that direction (on the r4 of that document) results were: </a:t>
            </a:r>
          </a:p>
          <a:p>
            <a:pPr marL="0" indent="0">
              <a:lnSpc>
                <a:spcPct val="80000"/>
              </a:lnSpc>
              <a:buNone/>
            </a:pPr>
            <a:endParaRPr lang="en-US" altLang="en-US" dirty="0"/>
          </a:p>
          <a:p>
            <a:pPr marL="0" indent="0">
              <a:lnSpc>
                <a:spcPct val="80000"/>
              </a:lnSpc>
              <a:buNone/>
            </a:pPr>
            <a:r>
              <a:rPr lang="en-US" altLang="en-US" dirty="0"/>
              <a:t>Do you support adding the feature along the lines described in 11-23/1857r4?    Yes – 10; No – 12; Abstain – 1.</a:t>
            </a:r>
          </a:p>
          <a:p>
            <a:pPr marL="0" indent="0">
              <a:lnSpc>
                <a:spcPct val="80000"/>
              </a:lnSpc>
              <a:buNone/>
            </a:pPr>
            <a:endParaRPr lang="en-US" altLang="en-US" dirty="0"/>
          </a:p>
          <a:p>
            <a:pPr marL="0" indent="0">
              <a:lnSpc>
                <a:spcPct val="80000"/>
              </a:lnSpc>
              <a:buNone/>
            </a:pPr>
            <a:r>
              <a:rPr lang="en-US" altLang="en-US" dirty="0"/>
              <a:t>A motion on 11-23/1857r5 failed with the result: </a:t>
            </a:r>
            <a:r>
              <a:rPr lang="en-US" altLang="en-US" sz="2400" dirty="0"/>
              <a:t>14 – Yes; 67 – No; 3 - Abstain. Motion Fail</a:t>
            </a:r>
            <a:r>
              <a:rPr lang="en-US" altLang="en-US" dirty="0"/>
              <a:t>”</a:t>
            </a:r>
          </a:p>
          <a:p>
            <a:pPr marL="0" indent="0">
              <a:lnSpc>
                <a:spcPct val="80000"/>
              </a:lnSpc>
              <a:buNone/>
            </a:pPr>
            <a:endParaRPr lang="en-US" altLang="en-US" dirty="0"/>
          </a:p>
          <a:p>
            <a:pPr marL="0" indent="0">
              <a:lnSpc>
                <a:spcPct val="80000"/>
              </a:lnSpc>
              <a:buNone/>
            </a:pPr>
            <a:r>
              <a:rPr lang="en-US" altLang="en-US" dirty="0"/>
              <a:t>Moved: Jouni Malinen</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258153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141  – CID 6081 (MAC)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Update the resolution of CID 6081 as “</a:t>
            </a:r>
            <a:r>
              <a:rPr lang="en-US" dirty="0"/>
              <a:t>Revised: Incorporate the changes in 11-23/2144r1 (</a:t>
            </a:r>
            <a:r>
              <a:rPr lang="en-US" dirty="0">
                <a:hlinkClick r:id="rId3"/>
              </a:rPr>
              <a:t>https://mentor.ieee.org/802.11/dcn/23/11-23-2144-01-000m-miscellaneous-sb1-resolutions.docx</a:t>
            </a:r>
            <a:r>
              <a:rPr lang="en-US" dirty="0"/>
              <a:t>) under “changes for CID 6081” and instruct the editor to incorporate the changes into the </a:t>
            </a:r>
            <a:r>
              <a:rPr lang="en-US" dirty="0" err="1"/>
              <a:t>REVme</a:t>
            </a:r>
            <a:r>
              <a:rPr lang="en-US" dirty="0"/>
              <a:t> draft.”</a:t>
            </a: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Brian Hart</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172471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142  – CID 6420 (ED1)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6420 as “Revised” - incorporate the changes in 11-23/1750r4</a:t>
            </a:r>
          </a:p>
          <a:p>
            <a:pPr marL="0" indent="0">
              <a:lnSpc>
                <a:spcPct val="80000"/>
              </a:lnSpc>
              <a:buNone/>
            </a:pPr>
            <a:r>
              <a:rPr lang="en-US" altLang="en-US" dirty="0"/>
              <a:t>(</a:t>
            </a:r>
            <a:r>
              <a:rPr lang="en-US" altLang="en-US" dirty="0">
                <a:hlinkClick r:id="rId3"/>
              </a:rPr>
              <a:t>https://mentor.ieee.org/802.11/dcn/23/11-23-1750-04-000m-resolutions-for-some-comments-on-11me-d4-0-initial-sa-ballot.docx</a:t>
            </a:r>
            <a:r>
              <a:rPr lang="en-US" altLang="en-US" dirty="0"/>
              <a:t>)</a:t>
            </a:r>
          </a:p>
          <a:p>
            <a:pPr marL="0" indent="0">
              <a:lnSpc>
                <a:spcPct val="80000"/>
              </a:lnSpc>
              <a:buNone/>
            </a:pPr>
            <a:r>
              <a:rPr lang="en-US" altLang="en-US" dirty="0"/>
              <a:t>for CID 6420.</a:t>
            </a:r>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1282436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143 – EDITOR1, EDITOR2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buNone/>
            </a:pPr>
            <a:r>
              <a:rPr lang="en-US" altLang="en-US" sz="1800" dirty="0"/>
              <a:t>“Motion-ED1-SA2A” (8 CIDs)  and “Trivial Comments” (11 CIDs) tabs in </a:t>
            </a:r>
            <a:r>
              <a:rPr lang="en-US" altLang="en-US" sz="1800" dirty="0">
                <a:hlinkClick r:id="rId3"/>
              </a:rPr>
              <a:t>https://mentor.ieee.org/802.11/dcn/24/11-24-0489-03-000m-revme-sb2-ed1-ad-hoc-comments.xlsx</a:t>
            </a:r>
            <a:r>
              <a:rPr lang="en-US" altLang="en-US" sz="1800" dirty="0"/>
              <a:t>,</a:t>
            </a:r>
          </a:p>
          <a:p>
            <a:pPr marL="457200" lvl="1" indent="0">
              <a:buNone/>
            </a:pPr>
            <a:r>
              <a:rPr lang="en-US" altLang="en-US" sz="1800" dirty="0"/>
              <a:t>“ED2-SA2-001” (17 CIDs)  tab in  </a:t>
            </a:r>
            <a:r>
              <a:rPr lang="en-US" altLang="en-US" sz="1800" dirty="0">
                <a:hlinkClick r:id="rId4"/>
              </a:rPr>
              <a:t>https://mentor.ieee.org/802.11/dcn/24/11-24-0472-02-000m-revme-sa-ballot-2-editor2-ad-hoc-comments.xlsx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3350781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144 – GEN, MAC, PHY, SEC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March” tab (8 CIDs) in </a:t>
            </a:r>
            <a:r>
              <a:rPr lang="en-US" altLang="en-US" sz="1600" dirty="0">
                <a:hlinkClick r:id="rId3"/>
              </a:rPr>
              <a:t>https://mentor.ieee.org/802.11/dcn/24/11-24-0484-01-000m-revme-gen-ad-hoc-comments-on-sb-recirc-1.xlsx</a:t>
            </a:r>
            <a:r>
              <a:rPr lang="en-US" altLang="en-US" sz="1600" dirty="0"/>
              <a:t>,</a:t>
            </a:r>
          </a:p>
          <a:p>
            <a:pPr marL="457200" lvl="1" indent="0">
              <a:lnSpc>
                <a:spcPct val="80000"/>
              </a:lnSpc>
              <a:buNone/>
            </a:pPr>
            <a:r>
              <a:rPr lang="en-US" altLang="en-US" sz="1600" dirty="0"/>
              <a:t>“Motion MAC-BL” tab (14 CIDs) in </a:t>
            </a:r>
            <a:r>
              <a:rPr lang="en-US" altLang="en-US" sz="1600" dirty="0">
                <a:hlinkClick r:id="rId4"/>
              </a:rPr>
              <a:t>https://mentor.ieee.org/802.11/dcn/23/11-23-2032-07-000m-revme-mac-sa-comments.xls</a:t>
            </a:r>
            <a:r>
              <a:rPr lang="en-US" altLang="en-US" sz="1600" dirty="0"/>
              <a:t>, </a:t>
            </a:r>
          </a:p>
          <a:p>
            <a:pPr marL="457200" lvl="1" indent="0">
              <a:lnSpc>
                <a:spcPct val="80000"/>
              </a:lnSpc>
              <a:buNone/>
            </a:pPr>
            <a:r>
              <a:rPr lang="en-US" altLang="en-US" sz="1600" dirty="0"/>
              <a:t>“PHY Motion 4” tab (9 CIDs) in </a:t>
            </a:r>
            <a:r>
              <a:rPr lang="en-US" altLang="en-US" sz="1600" dirty="0">
                <a:hlinkClick r:id="rId5"/>
              </a:rPr>
              <a:t>https://mentor.ieee.org/802.11/dcn/21/11-21-0727-31-000m-revme-phy-comments.xls</a:t>
            </a:r>
            <a:r>
              <a:rPr lang="en-US" altLang="en-US" sz="1600" dirty="0"/>
              <a:t>,</a:t>
            </a:r>
          </a:p>
          <a:p>
            <a:pPr marL="457200" lvl="1" indent="0">
              <a:lnSpc>
                <a:spcPct val="80000"/>
              </a:lnSpc>
              <a:buNone/>
            </a:pPr>
            <a:r>
              <a:rPr lang="en-US" altLang="en-US" sz="1600" dirty="0"/>
              <a:t>“SEC Motion A” tab (8 CIDs) in </a:t>
            </a:r>
            <a:r>
              <a:rPr lang="en-US" altLang="en-US" sz="1600" dirty="0">
                <a:hlinkClick r:id="rId6"/>
              </a:rPr>
              <a:t>https://mentor.ieee.org/802.11/dcn/24/11-24-0491-02-000m-revme-sa-1-sec-adhoc-comments.xlsx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 </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1590397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145 – Location table in MIB – CID 7175</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in the </a:t>
            </a:r>
          </a:p>
          <a:p>
            <a:pPr marL="457200" lvl="1" indent="0">
              <a:lnSpc>
                <a:spcPct val="80000"/>
              </a:lnSpc>
              <a:buNone/>
            </a:pPr>
            <a:r>
              <a:rPr lang="en-US" altLang="en-US" sz="1800" dirty="0"/>
              <a:t>“PHY Motion 4b” tab in </a:t>
            </a:r>
            <a:r>
              <a:rPr lang="en-US" altLang="en-US" sz="1800" dirty="0">
                <a:hlinkClick r:id="rId3"/>
              </a:rPr>
              <a:t>https://mentor.ieee.org/802.11/dcn/21/11-21-0727-31-000m-revme-phy-comments.xls</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Motion Passes with one No vote.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2307359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146 – GEN Motion EBCS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EBCS” tab (1 CID)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r>
              <a:rPr lang="en-US" altLang="en-US" sz="1800" dirty="0"/>
              <a:t>And instruct the Editor to incorporate the changes into the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6-7-4. Motion Fails.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1252565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668000" cy="1066800"/>
          </a:xfrm>
        </p:spPr>
        <p:txBody>
          <a:bodyPr/>
          <a:lstStyle/>
          <a:p>
            <a:r>
              <a:rPr lang="en-US" altLang="en-US" dirty="0"/>
              <a:t>Motion 147 – GEN Motion Amendment Roll-in – CID 7147</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Amendment”(1 CID) on tab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endParaRPr lang="en-US" altLang="en-US" sz="1800" dirty="0"/>
          </a:p>
          <a:p>
            <a:pPr marL="457200" lvl="1" indent="0">
              <a:lnSpc>
                <a:spcPct val="80000"/>
              </a:lnSpc>
              <a:buNone/>
            </a:pP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Jon Rosdahl</a:t>
            </a:r>
          </a:p>
          <a:p>
            <a:pPr marL="0" indent="0">
              <a:lnSpc>
                <a:spcPct val="80000"/>
              </a:lnSpc>
              <a:buNone/>
            </a:pPr>
            <a:r>
              <a:rPr lang="en-US" altLang="en-US" sz="2000" dirty="0"/>
              <a:t>Result: 17-4-4.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3513721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2024</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148 – </a:t>
            </a:r>
            <a:r>
              <a:rPr lang="en-US" altLang="en-US" dirty="0" err="1"/>
              <a:t>TGbb</a:t>
            </a:r>
            <a:r>
              <a:rPr lang="en-US" altLang="en-US" dirty="0"/>
              <a:t> updates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Approve the resolution to comments received in </a:t>
            </a:r>
            <a:r>
              <a:rPr lang="en-US" altLang="en-US" dirty="0">
                <a:hlinkClick r:id="rId3"/>
              </a:rPr>
              <a:t>https://mentor.ieee.org/802.11/dcn/24/11-24-0441-01-000m-11bb-roll-in-comments.xlsx</a:t>
            </a:r>
            <a:r>
              <a:rPr lang="en-US" altLang="en-US" dirty="0"/>
              <a:t>, and instruct the editor to update the </a:t>
            </a:r>
            <a:r>
              <a:rPr lang="en-US" altLang="en-US" dirty="0" err="1"/>
              <a:t>REVme</a:t>
            </a:r>
            <a:r>
              <a:rPr lang="en-US" altLang="en-US" dirty="0"/>
              <a:t> draft.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Jon Rosdahl</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2627046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a:t>Motion 149 </a:t>
            </a:r>
            <a:r>
              <a:rPr lang="en-US" altLang="en-US" dirty="0"/>
              <a:t>– DMG Positioning bit</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Instruct the editor to incorporate changes described in  </a:t>
            </a:r>
            <a:r>
              <a:rPr lang="en-US" altLang="en-US" dirty="0">
                <a:hlinkClick r:id="rId3"/>
              </a:rPr>
              <a:t>https://mentor.ieee.org/802.11/dcn/24/11-24-0563-01-000m-dmg-positioning-bit.docx</a:t>
            </a:r>
            <a:r>
              <a:rPr lang="en-US" altLang="en-US" dirty="0"/>
              <a:t>, which address a bit assignment conflict.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r>
              <a:rPr lang="en-US" altLang="en-US" sz="2000" dirty="0"/>
              <a:t>Table the motion: Mark/Jon. 9/13/5 – Motion to table fails</a:t>
            </a:r>
          </a:p>
          <a:p>
            <a:pPr marL="0" indent="0">
              <a:lnSpc>
                <a:spcPct val="80000"/>
              </a:lnSpc>
              <a:buNone/>
            </a:pPr>
            <a:endParaRPr lang="en-US" altLang="en-US" sz="2000" dirty="0"/>
          </a:p>
          <a:p>
            <a:pPr marL="0" indent="0">
              <a:lnSpc>
                <a:spcPct val="80000"/>
              </a:lnSpc>
              <a:buNone/>
            </a:pPr>
            <a:r>
              <a:rPr lang="en-US" altLang="en-US" sz="2000" dirty="0"/>
              <a:t>Motion to amend:  Mark/Graham - Change the document number to 11-24/430 &lt; https://mentor.ieee.org/802.11/dcn/24/11-24-0430-00-00be-proposed-resolution-to-alignment-issue-in-figure-9-416.ppt&gt; on slide 7: - Motion to amend fails (3-17-1)</a:t>
            </a: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Stephen McCann</a:t>
            </a:r>
          </a:p>
          <a:p>
            <a:pPr marL="0" indent="0">
              <a:lnSpc>
                <a:spcPct val="80000"/>
              </a:lnSpc>
              <a:buNone/>
            </a:pPr>
            <a:r>
              <a:rPr lang="en-US" altLang="en-US" sz="2000" dirty="0"/>
              <a:t>Seconded: Srini </a:t>
            </a:r>
            <a:r>
              <a:rPr lang="en-US" altLang="en-US" sz="2000" dirty="0" err="1"/>
              <a:t>Kandala</a:t>
            </a:r>
            <a:endParaRPr lang="en-US" altLang="en-US" sz="2000" dirty="0"/>
          </a:p>
          <a:p>
            <a:pPr marL="0" indent="0">
              <a:lnSpc>
                <a:spcPct val="80000"/>
              </a:lnSpc>
              <a:buNone/>
            </a:pPr>
            <a:r>
              <a:rPr lang="en-US" altLang="en-US" sz="2000" dirty="0"/>
              <a:t>Result: 28/5/1. </a:t>
            </a:r>
            <a:r>
              <a:rPr lang="en-US" altLang="en-US" sz="2000"/>
              <a:t>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088069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150 – EDITOR1, EDITOR2 CIDs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buNone/>
            </a:pPr>
            <a:r>
              <a:rPr lang="en-US" altLang="en-US" sz="1800" dirty="0"/>
              <a:t>“Motion-ED1-SA2B” (4 CIDs) tab in </a:t>
            </a:r>
            <a:r>
              <a:rPr lang="en-US" altLang="en-US" sz="1800" dirty="0">
                <a:hlinkClick r:id="rId3"/>
              </a:rPr>
              <a:t>https://mentor.ieee.org/802.11/dcn/24/11-24-0489-04-000m-revme-sb2-ed1-ad-hoc-comments.xlsx</a:t>
            </a:r>
            <a:r>
              <a:rPr lang="en-US" altLang="en-US" sz="1800" dirty="0"/>
              <a:t>,</a:t>
            </a:r>
          </a:p>
          <a:p>
            <a:pPr marL="457200" lvl="1" indent="0">
              <a:buNone/>
            </a:pPr>
            <a:r>
              <a:rPr lang="en-US" altLang="en-US" sz="1800" dirty="0"/>
              <a:t>"Motion ED2-SA2-002“ (17 CIDs) tab in  </a:t>
            </a:r>
            <a:r>
              <a:rPr lang="en-US" altLang="en-US" sz="1800" dirty="0">
                <a:hlinkClick r:id="rId4"/>
              </a:rPr>
              <a:t>https://mentor.ieee.org/802.11/dcn/24/11-24-0472-05-000m-revme-sa-ballot-2-editor2-ad-hoc-comments.xlsx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22</a:t>
            </a:fld>
            <a:endParaRPr lang="en-US"/>
          </a:p>
        </p:txBody>
      </p:sp>
    </p:spTree>
    <p:extLst>
      <p:ext uri="{BB962C8B-B14F-4D97-AF65-F5344CB8AC3E}">
        <p14:creationId xmlns:p14="http://schemas.microsoft.com/office/powerpoint/2010/main" val="3593428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151 – GEN, MAC, PHY, SEC CIDs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April” tab (9 CIDs) in </a:t>
            </a:r>
            <a:r>
              <a:rPr lang="en-US" altLang="en-US" sz="1600" dirty="0">
                <a:hlinkClick r:id="rId3"/>
              </a:rPr>
              <a:t>https://mentor.ieee.org/802.11/dcn/24/11-24-0484-02-000m-revme-gen-ad-hoc-comments-on-sb-recirc-1.xlsx</a:t>
            </a:r>
            <a:r>
              <a:rPr lang="en-US" altLang="en-US" sz="1600" dirty="0"/>
              <a:t>,</a:t>
            </a:r>
          </a:p>
          <a:p>
            <a:pPr marL="457200" lvl="1" indent="0">
              <a:lnSpc>
                <a:spcPct val="80000"/>
              </a:lnSpc>
              <a:buNone/>
            </a:pPr>
            <a:r>
              <a:rPr lang="en-US" altLang="en-US" sz="1600" dirty="0"/>
              <a:t>“Motion MAC-BM” tab (41 CIDs) except for CID 7213 in </a:t>
            </a:r>
            <a:r>
              <a:rPr lang="en-US" altLang="en-US" sz="1600" dirty="0">
                <a:hlinkClick r:id="rId4"/>
              </a:rPr>
              <a:t>https://mentor.ieee.org/802.11/dcn/23/11-23-2032-</a:t>
            </a:r>
            <a:r>
              <a:rPr lang="en-US" altLang="en-US" sz="1600" dirty="0">
                <a:hlinkClick r:id="rId4"/>
              </a:rPr>
              <a:t>09</a:t>
            </a:r>
            <a:r>
              <a:rPr lang="en-US" altLang="en-US" sz="1600" dirty="0">
                <a:hlinkClick r:id="rId4"/>
              </a:rPr>
              <a:t>-000m-revme-mac-sa-comments.xls</a:t>
            </a:r>
            <a:r>
              <a:rPr lang="en-US" altLang="en-US" sz="1600" dirty="0"/>
              <a:t>, </a:t>
            </a:r>
          </a:p>
          <a:p>
            <a:pPr marL="457200" lvl="1" indent="0">
              <a:lnSpc>
                <a:spcPct val="80000"/>
              </a:lnSpc>
              <a:buNone/>
            </a:pPr>
            <a:r>
              <a:rPr lang="en-US" altLang="en-US" sz="1600" dirty="0"/>
              <a:t>“PHY Motion 5” tab (2 CID) in </a:t>
            </a:r>
            <a:r>
              <a:rPr lang="en-US" altLang="en-US" sz="1600" dirty="0">
                <a:hlinkClick r:id="rId5"/>
              </a:rPr>
              <a:t>https://mentor.ieee.org/802.11/dcn/21/11-21-0727-33-000m-revme-phy-comments.xls</a:t>
            </a:r>
            <a:r>
              <a:rPr lang="en-US" altLang="en-US" sz="1600" dirty="0"/>
              <a:t>,</a:t>
            </a:r>
          </a:p>
          <a:p>
            <a:pPr marL="457200" lvl="1" indent="0">
              <a:lnSpc>
                <a:spcPct val="80000"/>
              </a:lnSpc>
              <a:buNone/>
            </a:pPr>
            <a:r>
              <a:rPr lang="en-US" altLang="en-US" sz="1600" dirty="0"/>
              <a:t>“SEC Motion B” tab (17 CIDs), updating the resolution for CID 7007 to add “for CID 7007” at the end of the comment resolution text, in </a:t>
            </a:r>
            <a:r>
              <a:rPr lang="en-US" altLang="en-US" sz="1600" dirty="0">
                <a:hlinkClick r:id="rId6"/>
              </a:rPr>
              <a:t>https://mentor.ieee.org/802.11/dcn/24/11-24-0491-03-000m-revme-sa-1-sec-adhoc-comments.xlsx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Jon Rosdahl</a:t>
            </a:r>
          </a:p>
          <a:p>
            <a:pPr marL="0" indent="0">
              <a:lnSpc>
                <a:spcPct val="80000"/>
              </a:lnSpc>
              <a:buNone/>
            </a:pPr>
            <a:r>
              <a:rPr lang="en-US" altLang="en-US" sz="1800" dirty="0"/>
              <a:t>Seconded: </a:t>
            </a:r>
            <a:r>
              <a:rPr lang="en-US" altLang="en-US" sz="1800" dirty="0" err="1"/>
              <a:t>Youhan</a:t>
            </a:r>
            <a:r>
              <a:rPr lang="en-US" altLang="en-US" sz="1800" dirty="0"/>
              <a:t> Kim</a:t>
            </a:r>
          </a:p>
          <a:p>
            <a:pPr marL="0" indent="0">
              <a:lnSpc>
                <a:spcPct val="80000"/>
              </a:lnSpc>
              <a:buNone/>
            </a:pPr>
            <a:r>
              <a:rPr lang="en-US" altLang="en-US" sz="1800" dirty="0"/>
              <a:t>Result: Approved with one abstention. Passes.</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23</a:t>
            </a:fld>
            <a:endParaRPr lang="en-US"/>
          </a:p>
        </p:txBody>
      </p:sp>
    </p:spTree>
    <p:extLst>
      <p:ext uri="{BB962C8B-B14F-4D97-AF65-F5344CB8AC3E}">
        <p14:creationId xmlns:p14="http://schemas.microsoft.com/office/powerpoint/2010/main" val="3919161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152 – CID 7218 (ED2) Group Address Indicator</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in the </a:t>
            </a:r>
          </a:p>
          <a:p>
            <a:pPr marL="457200" lvl="1" indent="0">
              <a:lnSpc>
                <a:spcPct val="80000"/>
              </a:lnSpc>
              <a:buNone/>
            </a:pPr>
            <a:r>
              <a:rPr lang="en-US" altLang="en-US" sz="1800" dirty="0"/>
              <a:t>“Motion ED2-SA2-003" tab in  </a:t>
            </a:r>
            <a:r>
              <a:rPr lang="en-US" altLang="en-US" sz="1800" dirty="0">
                <a:hlinkClick r:id="rId3"/>
              </a:rPr>
              <a:t>https://mentor.ieee.org/802.11/dcn/24/11-24-0472-05-000m-revme-sa-ballot-2-editor2-ad-hoc-comments.xlsx</a:t>
            </a:r>
            <a:r>
              <a:rPr lang="en-US" altLang="en-US" sz="1800" dirty="0"/>
              <a:t>,</a:t>
            </a:r>
          </a:p>
          <a:p>
            <a:pPr marL="0" indent="0">
              <a:lnSpc>
                <a:spcPct val="80000"/>
              </a:lnSpc>
              <a:buNone/>
            </a:pPr>
            <a:endParaRPr lang="en-US" altLang="en-US" sz="2000" dirty="0"/>
          </a:p>
          <a:p>
            <a:pPr marL="0" indent="0">
              <a:lnSpc>
                <a:spcPct val="80000"/>
              </a:lnSpc>
              <a:buNone/>
            </a:pPr>
            <a:r>
              <a:rPr lang="en-US" altLang="en-US" sz="2000" dirty="0"/>
              <a:t>Moved: Jouni Malinen	</a:t>
            </a:r>
          </a:p>
          <a:p>
            <a:pPr marL="0" indent="0">
              <a:lnSpc>
                <a:spcPct val="80000"/>
              </a:lnSpc>
              <a:buNone/>
            </a:pPr>
            <a:r>
              <a:rPr lang="en-US" altLang="en-US" sz="2000" dirty="0"/>
              <a:t>Seconded: </a:t>
            </a:r>
            <a:r>
              <a:rPr lang="en-US" altLang="en-US" sz="2000" dirty="0" err="1"/>
              <a:t>Youhan</a:t>
            </a:r>
            <a:r>
              <a:rPr lang="en-US" altLang="en-US" sz="2000" dirty="0"/>
              <a:t> Kim</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24</a:t>
            </a:fld>
            <a:endParaRPr lang="en-US"/>
          </a:p>
        </p:txBody>
      </p:sp>
    </p:spTree>
    <p:extLst>
      <p:ext uri="{BB962C8B-B14F-4D97-AF65-F5344CB8AC3E}">
        <p14:creationId xmlns:p14="http://schemas.microsoft.com/office/powerpoint/2010/main" val="3140362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153 – Non-AP regulatory connectivity</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“Proposed edit (P5913L52):” from</a:t>
            </a:r>
          </a:p>
          <a:p>
            <a:pPr marL="457200" lvl="1" indent="0">
              <a:lnSpc>
                <a:spcPct val="80000"/>
              </a:lnSpc>
              <a:buNone/>
            </a:pPr>
            <a:r>
              <a:rPr lang="en-US" altLang="en-US" sz="1800" dirty="0">
                <a:hlinkClick r:id="rId3"/>
              </a:rPr>
              <a:t>https://mentor.ieee.org/802.11/dcn/24/11-24-0688-00-000m-non-ap-regulatory-connectivity-non-comment.docx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Youhan</a:t>
            </a:r>
            <a:r>
              <a:rPr lang="en-US" altLang="en-US" sz="2000" dirty="0"/>
              <a:t> Kim</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25</a:t>
            </a:fld>
            <a:endParaRPr lang="en-US"/>
          </a:p>
        </p:txBody>
      </p:sp>
    </p:spTree>
    <p:extLst>
      <p:ext uri="{BB962C8B-B14F-4D97-AF65-F5344CB8AC3E}">
        <p14:creationId xmlns:p14="http://schemas.microsoft.com/office/powerpoint/2010/main" val="796558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154 – Channel usage</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“Changes for this non-comment:” from</a:t>
            </a:r>
          </a:p>
          <a:p>
            <a:pPr marL="457200" lvl="1" indent="0">
              <a:lnSpc>
                <a:spcPct val="80000"/>
              </a:lnSpc>
              <a:buNone/>
            </a:pPr>
            <a:r>
              <a:rPr lang="en-US" altLang="en-US" sz="1800" dirty="0">
                <a:hlinkClick r:id="rId3"/>
              </a:rPr>
              <a:t>https://mentor.ieee.org/802.11/dcn/24/11-24-0706-00-000m-channel-usage.docx</a:t>
            </a:r>
            <a:r>
              <a:rPr lang="en-US" altLang="en-US" sz="1800" dirty="0"/>
              <a:t> ,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p>
          <a:p>
            <a:pPr marL="0" indent="0">
              <a:lnSpc>
                <a:spcPct val="80000"/>
              </a:lnSpc>
              <a:buNone/>
            </a:pPr>
            <a:r>
              <a:rPr lang="en-US" altLang="en-US" sz="2000" dirty="0" err="1">
                <a:solidFill>
                  <a:srgbClr val="006600"/>
                </a:solidFill>
              </a:rPr>
              <a:t>Posponed</a:t>
            </a:r>
            <a:r>
              <a:rPr lang="en-US" altLang="en-US" sz="2000" dirty="0">
                <a:solidFill>
                  <a:srgbClr val="006600"/>
                </a:solidFill>
              </a:rPr>
              <a:t> until May Interim</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26</a:t>
            </a:fld>
            <a:endParaRPr lang="en-US"/>
          </a:p>
        </p:txBody>
      </p:sp>
    </p:spTree>
    <p:extLst>
      <p:ext uri="{BB962C8B-B14F-4D97-AF65-F5344CB8AC3E}">
        <p14:creationId xmlns:p14="http://schemas.microsoft.com/office/powerpoint/2010/main" val="3117262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155 – Secure LTF test vector updates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from</a:t>
            </a:r>
          </a:p>
          <a:p>
            <a:pPr marL="457200" lvl="1" indent="0">
              <a:lnSpc>
                <a:spcPct val="80000"/>
              </a:lnSpc>
              <a:buNone/>
            </a:pPr>
            <a:r>
              <a:rPr lang="en-US" altLang="en-US" sz="1800" dirty="0">
                <a:hlinkClick r:id="rId3"/>
              </a:rPr>
              <a:t>https://mentor.ieee.org/802.11/dcn/24/11-24-0098-03-000m-alignment-of-secure-ltf-normative-text-with-test-vectors.docx</a:t>
            </a:r>
            <a:endParaRPr lang="en-US" altLang="en-US" sz="1800" dirty="0"/>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Youhan</a:t>
            </a:r>
            <a:r>
              <a:rPr lang="en-US" altLang="en-US" sz="2000" dirty="0"/>
              <a:t> Kim</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27</a:t>
            </a:fld>
            <a:endParaRPr lang="en-US"/>
          </a:p>
        </p:txBody>
      </p:sp>
    </p:spTree>
    <p:extLst>
      <p:ext uri="{BB962C8B-B14F-4D97-AF65-F5344CB8AC3E}">
        <p14:creationId xmlns:p14="http://schemas.microsoft.com/office/powerpoint/2010/main" val="409940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156 – CID 7072 </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on the “Motion-CID7072” tab of </a:t>
            </a:r>
          </a:p>
          <a:p>
            <a:pPr marL="457200" lvl="1" indent="0">
              <a:lnSpc>
                <a:spcPct val="80000"/>
              </a:lnSpc>
              <a:buNone/>
            </a:pPr>
            <a:r>
              <a:rPr lang="en-US" altLang="en-US" sz="1800" dirty="0"/>
              <a:t>https://mentor.ieee.org/802.11/dcn/24/11-24-0489-04-000m-revme-sb2-ed1-ad-hoc-comments.xlsx/</a:t>
            </a:r>
            <a:endParaRPr lang="en-US" altLang="en-US" sz="1800" b="1" dirty="0"/>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28</a:t>
            </a:fld>
            <a:endParaRPr lang="en-US"/>
          </a:p>
        </p:txBody>
      </p:sp>
    </p:spTree>
    <p:extLst>
      <p:ext uri="{BB962C8B-B14F-4D97-AF65-F5344CB8AC3E}">
        <p14:creationId xmlns:p14="http://schemas.microsoft.com/office/powerpoint/2010/main" val="4235649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157 – EDITOR2, GEN, MAC, PHY, SEC CIDs</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"Motion ED2-SA2-004“ (1 CIDs) tab in  </a:t>
            </a:r>
            <a:r>
              <a:rPr lang="en-US" altLang="en-US" sz="1600" dirty="0">
                <a:hlinkClick r:id="rId3"/>
              </a:rPr>
              <a:t>https://mentor.ieee.org/802.11/dcn/24/11-24-0472-06-000m-revme-sa-ballot-2-editor2-ad-hoc-comments.xlsx</a:t>
            </a:r>
            <a:r>
              <a:rPr lang="en-US" altLang="en-US" sz="1600" dirty="0"/>
              <a:t>,</a:t>
            </a:r>
          </a:p>
          <a:p>
            <a:pPr marL="457200" lvl="1" indent="0">
              <a:lnSpc>
                <a:spcPct val="80000"/>
              </a:lnSpc>
              <a:buNone/>
            </a:pPr>
            <a:r>
              <a:rPr lang="en-US" altLang="en-US" sz="1600" dirty="0"/>
              <a:t>“GEN Motion May” tab (6 CIDs) and “GEN Motion CID 7067” in </a:t>
            </a:r>
            <a:r>
              <a:rPr lang="en-US" altLang="en-US" sz="1600" dirty="0">
                <a:hlinkClick r:id="rId4"/>
              </a:rPr>
              <a:t>https://mentor.ieee.org/802.11/dcn/24/11-24-0484-04-000m-revme-gen-ad-hoc-comments-on-sb-recirc-1.xlsx</a:t>
            </a:r>
            <a:r>
              <a:rPr lang="en-US" altLang="en-US" sz="1600" dirty="0"/>
              <a:t>,</a:t>
            </a:r>
          </a:p>
          <a:p>
            <a:pPr marL="457200" lvl="1" indent="0">
              <a:lnSpc>
                <a:spcPct val="80000"/>
              </a:lnSpc>
              <a:buNone/>
            </a:pPr>
            <a:r>
              <a:rPr lang="en-US" altLang="en-US" sz="1600" dirty="0"/>
              <a:t>“Motion MAC-BN” tab (21 CIDs) in </a:t>
            </a:r>
            <a:r>
              <a:rPr lang="en-US" altLang="en-US" sz="1600" dirty="0">
                <a:hlinkClick r:id="rId5"/>
              </a:rPr>
              <a:t>https://mentor.ieee.org/802.11/dcn/23/11-23-2032-10-000m-revme-mac-sa-comments.xls</a:t>
            </a:r>
            <a:r>
              <a:rPr lang="en-US" altLang="en-US" sz="1600" dirty="0"/>
              <a:t>, </a:t>
            </a:r>
          </a:p>
          <a:p>
            <a:pPr marL="457200" lvl="1" indent="0">
              <a:lnSpc>
                <a:spcPct val="80000"/>
              </a:lnSpc>
              <a:buNone/>
            </a:pPr>
            <a:r>
              <a:rPr lang="en-US" altLang="en-US" sz="1600" dirty="0"/>
              <a:t>“PHY Motion 6” tab (16 CIDs) in </a:t>
            </a:r>
            <a:r>
              <a:rPr lang="en-US" altLang="en-US" sz="1600" dirty="0">
                <a:hlinkClick r:id="rId6"/>
              </a:rPr>
              <a:t>https://mentor.ieee.org/802.11/dcn/21/11-21-0727-34-000m-revme-phy-comments.xls</a:t>
            </a:r>
            <a:r>
              <a:rPr lang="en-US" altLang="en-US" sz="1600" dirty="0"/>
              <a:t>,</a:t>
            </a:r>
          </a:p>
          <a:p>
            <a:pPr marL="457200" lvl="1" indent="0">
              <a:lnSpc>
                <a:spcPct val="80000"/>
              </a:lnSpc>
              <a:buNone/>
            </a:pPr>
            <a:r>
              <a:rPr lang="en-US" altLang="en-US" sz="1600" dirty="0"/>
              <a:t>“SEC Motion C” tab (6 CIDs), in </a:t>
            </a:r>
            <a:r>
              <a:rPr lang="en-US" altLang="en-US" sz="1600" dirty="0">
                <a:hlinkClick r:id="rId7"/>
              </a:rPr>
              <a:t>https://mentor.ieee.org/802.11/dcn/24/11-24-0491-05-000m-revme-sa-1-sec-adhoc-comments.xlsx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&lt;&gt;</a:t>
            </a:r>
          </a:p>
          <a:p>
            <a:pPr marL="0" indent="0">
              <a:lnSpc>
                <a:spcPct val="80000"/>
              </a:lnSpc>
              <a:buNone/>
            </a:pPr>
            <a:r>
              <a:rPr lang="en-US" altLang="en-US" sz="1800" dirty="0"/>
              <a:t>Seconded: &lt;&gt;</a:t>
            </a:r>
          </a:p>
          <a:p>
            <a:pPr marL="0" indent="0">
              <a:lnSpc>
                <a:spcPct val="80000"/>
              </a:lnSpc>
              <a:buNone/>
            </a:pPr>
            <a:r>
              <a:rPr lang="en-US" altLang="en-US" sz="1800" dirty="0"/>
              <a:t>Result: &lt;&gt;. &lt;&gt;.</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29</a:t>
            </a:fld>
            <a:endParaRPr lang="en-US"/>
          </a:p>
        </p:txBody>
      </p:sp>
    </p:spTree>
    <p:extLst>
      <p:ext uri="{BB962C8B-B14F-4D97-AF65-F5344CB8AC3E}">
        <p14:creationId xmlns:p14="http://schemas.microsoft.com/office/powerpoint/2010/main" val="1767452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131 – EDITOR1, EDITOR2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“Motion-ED1-SA1D”  (1 CID) tab in </a:t>
            </a:r>
            <a:r>
              <a:rPr lang="en-US" altLang="en-US" sz="1800" dirty="0">
                <a:hlinkClick r:id="rId3"/>
              </a:rPr>
              <a:t>https://mentor.ieee.org/802.11/dcn/23/11-23-1743-04-000m-revme-sb1-ed1-ad-hoc-comments.xlsx</a:t>
            </a:r>
            <a:r>
              <a:rPr lang="en-US" altLang="en-US" sz="1800" dirty="0"/>
              <a:t>  </a:t>
            </a:r>
          </a:p>
          <a:p>
            <a:pPr marL="457200" lvl="1" indent="0">
              <a:lnSpc>
                <a:spcPct val="80000"/>
              </a:lnSpc>
              <a:buNone/>
            </a:pPr>
            <a:r>
              <a:rPr lang="en-US" altLang="en-US" sz="1800" dirty="0"/>
              <a:t>“Motion ED2-SA1-04” (2 CIDs) and “Motion ED2-SA1-05” (7 CIDs) tabs in  </a:t>
            </a:r>
            <a:r>
              <a:rPr lang="en-US" altLang="en-US" sz="1800" dirty="0">
                <a:hlinkClick r:id="rId4"/>
              </a:rPr>
              <a:t>https://mentor.ieee.org/802.11/dcn/23/11-23-1746-07-000m-revme-sa-ballot-1-ed2-ad-hoc-comments.xlsx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Rosdahl	</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17866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158 – Submission Required CIDs</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MAC: “Submission Required” tab ( 5 CIDs) in </a:t>
            </a:r>
            <a:r>
              <a:rPr lang="en-US" altLang="en-US" sz="1600" dirty="0">
                <a:hlinkClick r:id="rId3"/>
              </a:rPr>
              <a:t>https://mentor.ieee.org/802.11/dcn/23/11-23-2032-10-000m-revme-mac-sa-comments.xls</a:t>
            </a:r>
            <a:r>
              <a:rPr lang="en-US" altLang="en-US" sz="1600" dirty="0"/>
              <a:t>, ,</a:t>
            </a:r>
          </a:p>
          <a:p>
            <a:pPr marL="457200" lvl="1" indent="0">
              <a:lnSpc>
                <a:spcPct val="80000"/>
              </a:lnSpc>
              <a:buNone/>
            </a:pPr>
            <a:r>
              <a:rPr lang="en-US" altLang="en-US" sz="1600" dirty="0"/>
              <a:t>PHY: “Submission Required” tab ( 12 CIDs) in </a:t>
            </a:r>
            <a:r>
              <a:rPr lang="en-US" altLang="en-US" sz="1600" dirty="0">
                <a:hlinkClick r:id="rId4"/>
              </a:rPr>
              <a:t>https://mentor.ieee.org/802.11/dcn/21/11-21-0727-34-000m-revme-phy-comments.xls</a:t>
            </a:r>
            <a:r>
              <a:rPr lang="en-US" altLang="en-US" sz="1600" dirty="0"/>
              <a:t>,</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&lt;&gt;</a:t>
            </a:r>
          </a:p>
          <a:p>
            <a:pPr marL="0" indent="0">
              <a:lnSpc>
                <a:spcPct val="80000"/>
              </a:lnSpc>
              <a:buNone/>
            </a:pPr>
            <a:r>
              <a:rPr lang="en-US" altLang="en-US" sz="1600" dirty="0"/>
              <a:t>Seconded: &lt;&gt;</a:t>
            </a:r>
          </a:p>
          <a:p>
            <a:pPr marL="0" indent="0">
              <a:lnSpc>
                <a:spcPct val="80000"/>
              </a:lnSpc>
              <a:buNone/>
            </a:pPr>
            <a:r>
              <a:rPr lang="en-US" altLang="en-US" sz="1600" dirty="0"/>
              <a:t>Result: &lt;&gt;.  &lt;&gt;.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30</a:t>
            </a:fld>
            <a:endParaRPr lang="en-US"/>
          </a:p>
        </p:txBody>
      </p:sp>
    </p:spTree>
    <p:extLst>
      <p:ext uri="{BB962C8B-B14F-4D97-AF65-F5344CB8AC3E}">
        <p14:creationId xmlns:p14="http://schemas.microsoft.com/office/powerpoint/2010/main" val="1849655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159 – S1G Global Operating Classes</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“PHY Motion 6b" tab (3 CIDs) in </a:t>
            </a:r>
            <a:r>
              <a:rPr lang="en-US" altLang="en-US" sz="1800" dirty="0">
                <a:hlinkClick r:id="rId3"/>
              </a:rPr>
              <a:t>https://mentor.ieee.org/802.11/dcn/21/11-21-0727-34-000m-revme-phy-comments.xls</a:t>
            </a:r>
            <a:r>
              <a:rPr lang="en-US" altLang="en-US" sz="1800" dirty="0"/>
              <a:t>,</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31</a:t>
            </a:fld>
            <a:endParaRPr lang="en-US"/>
          </a:p>
        </p:txBody>
      </p:sp>
    </p:spTree>
    <p:extLst>
      <p:ext uri="{BB962C8B-B14F-4D97-AF65-F5344CB8AC3E}">
        <p14:creationId xmlns:p14="http://schemas.microsoft.com/office/powerpoint/2010/main" val="1790516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160 – Clause 6 and CANCEL-TX</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CID 7067” tab (1 CIDs) in </a:t>
            </a:r>
            <a:r>
              <a:rPr lang="en-US" altLang="en-US" sz="1800" dirty="0">
                <a:hlinkClick r:id="rId3"/>
              </a:rPr>
              <a:t>https://mentor.ieee.org/802.11/dcn/23/11-23-2032-10-000m-revme-mac-sa-comments.xls</a:t>
            </a:r>
            <a:r>
              <a:rPr lang="en-US" altLang="en-US" sz="1800" dirty="0"/>
              <a:t>,</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32</a:t>
            </a:fld>
            <a:endParaRPr lang="en-US"/>
          </a:p>
        </p:txBody>
      </p:sp>
    </p:spTree>
    <p:extLst>
      <p:ext uri="{BB962C8B-B14F-4D97-AF65-F5344CB8AC3E}">
        <p14:creationId xmlns:p14="http://schemas.microsoft.com/office/powerpoint/2010/main" val="24216861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161 – End of Wait state</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7159” tab (1 CID) in </a:t>
            </a:r>
            <a:r>
              <a:rPr lang="en-US" altLang="en-US" sz="1800" dirty="0">
                <a:hlinkClick r:id="rId3"/>
              </a:rPr>
              <a:t>https://mentor.ieee.org/802.11/dcn/23/11-23-2032-10-000m-revme-mac-sa-comments.xls</a:t>
            </a:r>
            <a:r>
              <a:rPr lang="en-US" altLang="en-US" sz="1800" dirty="0"/>
              <a:t>, ,,</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33</a:t>
            </a:fld>
            <a:endParaRPr lang="en-US"/>
          </a:p>
        </p:txBody>
      </p:sp>
    </p:spTree>
    <p:extLst>
      <p:ext uri="{BB962C8B-B14F-4D97-AF65-F5344CB8AC3E}">
        <p14:creationId xmlns:p14="http://schemas.microsoft.com/office/powerpoint/2010/main" val="32711018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162 – SAE errata</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in </a:t>
            </a:r>
          </a:p>
          <a:p>
            <a:pPr marL="457200" lvl="1" indent="0">
              <a:lnSpc>
                <a:spcPct val="80000"/>
              </a:lnSpc>
              <a:buNone/>
            </a:pPr>
            <a:r>
              <a:rPr lang="en-US" altLang="en-US" sz="1800" dirty="0">
                <a:hlinkClick r:id="rId3"/>
              </a:rPr>
              <a:t>https://mentor.ieee.org/802.11/dcn/24/11-24-0744-01-000m-resolution-of-final-errata.docx</a:t>
            </a:r>
            <a:endParaRPr lang="en-US" altLang="en-US" sz="1800" dirty="0"/>
          </a:p>
          <a:p>
            <a:pPr marL="457200" lvl="1" indent="0">
              <a:lnSpc>
                <a:spcPct val="80000"/>
              </a:lnSpc>
              <a:buNone/>
            </a:pPr>
            <a:r>
              <a:rPr lang="en-US" altLang="en-US" sz="1800" b="1" dirty="0"/>
              <a:t>into the </a:t>
            </a:r>
            <a:r>
              <a:rPr lang="en-US" altLang="en-US" sz="1800" b="1" dirty="0" err="1"/>
              <a:t>REVme</a:t>
            </a:r>
            <a:r>
              <a:rPr lang="en-US" altLang="en-US" sz="1800"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p>
          <a:p>
            <a:pPr marL="457200" lvl="1" indent="0">
              <a:lnSpc>
                <a:spcPct val="80000"/>
              </a:lnSpc>
              <a:buNone/>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34</a:t>
            </a:fld>
            <a:endParaRPr lang="en-US"/>
          </a:p>
        </p:txBody>
      </p:sp>
    </p:spTree>
    <p:extLst>
      <p:ext uri="{BB962C8B-B14F-4D97-AF65-F5344CB8AC3E}">
        <p14:creationId xmlns:p14="http://schemas.microsoft.com/office/powerpoint/2010/main" val="825202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163 – Channel usage</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“Changes for this non-comment:” from</a:t>
            </a:r>
          </a:p>
          <a:p>
            <a:pPr marL="457200" lvl="1" indent="0">
              <a:lnSpc>
                <a:spcPct val="80000"/>
              </a:lnSpc>
              <a:buNone/>
            </a:pPr>
            <a:r>
              <a:rPr lang="en-US" altLang="en-US" sz="1800" dirty="0">
                <a:hlinkClick r:id="rId3"/>
              </a:rPr>
              <a:t>https://mentor.ieee.org/802.11/dcn/24/11-24-0706-01-000m-channel-usage.docx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35</a:t>
            </a:fld>
            <a:endParaRPr lang="en-US"/>
          </a:p>
        </p:txBody>
      </p:sp>
    </p:spTree>
    <p:extLst>
      <p:ext uri="{BB962C8B-B14F-4D97-AF65-F5344CB8AC3E}">
        <p14:creationId xmlns:p14="http://schemas.microsoft.com/office/powerpoint/2010/main" val="8293628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164 – Updated figure 11-23</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a:t>
            </a:r>
            <a:r>
              <a:rPr lang="en-GB" sz="1800" dirty="0">
                <a:effectLst/>
                <a:latin typeface="Times New Roman" panose="02020603050405020304" pitchFamily="18" charset="0"/>
                <a:ea typeface="Times New Roman" panose="02020603050405020304" pitchFamily="18" charset="0"/>
              </a:rPr>
              <a:t>Proposed updated figure (11-23) for 802.11REVme D6.0”</a:t>
            </a:r>
            <a:r>
              <a:rPr lang="en-CA" sz="1800" dirty="0">
                <a:latin typeface="Times New Roman" panose="02020603050405020304" pitchFamily="18" charset="0"/>
                <a:ea typeface="Times New Roman" panose="02020603050405020304" pitchFamily="18" charset="0"/>
              </a:rPr>
              <a:t> </a:t>
            </a:r>
            <a:r>
              <a:rPr lang="en-US" altLang="en-US" sz="1800" dirty="0"/>
              <a:t>from</a:t>
            </a:r>
          </a:p>
          <a:p>
            <a:pPr marL="457200" lvl="1" indent="0">
              <a:lnSpc>
                <a:spcPct val="80000"/>
              </a:lnSpc>
              <a:buNone/>
            </a:pPr>
            <a:r>
              <a:rPr lang="en-US" altLang="en-US" sz="1800" dirty="0">
                <a:hlinkClick r:id="rId3"/>
              </a:rPr>
              <a:t>https://mentor.ieee.org/802.11/dcn/24/11-24-0901-02-000m-proposed-update-for-figure-11-23-in-802-11revme-d5-0.docx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36</a:t>
            </a:fld>
            <a:endParaRPr lang="en-US"/>
          </a:p>
        </p:txBody>
      </p:sp>
    </p:spTree>
    <p:extLst>
      <p:ext uri="{BB962C8B-B14F-4D97-AF65-F5344CB8AC3E}">
        <p14:creationId xmlns:p14="http://schemas.microsoft.com/office/powerpoint/2010/main" val="31021819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165 – Traffic Indicator field</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a:t>
            </a:r>
            <a:r>
              <a:rPr lang="en-CA" altLang="en-US" sz="1800" dirty="0"/>
              <a:t>changes in</a:t>
            </a:r>
            <a:endParaRPr lang="en-US" altLang="en-US" sz="1800" dirty="0"/>
          </a:p>
          <a:p>
            <a:pPr marL="457200" lvl="1" indent="0">
              <a:lnSpc>
                <a:spcPct val="80000"/>
              </a:lnSpc>
              <a:buNone/>
            </a:pPr>
            <a:r>
              <a:rPr lang="en-US" altLang="en-US" sz="1800" dirty="0">
                <a:hlinkClick r:id="rId3"/>
              </a:rPr>
              <a:t>https://mentor.ieee.org/802.11/dcn</a:t>
            </a:r>
            <a:r>
              <a:rPr lang="en-US" altLang="en-US" sz="1800">
                <a:hlinkClick r:id="rId3"/>
              </a:rPr>
              <a:t>/24/11-24-0927-02-000m-bugfixes</a:t>
            </a:r>
            <a:r>
              <a:rPr lang="en-US" altLang="en-US" sz="1800" dirty="0">
                <a:hlinkClick r:id="rId3"/>
              </a:rPr>
              <a:t>.docx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37</a:t>
            </a:fld>
            <a:endParaRPr lang="en-US"/>
          </a:p>
        </p:txBody>
      </p:sp>
    </p:spTree>
    <p:extLst>
      <p:ext uri="{BB962C8B-B14F-4D97-AF65-F5344CB8AC3E}">
        <p14:creationId xmlns:p14="http://schemas.microsoft.com/office/powerpoint/2010/main" val="4016746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a:t>Motion 166 </a:t>
            </a:r>
            <a:r>
              <a:rPr lang="en-US" altLang="en-US" dirty="0"/>
              <a:t>– SSID Protection</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a:t>
            </a:r>
            <a:r>
              <a:rPr lang="en-CA" altLang="en-US" sz="1800" dirty="0"/>
              <a:t>changes in</a:t>
            </a:r>
            <a:endParaRPr lang="en-US" altLang="en-US" sz="1800" dirty="0"/>
          </a:p>
          <a:p>
            <a:pPr marL="457200" lvl="1" indent="0">
              <a:lnSpc>
                <a:spcPct val="80000"/>
              </a:lnSpc>
              <a:buNone/>
            </a:pPr>
            <a:r>
              <a:rPr lang="en-US" altLang="en-US" sz="1800" dirty="0">
                <a:hlinkClick r:id="rId3"/>
              </a:rPr>
              <a:t>https://mentor.ieee.org/802.11/dcn/24/11-24-0938-00-000m-protect-ssid-in-4-way-handshake.docx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38</a:t>
            </a:fld>
            <a:endParaRPr lang="en-US"/>
          </a:p>
        </p:txBody>
      </p:sp>
    </p:spTree>
    <p:extLst>
      <p:ext uri="{BB962C8B-B14F-4D97-AF65-F5344CB8AC3E}">
        <p14:creationId xmlns:p14="http://schemas.microsoft.com/office/powerpoint/2010/main" val="3931457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132 – GEN, MAC, PHY, SEC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E” tab (3 CIDs),</a:t>
            </a:r>
          </a:p>
          <a:p>
            <a:pPr marL="457200" lvl="1" indent="0">
              <a:lnSpc>
                <a:spcPct val="80000"/>
              </a:lnSpc>
              <a:buNone/>
            </a:pPr>
            <a:r>
              <a:rPr lang="en-US" altLang="en-US" sz="1600" dirty="0"/>
              <a:t>in </a:t>
            </a:r>
            <a:r>
              <a:rPr lang="en-US" altLang="en-US" sz="1600" dirty="0">
                <a:hlinkClick r:id="rId3"/>
              </a:rPr>
              <a:t>https://mentor.ieee.org/802.11/dcn/23/11-23-1768-04-000m-revme-gen-ad-hoc-comments-on-sb.xlsx</a:t>
            </a:r>
            <a:r>
              <a:rPr lang="en-US" altLang="en-US" sz="1600" dirty="0"/>
              <a:t>,</a:t>
            </a:r>
          </a:p>
          <a:p>
            <a:pPr marL="457200" lvl="1" indent="0">
              <a:lnSpc>
                <a:spcPct val="80000"/>
              </a:lnSpc>
              <a:buNone/>
            </a:pPr>
            <a:r>
              <a:rPr lang="en-US" altLang="en-US" sz="1600" dirty="0"/>
              <a:t>“Motion MAC-BK” tab (45 CIDs), with the exception of CIDs 6601, 6602, 6603, in </a:t>
            </a:r>
            <a:r>
              <a:rPr lang="en-US" altLang="en-US" sz="1600" dirty="0">
                <a:hlinkClick r:id="rId4"/>
              </a:rPr>
              <a:t>https://mentor.ieee.org/802.11/dcn/23/11-23-2032-05-000m-revme-mac-sa-comments.xls</a:t>
            </a:r>
            <a:r>
              <a:rPr lang="en-US" altLang="en-US" sz="1600" dirty="0"/>
              <a:t>, </a:t>
            </a:r>
          </a:p>
          <a:p>
            <a:pPr marL="457200" lvl="1" indent="0">
              <a:lnSpc>
                <a:spcPct val="80000"/>
              </a:lnSpc>
              <a:buNone/>
            </a:pPr>
            <a:r>
              <a:rPr lang="en-US" altLang="en-US" sz="1600" dirty="0"/>
              <a:t>“PHY Motion 3” tab (17 CIDs) in </a:t>
            </a:r>
            <a:r>
              <a:rPr lang="en-US" altLang="en-US" sz="1600" dirty="0">
                <a:hlinkClick r:id="rId5"/>
              </a:rPr>
              <a:t>https://mentor.ieee.org/802.11/dcn/21/11-21-0727-29-000m-revme-phy-comments.xls</a:t>
            </a:r>
            <a:r>
              <a:rPr lang="en-US" altLang="en-US" sz="1600" dirty="0"/>
              <a:t>,</a:t>
            </a:r>
          </a:p>
          <a:p>
            <a:pPr marL="457200" lvl="1" indent="0">
              <a:lnSpc>
                <a:spcPct val="80000"/>
              </a:lnSpc>
              <a:buNone/>
            </a:pPr>
            <a:r>
              <a:rPr lang="en-US" altLang="en-US" sz="1600" dirty="0"/>
              <a:t>“SEC Motion C” tab (7 CIDs) in </a:t>
            </a:r>
            <a:r>
              <a:rPr lang="en-US" altLang="en-US" sz="1600" dirty="0">
                <a:hlinkClick r:id="rId6"/>
              </a:rPr>
              <a:t>https://mentor.ieee.org/802.11/dcn/23/11-23-1755-03-000m-revme-sa-0-sec-adhoc-comments.xlsx</a:t>
            </a:r>
            <a:r>
              <a:rPr lang="en-US" altLang="en-US" sz="1600" dirty="0"/>
              <a:t>,</a:t>
            </a:r>
          </a:p>
          <a:p>
            <a:pPr marL="457200" lvl="1" indent="0">
              <a:lnSpc>
                <a:spcPct val="80000"/>
              </a:lnSpc>
              <a:buNone/>
            </a:pPr>
            <a:r>
              <a:rPr lang="en-US" altLang="en-US" sz="1600" dirty="0"/>
              <a:t>And resolve CIDs 6601, 6602 and 6603 as “REJECTED. Comment has been withdrawn by the commenter”</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121026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133 – Error in EDCAF text from 11ax</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https://mentor.ieee.org/802.11/dcn/24/11-24-0021-00-000m-fixing-error.docx</a:t>
            </a:r>
            <a:r>
              <a:rPr lang="en-US" altLang="en-US" dirty="0"/>
              <a:t>, which </a:t>
            </a:r>
            <a:r>
              <a:rPr lang="en-US" altLang="en-US" b="1" dirty="0"/>
              <a:t> address an error in the EDCAF description, into the </a:t>
            </a:r>
            <a:r>
              <a:rPr lang="en-US" altLang="en-US" b="1" dirty="0" err="1"/>
              <a:t>REVme</a:t>
            </a:r>
            <a:r>
              <a:rPr lang="en-US" altLang="en-US"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a:t>Jon Rosdahl</a:t>
            </a:r>
            <a:endParaRPr lang="en-US" altLang="en-US" sz="2000" dirty="0"/>
          </a:p>
          <a:p>
            <a:pPr marL="0" indent="0">
              <a:lnSpc>
                <a:spcPct val="80000"/>
              </a:lnSpc>
              <a:buNone/>
            </a:pPr>
            <a:r>
              <a:rPr lang="en-US" altLang="en-US" sz="2000" dirty="0"/>
              <a:t>Seconded: Robert Stacey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2750456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134 – SAE Errata</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https://mentor.ieee.org/802.11/dcn/24/11-24-0027-02-000m-reported-sae-errata.docx</a:t>
            </a:r>
            <a:r>
              <a:rPr lang="en-US" altLang="en-US" dirty="0"/>
              <a:t>, which provide text updates to the specification of SAE</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 Harkins</a:t>
            </a:r>
          </a:p>
          <a:p>
            <a:pPr marL="0" indent="0">
              <a:lnSpc>
                <a:spcPct val="80000"/>
              </a:lnSpc>
              <a:buNone/>
            </a:pPr>
            <a:r>
              <a:rPr lang="en-US" altLang="en-US" sz="2000" dirty="0"/>
              <a:t>Seconded: Joseph Levy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290166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135 – CID 6509 (MAC) TCLAS in TSPEC element</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6509” tab in </a:t>
            </a:r>
            <a:r>
              <a:rPr lang="en-US" altLang="en-US" sz="1800" dirty="0">
                <a:hlinkClick r:id="rId3"/>
              </a:rPr>
              <a:t>https://mentor.ieee.org/802.11/dcn/23/11-23-2032-05-000m-revme-mac-sa-comments.xls</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	</a:t>
            </a:r>
          </a:p>
          <a:p>
            <a:pPr marL="0" indent="0">
              <a:lnSpc>
                <a:spcPct val="80000"/>
              </a:lnSpc>
              <a:buNone/>
            </a:pPr>
            <a:r>
              <a:rPr lang="en-US" altLang="en-US" sz="2000" dirty="0"/>
              <a:t>Seconded: Manish Kumar</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126520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136 – CID 6071 (MAC) Non-infrastructure BSS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6071” tab in </a:t>
            </a:r>
            <a:r>
              <a:rPr lang="en-US" altLang="en-US" sz="1800" dirty="0">
                <a:hlinkClick r:id="rId3"/>
              </a:rPr>
              <a:t>https://mentor.ieee.org/802.11/dcn/23/11-23-2032-05-000m-revme-mac-sa-comments.xls</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Brian Hart	</a:t>
            </a:r>
          </a:p>
          <a:p>
            <a:pPr marL="0" indent="0">
              <a:lnSpc>
                <a:spcPct val="80000"/>
              </a:lnSpc>
              <a:buNone/>
            </a:pPr>
            <a:r>
              <a:rPr lang="en-US" altLang="en-US" sz="2000" dirty="0"/>
              <a:t>Seconded: Jerome Henry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228448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137 – Submission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ED1: “Submission Required" (53 CIDs) in </a:t>
            </a:r>
            <a:r>
              <a:rPr lang="en-US" altLang="en-US" sz="1600" dirty="0">
                <a:hlinkClick r:id="rId3"/>
              </a:rPr>
              <a:t>https://mentor.ieee.org/802.11/dcn/23/11-23-1743-04-000m-revme-sb1-ed1-ad-hoc-comments.xlsx</a:t>
            </a:r>
            <a:r>
              <a:rPr lang="en-US" altLang="en-US" sz="1600" dirty="0"/>
              <a:t>,</a:t>
            </a:r>
          </a:p>
          <a:p>
            <a:pPr marL="457200" lvl="1" indent="0">
              <a:lnSpc>
                <a:spcPct val="80000"/>
              </a:lnSpc>
              <a:buNone/>
            </a:pPr>
            <a:r>
              <a:rPr lang="en-US" altLang="en-US" sz="1600" dirty="0"/>
              <a:t>ED2: “Comments" (8 CIDs) in </a:t>
            </a:r>
            <a:r>
              <a:rPr lang="en-US" altLang="en-US" sz="1600" dirty="0">
                <a:hlinkClick r:id="rId4"/>
              </a:rPr>
              <a:t>https://mentor.ieee.org/802.11/dcn/23/11-23-1746-07-000m-revme-sa-ballot-1-ed2-ad-hoc-comments.xlsx</a:t>
            </a:r>
            <a:r>
              <a:rPr lang="en-US" altLang="en-US" sz="1600" dirty="0"/>
              <a:t>,</a:t>
            </a:r>
          </a:p>
          <a:p>
            <a:pPr marL="457200" lvl="1" indent="0">
              <a:lnSpc>
                <a:spcPct val="80000"/>
              </a:lnSpc>
              <a:buNone/>
            </a:pPr>
            <a:r>
              <a:rPr lang="en-US" altLang="en-US" sz="1600" dirty="0"/>
              <a:t>GEN: “GEN-Submission Required” tab ( 38 CIDs) in </a:t>
            </a:r>
            <a:r>
              <a:rPr lang="en-US" altLang="en-US" sz="1600" dirty="0">
                <a:hlinkClick r:id="rId5"/>
              </a:rPr>
              <a:t>https://mentor.ieee.org/802.11/dcn/23/11-23-1768-04-000m-revme-gen-ad-hoc-comments-on-sb.xlsx</a:t>
            </a:r>
            <a:r>
              <a:rPr lang="en-US" altLang="en-US" sz="1600" dirty="0"/>
              <a:t>,</a:t>
            </a:r>
          </a:p>
          <a:p>
            <a:pPr marL="457200" lvl="1" indent="0">
              <a:lnSpc>
                <a:spcPct val="80000"/>
              </a:lnSpc>
              <a:buNone/>
            </a:pPr>
            <a:r>
              <a:rPr lang="en-US" altLang="en-US" sz="1600" dirty="0"/>
              <a:t>MAC: “Submission Required” tab ( 128 CIDs) in </a:t>
            </a:r>
            <a:r>
              <a:rPr lang="en-US" altLang="en-US" sz="1600" dirty="0">
                <a:hlinkClick r:id="rId6"/>
              </a:rPr>
              <a:t>https://mentor.ieee.org/802.11/dcn/23/11-23-2032-05-000m-revme-mac-sa-comments.xls</a:t>
            </a:r>
            <a:r>
              <a:rPr lang="en-US" altLang="en-US" sz="1600" dirty="0"/>
              <a:t>, ,</a:t>
            </a:r>
          </a:p>
          <a:p>
            <a:pPr marL="457200" lvl="1" indent="0">
              <a:lnSpc>
                <a:spcPct val="80000"/>
              </a:lnSpc>
              <a:buNone/>
            </a:pPr>
            <a:r>
              <a:rPr lang="en-US" altLang="en-US" sz="1600" dirty="0"/>
              <a:t>PHY: “Submission Required” tab ( 34 CIDs) in </a:t>
            </a:r>
            <a:r>
              <a:rPr lang="en-US" altLang="en-US" sz="1600" dirty="0">
                <a:hlinkClick r:id="rId7"/>
              </a:rPr>
              <a:t>https://mentor.ieee.org/802.11/dcn/21/11-21-0727-29-000m-revme-phy-comments.xls</a:t>
            </a:r>
            <a:r>
              <a:rPr lang="en-US" altLang="en-US" sz="1600" dirty="0"/>
              <a:t>,</a:t>
            </a:r>
          </a:p>
          <a:p>
            <a:pPr marL="457200" lvl="1" indent="0">
              <a:lnSpc>
                <a:spcPct val="80000"/>
              </a:lnSpc>
              <a:buNone/>
            </a:pPr>
            <a:r>
              <a:rPr lang="en-US" altLang="en-US" sz="1600" dirty="0"/>
              <a:t>SEC: “Submission Required” tab ( 71 CIDs) in </a:t>
            </a:r>
            <a:r>
              <a:rPr lang="en-US" altLang="en-US" sz="1600" dirty="0">
                <a:hlinkClick r:id="rId8"/>
              </a:rPr>
              <a:t>https://mentor.ieee.org/802.11/dcn/23/11-23-1755-03-000m-revme-sa-0-sec-adhoc-comments.xlsx</a:t>
            </a:r>
            <a:r>
              <a:rPr lang="en-US" altLang="en-US" sz="16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Jon Rosdahl</a:t>
            </a:r>
          </a:p>
          <a:p>
            <a:pPr marL="0" indent="0">
              <a:lnSpc>
                <a:spcPct val="80000"/>
              </a:lnSpc>
              <a:buNone/>
            </a:pPr>
            <a:r>
              <a:rPr lang="en-US" altLang="en-US" sz="1600" dirty="0"/>
              <a:t>Seconded: Stephen McCann</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Tree>
    <p:extLst>
      <p:ext uri="{BB962C8B-B14F-4D97-AF65-F5344CB8AC3E}">
        <p14:creationId xmlns:p14="http://schemas.microsoft.com/office/powerpoint/2010/main" val="10735439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115258</TotalTime>
  <Words>4462</Words>
  <Application>Microsoft Office PowerPoint</Application>
  <PresentationFormat>Widescreen</PresentationFormat>
  <Paragraphs>700</Paragraphs>
  <Slides>38</Slides>
  <Notes>37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2" baseType="lpstr">
      <vt:lpstr>MS PGothic</vt:lpstr>
      <vt:lpstr>Times New Roman</vt:lpstr>
      <vt:lpstr>802-11-Submission</vt:lpstr>
      <vt:lpstr>Document</vt:lpstr>
      <vt:lpstr>PowerPoint Presentation</vt:lpstr>
      <vt:lpstr>Abstract</vt:lpstr>
      <vt:lpstr>Motion 131 – EDITOR1, EDITOR2 CIDs (2024-01-18)</vt:lpstr>
      <vt:lpstr>Motion 132 – GEN, MAC, PHY, SEC CIDs (2024-01-18)</vt:lpstr>
      <vt:lpstr>Motion 133 – Error in EDCAF text from 11ax (2024-01-18)</vt:lpstr>
      <vt:lpstr>Motion 134 – SAE Errata (2024-01-18)</vt:lpstr>
      <vt:lpstr>Motion 135 – CID 6509 (MAC) TCLAS in TSPEC element (2024-01-18)</vt:lpstr>
      <vt:lpstr>Motion 136 – CID 6071 (MAC) Non-infrastructure BSS (2024-01-18)</vt:lpstr>
      <vt:lpstr>Motion 137 – Submission Required CIDs (2024-01-18)</vt:lpstr>
      <vt:lpstr>Motion 138 – More work Required CIDs (2024-01-18)</vt:lpstr>
      <vt:lpstr>Motion 139  – CID 6087 (MAC) RSN Override (2024-01-18)</vt:lpstr>
      <vt:lpstr>Motion 140  – CID 6087 (MAC) RSN Override (2024-01-18)</vt:lpstr>
      <vt:lpstr>Motion 141  – CID 6081 (MAC)  (2024-01-18) </vt:lpstr>
      <vt:lpstr>Motion 142  – CID 6420 (ED1)  (2024-01-18) </vt:lpstr>
      <vt:lpstr>Motion 143 – EDITOR1, EDITOR2 CIDs (2024-03-14)</vt:lpstr>
      <vt:lpstr>Motion 144 – GEN, MAC, PHY, SEC CIDs (2024-03-14)</vt:lpstr>
      <vt:lpstr>Motion 145 – Location table in MIB – CID 7175 (2024-03-14)</vt:lpstr>
      <vt:lpstr>Motion 146 – GEN Motion EBCS (2024-03-14)</vt:lpstr>
      <vt:lpstr>Motion 147 – GEN Motion Amendment Roll-in – CID 7147 (2024-03-14)</vt:lpstr>
      <vt:lpstr>Motion 148 – TGbb updates (2024-03-14)</vt:lpstr>
      <vt:lpstr>Motion 149 – DMG Positioning bit (2024-03-14)</vt:lpstr>
      <vt:lpstr>Motion 150 – EDITOR1, EDITOR2 CIDs (2024-05-06)</vt:lpstr>
      <vt:lpstr>Motion 151 – GEN, MAC, PHY, SEC CIDs (2024-05-06)</vt:lpstr>
      <vt:lpstr>Motion 152 – CID 7218 (ED2) Group Address Indicator (2024-05-06)</vt:lpstr>
      <vt:lpstr>Motion 153 – Non-AP regulatory connectivity (2024-05-06)</vt:lpstr>
      <vt:lpstr>Motion 154 – Channel usage (2024-05-06)</vt:lpstr>
      <vt:lpstr>Motion 155 – Secure LTF test vector updates (2024-05-06)</vt:lpstr>
      <vt:lpstr>Motion 156 – CID 7072  (2024-05-06)</vt:lpstr>
      <vt:lpstr>Motion 157 – EDITOR2, GEN, MAC, PHY, SEC CIDs (2024-05-16)</vt:lpstr>
      <vt:lpstr>Motion 158 – Submission Required CIDs (2024-05-16)</vt:lpstr>
      <vt:lpstr>Motion 159 – S1G Global Operating Classes (2024-05-16)</vt:lpstr>
      <vt:lpstr>Motion 160 – Clause 6 and CANCEL-TX (2024-05-16)</vt:lpstr>
      <vt:lpstr>Motion 161 – End of Wait state (2024-05-16)</vt:lpstr>
      <vt:lpstr>Motion 162 – SAE errata (2024-05-16)</vt:lpstr>
      <vt:lpstr>Motion 163 – Channel usage (2024-05-16)</vt:lpstr>
      <vt:lpstr>Motion 164 – Updated figure 11-23 (2024-05-16)</vt:lpstr>
      <vt:lpstr>Motion 165 – Traffic Indicator field (2024-05-16)</vt:lpstr>
      <vt:lpstr>Motion 166 – SSID Protection (2024-05-16)</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11-24/0033r00</dc:title>
  <dc:subject>Task Group AY November 2015 Meeting Agenda</dc:subject>
  <dc:creator>"mmontemurro@blackberry.com" &lt;mmontemurro@blackberry.com&gt;</dc:creator>
  <cp:keywords>January 2024</cp:keywords>
  <dc:description/>
  <cp:lastModifiedBy>Mike Montemurro</cp:lastModifiedBy>
  <cp:revision>4657</cp:revision>
  <cp:lastPrinted>2014-11-04T15:04:57Z</cp:lastPrinted>
  <dcterms:created xsi:type="dcterms:W3CDTF">2007-04-17T18:10:23Z</dcterms:created>
  <dcterms:modified xsi:type="dcterms:W3CDTF">2024-05-16T09:07:25Z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