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5"/>
  </p:sldMasterIdLst>
  <p:notesMasterIdLst>
    <p:notesMasterId r:id="rId44"/>
  </p:notesMasterIdLst>
  <p:handoutMasterIdLst>
    <p:handoutMasterId r:id="rId45"/>
  </p:handoutMasterIdLst>
  <p:sldIdLst>
    <p:sldId id="534" r:id="rId6"/>
    <p:sldId id="640" r:id="rId7"/>
    <p:sldId id="639" r:id="rId8"/>
    <p:sldId id="1196" r:id="rId9"/>
    <p:sldId id="1156" r:id="rId10"/>
    <p:sldId id="1364" r:id="rId11"/>
    <p:sldId id="1027" r:id="rId12"/>
    <p:sldId id="1369" r:id="rId13"/>
    <p:sldId id="1366" r:id="rId14"/>
    <p:sldId id="1367" r:id="rId15"/>
    <p:sldId id="1360" r:id="rId16"/>
    <p:sldId id="1205" r:id="rId17"/>
    <p:sldId id="1200" r:id="rId18"/>
    <p:sldId id="1358" r:id="rId19"/>
    <p:sldId id="1357" r:id="rId20"/>
    <p:sldId id="1052" r:id="rId21"/>
    <p:sldId id="972" r:id="rId22"/>
    <p:sldId id="985" r:id="rId23"/>
    <p:sldId id="986" r:id="rId24"/>
    <p:sldId id="987" r:id="rId25"/>
    <p:sldId id="988" r:id="rId26"/>
    <p:sldId id="989" r:id="rId27"/>
    <p:sldId id="1022" r:id="rId28"/>
    <p:sldId id="1023" r:id="rId29"/>
    <p:sldId id="1024" r:id="rId30"/>
    <p:sldId id="1025" r:id="rId31"/>
    <p:sldId id="996" r:id="rId32"/>
    <p:sldId id="997" r:id="rId33"/>
    <p:sldId id="998" r:id="rId34"/>
    <p:sldId id="999" r:id="rId35"/>
    <p:sldId id="1000" r:id="rId36"/>
    <p:sldId id="1011" r:id="rId37"/>
    <p:sldId id="1012" r:id="rId38"/>
    <p:sldId id="1014" r:id="rId39"/>
    <p:sldId id="1013" r:id="rId40"/>
    <p:sldId id="1015" r:id="rId41"/>
    <p:sldId id="1153" r:id="rId42"/>
    <p:sldId id="1154" r:id="rId43"/>
  </p:sldIdLst>
  <p:sldSz cx="9144000" cy="7434263"/>
  <p:notesSz cx="9321800" cy="6946900"/>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139171" algn="l" rtl="0" fontAlgn="base">
      <a:spcBef>
        <a:spcPct val="0"/>
      </a:spcBef>
      <a:spcAft>
        <a:spcPct val="0"/>
      </a:spcAft>
      <a:defRPr sz="1800" kern="1200">
        <a:solidFill>
          <a:schemeClr val="tx1"/>
        </a:solidFill>
        <a:latin typeface="Arial" charset="0"/>
        <a:ea typeface="+mn-ea"/>
        <a:cs typeface="+mn-cs"/>
      </a:defRPr>
    </a:lvl2pPr>
    <a:lvl3pPr marL="278341" algn="l" rtl="0" fontAlgn="base">
      <a:spcBef>
        <a:spcPct val="0"/>
      </a:spcBef>
      <a:spcAft>
        <a:spcPct val="0"/>
      </a:spcAft>
      <a:defRPr sz="1800" kern="1200">
        <a:solidFill>
          <a:schemeClr val="tx1"/>
        </a:solidFill>
        <a:latin typeface="Arial" charset="0"/>
        <a:ea typeface="+mn-ea"/>
        <a:cs typeface="+mn-cs"/>
      </a:defRPr>
    </a:lvl3pPr>
    <a:lvl4pPr marL="417513" algn="l" rtl="0" fontAlgn="base">
      <a:spcBef>
        <a:spcPct val="0"/>
      </a:spcBef>
      <a:spcAft>
        <a:spcPct val="0"/>
      </a:spcAft>
      <a:defRPr sz="1800" kern="1200">
        <a:solidFill>
          <a:schemeClr val="tx1"/>
        </a:solidFill>
        <a:latin typeface="Arial" charset="0"/>
        <a:ea typeface="+mn-ea"/>
        <a:cs typeface="+mn-cs"/>
      </a:defRPr>
    </a:lvl4pPr>
    <a:lvl5pPr marL="556683" algn="l" rtl="0" fontAlgn="base">
      <a:spcBef>
        <a:spcPct val="0"/>
      </a:spcBef>
      <a:spcAft>
        <a:spcPct val="0"/>
      </a:spcAft>
      <a:defRPr sz="1800" kern="1200">
        <a:solidFill>
          <a:schemeClr val="tx1"/>
        </a:solidFill>
        <a:latin typeface="Arial" charset="0"/>
        <a:ea typeface="+mn-ea"/>
        <a:cs typeface="+mn-cs"/>
      </a:defRPr>
    </a:lvl5pPr>
    <a:lvl6pPr marL="695854" algn="l" defTabSz="278341" rtl="0" eaLnBrk="1" latinLnBrk="0" hangingPunct="1">
      <a:defRPr sz="1800" kern="1200">
        <a:solidFill>
          <a:schemeClr val="tx1"/>
        </a:solidFill>
        <a:latin typeface="Arial" charset="0"/>
        <a:ea typeface="+mn-ea"/>
        <a:cs typeface="+mn-cs"/>
      </a:defRPr>
    </a:lvl6pPr>
    <a:lvl7pPr marL="835024" algn="l" defTabSz="278341" rtl="0" eaLnBrk="1" latinLnBrk="0" hangingPunct="1">
      <a:defRPr sz="1800" kern="1200">
        <a:solidFill>
          <a:schemeClr val="tx1"/>
        </a:solidFill>
        <a:latin typeface="Arial" charset="0"/>
        <a:ea typeface="+mn-ea"/>
        <a:cs typeface="+mn-cs"/>
      </a:defRPr>
    </a:lvl7pPr>
    <a:lvl8pPr marL="974196" algn="l" defTabSz="278341" rtl="0" eaLnBrk="1" latinLnBrk="0" hangingPunct="1">
      <a:defRPr sz="1800" kern="1200">
        <a:solidFill>
          <a:schemeClr val="tx1"/>
        </a:solidFill>
        <a:latin typeface="Arial" charset="0"/>
        <a:ea typeface="+mn-ea"/>
        <a:cs typeface="+mn-cs"/>
      </a:defRPr>
    </a:lvl8pPr>
    <a:lvl9pPr marL="1113366" algn="l" defTabSz="278341" rtl="0" eaLnBrk="1" latinLnBrk="0" hangingPunct="1">
      <a:defRPr sz="1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6" userDrawn="1">
          <p15:clr>
            <a:srgbClr val="A4A3A4"/>
          </p15:clr>
        </p15:guide>
        <p15:guide id="2" pos="4309" userDrawn="1">
          <p15:clr>
            <a:srgbClr val="A4A3A4"/>
          </p15:clr>
        </p15:guide>
      </p15:sldGuideLst>
    </p:ext>
    <p:ext uri="{2D200454-40CA-4A62-9FC3-DE9A4176ACB9}">
      <p15:notesGuideLst xmlns:p15="http://schemas.microsoft.com/office/powerpoint/2012/main">
        <p15:guide id="1" orient="horz" pos="2188">
          <p15:clr>
            <a:srgbClr val="A4A3A4"/>
          </p15:clr>
        </p15:guide>
        <p15:guide id="2" pos="29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66"/>
    <a:srgbClr val="FF8000"/>
    <a:srgbClr val="FFC047"/>
    <a:srgbClr val="FEA955"/>
    <a:srgbClr val="FEA853"/>
    <a:srgbClr val="CA8643"/>
    <a:srgbClr val="F5A351"/>
    <a:srgbClr val="0000FF"/>
    <a:srgbClr val="007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1159" autoAdjust="0"/>
  </p:normalViewPr>
  <p:slideViewPr>
    <p:cSldViewPr>
      <p:cViewPr varScale="1">
        <p:scale>
          <a:sx n="116" d="100"/>
          <a:sy n="116" d="100"/>
        </p:scale>
        <p:origin x="1326" y="102"/>
      </p:cViewPr>
      <p:guideLst>
        <p:guide orient="horz" pos="916"/>
        <p:guide pos="4309"/>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5" d="100"/>
          <a:sy n="65" d="100"/>
        </p:scale>
        <p:origin x="-1050" y="-96"/>
      </p:cViewPr>
      <p:guideLst>
        <p:guide orient="horz" pos="2188"/>
        <p:guide pos="29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zo Wentink" userId="3b214777-5afc-4623-ada4-6e857acd9113" providerId="ADAL" clId="{AC98D1C9-C4B5-424A-AC00-133C8C50E040}"/>
    <pc:docChg chg="modSld modMainMaster">
      <pc:chgData name="Menzo Wentink" userId="3b214777-5afc-4623-ada4-6e857acd9113" providerId="ADAL" clId="{AC98D1C9-C4B5-424A-AC00-133C8C50E040}" dt="2024-01-08T16:03:12.624" v="13" actId="20577"/>
      <pc:docMkLst>
        <pc:docMk/>
      </pc:docMkLst>
      <pc:sldChg chg="modSp mod">
        <pc:chgData name="Menzo Wentink" userId="3b214777-5afc-4623-ada4-6e857acd9113" providerId="ADAL" clId="{AC98D1C9-C4B5-424A-AC00-133C8C50E040}" dt="2024-01-08T16:03:07.326" v="8" actId="20577"/>
        <pc:sldMkLst>
          <pc:docMk/>
          <pc:sldMk cId="2949800886" sldId="1366"/>
        </pc:sldMkLst>
        <pc:spChg chg="mod">
          <ac:chgData name="Menzo Wentink" userId="3b214777-5afc-4623-ada4-6e857acd9113" providerId="ADAL" clId="{AC98D1C9-C4B5-424A-AC00-133C8C50E040}" dt="2024-01-08T16:03:07.326" v="8" actId="20577"/>
          <ac:spMkLst>
            <pc:docMk/>
            <pc:sldMk cId="2949800886" sldId="1366"/>
            <ac:spMk id="6" creationId="{C010C432-4EA1-CBF2-7ADD-EFAE490659F1}"/>
          </ac:spMkLst>
        </pc:spChg>
      </pc:sldChg>
      <pc:sldChg chg="modSp mod">
        <pc:chgData name="Menzo Wentink" userId="3b214777-5afc-4623-ada4-6e857acd9113" providerId="ADAL" clId="{AC98D1C9-C4B5-424A-AC00-133C8C50E040}" dt="2024-01-08T16:03:12.624" v="13" actId="20577"/>
        <pc:sldMkLst>
          <pc:docMk/>
          <pc:sldMk cId="713389749" sldId="1367"/>
        </pc:sldMkLst>
        <pc:spChg chg="mod">
          <ac:chgData name="Menzo Wentink" userId="3b214777-5afc-4623-ada4-6e857acd9113" providerId="ADAL" clId="{AC98D1C9-C4B5-424A-AC00-133C8C50E040}" dt="2024-01-08T16:03:12.624" v="13" actId="20577"/>
          <ac:spMkLst>
            <pc:docMk/>
            <pc:sldMk cId="713389749" sldId="1367"/>
            <ac:spMk id="6" creationId="{A8936B31-99E0-9B77-806F-9ECCA27D028E}"/>
          </ac:spMkLst>
        </pc:spChg>
      </pc:sldChg>
      <pc:sldMasterChg chg="modSp mod">
        <pc:chgData name="Menzo Wentink" userId="3b214777-5afc-4623-ada4-6e857acd9113" providerId="ADAL" clId="{AC98D1C9-C4B5-424A-AC00-133C8C50E040}" dt="2024-01-08T10:47:21.038" v="3" actId="20577"/>
        <pc:sldMasterMkLst>
          <pc:docMk/>
          <pc:sldMasterMk cId="0" sldId="2147483699"/>
        </pc:sldMasterMkLst>
        <pc:spChg chg="mod">
          <ac:chgData name="Menzo Wentink" userId="3b214777-5afc-4623-ada4-6e857acd9113" providerId="ADAL" clId="{AC98D1C9-C4B5-424A-AC00-133C8C50E040}" dt="2024-01-08T10:47:21.038" v="3" actId="20577"/>
          <ac:spMkLst>
            <pc:docMk/>
            <pc:sldMasterMk cId="0" sldId="2147483699"/>
            <ac:spMk id="9"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8" descr="CR&amp;D_innerPage_3medRes"/>
          <p:cNvPicPr>
            <a:picLocks noChangeAspect="1" noChangeArrowheads="1"/>
          </p:cNvPicPr>
          <p:nvPr/>
        </p:nvPicPr>
        <p:blipFill>
          <a:blip r:embed="rId2" cstate="print"/>
          <a:srcRect l="1181" t="1714" r="1181" b="80571"/>
          <a:stretch>
            <a:fillRect/>
          </a:stretch>
        </p:blipFill>
        <p:spPr bwMode="auto">
          <a:xfrm>
            <a:off x="0" y="-1913"/>
            <a:ext cx="9321800" cy="710226"/>
          </a:xfrm>
          <a:prstGeom prst="rect">
            <a:avLst/>
          </a:prstGeom>
          <a:noFill/>
          <a:ln w="9525">
            <a:noFill/>
            <a:miter lim="800000"/>
            <a:headEnd/>
            <a:tailEnd/>
          </a:ln>
        </p:spPr>
      </p:pic>
    </p:spTree>
    <p:extLst>
      <p:ext uri="{BB962C8B-B14F-4D97-AF65-F5344CB8AC3E}">
        <p14:creationId xmlns:p14="http://schemas.microsoft.com/office/powerpoint/2010/main" val="274116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039446" cy="34734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5280197" y="0"/>
            <a:ext cx="4039446" cy="34734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3059113" y="520700"/>
            <a:ext cx="3203575" cy="26050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2180" y="3299778"/>
            <a:ext cx="7457440" cy="312610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6598349"/>
            <a:ext cx="4039446" cy="34734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5280197" y="6598349"/>
            <a:ext cx="4039446" cy="34734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pPr>
              <a:defRPr/>
            </a:pPr>
            <a:fld id="{589DAB31-59AD-4F23-91ED-D5C760CE790F}" type="slidenum">
              <a:rPr lang="en-US"/>
              <a:pPr>
                <a:defRPr/>
              </a:pPr>
              <a:t>‹#›</a:t>
            </a:fld>
            <a:endParaRPr lang="en-US"/>
          </a:p>
        </p:txBody>
      </p:sp>
    </p:spTree>
    <p:extLst>
      <p:ext uri="{BB962C8B-B14F-4D97-AF65-F5344CB8AC3E}">
        <p14:creationId xmlns:p14="http://schemas.microsoft.com/office/powerpoint/2010/main" val="2869154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kern="1200">
        <a:solidFill>
          <a:schemeClr val="tx1"/>
        </a:solidFill>
        <a:latin typeface="Arial" charset="0"/>
        <a:ea typeface="+mn-ea"/>
        <a:cs typeface="+mn-cs"/>
      </a:defRPr>
    </a:lvl1pPr>
    <a:lvl2pPr marL="139171" algn="l" rtl="0" eaLnBrk="0" fontAlgn="base" hangingPunct="0">
      <a:spcBef>
        <a:spcPct val="30000"/>
      </a:spcBef>
      <a:spcAft>
        <a:spcPct val="0"/>
      </a:spcAft>
      <a:defRPr sz="400" kern="1200">
        <a:solidFill>
          <a:schemeClr val="tx1"/>
        </a:solidFill>
        <a:latin typeface="Arial" charset="0"/>
        <a:ea typeface="+mn-ea"/>
        <a:cs typeface="+mn-cs"/>
      </a:defRPr>
    </a:lvl2pPr>
    <a:lvl3pPr marL="278341" algn="l" rtl="0" eaLnBrk="0" fontAlgn="base" hangingPunct="0">
      <a:spcBef>
        <a:spcPct val="30000"/>
      </a:spcBef>
      <a:spcAft>
        <a:spcPct val="0"/>
      </a:spcAft>
      <a:defRPr sz="400" kern="1200">
        <a:solidFill>
          <a:schemeClr val="tx1"/>
        </a:solidFill>
        <a:latin typeface="Arial" charset="0"/>
        <a:ea typeface="+mn-ea"/>
        <a:cs typeface="+mn-cs"/>
      </a:defRPr>
    </a:lvl3pPr>
    <a:lvl4pPr marL="417513" algn="l" rtl="0" eaLnBrk="0" fontAlgn="base" hangingPunct="0">
      <a:spcBef>
        <a:spcPct val="30000"/>
      </a:spcBef>
      <a:spcAft>
        <a:spcPct val="0"/>
      </a:spcAft>
      <a:defRPr sz="400" kern="1200">
        <a:solidFill>
          <a:schemeClr val="tx1"/>
        </a:solidFill>
        <a:latin typeface="Arial" charset="0"/>
        <a:ea typeface="+mn-ea"/>
        <a:cs typeface="+mn-cs"/>
      </a:defRPr>
    </a:lvl4pPr>
    <a:lvl5pPr marL="556683" algn="l" rtl="0" eaLnBrk="0" fontAlgn="base" hangingPunct="0">
      <a:spcBef>
        <a:spcPct val="30000"/>
      </a:spcBef>
      <a:spcAft>
        <a:spcPct val="0"/>
      </a:spcAft>
      <a:defRPr sz="400" kern="1200">
        <a:solidFill>
          <a:schemeClr val="tx1"/>
        </a:solidFill>
        <a:latin typeface="Arial" charset="0"/>
        <a:ea typeface="+mn-ea"/>
        <a:cs typeface="+mn-cs"/>
      </a:defRPr>
    </a:lvl5pPr>
    <a:lvl6pPr marL="695854" algn="l" defTabSz="278341" rtl="0" eaLnBrk="1" latinLnBrk="0" hangingPunct="1">
      <a:defRPr sz="400" kern="1200">
        <a:solidFill>
          <a:schemeClr val="tx1"/>
        </a:solidFill>
        <a:latin typeface="+mn-lt"/>
        <a:ea typeface="+mn-ea"/>
        <a:cs typeface="+mn-cs"/>
      </a:defRPr>
    </a:lvl6pPr>
    <a:lvl7pPr marL="835024" algn="l" defTabSz="278341" rtl="0" eaLnBrk="1" latinLnBrk="0" hangingPunct="1">
      <a:defRPr sz="400" kern="1200">
        <a:solidFill>
          <a:schemeClr val="tx1"/>
        </a:solidFill>
        <a:latin typeface="+mn-lt"/>
        <a:ea typeface="+mn-ea"/>
        <a:cs typeface="+mn-cs"/>
      </a:defRPr>
    </a:lvl7pPr>
    <a:lvl8pPr marL="974196" algn="l" defTabSz="278341" rtl="0" eaLnBrk="1" latinLnBrk="0" hangingPunct="1">
      <a:defRPr sz="400" kern="1200">
        <a:solidFill>
          <a:schemeClr val="tx1"/>
        </a:solidFill>
        <a:latin typeface="+mn-lt"/>
        <a:ea typeface="+mn-ea"/>
        <a:cs typeface="+mn-cs"/>
      </a:defRPr>
    </a:lvl8pPr>
    <a:lvl9pPr marL="1113366" algn="l" defTabSz="278341" rtl="0" eaLnBrk="1" latinLnBrk="0" hangingPunct="1">
      <a:defRPr sz="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9441"/>
            <a:ext cx="7772400" cy="1593548"/>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p:nvPr>
        </p:nvSpPr>
        <p:spPr>
          <a:xfrm>
            <a:off x="1371600" y="4212749"/>
            <a:ext cx="6400800" cy="18998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CB429028-EDBC-4B69-9F69-0DC0E1F1788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77696"/>
            <a:ext cx="8305800" cy="780587"/>
          </a:xfrm>
        </p:spPr>
        <p:txBody>
          <a:bodyPr/>
          <a:lstStyle>
            <a:lvl1pPr>
              <a:defRPr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81000" y="1258283"/>
            <a:ext cx="8305800" cy="5737313"/>
          </a:xfrm>
        </p:spPr>
        <p:txBody>
          <a:bodyPr/>
          <a:lstStyle>
            <a:lvl1pPr>
              <a:defRPr sz="1800" baseline="0">
                <a:latin typeface="Times New Roman" panose="02020603050405020304" pitchFamily="18" charset="0"/>
                <a:cs typeface="Times New Roman" panose="02020603050405020304" pitchFamily="18" charset="0"/>
              </a:defRPr>
            </a:lvl1pPr>
            <a:lvl2pPr>
              <a:defRPr sz="1600" baseline="0">
                <a:latin typeface="Times New Roman" panose="02020603050405020304" pitchFamily="18" charset="0"/>
                <a:cs typeface="Times New Roman" panose="02020603050405020304" pitchFamily="18" charset="0"/>
              </a:defRPr>
            </a:lvl2pPr>
            <a:lvl3pPr>
              <a:defRPr sz="1400" baseline="0">
                <a:latin typeface="Times New Roman" panose="02020603050405020304" pitchFamily="18" charset="0"/>
                <a:cs typeface="Times New Roman" panose="02020603050405020304" pitchFamily="18" charset="0"/>
              </a:defRPr>
            </a:lvl3pPr>
            <a:lvl4pPr>
              <a:defRPr sz="1200" baseline="0">
                <a:latin typeface="Times New Roman" panose="02020603050405020304" pitchFamily="18" charset="0"/>
                <a:cs typeface="Times New Roman" panose="02020603050405020304" pitchFamily="18" charset="0"/>
              </a:defRPr>
            </a:lvl4pPr>
            <a:lvl5pPr>
              <a:defRPr sz="12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132E8F0-0953-4589-931F-0CF931D74C3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77696"/>
            <a:ext cx="8305800" cy="780587"/>
          </a:xfrm>
        </p:spPr>
        <p:txBody>
          <a:bodyPr/>
          <a:lstStyle>
            <a:lvl1pPr>
              <a:defRPr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132E8F0-0953-4589-931F-0CF931D74C39}" type="slidenum">
              <a:rPr lang="en-US" smtClean="0"/>
              <a:pPr>
                <a:defRPr/>
              </a:pPr>
              <a:t>‹#›</a:t>
            </a:fld>
            <a:endParaRPr lang="en-US"/>
          </a:p>
        </p:txBody>
      </p:sp>
    </p:spTree>
    <p:extLst>
      <p:ext uri="{BB962C8B-B14F-4D97-AF65-F5344CB8AC3E}">
        <p14:creationId xmlns:p14="http://schemas.microsoft.com/office/powerpoint/2010/main" val="249403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DBE39F8B-9560-4412-B07B-3288B07C942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477696"/>
            <a:ext cx="8305800" cy="8196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381000" y="1297313"/>
            <a:ext cx="8305800" cy="569828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4231535" y="7073655"/>
            <a:ext cx="621965"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400" b="0">
                <a:latin typeface="Times New Roman"/>
                <a:cs typeface="Times New Roman"/>
              </a:defRPr>
            </a:lvl1pPr>
          </a:lstStyle>
          <a:p>
            <a:pPr>
              <a:defRPr/>
            </a:pPr>
            <a:r>
              <a:rPr lang="en-US"/>
              <a:t>Slide </a:t>
            </a:r>
            <a:fld id="{79642FA4-93AF-4596-8846-F9DC874D2F37}" type="slidenum">
              <a:rPr lang="en-US" smtClean="0"/>
              <a:pPr>
                <a:defRPr/>
              </a:pPr>
              <a:t>‹#›</a:t>
            </a:fld>
            <a:endParaRPr lang="en-US"/>
          </a:p>
        </p:txBody>
      </p:sp>
      <p:sp>
        <p:nvSpPr>
          <p:cNvPr id="1032" name="Line 8"/>
          <p:cNvSpPr>
            <a:spLocks noChangeShapeType="1"/>
          </p:cNvSpPr>
          <p:nvPr userDrawn="1"/>
        </p:nvSpPr>
        <p:spPr bwMode="auto">
          <a:xfrm>
            <a:off x="381000" y="460012"/>
            <a:ext cx="8305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sz="1800">
              <a:latin typeface="Calibri" pitchFamily="34" charset="0"/>
              <a:cs typeface="Calibri" pitchFamily="34" charset="0"/>
            </a:endParaRPr>
          </a:p>
        </p:txBody>
      </p:sp>
      <p:sp>
        <p:nvSpPr>
          <p:cNvPr id="1034" name="Line 10"/>
          <p:cNvSpPr>
            <a:spLocks noChangeShapeType="1"/>
          </p:cNvSpPr>
          <p:nvPr/>
        </p:nvSpPr>
        <p:spPr bwMode="auto">
          <a:xfrm>
            <a:off x="395536" y="7021248"/>
            <a:ext cx="8305800" cy="0"/>
          </a:xfrm>
          <a:prstGeom prst="line">
            <a:avLst/>
          </a:prstGeom>
          <a:noFill/>
          <a:ln w="12700">
            <a:solidFill>
              <a:schemeClr val="tx1"/>
            </a:solidFill>
            <a:round/>
            <a:headEnd type="none" w="sm" len="sm"/>
            <a:tailEnd type="none" w="sm" len="sm"/>
          </a:ln>
          <a:effectLst/>
        </p:spPr>
        <p:txBody>
          <a:bodyPr wrap="none" anchor="ctr"/>
          <a:lstStyle/>
          <a:p>
            <a:pPr algn="l" rtl="0" eaLnBrk="0" fontAlgn="base" hangingPunct="0">
              <a:spcBef>
                <a:spcPct val="0"/>
              </a:spcBef>
              <a:spcAft>
                <a:spcPct val="0"/>
              </a:spcAft>
              <a:defRPr/>
            </a:pPr>
            <a:endParaRPr lang="en-US" sz="1200" kern="1200">
              <a:solidFill>
                <a:schemeClr val="tx1"/>
              </a:solidFill>
              <a:latin typeface="Calibri" pitchFamily="34" charset="0"/>
              <a:ea typeface="+mn-ea"/>
              <a:cs typeface="Calibri" pitchFamily="34" charset="0"/>
            </a:endParaRPr>
          </a:p>
        </p:txBody>
      </p:sp>
      <p:sp>
        <p:nvSpPr>
          <p:cNvPr id="10" name="Rectangle 7"/>
          <p:cNvSpPr>
            <a:spLocks noChangeArrowheads="1"/>
          </p:cNvSpPr>
          <p:nvPr userDrawn="1"/>
        </p:nvSpPr>
        <p:spPr bwMode="auto">
          <a:xfrm>
            <a:off x="5796137" y="7091758"/>
            <a:ext cx="2871427" cy="215444"/>
          </a:xfrm>
          <a:prstGeom prst="rect">
            <a:avLst/>
          </a:prstGeom>
          <a:noFill/>
          <a:ln w="9525">
            <a:noFill/>
            <a:miter lim="800000"/>
            <a:headEnd/>
            <a:tailEnd/>
          </a:ln>
          <a:effectLst/>
        </p:spPr>
        <p:txBody>
          <a:bodyPr wrap="square" lIns="0" tIns="0" rIns="0" bIns="0" anchor="b">
            <a:spAutoFit/>
          </a:bodyPr>
          <a:lstStyle/>
          <a:p>
            <a:pPr marL="0" marR="0" lvl="4" indent="0" algn="r" defTabSz="914400" rtl="0" eaLnBrk="0" fontAlgn="base" latinLnBrk="0" hangingPunct="0">
              <a:lnSpc>
                <a:spcPct val="100000"/>
              </a:lnSpc>
              <a:spcBef>
                <a:spcPct val="0"/>
              </a:spcBef>
              <a:spcAft>
                <a:spcPct val="0"/>
              </a:spcAft>
              <a:buClrTx/>
              <a:buSzTx/>
              <a:buFontTx/>
              <a:buNone/>
              <a:tabLst/>
              <a:defRPr/>
            </a:pPr>
            <a:r>
              <a:rPr lang="en-US" sz="1400" b="0">
                <a:solidFill>
                  <a:schemeClr val="tx1"/>
                </a:solidFill>
                <a:latin typeface="Times New Roman"/>
                <a:cs typeface="Times New Roman"/>
              </a:rPr>
              <a:t>Menzo Wentink, Qualcomm</a:t>
            </a:r>
            <a:endParaRPr lang="en-US" sz="1400" b="0" kern="1200">
              <a:solidFill>
                <a:schemeClr val="tx1"/>
              </a:solidFill>
              <a:latin typeface="Times New Roman"/>
              <a:ea typeface="+mn-ea"/>
              <a:cs typeface="Times New Roman"/>
            </a:endParaRPr>
          </a:p>
        </p:txBody>
      </p:sp>
      <p:sp>
        <p:nvSpPr>
          <p:cNvPr id="9" name="Rectangle 7"/>
          <p:cNvSpPr>
            <a:spLocks noChangeArrowheads="1"/>
          </p:cNvSpPr>
          <p:nvPr userDrawn="1"/>
        </p:nvSpPr>
        <p:spPr bwMode="auto">
          <a:xfrm>
            <a:off x="3231331" y="183014"/>
            <a:ext cx="5457825" cy="276999"/>
          </a:xfrm>
          <a:prstGeom prst="rect">
            <a:avLst/>
          </a:prstGeom>
          <a:noFill/>
          <a:ln w="9525">
            <a:noFill/>
            <a:miter lim="800000"/>
            <a:headEnd/>
            <a:tailEnd/>
          </a:ln>
          <a:effectLst/>
        </p:spPr>
        <p:txBody>
          <a:bodyPr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sz="1800" b="1" err="1">
                <a:solidFill>
                  <a:schemeClr val="tx1"/>
                </a:solidFill>
                <a:latin typeface="+mn-lt"/>
              </a:rPr>
              <a:t>doc: IEEE</a:t>
            </a:r>
            <a:r>
              <a:rPr lang="en-US" sz="1800" b="1">
                <a:solidFill>
                  <a:schemeClr val="tx1"/>
                </a:solidFill>
                <a:latin typeface="+mn-lt"/>
              </a:rPr>
              <a:t> 802.11-</a:t>
            </a:r>
            <a:r>
              <a:rPr lang="en-US" sz="1800" b="1">
                <a:solidFill>
                  <a:schemeClr val="tx1"/>
                </a:solidFill>
                <a:latin typeface="+mn-lt"/>
                <a:cs typeface="Calibri" pitchFamily="34" charset="0"/>
              </a:rPr>
              <a:t>24</a:t>
            </a:r>
            <a:r>
              <a:rPr lang="en-US" sz="1800" b="1">
                <a:latin typeface="+mn-lt"/>
                <a:cs typeface="Calibri" pitchFamily="34" charset="0"/>
              </a:rPr>
              <a:t>/0031r0</a:t>
            </a:r>
            <a:endParaRPr lang="en-US" sz="1800" b="1" kern="1200">
              <a:solidFill>
                <a:schemeClr val="tx1"/>
              </a:solidFill>
              <a:latin typeface="+mn-lt"/>
              <a:ea typeface="+mn-ea"/>
              <a:cs typeface="Calibri" pitchFamily="34" charset="0"/>
            </a:endParaRPr>
          </a:p>
        </p:txBody>
      </p:sp>
      <p:sp>
        <p:nvSpPr>
          <p:cNvPr id="11" name="Rectangle 7"/>
          <p:cNvSpPr>
            <a:spLocks noChangeArrowheads="1"/>
          </p:cNvSpPr>
          <p:nvPr userDrawn="1"/>
        </p:nvSpPr>
        <p:spPr bwMode="auto">
          <a:xfrm>
            <a:off x="359532" y="149709"/>
            <a:ext cx="1908212" cy="276999"/>
          </a:xfrm>
          <a:prstGeom prst="rect">
            <a:avLst/>
          </a:prstGeom>
          <a:noFill/>
          <a:ln w="9525">
            <a:noFill/>
            <a:miter lim="800000"/>
            <a:headEnd/>
            <a:tailEnd/>
          </a:ln>
          <a:effectLst/>
        </p:spPr>
        <p:txBody>
          <a:bodyPr wrap="square" lIns="0" tIns="0" rIns="0" bIns="0" anchor="b">
            <a:spAutoFit/>
          </a:bodyPr>
          <a:lstStyle/>
          <a:p>
            <a:pPr marL="39688" marR="0" lvl="1" indent="0" algn="l" defTabSz="914400" rtl="0" eaLnBrk="0" fontAlgn="base" latinLnBrk="0" hangingPunct="0">
              <a:lnSpc>
                <a:spcPct val="100000"/>
              </a:lnSpc>
              <a:spcBef>
                <a:spcPct val="0"/>
              </a:spcBef>
              <a:spcAft>
                <a:spcPct val="0"/>
              </a:spcAft>
              <a:buClrTx/>
              <a:buSzTx/>
              <a:buFontTx/>
              <a:buNone/>
              <a:tabLst/>
              <a:defRPr/>
            </a:pPr>
            <a:r>
              <a:rPr lang="en-US" sz="1800" b="1">
                <a:latin typeface="+mj-lt"/>
                <a:cs typeface="Calibri" pitchFamily="34" charset="0"/>
              </a:rPr>
              <a:t>January </a:t>
            </a:r>
            <a:r>
              <a:rPr lang="en-US" sz="1800" b="1" baseline="0">
                <a:latin typeface="+mj-lt"/>
                <a:cs typeface="Calibri" pitchFamily="34" charset="0"/>
              </a:rPr>
              <a:t>2024</a:t>
            </a:r>
            <a:endParaRPr lang="en-US" sz="1800" b="1" kern="1200">
              <a:solidFill>
                <a:schemeClr val="tx1"/>
              </a:solidFill>
              <a:latin typeface="+mj-lt"/>
              <a:ea typeface="+mn-ea"/>
              <a:cs typeface="Calibri" pitchFamily="34" charset="0"/>
            </a:endParaRPr>
          </a:p>
        </p:txBody>
      </p:sp>
      <p:sp>
        <p:nvSpPr>
          <p:cNvPr id="13" name="Rectangle 7"/>
          <p:cNvSpPr>
            <a:spLocks noChangeArrowheads="1"/>
          </p:cNvSpPr>
          <p:nvPr userDrawn="1"/>
        </p:nvSpPr>
        <p:spPr bwMode="auto">
          <a:xfrm>
            <a:off x="395537" y="7091758"/>
            <a:ext cx="2187351" cy="215444"/>
          </a:xfrm>
          <a:prstGeom prst="rect">
            <a:avLst/>
          </a:prstGeom>
          <a:noFill/>
          <a:ln w="9525">
            <a:noFill/>
            <a:miter lim="800000"/>
            <a:headEnd/>
            <a:tailEnd/>
          </a:ln>
          <a:effectLst/>
        </p:spPr>
        <p:txBody>
          <a:bodyPr wrap="square" lIns="0" tIns="0" rIns="0" bIns="0" anchor="b">
            <a:spAutoFit/>
          </a:bodyPr>
          <a:lstStyle/>
          <a:p>
            <a:pPr marL="0" marR="0" lvl="4" indent="0" algn="l" defTabSz="914400" rtl="0" eaLnBrk="0" fontAlgn="base" latinLnBrk="0" hangingPunct="0">
              <a:lnSpc>
                <a:spcPct val="100000"/>
              </a:lnSpc>
              <a:spcBef>
                <a:spcPct val="0"/>
              </a:spcBef>
              <a:spcAft>
                <a:spcPct val="0"/>
              </a:spcAft>
              <a:buClrTx/>
              <a:buSzTx/>
              <a:buFontTx/>
              <a:buNone/>
              <a:tabLst/>
              <a:defRPr/>
            </a:pPr>
            <a:r>
              <a:rPr lang="en-US" sz="1400" b="0">
                <a:solidFill>
                  <a:schemeClr val="tx1"/>
                </a:solidFill>
                <a:latin typeface="Times New Roman"/>
                <a:cs typeface="Times New Roman"/>
              </a:rPr>
              <a:t>Submission</a:t>
            </a:r>
            <a:endParaRPr lang="en-US" sz="1400" b="0" kern="1200">
              <a:solidFill>
                <a:schemeClr val="tx1"/>
              </a:solidFill>
              <a:latin typeface="Times New Roman"/>
              <a:ea typeface="+mn-ea"/>
              <a:cs typeface="Times New Roman"/>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7" r:id="rId3"/>
    <p:sldLayoutId id="2147483706" r:id="rId4"/>
  </p:sldLayoutIdLst>
  <p:hf hdr="0" ftr="0" dt="0"/>
  <p:txStyles>
    <p:titleStyle>
      <a:lvl1pPr algn="ctr" rtl="0" eaLnBrk="1" fontAlgn="base" hangingPunct="1">
        <a:spcBef>
          <a:spcPct val="0"/>
        </a:spcBef>
        <a:spcAft>
          <a:spcPct val="0"/>
        </a:spcAft>
        <a:defRPr sz="2800" b="1">
          <a:solidFill>
            <a:schemeClr val="tx2"/>
          </a:solidFill>
          <a:latin typeface="Calibri"/>
          <a:ea typeface="+mj-ea"/>
          <a:cs typeface="Calibri"/>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1800" b="1">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2pPr>
      <a:lvl3pPr marL="1085850" indent="-228600" algn="l" rtl="0" eaLnBrk="1" fontAlgn="base" hangingPunct="1">
        <a:spcBef>
          <a:spcPct val="20000"/>
        </a:spcBef>
        <a:spcAft>
          <a:spcPct val="0"/>
        </a:spcAft>
        <a:buChar char="•"/>
        <a:defRPr sz="1400">
          <a:solidFill>
            <a:schemeClr val="tx1"/>
          </a:solidFill>
          <a:latin typeface="Times New Roman" panose="02020603050405020304" pitchFamily="18" charset="0"/>
          <a:cs typeface="Times New Roman" panose="02020603050405020304" pitchFamily="18" charset="0"/>
        </a:defRPr>
      </a:lvl3pPr>
      <a:lvl4pPr marL="1428750" indent="-228600" algn="l" rtl="0" eaLnBrk="1" fontAlgn="base" hangingPunct="1">
        <a:spcBef>
          <a:spcPct val="20000"/>
        </a:spcBef>
        <a:spcAft>
          <a:spcPct val="0"/>
        </a:spcAft>
        <a:buChar char="–"/>
        <a:defRPr sz="1200">
          <a:solidFill>
            <a:schemeClr val="tx1"/>
          </a:solidFill>
          <a:latin typeface="Times New Roman" panose="02020603050405020304" pitchFamily="18" charset="0"/>
          <a:cs typeface="Times New Roman" panose="02020603050405020304" pitchFamily="18" charset="0"/>
        </a:defRPr>
      </a:lvl4pPr>
      <a:lvl5pPr marL="1771650" indent="-228600" algn="l" rtl="0" eaLnBrk="1" fontAlgn="base" hangingPunct="1">
        <a:spcBef>
          <a:spcPct val="20000"/>
        </a:spcBef>
        <a:spcAft>
          <a:spcPct val="0"/>
        </a:spcAft>
        <a:buChar char="•"/>
        <a:defRPr sz="1200">
          <a:solidFill>
            <a:schemeClr val="tx1"/>
          </a:solidFill>
          <a:latin typeface="Times New Roman" panose="02020603050405020304" pitchFamily="18" charset="0"/>
          <a:cs typeface="Times New Roman" panose="02020603050405020304" pitchFamily="18"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5556" y="1094979"/>
            <a:ext cx="7772400" cy="1470025"/>
          </a:xfrm>
        </p:spPr>
        <p:txBody>
          <a:bodyPr/>
          <a:lstStyle/>
          <a:p>
            <a:r>
              <a:rPr lang="en-US">
                <a:latin typeface="Times New Roman" panose="02020603050405020304" pitchFamily="18" charset="0"/>
                <a:cs typeface="Times New Roman" panose="02020603050405020304" pitchFamily="18" charset="0"/>
              </a:rPr>
              <a:t>Deterministic Backoff</a:t>
            </a:r>
          </a:p>
        </p:txBody>
      </p:sp>
      <p:sp>
        <p:nvSpPr>
          <p:cNvPr id="4" name="Slide Number Placeholder 3"/>
          <p:cNvSpPr>
            <a:spLocks noGrp="1"/>
          </p:cNvSpPr>
          <p:nvPr>
            <p:ph type="sldNum" sz="quarter" idx="11"/>
          </p:nvPr>
        </p:nvSpPr>
        <p:spPr>
          <a:xfrm>
            <a:off x="4290846" y="7073655"/>
            <a:ext cx="503343" cy="215444"/>
          </a:xfrm>
        </p:spPr>
        <p:txBody>
          <a:bodyPr/>
          <a:lstStyle/>
          <a:p>
            <a:pPr>
              <a:defRPr/>
            </a:pPr>
            <a:r>
              <a:rPr lang="en-US"/>
              <a:t>Slide </a:t>
            </a:r>
            <a:fld id="{CB429028-EDBC-4B69-9F69-0DC0E1F17881}" type="slidenum">
              <a:rPr lang="en-US" smtClean="0"/>
              <a:pPr>
                <a:defRPr/>
              </a:pPr>
              <a:t>1</a:t>
            </a:fld>
            <a:endParaRPr lang="en-US"/>
          </a:p>
        </p:txBody>
      </p:sp>
      <p:sp>
        <p:nvSpPr>
          <p:cNvPr id="8" name="Rectangle 12"/>
          <p:cNvSpPr>
            <a:spLocks noChangeArrowheads="1"/>
          </p:cNvSpPr>
          <p:nvPr/>
        </p:nvSpPr>
        <p:spPr bwMode="auto">
          <a:xfrm>
            <a:off x="762000" y="231297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a:solidFill>
                  <a:srgbClr val="000000"/>
                </a:solidFill>
                <a:latin typeface="Times New Roman" pitchFamily="18" charset="0"/>
              </a:rPr>
              <a:t>Author:</a:t>
            </a:r>
            <a:endParaRPr lang="en-US" sz="2000">
              <a:solidFill>
                <a:srgbClr val="000000"/>
              </a:solidFill>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43880198"/>
              </p:ext>
            </p:extLst>
          </p:nvPr>
        </p:nvGraphicFramePr>
        <p:xfrm>
          <a:off x="622300" y="3031331"/>
          <a:ext cx="7823200" cy="1828800"/>
        </p:xfrm>
        <a:graphic>
          <a:graphicData uri="http://schemas.openxmlformats.org/drawingml/2006/table">
            <a:tbl>
              <a:tblPr/>
              <a:tblGrid>
                <a:gridCol w="14605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1206500">
                  <a:extLst>
                    <a:ext uri="{9D8B030D-6E8A-4147-A177-3AD203B41FA5}">
                      <a16:colId xmlns:a16="http://schemas.microsoft.com/office/drawing/2014/main" val="20003"/>
                    </a:ext>
                  </a:extLst>
                </a:gridCol>
                <a:gridCol w="1917700">
                  <a:extLst>
                    <a:ext uri="{9D8B030D-6E8A-4147-A177-3AD203B41FA5}">
                      <a16:colId xmlns:a16="http://schemas.microsoft.com/office/drawing/2014/main" val="20004"/>
                    </a:ext>
                  </a:extLst>
                </a:gridCol>
              </a:tblGrid>
              <a:tr h="457200">
                <a:tc>
                  <a:txBody>
                    <a:bodyPr/>
                    <a:lstStyle/>
                    <a:p>
                      <a:pPr algn="ctr" fontAlgn="ctr"/>
                      <a:r>
                        <a:rPr lang="en-US" sz="1800" b="1" i="0" u="none" strike="noStrike">
                          <a:solidFill>
                            <a:srgbClr val="000000"/>
                          </a:solidFill>
                          <a:effectLst/>
                          <a:latin typeface="Times New Roman"/>
                        </a:rPr>
                        <a:t>Name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a:rPr>
                        <a:t>Affiliation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a:rPr>
                        <a:t>Address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a:rPr>
                        <a:t>Phone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Times New Roman"/>
                        </a:rPr>
                        <a:t>Email</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fontAlgn="ctr"/>
                      <a:r>
                        <a:rPr lang="en-US" sz="1400" b="0" i="0" u="none" strike="noStrike">
                          <a:solidFill>
                            <a:srgbClr val="000000"/>
                          </a:solidFill>
                          <a:effectLst/>
                          <a:latin typeface="Times New Roman"/>
                        </a:rPr>
                        <a:t>Menzo Wentink</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Qualcomm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err="1">
                          <a:solidFill>
                            <a:srgbClr val="000000"/>
                          </a:solidFill>
                          <a:effectLst/>
                          <a:latin typeface="Times New Roman"/>
                        </a:rPr>
                        <a:t>Utrecht,</a:t>
                      </a:r>
                      <a:br>
                        <a:rPr lang="en-US" sz="1400" b="0" i="0" u="none" strike="noStrike">
                          <a:solidFill>
                            <a:srgbClr val="000000"/>
                          </a:solidFill>
                          <a:effectLst/>
                          <a:latin typeface="Times New Roman"/>
                        </a:rPr>
                      </a:br>
                      <a:r>
                        <a:rPr lang="en-US" sz="1400" b="0" i="0" u="none" strike="noStrike">
                          <a:solidFill>
                            <a:srgbClr val="000000"/>
                          </a:solidFill>
                          <a:effectLst/>
                          <a:latin typeface="Times New Roman"/>
                        </a:rPr>
                        <a:t>The Netherlands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+31-65-183-6231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mwentink qti.qualcomm.com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fontAlgn="ctr"/>
                      <a:r>
                        <a:rPr lang="en-US" sz="1400" b="0" i="0" u="none" strike="noStrike">
                          <a:solidFill>
                            <a:srgbClr val="000000"/>
                          </a:solidFill>
                          <a:effectLst/>
                          <a:latin typeface="Times New Roman"/>
                        </a:rPr>
                        <a:t>George Cherian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Qualcomm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San Diego, CA, USA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588618"/>
                  </a:ext>
                </a:extLst>
              </a:tr>
              <a:tr h="457200">
                <a:tc>
                  <a:txBody>
                    <a:bodyPr/>
                    <a:lstStyle/>
                    <a:p>
                      <a:pPr algn="ctr" fontAlgn="ctr"/>
                      <a:r>
                        <a:rPr lang="en-US" sz="1400" b="0" i="0" u="none" strike="noStrike">
                          <a:solidFill>
                            <a:srgbClr val="000000"/>
                          </a:solidFill>
                          <a:effectLst/>
                          <a:latin typeface="Times New Roman"/>
                        </a:rPr>
                        <a:t>Alfred Asterjadhi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Qualcomm</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San Diego, CA, USA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Times New Roman"/>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034997"/>
                  </a:ext>
                </a:extLst>
              </a:tr>
            </a:tbl>
          </a:graphicData>
        </a:graphic>
      </p:graphicFrame>
    </p:spTree>
    <p:extLst>
      <p:ext uri="{BB962C8B-B14F-4D97-AF65-F5344CB8AC3E}">
        <p14:creationId xmlns:p14="http://schemas.microsoft.com/office/powerpoint/2010/main" val="21248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9729-E553-3C66-3784-63F3CAE44FCD}"/>
              </a:ext>
            </a:extLst>
          </p:cNvPr>
          <p:cNvSpPr>
            <a:spLocks noGrp="1"/>
          </p:cNvSpPr>
          <p:nvPr>
            <p:ph type="title"/>
          </p:nvPr>
        </p:nvSpPr>
        <p:spPr/>
        <p:txBody>
          <a:bodyPr/>
          <a:lstStyle/>
          <a:p>
            <a:r>
              <a:rPr lang="en-US"/>
              <a:t>Collision probability for different traffic intensities</a:t>
            </a:r>
          </a:p>
        </p:txBody>
      </p:sp>
      <p:sp>
        <p:nvSpPr>
          <p:cNvPr id="3" name="Slide Number Placeholder 2">
            <a:extLst>
              <a:ext uri="{FF2B5EF4-FFF2-40B4-BE49-F238E27FC236}">
                <a16:creationId xmlns:a16="http://schemas.microsoft.com/office/drawing/2014/main" id="{D503EE46-EC5E-BCCB-87DE-2D1A1B352B9C}"/>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10</a:t>
            </a:fld>
            <a:endParaRPr lang="en-US"/>
          </a:p>
        </p:txBody>
      </p:sp>
      <p:pic>
        <p:nvPicPr>
          <p:cNvPr id="5" name="Picture 4">
            <a:extLst>
              <a:ext uri="{FF2B5EF4-FFF2-40B4-BE49-F238E27FC236}">
                <a16:creationId xmlns:a16="http://schemas.microsoft.com/office/drawing/2014/main" id="{A68D6CE3-33B5-5B9A-D3BF-3F5A0571D139}"/>
              </a:ext>
            </a:extLst>
          </p:cNvPr>
          <p:cNvPicPr>
            <a:picLocks noChangeAspect="1"/>
          </p:cNvPicPr>
          <p:nvPr/>
        </p:nvPicPr>
        <p:blipFill rotWithShape="1">
          <a:blip r:embed="rId2"/>
          <a:srcRect t="50000"/>
          <a:stretch/>
        </p:blipFill>
        <p:spPr>
          <a:xfrm>
            <a:off x="2103158" y="2200250"/>
            <a:ext cx="4937683" cy="3717132"/>
          </a:xfrm>
          <a:prstGeom prst="rect">
            <a:avLst/>
          </a:prstGeom>
        </p:spPr>
      </p:pic>
      <p:sp>
        <p:nvSpPr>
          <p:cNvPr id="7" name="TextBox 6">
            <a:extLst>
              <a:ext uri="{FF2B5EF4-FFF2-40B4-BE49-F238E27FC236}">
                <a16:creationId xmlns:a16="http://schemas.microsoft.com/office/drawing/2014/main" id="{6D71C0C4-4AB5-B584-38E6-A092DCB5A74C}"/>
              </a:ext>
            </a:extLst>
          </p:cNvPr>
          <p:cNvSpPr txBox="1"/>
          <p:nvPr/>
        </p:nvSpPr>
        <p:spPr>
          <a:xfrm>
            <a:off x="6643094" y="4905263"/>
            <a:ext cx="1330814"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Deterministic Backoff</a:t>
            </a:r>
          </a:p>
        </p:txBody>
      </p:sp>
      <p:sp>
        <p:nvSpPr>
          <p:cNvPr id="6" name="TextBox 5">
            <a:extLst>
              <a:ext uri="{FF2B5EF4-FFF2-40B4-BE49-F238E27FC236}">
                <a16:creationId xmlns:a16="http://schemas.microsoft.com/office/drawing/2014/main" id="{A8936B31-99E0-9B77-806F-9ECCA27D028E}"/>
              </a:ext>
            </a:extLst>
          </p:cNvPr>
          <p:cNvSpPr txBox="1"/>
          <p:nvPr/>
        </p:nvSpPr>
        <p:spPr>
          <a:xfrm>
            <a:off x="1079612" y="6453435"/>
            <a:ext cx="7020780" cy="477054"/>
          </a:xfrm>
          <a:prstGeom prst="rect">
            <a:avLst/>
          </a:prstGeom>
          <a:noFill/>
        </p:spPr>
        <p:txBody>
          <a:bodyPr wrap="square">
            <a:spAutoFit/>
          </a:bodyPr>
          <a:lstStyle/>
          <a:p>
            <a:pPr marL="0" indent="0" algn="just">
              <a:buNone/>
            </a:pPr>
            <a:r>
              <a:rPr lang="en-US" sz="800">
                <a:latin typeface="+mn-lt"/>
              </a:rPr>
              <a:t>Source: [6] A Deterministic Backoff Approach for Wi-Fi and NR-U Coexistence in Shared Bands (unpublished), IEEE Transactions on Mobile Computing submission by Ilenia Tinnirello, Menzo Wentink, Alice Lo Valvo, Katarzyna Kosek-Szott, and Szymon Szott (University of Palermo, Qualcomm, Prysmian, AGH University of Science, AGH University of Science), potential publication date March 2023</a:t>
            </a:r>
          </a:p>
        </p:txBody>
      </p:sp>
      <p:sp>
        <p:nvSpPr>
          <p:cNvPr id="8" name="TextBox 7">
            <a:extLst>
              <a:ext uri="{FF2B5EF4-FFF2-40B4-BE49-F238E27FC236}">
                <a16:creationId xmlns:a16="http://schemas.microsoft.com/office/drawing/2014/main" id="{F6E86D9E-4C97-2FDD-3D63-9844211A86A5}"/>
              </a:ext>
            </a:extLst>
          </p:cNvPr>
          <p:cNvSpPr txBox="1"/>
          <p:nvPr/>
        </p:nvSpPr>
        <p:spPr>
          <a:xfrm>
            <a:off x="6643094" y="2323400"/>
            <a:ext cx="946092"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Legacy EDCA</a:t>
            </a:r>
          </a:p>
        </p:txBody>
      </p:sp>
    </p:spTree>
    <p:extLst>
      <p:ext uri="{BB962C8B-B14F-4D97-AF65-F5344CB8AC3E}">
        <p14:creationId xmlns:p14="http://schemas.microsoft.com/office/powerpoint/2010/main" val="71338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8BCC-4543-C06C-DB1B-4DA8EA4EDAA1}"/>
              </a:ext>
            </a:extLst>
          </p:cNvPr>
          <p:cNvSpPr>
            <a:spLocks noGrp="1"/>
          </p:cNvSpPr>
          <p:nvPr>
            <p:ph type="title"/>
          </p:nvPr>
        </p:nvSpPr>
        <p:spPr/>
        <p:txBody>
          <a:bodyPr/>
          <a:lstStyle/>
          <a:p>
            <a:r>
              <a:rPr lang="en-US"/>
              <a:t>DB parameters</a:t>
            </a:r>
          </a:p>
        </p:txBody>
      </p:sp>
      <p:sp>
        <p:nvSpPr>
          <p:cNvPr id="3" name="Content Placeholder 2">
            <a:extLst>
              <a:ext uri="{FF2B5EF4-FFF2-40B4-BE49-F238E27FC236}">
                <a16:creationId xmlns:a16="http://schemas.microsoft.com/office/drawing/2014/main" id="{7891A72A-5D07-3D6B-E5D1-0D08945B4885}"/>
              </a:ext>
            </a:extLst>
          </p:cNvPr>
          <p:cNvSpPr>
            <a:spLocks noGrp="1"/>
          </p:cNvSpPr>
          <p:nvPr>
            <p:ph idx="1"/>
          </p:nvPr>
        </p:nvSpPr>
        <p:spPr/>
        <p:txBody>
          <a:bodyPr/>
          <a:lstStyle/>
          <a:p>
            <a:r>
              <a:rPr lang="en-US" sz="1600"/>
              <a:t>An AP can tune DB channel access operation in its BSS by advertising DB parameters</a:t>
            </a:r>
          </a:p>
          <a:p>
            <a:pPr lvl="1"/>
            <a:r>
              <a:rPr lang="en-US" sz="1400"/>
              <a:t>initial CW</a:t>
            </a:r>
          </a:p>
          <a:p>
            <a:pPr lvl="1"/>
            <a:r>
              <a:rPr lang="en-US" sz="1400"/>
              <a:t>base backoff</a:t>
            </a:r>
          </a:p>
          <a:p>
            <a:pPr lvl="1"/>
            <a:r>
              <a:rPr lang="en-US" sz="1400"/>
              <a:t>retry CW</a:t>
            </a:r>
          </a:p>
          <a:p>
            <a:pPr lvl="1"/>
            <a:r>
              <a:rPr lang="en-US" sz="1400"/>
              <a:t>retry modulo</a:t>
            </a:r>
          </a:p>
          <a:p>
            <a:pPr lvl="1"/>
            <a:r>
              <a:rPr lang="en-US" sz="1400"/>
              <a:t>retry threshold</a:t>
            </a:r>
          </a:p>
          <a:p>
            <a:pPr lvl="1"/>
            <a:r>
              <a:rPr lang="en-US" sz="1400"/>
              <a:t>AIFSN</a:t>
            </a:r>
          </a:p>
          <a:p>
            <a:pPr lvl="1"/>
            <a:r>
              <a:rPr lang="en-US" sz="1400"/>
              <a:t>TXOP limit</a:t>
            </a:r>
          </a:p>
          <a:p>
            <a:pPr lvl="1"/>
            <a:endParaRPr lang="en-US" sz="1400"/>
          </a:p>
          <a:p>
            <a:r>
              <a:rPr lang="en-US" sz="1600"/>
              <a:t>This is similar to EDCA, where the following values are advertised in a BSS</a:t>
            </a:r>
          </a:p>
          <a:p>
            <a:pPr lvl="1"/>
            <a:r>
              <a:rPr lang="en-US" sz="1400"/>
              <a:t>CWmin</a:t>
            </a:r>
          </a:p>
          <a:p>
            <a:pPr lvl="1"/>
            <a:r>
              <a:rPr lang="en-US" sz="1400"/>
              <a:t>CWmax</a:t>
            </a:r>
          </a:p>
          <a:p>
            <a:pPr lvl="1"/>
            <a:r>
              <a:rPr lang="en-US" sz="1400"/>
              <a:t>AIFSN</a:t>
            </a:r>
          </a:p>
          <a:p>
            <a:pPr lvl="1"/>
            <a:r>
              <a:rPr lang="en-US" sz="1400"/>
              <a:t>TXOP limit</a:t>
            </a:r>
          </a:p>
        </p:txBody>
      </p:sp>
      <p:sp>
        <p:nvSpPr>
          <p:cNvPr id="4" name="Slide Number Placeholder 3">
            <a:extLst>
              <a:ext uri="{FF2B5EF4-FFF2-40B4-BE49-F238E27FC236}">
                <a16:creationId xmlns:a16="http://schemas.microsoft.com/office/drawing/2014/main" id="{FBB54A61-CD99-9834-A1ED-33BF9A22332D}"/>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11</a:t>
            </a:fld>
            <a:endParaRPr lang="en-US"/>
          </a:p>
        </p:txBody>
      </p:sp>
    </p:spTree>
    <p:extLst>
      <p:ext uri="{BB962C8B-B14F-4D97-AF65-F5344CB8AC3E}">
        <p14:creationId xmlns:p14="http://schemas.microsoft.com/office/powerpoint/2010/main" val="355904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1E30-2E86-CA5F-5000-2E56397E5B50}"/>
              </a:ext>
            </a:extLst>
          </p:cNvPr>
          <p:cNvSpPr>
            <a:spLocks noGrp="1"/>
          </p:cNvSpPr>
          <p:nvPr>
            <p:ph type="title"/>
          </p:nvPr>
        </p:nvSpPr>
        <p:spPr/>
        <p:txBody>
          <a:bodyPr/>
          <a:lstStyle/>
          <a:p>
            <a:r>
              <a:rPr lang="en-US"/>
              <a:t>DB rules – summary</a:t>
            </a:r>
          </a:p>
        </p:txBody>
      </p:sp>
      <p:sp>
        <p:nvSpPr>
          <p:cNvPr id="3" name="Content Placeholder 2">
            <a:extLst>
              <a:ext uri="{FF2B5EF4-FFF2-40B4-BE49-F238E27FC236}">
                <a16:creationId xmlns:a16="http://schemas.microsoft.com/office/drawing/2014/main" id="{97F5EB7F-CDB0-1D6E-06FC-EF92BD5865D4}"/>
              </a:ext>
            </a:extLst>
          </p:cNvPr>
          <p:cNvSpPr>
            <a:spLocks noGrp="1"/>
          </p:cNvSpPr>
          <p:nvPr>
            <p:ph idx="1"/>
          </p:nvPr>
        </p:nvSpPr>
        <p:spPr/>
        <p:txBody>
          <a:bodyPr/>
          <a:lstStyle/>
          <a:p>
            <a:r>
              <a:rPr lang="en-US" sz="1600"/>
              <a:t>At higher medium loads, DB typically selects a deterministic backoff</a:t>
            </a:r>
          </a:p>
          <a:p>
            <a:pPr lvl="1"/>
            <a:r>
              <a:rPr lang="en-US" sz="1400"/>
              <a:t>the deterministic backoff is equal to </a:t>
            </a:r>
            <a:r>
              <a:rPr lang="en-US" sz="1400" b="1"/>
              <a:t>b + IPT </a:t>
            </a:r>
            <a:r>
              <a:rPr lang="en-US" sz="1400"/>
              <a:t>slots, where b is the base backoff</a:t>
            </a:r>
          </a:p>
          <a:p>
            <a:endParaRPr lang="en-US" sz="1600"/>
          </a:p>
          <a:p>
            <a:r>
              <a:rPr lang="en-US" sz="1600"/>
              <a:t>When several consecutive collisions occur, DB selects a relatively small random backoff</a:t>
            </a:r>
          </a:p>
          <a:p>
            <a:pPr lvl="1"/>
            <a:r>
              <a:rPr lang="en-US" sz="1400"/>
              <a:t>the short backoffs provide randomness and increase the IPT count at other STAs that are in a deterministic backoff</a:t>
            </a:r>
          </a:p>
          <a:p>
            <a:pPr lvl="1"/>
            <a:r>
              <a:rPr lang="en-US" sz="1400"/>
              <a:t>the short backoffs also help retries getting the the air sooner, curbing tail latency</a:t>
            </a:r>
          </a:p>
          <a:p>
            <a:pPr lvl="1"/>
            <a:r>
              <a:rPr lang="en-US" sz="1400"/>
              <a:t>mod 7 acts like a pressure valve when consecutive collisions keep occurring</a:t>
            </a:r>
          </a:p>
          <a:p>
            <a:pPr lvl="1"/>
            <a:r>
              <a:rPr lang="en-US" sz="1400"/>
              <a:t>the mod 7 does not typically come into play except in extreme cases, for example when 50 nodes start up full buffer in the same ms</a:t>
            </a:r>
          </a:p>
          <a:p>
            <a:pPr lvl="1"/>
            <a:r>
              <a:rPr lang="en-US" sz="1400"/>
              <a:t>but this is better handled by operating the BSS at a higher base backoff (i.e. when the extreme cases are expected to occur regularly), for example with b = 20</a:t>
            </a:r>
          </a:p>
          <a:p>
            <a:pPr lvl="1"/>
            <a:endParaRPr lang="en-US" sz="1400"/>
          </a:p>
        </p:txBody>
      </p:sp>
      <p:sp>
        <p:nvSpPr>
          <p:cNvPr id="4" name="Slide Number Placeholder 3">
            <a:extLst>
              <a:ext uri="{FF2B5EF4-FFF2-40B4-BE49-F238E27FC236}">
                <a16:creationId xmlns:a16="http://schemas.microsoft.com/office/drawing/2014/main" id="{078572B8-3FC2-D448-299D-74842FA4235C}"/>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12</a:t>
            </a:fld>
            <a:endParaRPr lang="en-US"/>
          </a:p>
        </p:txBody>
      </p:sp>
    </p:spTree>
    <p:extLst>
      <p:ext uri="{BB962C8B-B14F-4D97-AF65-F5344CB8AC3E}">
        <p14:creationId xmlns:p14="http://schemas.microsoft.com/office/powerpoint/2010/main" val="102542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0A20-EAB7-DB46-97A0-021B5CDA6E0B}"/>
              </a:ext>
            </a:extLst>
          </p:cNvPr>
          <p:cNvSpPr>
            <a:spLocks noGrp="1"/>
          </p:cNvSpPr>
          <p:nvPr>
            <p:ph type="title"/>
          </p:nvPr>
        </p:nvSpPr>
        <p:spPr/>
        <p:txBody>
          <a:bodyPr/>
          <a:lstStyle/>
          <a:p>
            <a:r>
              <a:rPr lang="en-US"/>
              <a:t>QoS differentiation with DB</a:t>
            </a:r>
          </a:p>
        </p:txBody>
      </p:sp>
      <p:sp>
        <p:nvSpPr>
          <p:cNvPr id="3" name="Content Placeholder 2">
            <a:extLst>
              <a:ext uri="{FF2B5EF4-FFF2-40B4-BE49-F238E27FC236}">
                <a16:creationId xmlns:a16="http://schemas.microsoft.com/office/drawing/2014/main" id="{EA187511-3C44-3144-9F39-203F43101999}"/>
              </a:ext>
            </a:extLst>
          </p:cNvPr>
          <p:cNvSpPr>
            <a:spLocks noGrp="1"/>
          </p:cNvSpPr>
          <p:nvPr>
            <p:ph idx="1"/>
          </p:nvPr>
        </p:nvSpPr>
        <p:spPr/>
        <p:txBody>
          <a:bodyPr/>
          <a:lstStyle/>
          <a:p>
            <a:r>
              <a:rPr lang="en-US" sz="1600"/>
              <a:t>QoS differentiation with DB can be accomplished by changing the access parameters similar to EDCA</a:t>
            </a:r>
          </a:p>
          <a:p>
            <a:pPr lvl="1"/>
            <a:r>
              <a:rPr lang="en-US" sz="1400"/>
              <a:t>for example, based on the current EDCA definitions:</a:t>
            </a:r>
          </a:p>
          <a:p>
            <a:pPr lvl="1"/>
            <a:endParaRPr lang="en-US" sz="1400"/>
          </a:p>
          <a:p>
            <a:pPr lvl="1"/>
            <a:endParaRPr lang="en-US" sz="1400"/>
          </a:p>
          <a:p>
            <a:pPr lvl="1"/>
            <a:endParaRPr lang="en-US" sz="1400"/>
          </a:p>
          <a:p>
            <a:pPr lvl="1"/>
            <a:endParaRPr lang="en-US" sz="1400"/>
          </a:p>
          <a:p>
            <a:pPr lvl="1"/>
            <a:endParaRPr lang="en-US" sz="1400"/>
          </a:p>
          <a:p>
            <a:pPr lvl="1"/>
            <a:endParaRPr lang="en-US" sz="1400"/>
          </a:p>
          <a:p>
            <a:pPr lvl="1"/>
            <a:endParaRPr lang="en-US" sz="1400"/>
          </a:p>
          <a:p>
            <a:pPr lvl="1"/>
            <a:r>
              <a:rPr lang="en-US" sz="1400"/>
              <a:t>AIFSN for AC_VO and AC_VI depends on whether the node is an AP or a STA</a:t>
            </a:r>
          </a:p>
          <a:p>
            <a:pPr lvl="1"/>
            <a:r>
              <a:rPr lang="en-US" sz="1400"/>
              <a:t>the random range is the range over which the backoff is randomly selected after consecutive collisions</a:t>
            </a:r>
          </a:p>
          <a:p>
            <a:pPr lvl="1"/>
            <a:endParaRPr lang="en-US" sz="1400"/>
          </a:p>
          <a:p>
            <a:r>
              <a:rPr lang="en-US" sz="1600"/>
              <a:t>When using different AIFSs, the schedule will no longer be collision-free in all cases, but jitter is still reduced significantly</a:t>
            </a:r>
          </a:p>
        </p:txBody>
      </p:sp>
      <p:sp>
        <p:nvSpPr>
          <p:cNvPr id="4" name="Slide Number Placeholder 3">
            <a:extLst>
              <a:ext uri="{FF2B5EF4-FFF2-40B4-BE49-F238E27FC236}">
                <a16:creationId xmlns:a16="http://schemas.microsoft.com/office/drawing/2014/main" id="{81F94D9E-CF76-CF44-A555-23171F5228D3}"/>
              </a:ext>
            </a:extLst>
          </p:cNvPr>
          <p:cNvSpPr>
            <a:spLocks noGrp="1"/>
          </p:cNvSpPr>
          <p:nvPr>
            <p:ph type="sldNum" sz="quarter" idx="11"/>
          </p:nvPr>
        </p:nvSpPr>
        <p:spPr>
          <a:xfrm>
            <a:off x="4290846" y="7073655"/>
            <a:ext cx="503343" cy="215444"/>
          </a:xfrm>
        </p:spPr>
        <p:txBody>
          <a:bodyPr/>
          <a:lstStyle/>
          <a:p>
            <a:pPr>
              <a:defRPr/>
            </a:pPr>
            <a:r>
              <a:rPr lang="en-US"/>
              <a:t>Slide </a:t>
            </a:r>
            <a:fld id="{E132E8F0-0953-4589-931F-0CF931D74C39}" type="slidenum">
              <a:rPr lang="en-US" smtClean="0"/>
              <a:pPr>
                <a:defRPr/>
              </a:pPr>
              <a:t>13</a:t>
            </a:fld>
            <a:endParaRPr lang="en-US"/>
          </a:p>
        </p:txBody>
      </p:sp>
      <p:graphicFrame>
        <p:nvGraphicFramePr>
          <p:cNvPr id="5" name="Table 4">
            <a:extLst>
              <a:ext uri="{FF2B5EF4-FFF2-40B4-BE49-F238E27FC236}">
                <a16:creationId xmlns:a16="http://schemas.microsoft.com/office/drawing/2014/main" id="{4194C06A-5B58-56E3-68BE-32B8C59849E2}"/>
              </a:ext>
            </a:extLst>
          </p:cNvPr>
          <p:cNvGraphicFramePr>
            <a:graphicFrameLocks noGrp="1"/>
          </p:cNvGraphicFramePr>
          <p:nvPr>
            <p:extLst>
              <p:ext uri="{D42A27DB-BD31-4B8C-83A1-F6EECF244321}">
                <p14:modId xmlns:p14="http://schemas.microsoft.com/office/powerpoint/2010/main" val="4198617495"/>
              </p:ext>
            </p:extLst>
          </p:nvPr>
        </p:nvGraphicFramePr>
        <p:xfrm>
          <a:off x="1817004" y="2276971"/>
          <a:ext cx="5239272" cy="1296144"/>
        </p:xfrm>
        <a:graphic>
          <a:graphicData uri="http://schemas.openxmlformats.org/drawingml/2006/table">
            <a:tbl>
              <a:tblPr>
                <a:tableStyleId>{C083E6E3-FA7D-4D7B-A595-EF9225AFEA82}</a:tableStyleId>
              </a:tblPr>
              <a:tblGrid>
                <a:gridCol w="1078051">
                  <a:extLst>
                    <a:ext uri="{9D8B030D-6E8A-4147-A177-3AD203B41FA5}">
                      <a16:colId xmlns:a16="http://schemas.microsoft.com/office/drawing/2014/main" val="1666769758"/>
                    </a:ext>
                  </a:extLst>
                </a:gridCol>
                <a:gridCol w="992869">
                  <a:extLst>
                    <a:ext uri="{9D8B030D-6E8A-4147-A177-3AD203B41FA5}">
                      <a16:colId xmlns:a16="http://schemas.microsoft.com/office/drawing/2014/main" val="1835569566"/>
                    </a:ext>
                  </a:extLst>
                </a:gridCol>
                <a:gridCol w="1044116">
                  <a:extLst>
                    <a:ext uri="{9D8B030D-6E8A-4147-A177-3AD203B41FA5}">
                      <a16:colId xmlns:a16="http://schemas.microsoft.com/office/drawing/2014/main" val="3523402767"/>
                    </a:ext>
                  </a:extLst>
                </a:gridCol>
                <a:gridCol w="972108">
                  <a:extLst>
                    <a:ext uri="{9D8B030D-6E8A-4147-A177-3AD203B41FA5}">
                      <a16:colId xmlns:a16="http://schemas.microsoft.com/office/drawing/2014/main" val="3924701554"/>
                    </a:ext>
                  </a:extLst>
                </a:gridCol>
                <a:gridCol w="1152128">
                  <a:extLst>
                    <a:ext uri="{9D8B030D-6E8A-4147-A177-3AD203B41FA5}">
                      <a16:colId xmlns:a16="http://schemas.microsoft.com/office/drawing/2014/main" val="3813613276"/>
                    </a:ext>
                  </a:extLst>
                </a:gridCol>
              </a:tblGrid>
              <a:tr h="349976">
                <a:tc>
                  <a:txBody>
                    <a:bodyPr/>
                    <a:lstStyle/>
                    <a:p>
                      <a:pPr algn="ctr" fontAlgn="ct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rPr>
                        <a:t>AIFSN</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rPr>
                        <a:t>base backoff</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rPr>
                        <a:t>TXOP limit</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rPr>
                        <a:t>random range</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055133"/>
                  </a:ext>
                </a:extLst>
              </a:tr>
              <a:tr h="236542">
                <a:tc>
                  <a:txBody>
                    <a:bodyPr/>
                    <a:lstStyle/>
                    <a:p>
                      <a:pPr algn="ctr" fontAlgn="ctr"/>
                      <a:r>
                        <a:rPr lang="en-US" sz="1200" b="1" u="none" strike="noStrike">
                          <a:effectLst/>
                        </a:rPr>
                        <a:t>AC_VO</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1 or 2</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2 ms</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823777"/>
                  </a:ext>
                </a:extLst>
              </a:tr>
              <a:tr h="236542">
                <a:tc>
                  <a:txBody>
                    <a:bodyPr/>
                    <a:lstStyle/>
                    <a:p>
                      <a:pPr algn="ctr" fontAlgn="ctr"/>
                      <a:r>
                        <a:rPr lang="en-US" sz="1200" b="1" u="none" strike="noStrike">
                          <a:effectLst/>
                        </a:rPr>
                        <a:t>AC_VI</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1 or 2</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4 ms</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72987"/>
                  </a:ext>
                </a:extLst>
              </a:tr>
              <a:tr h="236542">
                <a:tc>
                  <a:txBody>
                    <a:bodyPr/>
                    <a:lstStyle/>
                    <a:p>
                      <a:pPr algn="ctr" fontAlgn="ctr"/>
                      <a:r>
                        <a:rPr lang="en-US" sz="1200" b="1" u="none" strike="noStrike">
                          <a:effectLst/>
                        </a:rPr>
                        <a:t>AC_BE</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3</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6 ms</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2219639"/>
                  </a:ext>
                </a:extLst>
              </a:tr>
              <a:tr h="236542">
                <a:tc>
                  <a:txBody>
                    <a:bodyPr/>
                    <a:lstStyle/>
                    <a:p>
                      <a:pPr algn="ctr" fontAlgn="ctr"/>
                      <a:r>
                        <a:rPr lang="en-US" sz="1200" b="1" u="none" strike="noStrike">
                          <a:effectLst/>
                        </a:rPr>
                        <a:t>AC_BK</a:t>
                      </a:r>
                      <a:endParaRPr lang="en-US" sz="12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7</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12</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2 ms</a:t>
                      </a:r>
                      <a:endParaRPr lang="en-US" sz="12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panose="02020603050405020304" pitchFamily="18"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566155"/>
                  </a:ext>
                </a:extLst>
              </a:tr>
            </a:tbl>
          </a:graphicData>
        </a:graphic>
      </p:graphicFrame>
    </p:spTree>
    <p:extLst>
      <p:ext uri="{BB962C8B-B14F-4D97-AF65-F5344CB8AC3E}">
        <p14:creationId xmlns:p14="http://schemas.microsoft.com/office/powerpoint/2010/main" val="169299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2B92-DFFE-DBD3-2206-FB7DE617C7A9}"/>
              </a:ext>
            </a:extLst>
          </p:cNvPr>
          <p:cNvSpPr>
            <a:spLocks noGrp="1"/>
          </p:cNvSpPr>
          <p:nvPr>
            <p:ph type="title"/>
          </p:nvPr>
        </p:nvSpPr>
        <p:spPr/>
        <p:txBody>
          <a:bodyPr/>
          <a:lstStyle/>
          <a:p>
            <a:r>
              <a:rPr lang="en-US"/>
              <a:t>DB in a legacy environment</a:t>
            </a:r>
          </a:p>
        </p:txBody>
      </p:sp>
      <p:sp>
        <p:nvSpPr>
          <p:cNvPr id="3" name="Content Placeholder 2">
            <a:extLst>
              <a:ext uri="{FF2B5EF4-FFF2-40B4-BE49-F238E27FC236}">
                <a16:creationId xmlns:a16="http://schemas.microsoft.com/office/drawing/2014/main" id="{E7A2883A-E7BF-6EAA-0102-DD340526B2CB}"/>
              </a:ext>
            </a:extLst>
          </p:cNvPr>
          <p:cNvSpPr>
            <a:spLocks noGrp="1"/>
          </p:cNvSpPr>
          <p:nvPr>
            <p:ph idx="1"/>
          </p:nvPr>
        </p:nvSpPr>
        <p:spPr/>
        <p:txBody>
          <a:bodyPr/>
          <a:lstStyle/>
          <a:p>
            <a:r>
              <a:rPr lang="en-US"/>
              <a:t>DB can be used when transmitting to a legacy device</a:t>
            </a:r>
          </a:p>
          <a:p>
            <a:pPr lvl="1"/>
            <a:r>
              <a:rPr lang="en-US"/>
              <a:t>11bn AP to legacy non-AP STA</a:t>
            </a:r>
          </a:p>
          <a:p>
            <a:pPr lvl="1"/>
            <a:r>
              <a:rPr lang="en-US"/>
              <a:t>11bn non-AP STA to legacy AP</a:t>
            </a:r>
          </a:p>
          <a:p>
            <a:pPr lvl="1"/>
            <a:r>
              <a:rPr lang="en-US"/>
              <a:t>there is no need to switch back to legacy EDCA in this case</a:t>
            </a:r>
          </a:p>
          <a:p>
            <a:pPr lvl="1"/>
            <a:r>
              <a:rPr lang="en-US"/>
              <a:t>a mapping should be defined between EDCA parameters and DB parameters</a:t>
            </a:r>
          </a:p>
          <a:p>
            <a:pPr lvl="1"/>
            <a:endParaRPr lang="en-US"/>
          </a:p>
        </p:txBody>
      </p:sp>
      <p:sp>
        <p:nvSpPr>
          <p:cNvPr id="4" name="Slide Number Placeholder 3">
            <a:extLst>
              <a:ext uri="{FF2B5EF4-FFF2-40B4-BE49-F238E27FC236}">
                <a16:creationId xmlns:a16="http://schemas.microsoft.com/office/drawing/2014/main" id="{7D10BCD4-04E6-F7CF-8EF6-B1B37A792CE3}"/>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14</a:t>
            </a:fld>
            <a:endParaRPr lang="en-US"/>
          </a:p>
        </p:txBody>
      </p:sp>
    </p:spTree>
    <p:extLst>
      <p:ext uri="{BB962C8B-B14F-4D97-AF65-F5344CB8AC3E}">
        <p14:creationId xmlns:p14="http://schemas.microsoft.com/office/powerpoint/2010/main" val="162371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97EE6-DF38-FD54-B3B3-A95C3D255610}"/>
              </a:ext>
            </a:extLst>
          </p:cNvPr>
          <p:cNvSpPr>
            <a:spLocks noGrp="1"/>
          </p:cNvSpPr>
          <p:nvPr>
            <p:ph type="ctrTitle"/>
          </p:nvPr>
        </p:nvSpPr>
        <p:spPr/>
        <p:txBody>
          <a:bodyPr/>
          <a:lstStyle/>
          <a:p>
            <a:r>
              <a:rPr lang="en-US"/>
              <a:t>Simulations</a:t>
            </a:r>
          </a:p>
        </p:txBody>
      </p:sp>
      <p:sp>
        <p:nvSpPr>
          <p:cNvPr id="4" name="Slide Number Placeholder 3">
            <a:extLst>
              <a:ext uri="{FF2B5EF4-FFF2-40B4-BE49-F238E27FC236}">
                <a16:creationId xmlns:a16="http://schemas.microsoft.com/office/drawing/2014/main" id="{F2305919-A5D8-7E6C-E7F3-F8E332EE0438}"/>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15</a:t>
            </a:fld>
            <a:endParaRPr lang="en-US"/>
          </a:p>
        </p:txBody>
      </p:sp>
    </p:spTree>
    <p:extLst>
      <p:ext uri="{BB962C8B-B14F-4D97-AF65-F5344CB8AC3E}">
        <p14:creationId xmlns:p14="http://schemas.microsoft.com/office/powerpoint/2010/main" val="105250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258-3405-6247-98EC-146BA51D13E1}"/>
              </a:ext>
            </a:extLst>
          </p:cNvPr>
          <p:cNvSpPr>
            <a:spLocks noGrp="1"/>
          </p:cNvSpPr>
          <p:nvPr>
            <p:ph type="title"/>
          </p:nvPr>
        </p:nvSpPr>
        <p:spPr/>
        <p:txBody>
          <a:bodyPr/>
          <a:lstStyle/>
          <a:p>
            <a:r>
              <a:rPr lang="en-US"/>
              <a:t>Simulation settings</a:t>
            </a:r>
          </a:p>
        </p:txBody>
      </p:sp>
      <p:sp>
        <p:nvSpPr>
          <p:cNvPr id="3" name="Content Placeholder 2">
            <a:extLst>
              <a:ext uri="{FF2B5EF4-FFF2-40B4-BE49-F238E27FC236}">
                <a16:creationId xmlns:a16="http://schemas.microsoft.com/office/drawing/2014/main" id="{8CFD3537-2AFA-EF42-AB06-D24C13246863}"/>
              </a:ext>
            </a:extLst>
          </p:cNvPr>
          <p:cNvSpPr>
            <a:spLocks noGrp="1"/>
          </p:cNvSpPr>
          <p:nvPr>
            <p:ph idx="1"/>
          </p:nvPr>
        </p:nvSpPr>
        <p:spPr/>
        <p:txBody>
          <a:bodyPr/>
          <a:lstStyle/>
          <a:p>
            <a:r>
              <a:rPr lang="en-US" sz="1400"/>
              <a:t>Tx power: 21 dBm</a:t>
            </a:r>
          </a:p>
          <a:p>
            <a:r>
              <a:rPr lang="en-US" sz="1400"/>
              <a:t>TXOP size: 5 ms</a:t>
            </a:r>
          </a:p>
          <a:p>
            <a:r>
              <a:rPr lang="en-US" sz="1400"/>
              <a:t>Traffic type</a:t>
            </a:r>
          </a:p>
          <a:p>
            <a:pPr lvl="1"/>
            <a:r>
              <a:rPr lang="en-US" sz="1200"/>
              <a:t>uplink, best effort, full buffer, start time 0 s</a:t>
            </a:r>
          </a:p>
          <a:p>
            <a:r>
              <a:rPr lang="en-US" sz="1400"/>
              <a:t>Channel width: 80 MHz</a:t>
            </a:r>
          </a:p>
          <a:p>
            <a:r>
              <a:rPr lang="en-US" sz="1400"/>
              <a:t>Max bitrate: 1201 Mbps (HE MCS 11, 80 MHz, 996-tone RU, Nss = 2, 800 ns GI)</a:t>
            </a:r>
          </a:p>
          <a:p>
            <a:r>
              <a:rPr lang="en-US" sz="1400"/>
              <a:t>Frame exchange: RTS/CTS/AMPDU/BA</a:t>
            </a:r>
          </a:p>
          <a:p>
            <a:r>
              <a:rPr lang="en-US" sz="1400"/>
              <a:t>Channel model</a:t>
            </a:r>
          </a:p>
          <a:p>
            <a:pPr lvl="1"/>
            <a:r>
              <a:rPr lang="en-US" sz="1200"/>
              <a:t>AWGN channel with a breakpoint at 5 m</a:t>
            </a:r>
          </a:p>
          <a:p>
            <a:pPr lvl="2"/>
            <a:r>
              <a:rPr lang="en-US" sz="1100"/>
              <a:t>pathloss = 40.05 + 20log10(f/2.4) + 20log10(min(d, b)) + (d &gt; b) * (35log10(d/b)) (dB)</a:t>
            </a:r>
          </a:p>
          <a:p>
            <a:pPr lvl="2"/>
            <a:r>
              <a:rPr lang="en-US" sz="1100"/>
              <a:t>where f = 5.18 GHz, d = distance, b = breakpoint = 5 m</a:t>
            </a:r>
          </a:p>
        </p:txBody>
      </p:sp>
      <p:sp>
        <p:nvSpPr>
          <p:cNvPr id="4" name="Slide Number Placeholder 3">
            <a:extLst>
              <a:ext uri="{FF2B5EF4-FFF2-40B4-BE49-F238E27FC236}">
                <a16:creationId xmlns:a16="http://schemas.microsoft.com/office/drawing/2014/main" id="{2D87F172-A26E-D64B-91FF-F304EB2BA5D6}"/>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16</a:t>
            </a:fld>
            <a:endParaRPr lang="en-US"/>
          </a:p>
        </p:txBody>
      </p:sp>
    </p:spTree>
    <p:extLst>
      <p:ext uri="{BB962C8B-B14F-4D97-AF65-F5344CB8AC3E}">
        <p14:creationId xmlns:p14="http://schemas.microsoft.com/office/powerpoint/2010/main" val="411088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Best effort – cluster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17</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246221"/>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p:txBody>
      </p:sp>
      <p:pic>
        <p:nvPicPr>
          <p:cNvPr id="4" name="Picture 3">
            <a:extLst>
              <a:ext uri="{FF2B5EF4-FFF2-40B4-BE49-F238E27FC236}">
                <a16:creationId xmlns:a16="http://schemas.microsoft.com/office/drawing/2014/main" id="{06094083-567B-B24F-B979-B2C389A88474}"/>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B97F85F3-8DB6-1744-8F27-0EC8C78CFEDD}"/>
              </a:ext>
            </a:extLst>
          </p:cNvPr>
          <p:cNvSpPr txBox="1"/>
          <p:nvPr/>
        </p:nvSpPr>
        <p:spPr>
          <a:xfrm>
            <a:off x="3671900" y="3645123"/>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ap</a:t>
            </a:r>
          </a:p>
        </p:txBody>
      </p:sp>
      <p:sp>
        <p:nvSpPr>
          <p:cNvPr id="7" name="TextBox 6">
            <a:extLst>
              <a:ext uri="{FF2B5EF4-FFF2-40B4-BE49-F238E27FC236}">
                <a16:creationId xmlns:a16="http://schemas.microsoft.com/office/drawing/2014/main" id="{ABB03B5C-85AC-EB43-BDEC-0C049FDD7059}"/>
              </a:ext>
            </a:extLst>
          </p:cNvPr>
          <p:cNvSpPr txBox="1"/>
          <p:nvPr/>
        </p:nvSpPr>
        <p:spPr>
          <a:xfrm>
            <a:off x="4463988" y="3357091"/>
            <a:ext cx="1031089" cy="553998"/>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cluster of 6 stas with full buffer uplink traffic</a:t>
            </a:r>
          </a:p>
        </p:txBody>
      </p:sp>
    </p:spTree>
    <p:extLst>
      <p:ext uri="{BB962C8B-B14F-4D97-AF65-F5344CB8AC3E}">
        <p14:creationId xmlns:p14="http://schemas.microsoft.com/office/powerpoint/2010/main" val="102825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Best effort – cluster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18</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a:p>
            <a:pPr algn="ctr"/>
            <a:r>
              <a:rPr lang="en-US" sz="1000">
                <a:latin typeface="Times New Roman" panose="02020603050405020304" pitchFamily="18" charset="0"/>
                <a:cs typeface="Times New Roman" panose="02020603050405020304" pitchFamily="18" charset="0"/>
              </a:rPr>
              <a:t>all eb</a:t>
            </a:r>
          </a:p>
        </p:txBody>
      </p:sp>
      <p:pic>
        <p:nvPicPr>
          <p:cNvPr id="5" name="Picture 4">
            <a:extLst>
              <a:ext uri="{FF2B5EF4-FFF2-40B4-BE49-F238E27FC236}">
                <a16:creationId xmlns:a16="http://schemas.microsoft.com/office/drawing/2014/main" id="{C203FF82-7703-5C48-9D23-E4F2102310B5}"/>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4" name="TextBox 3">
            <a:extLst>
              <a:ext uri="{FF2B5EF4-FFF2-40B4-BE49-F238E27FC236}">
                <a16:creationId xmlns:a16="http://schemas.microsoft.com/office/drawing/2014/main" id="{4AA18E9B-73C0-B7E9-FD3A-2E556A523D57}"/>
              </a:ext>
            </a:extLst>
          </p:cNvPr>
          <p:cNvSpPr txBox="1"/>
          <p:nvPr/>
        </p:nvSpPr>
        <p:spPr>
          <a:xfrm>
            <a:off x="4010272" y="3789139"/>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eb</a:t>
            </a:r>
          </a:p>
        </p:txBody>
      </p:sp>
      <p:sp>
        <p:nvSpPr>
          <p:cNvPr id="6" name="TextBox 5">
            <a:extLst>
              <a:ext uri="{FF2B5EF4-FFF2-40B4-BE49-F238E27FC236}">
                <a16:creationId xmlns:a16="http://schemas.microsoft.com/office/drawing/2014/main" id="{0182AD52-61B6-0992-DBEE-0D29A34FAFFC}"/>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85232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Best effort – cluster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19</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a:p>
            <a:pPr algn="ctr"/>
            <a:r>
              <a:rPr lang="en-US" sz="1000">
                <a:latin typeface="Times New Roman" panose="02020603050405020304" pitchFamily="18" charset="0"/>
                <a:cs typeface="Times New Roman" panose="02020603050405020304" pitchFamily="18" charset="0"/>
              </a:rPr>
              <a:t>1 db, 5 eb</a:t>
            </a:r>
          </a:p>
        </p:txBody>
      </p:sp>
      <p:pic>
        <p:nvPicPr>
          <p:cNvPr id="4" name="Picture 3">
            <a:extLst>
              <a:ext uri="{FF2B5EF4-FFF2-40B4-BE49-F238E27FC236}">
                <a16:creationId xmlns:a16="http://schemas.microsoft.com/office/drawing/2014/main" id="{F11FC4F0-82DD-0F47-975A-B90804538452}"/>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7" name="TextBox 6">
            <a:extLst>
              <a:ext uri="{FF2B5EF4-FFF2-40B4-BE49-F238E27FC236}">
                <a16:creationId xmlns:a16="http://schemas.microsoft.com/office/drawing/2014/main" id="{3DBAE8BB-AA6C-9E4E-BE66-2070B20470FF}"/>
              </a:ext>
            </a:extLst>
          </p:cNvPr>
          <p:cNvSpPr txBox="1"/>
          <p:nvPr/>
        </p:nvSpPr>
        <p:spPr>
          <a:xfrm>
            <a:off x="2458894" y="3794946"/>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5" name="TextBox 4">
            <a:extLst>
              <a:ext uri="{FF2B5EF4-FFF2-40B4-BE49-F238E27FC236}">
                <a16:creationId xmlns:a16="http://schemas.microsoft.com/office/drawing/2014/main" id="{BA2C7AF6-69A2-CF55-328C-F09CEE9D9578}"/>
              </a:ext>
            </a:extLst>
          </p:cNvPr>
          <p:cNvSpPr txBox="1"/>
          <p:nvPr/>
        </p:nvSpPr>
        <p:spPr>
          <a:xfrm>
            <a:off x="3995936" y="3789139"/>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eb</a:t>
            </a:r>
          </a:p>
        </p:txBody>
      </p:sp>
      <p:sp>
        <p:nvSpPr>
          <p:cNvPr id="6" name="TextBox 5">
            <a:extLst>
              <a:ext uri="{FF2B5EF4-FFF2-40B4-BE49-F238E27FC236}">
                <a16:creationId xmlns:a16="http://schemas.microsoft.com/office/drawing/2014/main" id="{47639BBD-E7DF-25FD-1328-A98FD989DF34}"/>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96536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C527-B96E-2B4A-9682-3540F2A84EFB}"/>
              </a:ext>
            </a:extLst>
          </p:cNvPr>
          <p:cNvSpPr>
            <a:spLocks noGrp="1"/>
          </p:cNvSpPr>
          <p:nvPr>
            <p:ph type="title"/>
          </p:nvPr>
        </p:nvSpPr>
        <p:spPr/>
        <p:txBody>
          <a:bodyPr/>
          <a:lstStyle/>
          <a:p>
            <a:r>
              <a:rPr lang="en-US"/>
              <a:t>Drawbacks of exponential backoff (EB)</a:t>
            </a:r>
          </a:p>
        </p:txBody>
      </p:sp>
      <p:sp>
        <p:nvSpPr>
          <p:cNvPr id="3" name="Content Placeholder 2">
            <a:extLst>
              <a:ext uri="{FF2B5EF4-FFF2-40B4-BE49-F238E27FC236}">
                <a16:creationId xmlns:a16="http://schemas.microsoft.com/office/drawing/2014/main" id="{53786817-8461-C14F-9118-FD80E7DABF9A}"/>
              </a:ext>
            </a:extLst>
          </p:cNvPr>
          <p:cNvSpPr>
            <a:spLocks noGrp="1"/>
          </p:cNvSpPr>
          <p:nvPr>
            <p:ph idx="1"/>
          </p:nvPr>
        </p:nvSpPr>
        <p:spPr/>
        <p:txBody>
          <a:bodyPr/>
          <a:lstStyle/>
          <a:p>
            <a:r>
              <a:rPr lang="en-US" sz="1600"/>
              <a:t>Exponential backoff (EB) is fair on average, but it can be very unfair on short timescales (causing tail latency) for several reasons:</a:t>
            </a:r>
          </a:p>
          <a:p>
            <a:pPr lvl="1"/>
            <a:r>
              <a:rPr lang="en-US" sz="1400"/>
              <a:t>CW is not uniform across nodes</a:t>
            </a:r>
          </a:p>
          <a:p>
            <a:pPr lvl="1"/>
            <a:r>
              <a:rPr lang="en-US" sz="1400"/>
              <a:t>CW is increased exponentially when a collision occurs</a:t>
            </a:r>
          </a:p>
          <a:p>
            <a:pPr lvl="1"/>
            <a:r>
              <a:rPr lang="en-US" sz="1400"/>
              <a:t>every backoff is random</a:t>
            </a:r>
          </a:p>
          <a:p>
            <a:pPr lvl="1"/>
            <a:endParaRPr lang="en-US" sz="1400"/>
          </a:p>
          <a:p>
            <a:r>
              <a:rPr lang="en-US" sz="1600"/>
              <a:t>Exponential backoff can also have a near/far issue when a remote node sees a collision while a nearby node does not</a:t>
            </a:r>
          </a:p>
          <a:p>
            <a:pPr lvl="1"/>
            <a:r>
              <a:rPr lang="en-US" sz="1400"/>
              <a:t>if a nearby node and a remote node both transmit to the AP at the same time, the AP might still receive the transmission from the nearby node, depending on the SNR</a:t>
            </a:r>
          </a:p>
          <a:p>
            <a:pPr lvl="1"/>
            <a:r>
              <a:rPr lang="en-US" sz="1400"/>
              <a:t>the nearby node might therefore see a success and reset its contention window, while the remote node sees a collision and doubles its contention window</a:t>
            </a:r>
          </a:p>
          <a:p>
            <a:pPr lvl="1"/>
            <a:r>
              <a:rPr lang="en-US" sz="1400"/>
              <a:t>this may cause significant disadvantage at the remote node</a:t>
            </a:r>
          </a:p>
          <a:p>
            <a:pPr lvl="1"/>
            <a:r>
              <a:rPr lang="en-US" sz="1400"/>
              <a:t>a similar effect may occur for high vs low power</a:t>
            </a:r>
          </a:p>
        </p:txBody>
      </p:sp>
      <p:sp>
        <p:nvSpPr>
          <p:cNvPr id="4" name="Slide Number Placeholder 3">
            <a:extLst>
              <a:ext uri="{FF2B5EF4-FFF2-40B4-BE49-F238E27FC236}">
                <a16:creationId xmlns:a16="http://schemas.microsoft.com/office/drawing/2014/main" id="{1D78E9AC-64DA-E048-8362-E7048BC789A3}"/>
              </a:ext>
            </a:extLst>
          </p:cNvPr>
          <p:cNvSpPr>
            <a:spLocks noGrp="1"/>
          </p:cNvSpPr>
          <p:nvPr>
            <p:ph type="sldNum" sz="quarter" idx="11"/>
          </p:nvPr>
        </p:nvSpPr>
        <p:spPr>
          <a:xfrm>
            <a:off x="4290846" y="7073655"/>
            <a:ext cx="503343" cy="215444"/>
          </a:xfrm>
        </p:spPr>
        <p:txBody>
          <a:bodyPr/>
          <a:lstStyle/>
          <a:p>
            <a:pPr>
              <a:defRPr/>
            </a:pPr>
            <a:r>
              <a:rPr lang="en-US"/>
              <a:t>Slide </a:t>
            </a:r>
            <a:fld id="{E132E8F0-0953-4589-931F-0CF931D74C39}" type="slidenum">
              <a:rPr lang="en-US" smtClean="0"/>
              <a:pPr>
                <a:defRPr/>
              </a:pPr>
              <a:t>2</a:t>
            </a:fld>
            <a:endParaRPr lang="en-US"/>
          </a:p>
        </p:txBody>
      </p:sp>
    </p:spTree>
    <p:extLst>
      <p:ext uri="{BB962C8B-B14F-4D97-AF65-F5344CB8AC3E}">
        <p14:creationId xmlns:p14="http://schemas.microsoft.com/office/powerpoint/2010/main" val="4697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Best effort – cluster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20</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a:p>
            <a:pPr algn="ctr"/>
            <a:r>
              <a:rPr lang="en-US" sz="1000">
                <a:latin typeface="Times New Roman" panose="02020603050405020304" pitchFamily="18" charset="0"/>
                <a:cs typeface="Times New Roman" panose="02020603050405020304" pitchFamily="18" charset="0"/>
              </a:rPr>
              <a:t>3 db, 3 eb</a:t>
            </a:r>
          </a:p>
        </p:txBody>
      </p:sp>
      <p:pic>
        <p:nvPicPr>
          <p:cNvPr id="5" name="Picture 4">
            <a:extLst>
              <a:ext uri="{FF2B5EF4-FFF2-40B4-BE49-F238E27FC236}">
                <a16:creationId xmlns:a16="http://schemas.microsoft.com/office/drawing/2014/main" id="{2A8039BD-014B-994F-A9CC-E88A03316526}"/>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7" name="TextBox 6">
            <a:extLst>
              <a:ext uri="{FF2B5EF4-FFF2-40B4-BE49-F238E27FC236}">
                <a16:creationId xmlns:a16="http://schemas.microsoft.com/office/drawing/2014/main" id="{17B49774-21F4-1743-949F-A176CBA6978D}"/>
              </a:ext>
            </a:extLst>
          </p:cNvPr>
          <p:cNvSpPr txBox="1"/>
          <p:nvPr/>
        </p:nvSpPr>
        <p:spPr>
          <a:xfrm>
            <a:off x="2314878" y="3794946"/>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4" name="TextBox 3">
            <a:extLst>
              <a:ext uri="{FF2B5EF4-FFF2-40B4-BE49-F238E27FC236}">
                <a16:creationId xmlns:a16="http://schemas.microsoft.com/office/drawing/2014/main" id="{E19E8B75-E075-AB8B-442A-D80318A3AC58}"/>
              </a:ext>
            </a:extLst>
          </p:cNvPr>
          <p:cNvSpPr txBox="1"/>
          <p:nvPr/>
        </p:nvSpPr>
        <p:spPr>
          <a:xfrm>
            <a:off x="3959932" y="3789139"/>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eb</a:t>
            </a:r>
          </a:p>
        </p:txBody>
      </p:sp>
      <p:sp>
        <p:nvSpPr>
          <p:cNvPr id="6" name="TextBox 5">
            <a:extLst>
              <a:ext uri="{FF2B5EF4-FFF2-40B4-BE49-F238E27FC236}">
                <a16:creationId xmlns:a16="http://schemas.microsoft.com/office/drawing/2014/main" id="{D0156FED-BD7F-14C7-09E4-A6B82A8FEBFA}"/>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6595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Best effort – cluster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21</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a:p>
            <a:pPr algn="ctr"/>
            <a:r>
              <a:rPr lang="en-US" sz="1000">
                <a:latin typeface="Times New Roman" panose="02020603050405020304" pitchFamily="18" charset="0"/>
                <a:cs typeface="Times New Roman" panose="02020603050405020304" pitchFamily="18" charset="0"/>
              </a:rPr>
              <a:t>5 db, 1 eb</a:t>
            </a:r>
          </a:p>
        </p:txBody>
      </p:sp>
      <p:pic>
        <p:nvPicPr>
          <p:cNvPr id="4" name="Picture 3">
            <a:extLst>
              <a:ext uri="{FF2B5EF4-FFF2-40B4-BE49-F238E27FC236}">
                <a16:creationId xmlns:a16="http://schemas.microsoft.com/office/drawing/2014/main" id="{EF8F726B-5369-C94F-9D0A-329751691E7B}"/>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7" name="TextBox 6">
            <a:extLst>
              <a:ext uri="{FF2B5EF4-FFF2-40B4-BE49-F238E27FC236}">
                <a16:creationId xmlns:a16="http://schemas.microsoft.com/office/drawing/2014/main" id="{41296480-087E-A343-9D4B-70CA9582DAD9}"/>
              </a:ext>
            </a:extLst>
          </p:cNvPr>
          <p:cNvSpPr txBox="1"/>
          <p:nvPr/>
        </p:nvSpPr>
        <p:spPr>
          <a:xfrm>
            <a:off x="2062850" y="3794946"/>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5" name="TextBox 4">
            <a:extLst>
              <a:ext uri="{FF2B5EF4-FFF2-40B4-BE49-F238E27FC236}">
                <a16:creationId xmlns:a16="http://schemas.microsoft.com/office/drawing/2014/main" id="{7477E7A6-6B26-5E44-3C3B-E4F61FE0F044}"/>
              </a:ext>
            </a:extLst>
          </p:cNvPr>
          <p:cNvSpPr txBox="1"/>
          <p:nvPr/>
        </p:nvSpPr>
        <p:spPr>
          <a:xfrm>
            <a:off x="3581429" y="3789139"/>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eb</a:t>
            </a:r>
          </a:p>
        </p:txBody>
      </p:sp>
      <p:sp>
        <p:nvSpPr>
          <p:cNvPr id="6" name="TextBox 5">
            <a:extLst>
              <a:ext uri="{FF2B5EF4-FFF2-40B4-BE49-F238E27FC236}">
                <a16:creationId xmlns:a16="http://schemas.microsoft.com/office/drawing/2014/main" id="{66AF90B2-BA5E-2D10-3D52-C749C32546FA}"/>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01286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Best effort – cluster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22</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a:p>
            <a:pPr algn="ctr"/>
            <a:r>
              <a:rPr lang="en-US" sz="1000">
                <a:latin typeface="Times New Roman" panose="02020603050405020304" pitchFamily="18" charset="0"/>
                <a:cs typeface="Times New Roman" panose="02020603050405020304" pitchFamily="18" charset="0"/>
              </a:rPr>
              <a:t>all db</a:t>
            </a:r>
          </a:p>
        </p:txBody>
      </p:sp>
      <p:pic>
        <p:nvPicPr>
          <p:cNvPr id="4" name="Picture 3">
            <a:extLst>
              <a:ext uri="{FF2B5EF4-FFF2-40B4-BE49-F238E27FC236}">
                <a16:creationId xmlns:a16="http://schemas.microsoft.com/office/drawing/2014/main" id="{B5809BF8-2250-0746-BD84-AEBC2FA79DFA}"/>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7E3EDDB8-5AB5-A34F-B153-4F3F9FC23D2C}"/>
              </a:ext>
            </a:extLst>
          </p:cNvPr>
          <p:cNvSpPr txBox="1"/>
          <p:nvPr/>
        </p:nvSpPr>
        <p:spPr>
          <a:xfrm>
            <a:off x="1954838" y="3794946"/>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5" name="TextBox 4">
            <a:extLst>
              <a:ext uri="{FF2B5EF4-FFF2-40B4-BE49-F238E27FC236}">
                <a16:creationId xmlns:a16="http://schemas.microsoft.com/office/drawing/2014/main" id="{2C16122E-1D4A-AA60-558E-97532C907C6A}"/>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68317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66E94-5B21-6148-9F04-396CB7C22349}"/>
              </a:ext>
            </a:extLst>
          </p:cNvPr>
          <p:cNvSpPr>
            <a:spLocks noGrp="1"/>
          </p:cNvSpPr>
          <p:nvPr>
            <p:ph type="title"/>
          </p:nvPr>
        </p:nvSpPr>
        <p:spPr/>
        <p:txBody>
          <a:bodyPr/>
          <a:lstStyle/>
          <a:p>
            <a:r>
              <a:rPr lang="en-US"/>
              <a:t>OBSS</a:t>
            </a:r>
          </a:p>
        </p:txBody>
      </p:sp>
      <p:sp>
        <p:nvSpPr>
          <p:cNvPr id="4" name="Slide Number Placeholder 3">
            <a:extLst>
              <a:ext uri="{FF2B5EF4-FFF2-40B4-BE49-F238E27FC236}">
                <a16:creationId xmlns:a16="http://schemas.microsoft.com/office/drawing/2014/main" id="{2324DF09-3C5E-E14E-BDCE-C8432A29F810}"/>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23</a:t>
            </a:fld>
            <a:endParaRPr lang="en-US"/>
          </a:p>
        </p:txBody>
      </p:sp>
      <p:sp>
        <p:nvSpPr>
          <p:cNvPr id="8" name="TextBox 7">
            <a:extLst>
              <a:ext uri="{FF2B5EF4-FFF2-40B4-BE49-F238E27FC236}">
                <a16:creationId xmlns:a16="http://schemas.microsoft.com/office/drawing/2014/main" id="{20AAAA38-26F7-1246-98CD-20502ADFB6C5}"/>
              </a:ext>
            </a:extLst>
          </p:cNvPr>
          <p:cNvSpPr txBox="1"/>
          <p:nvPr/>
        </p:nvSpPr>
        <p:spPr>
          <a:xfrm>
            <a:off x="7448446" y="6597451"/>
            <a:ext cx="583814"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obss_r2</a:t>
            </a:r>
          </a:p>
        </p:txBody>
      </p:sp>
      <p:pic>
        <p:nvPicPr>
          <p:cNvPr id="3" name="Picture 2">
            <a:extLst>
              <a:ext uri="{FF2B5EF4-FFF2-40B4-BE49-F238E27FC236}">
                <a16:creationId xmlns:a16="http://schemas.microsoft.com/office/drawing/2014/main" id="{52DB9818-2049-5443-AD17-D6557C3A566C}"/>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Left Brace 5">
            <a:extLst>
              <a:ext uri="{FF2B5EF4-FFF2-40B4-BE49-F238E27FC236}">
                <a16:creationId xmlns:a16="http://schemas.microsoft.com/office/drawing/2014/main" id="{890C3814-5CD2-7E41-9700-F28C49C399B0}"/>
              </a:ext>
            </a:extLst>
          </p:cNvPr>
          <p:cNvSpPr/>
          <p:nvPr/>
        </p:nvSpPr>
        <p:spPr bwMode="auto">
          <a:xfrm rot="5400000">
            <a:off x="3384396" y="2595001"/>
            <a:ext cx="221501" cy="1590709"/>
          </a:xfrm>
          <a:prstGeom prst="leftBrace">
            <a:avLst/>
          </a:prstGeom>
          <a:noFill/>
          <a:ln w="3175"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AB8AD156-13E9-A94F-852A-45FC88284A7D}"/>
              </a:ext>
            </a:extLst>
          </p:cNvPr>
          <p:cNvSpPr txBox="1"/>
          <p:nvPr/>
        </p:nvSpPr>
        <p:spPr>
          <a:xfrm>
            <a:off x="3275856" y="3001783"/>
            <a:ext cx="444353"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bss 1</a:t>
            </a:r>
          </a:p>
        </p:txBody>
      </p:sp>
      <p:sp>
        <p:nvSpPr>
          <p:cNvPr id="9" name="Left Brace 8">
            <a:extLst>
              <a:ext uri="{FF2B5EF4-FFF2-40B4-BE49-F238E27FC236}">
                <a16:creationId xmlns:a16="http://schemas.microsoft.com/office/drawing/2014/main" id="{71BB1952-7F91-AA45-8A20-6A57E571805E}"/>
              </a:ext>
            </a:extLst>
          </p:cNvPr>
          <p:cNvSpPr/>
          <p:nvPr/>
        </p:nvSpPr>
        <p:spPr bwMode="auto">
          <a:xfrm rot="5400000">
            <a:off x="5819602" y="2595001"/>
            <a:ext cx="221502" cy="1590709"/>
          </a:xfrm>
          <a:prstGeom prst="leftBrace">
            <a:avLst/>
          </a:prstGeom>
          <a:noFill/>
          <a:ln w="3175"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0" name="TextBox 9">
            <a:extLst>
              <a:ext uri="{FF2B5EF4-FFF2-40B4-BE49-F238E27FC236}">
                <a16:creationId xmlns:a16="http://schemas.microsoft.com/office/drawing/2014/main" id="{E5AE6F20-B3F1-D540-908E-9A6766A858B3}"/>
              </a:ext>
            </a:extLst>
          </p:cNvPr>
          <p:cNvSpPr txBox="1"/>
          <p:nvPr/>
        </p:nvSpPr>
        <p:spPr>
          <a:xfrm>
            <a:off x="5711823" y="2996306"/>
            <a:ext cx="444353"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bss 2</a:t>
            </a:r>
          </a:p>
        </p:txBody>
      </p:sp>
      <p:sp>
        <p:nvSpPr>
          <p:cNvPr id="11" name="TextBox 10">
            <a:extLst>
              <a:ext uri="{FF2B5EF4-FFF2-40B4-BE49-F238E27FC236}">
                <a16:creationId xmlns:a16="http://schemas.microsoft.com/office/drawing/2014/main" id="{68E3E1CF-F4FD-0347-BED6-82545BB42637}"/>
              </a:ext>
            </a:extLst>
          </p:cNvPr>
          <p:cNvSpPr txBox="1"/>
          <p:nvPr/>
        </p:nvSpPr>
        <p:spPr>
          <a:xfrm>
            <a:off x="3999205" y="3645123"/>
            <a:ext cx="312907"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n4</a:t>
            </a:r>
          </a:p>
        </p:txBody>
      </p:sp>
      <p:sp>
        <p:nvSpPr>
          <p:cNvPr id="12" name="TextBox 11">
            <a:extLst>
              <a:ext uri="{FF2B5EF4-FFF2-40B4-BE49-F238E27FC236}">
                <a16:creationId xmlns:a16="http://schemas.microsoft.com/office/drawing/2014/main" id="{17A44592-D78F-5840-AF9D-3F6375730F85}"/>
              </a:ext>
            </a:extLst>
          </p:cNvPr>
          <p:cNvSpPr txBox="1"/>
          <p:nvPr/>
        </p:nvSpPr>
        <p:spPr>
          <a:xfrm>
            <a:off x="5083916" y="3645123"/>
            <a:ext cx="312907"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n5</a:t>
            </a:r>
          </a:p>
        </p:txBody>
      </p:sp>
    </p:spTree>
    <p:extLst>
      <p:ext uri="{BB962C8B-B14F-4D97-AF65-F5344CB8AC3E}">
        <p14:creationId xmlns:p14="http://schemas.microsoft.com/office/powerpoint/2010/main" val="1115757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66E94-5B21-6148-9F04-396CB7C22349}"/>
              </a:ext>
            </a:extLst>
          </p:cNvPr>
          <p:cNvSpPr>
            <a:spLocks noGrp="1"/>
          </p:cNvSpPr>
          <p:nvPr>
            <p:ph type="title"/>
          </p:nvPr>
        </p:nvSpPr>
        <p:spPr/>
        <p:txBody>
          <a:bodyPr/>
          <a:lstStyle/>
          <a:p>
            <a:r>
              <a:rPr lang="en-US"/>
              <a:t>OBSS</a:t>
            </a:r>
          </a:p>
        </p:txBody>
      </p:sp>
      <p:sp>
        <p:nvSpPr>
          <p:cNvPr id="4" name="Slide Number Placeholder 3">
            <a:extLst>
              <a:ext uri="{FF2B5EF4-FFF2-40B4-BE49-F238E27FC236}">
                <a16:creationId xmlns:a16="http://schemas.microsoft.com/office/drawing/2014/main" id="{2324DF09-3C5E-E14E-BDCE-C8432A29F810}"/>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24</a:t>
            </a:fld>
            <a:endParaRPr lang="en-US"/>
          </a:p>
        </p:txBody>
      </p:sp>
      <p:sp>
        <p:nvSpPr>
          <p:cNvPr id="8" name="TextBox 7">
            <a:extLst>
              <a:ext uri="{FF2B5EF4-FFF2-40B4-BE49-F238E27FC236}">
                <a16:creationId xmlns:a16="http://schemas.microsoft.com/office/drawing/2014/main" id="{20AAAA38-26F7-1246-98CD-20502ADFB6C5}"/>
              </a:ext>
            </a:extLst>
          </p:cNvPr>
          <p:cNvSpPr txBox="1"/>
          <p:nvPr/>
        </p:nvSpPr>
        <p:spPr>
          <a:xfrm>
            <a:off x="7448445" y="6597451"/>
            <a:ext cx="583814" cy="400110"/>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obss_r2</a:t>
            </a:r>
          </a:p>
          <a:p>
            <a:pPr algn="ctr"/>
            <a:r>
              <a:rPr lang="en-US" sz="1000">
                <a:latin typeface="Times New Roman" panose="02020603050405020304" pitchFamily="18" charset="0"/>
                <a:cs typeface="Times New Roman" panose="02020603050405020304" pitchFamily="18" charset="0"/>
              </a:rPr>
              <a:t>all eb</a:t>
            </a:r>
          </a:p>
        </p:txBody>
      </p:sp>
      <p:pic>
        <p:nvPicPr>
          <p:cNvPr id="3" name="Picture 2">
            <a:extLst>
              <a:ext uri="{FF2B5EF4-FFF2-40B4-BE49-F238E27FC236}">
                <a16:creationId xmlns:a16="http://schemas.microsoft.com/office/drawing/2014/main" id="{EFCBF931-0CAA-8842-B9C8-F26881D7937E}"/>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B142428E-D512-6C42-B5CB-291562B37BFF}"/>
              </a:ext>
            </a:extLst>
          </p:cNvPr>
          <p:cNvSpPr txBox="1"/>
          <p:nvPr/>
        </p:nvSpPr>
        <p:spPr>
          <a:xfrm>
            <a:off x="2998191" y="3753135"/>
            <a:ext cx="745717"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n4, n5 (eb)</a:t>
            </a:r>
          </a:p>
        </p:txBody>
      </p:sp>
      <p:sp>
        <p:nvSpPr>
          <p:cNvPr id="2" name="TextBox 1">
            <a:extLst>
              <a:ext uri="{FF2B5EF4-FFF2-40B4-BE49-F238E27FC236}">
                <a16:creationId xmlns:a16="http://schemas.microsoft.com/office/drawing/2014/main" id="{B4AACE03-9C11-A4A2-DA5F-6BF871D7CD72}"/>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3081303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66E94-5B21-6148-9F04-396CB7C22349}"/>
              </a:ext>
            </a:extLst>
          </p:cNvPr>
          <p:cNvSpPr>
            <a:spLocks noGrp="1"/>
          </p:cNvSpPr>
          <p:nvPr>
            <p:ph type="title"/>
          </p:nvPr>
        </p:nvSpPr>
        <p:spPr/>
        <p:txBody>
          <a:bodyPr/>
          <a:lstStyle/>
          <a:p>
            <a:r>
              <a:rPr lang="en-US"/>
              <a:t>OBSS</a:t>
            </a:r>
          </a:p>
        </p:txBody>
      </p:sp>
      <p:sp>
        <p:nvSpPr>
          <p:cNvPr id="4" name="Slide Number Placeholder 3">
            <a:extLst>
              <a:ext uri="{FF2B5EF4-FFF2-40B4-BE49-F238E27FC236}">
                <a16:creationId xmlns:a16="http://schemas.microsoft.com/office/drawing/2014/main" id="{2324DF09-3C5E-E14E-BDCE-C8432A29F810}"/>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25</a:t>
            </a:fld>
            <a:endParaRPr lang="en-US"/>
          </a:p>
        </p:txBody>
      </p:sp>
      <p:sp>
        <p:nvSpPr>
          <p:cNvPr id="8" name="TextBox 7">
            <a:extLst>
              <a:ext uri="{FF2B5EF4-FFF2-40B4-BE49-F238E27FC236}">
                <a16:creationId xmlns:a16="http://schemas.microsoft.com/office/drawing/2014/main" id="{20AAAA38-26F7-1246-98CD-20502ADFB6C5}"/>
              </a:ext>
            </a:extLst>
          </p:cNvPr>
          <p:cNvSpPr txBox="1"/>
          <p:nvPr/>
        </p:nvSpPr>
        <p:spPr>
          <a:xfrm>
            <a:off x="7398754" y="6597451"/>
            <a:ext cx="683199" cy="400110"/>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obss_r2</a:t>
            </a:r>
          </a:p>
          <a:p>
            <a:pPr algn="ctr"/>
            <a:r>
              <a:rPr lang="en-US" sz="1000">
                <a:latin typeface="Times New Roman" panose="02020603050405020304" pitchFamily="18" charset="0"/>
                <a:cs typeface="Times New Roman" panose="02020603050405020304" pitchFamily="18" charset="0"/>
              </a:rPr>
              <a:t>4th sta db</a:t>
            </a:r>
          </a:p>
        </p:txBody>
      </p:sp>
      <p:pic>
        <p:nvPicPr>
          <p:cNvPr id="2" name="Picture 1">
            <a:extLst>
              <a:ext uri="{FF2B5EF4-FFF2-40B4-BE49-F238E27FC236}">
                <a16:creationId xmlns:a16="http://schemas.microsoft.com/office/drawing/2014/main" id="{FE5A8931-AC7E-714F-941E-42626EA8692F}"/>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C0542CCB-11AF-4848-9D0E-1DAD7A0381E1}"/>
              </a:ext>
            </a:extLst>
          </p:cNvPr>
          <p:cNvSpPr txBox="1"/>
          <p:nvPr/>
        </p:nvSpPr>
        <p:spPr>
          <a:xfrm>
            <a:off x="2248035" y="3756039"/>
            <a:ext cx="559769"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n4 (db)</a:t>
            </a:r>
          </a:p>
        </p:txBody>
      </p:sp>
      <p:sp>
        <p:nvSpPr>
          <p:cNvPr id="7" name="TextBox 6">
            <a:extLst>
              <a:ext uri="{FF2B5EF4-FFF2-40B4-BE49-F238E27FC236}">
                <a16:creationId xmlns:a16="http://schemas.microsoft.com/office/drawing/2014/main" id="{58BFD299-0F03-1F42-AEF1-C3E97DA785B6}"/>
              </a:ext>
            </a:extLst>
          </p:cNvPr>
          <p:cNvSpPr txBox="1"/>
          <p:nvPr/>
        </p:nvSpPr>
        <p:spPr>
          <a:xfrm>
            <a:off x="3226554" y="3756039"/>
            <a:ext cx="553358"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n5 (eb)</a:t>
            </a:r>
          </a:p>
        </p:txBody>
      </p:sp>
      <p:sp>
        <p:nvSpPr>
          <p:cNvPr id="3" name="TextBox 2">
            <a:extLst>
              <a:ext uri="{FF2B5EF4-FFF2-40B4-BE49-F238E27FC236}">
                <a16:creationId xmlns:a16="http://schemas.microsoft.com/office/drawing/2014/main" id="{992035B5-DC22-9AB5-92C6-70D693EF7A69}"/>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78014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66E94-5B21-6148-9F04-396CB7C22349}"/>
              </a:ext>
            </a:extLst>
          </p:cNvPr>
          <p:cNvSpPr>
            <a:spLocks noGrp="1"/>
          </p:cNvSpPr>
          <p:nvPr>
            <p:ph type="title"/>
          </p:nvPr>
        </p:nvSpPr>
        <p:spPr/>
        <p:txBody>
          <a:bodyPr/>
          <a:lstStyle/>
          <a:p>
            <a:r>
              <a:rPr lang="en-US"/>
              <a:t>OBSS</a:t>
            </a:r>
          </a:p>
        </p:txBody>
      </p:sp>
      <p:sp>
        <p:nvSpPr>
          <p:cNvPr id="4" name="Slide Number Placeholder 3">
            <a:extLst>
              <a:ext uri="{FF2B5EF4-FFF2-40B4-BE49-F238E27FC236}">
                <a16:creationId xmlns:a16="http://schemas.microsoft.com/office/drawing/2014/main" id="{2324DF09-3C5E-E14E-BDCE-C8432A29F810}"/>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26</a:t>
            </a:fld>
            <a:endParaRPr lang="en-US"/>
          </a:p>
        </p:txBody>
      </p:sp>
      <p:sp>
        <p:nvSpPr>
          <p:cNvPr id="8" name="TextBox 7">
            <a:extLst>
              <a:ext uri="{FF2B5EF4-FFF2-40B4-BE49-F238E27FC236}">
                <a16:creationId xmlns:a16="http://schemas.microsoft.com/office/drawing/2014/main" id="{20AAAA38-26F7-1246-98CD-20502ADFB6C5}"/>
              </a:ext>
            </a:extLst>
          </p:cNvPr>
          <p:cNvSpPr txBox="1"/>
          <p:nvPr/>
        </p:nvSpPr>
        <p:spPr>
          <a:xfrm>
            <a:off x="7448445" y="6597451"/>
            <a:ext cx="583814" cy="400110"/>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obss_r2</a:t>
            </a:r>
          </a:p>
          <a:p>
            <a:pPr algn="ctr"/>
            <a:r>
              <a:rPr lang="en-US" sz="1000">
                <a:latin typeface="Times New Roman" panose="02020603050405020304" pitchFamily="18" charset="0"/>
                <a:cs typeface="Times New Roman" panose="02020603050405020304" pitchFamily="18" charset="0"/>
              </a:rPr>
              <a:t>all db</a:t>
            </a:r>
          </a:p>
        </p:txBody>
      </p:sp>
      <p:pic>
        <p:nvPicPr>
          <p:cNvPr id="3" name="Picture 2">
            <a:extLst>
              <a:ext uri="{FF2B5EF4-FFF2-40B4-BE49-F238E27FC236}">
                <a16:creationId xmlns:a16="http://schemas.microsoft.com/office/drawing/2014/main" id="{7BF5DE9E-64F5-0045-B5E4-75F0D2A2854C}"/>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8A7DE1CC-F312-9246-BE90-C98AFB916E61}"/>
              </a:ext>
            </a:extLst>
          </p:cNvPr>
          <p:cNvSpPr txBox="1"/>
          <p:nvPr/>
        </p:nvSpPr>
        <p:spPr>
          <a:xfrm>
            <a:off x="1823366" y="3753135"/>
            <a:ext cx="912430"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n4, n5 (all db)</a:t>
            </a:r>
          </a:p>
        </p:txBody>
      </p:sp>
      <p:sp>
        <p:nvSpPr>
          <p:cNvPr id="2" name="TextBox 1">
            <a:extLst>
              <a:ext uri="{FF2B5EF4-FFF2-40B4-BE49-F238E27FC236}">
                <a16:creationId xmlns:a16="http://schemas.microsoft.com/office/drawing/2014/main" id="{EC4FCC90-E419-052B-B26D-885A2D950634}"/>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256439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line</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27</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246221"/>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legacy_r2_lin_line</a:t>
            </a:r>
          </a:p>
        </p:txBody>
      </p:sp>
      <p:pic>
        <p:nvPicPr>
          <p:cNvPr id="5" name="Picture 4">
            <a:extLst>
              <a:ext uri="{FF2B5EF4-FFF2-40B4-BE49-F238E27FC236}">
                <a16:creationId xmlns:a16="http://schemas.microsoft.com/office/drawing/2014/main" id="{662B964B-C73C-3142-812E-0E6A814561EB}"/>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0EC17AB8-1D0E-9641-A46F-2A77FE53EF4E}"/>
              </a:ext>
            </a:extLst>
          </p:cNvPr>
          <p:cNvSpPr txBox="1"/>
          <p:nvPr/>
        </p:nvSpPr>
        <p:spPr>
          <a:xfrm>
            <a:off x="2663788" y="3645123"/>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ap</a:t>
            </a:r>
          </a:p>
        </p:txBody>
      </p:sp>
      <p:sp>
        <p:nvSpPr>
          <p:cNvPr id="7" name="TextBox 6">
            <a:extLst>
              <a:ext uri="{FF2B5EF4-FFF2-40B4-BE49-F238E27FC236}">
                <a16:creationId xmlns:a16="http://schemas.microsoft.com/office/drawing/2014/main" id="{1052673E-0719-9B4C-A98F-7C476B497D66}"/>
              </a:ext>
            </a:extLst>
          </p:cNvPr>
          <p:cNvSpPr txBox="1"/>
          <p:nvPr/>
        </p:nvSpPr>
        <p:spPr>
          <a:xfrm>
            <a:off x="4734296" y="3645123"/>
            <a:ext cx="37702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stas</a:t>
            </a:r>
          </a:p>
        </p:txBody>
      </p:sp>
    </p:spTree>
    <p:extLst>
      <p:ext uri="{BB962C8B-B14F-4D97-AF65-F5344CB8AC3E}">
        <p14:creationId xmlns:p14="http://schemas.microsoft.com/office/powerpoint/2010/main" val="277970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line</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28</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legacy_r2_lin_line</a:t>
            </a:r>
          </a:p>
          <a:p>
            <a:pPr algn="ctr"/>
            <a:r>
              <a:rPr lang="en-US" sz="1000">
                <a:latin typeface="Times New Roman" panose="02020603050405020304" pitchFamily="18" charset="0"/>
                <a:cs typeface="Times New Roman" panose="02020603050405020304" pitchFamily="18" charset="0"/>
              </a:rPr>
              <a:t>all eb</a:t>
            </a:r>
          </a:p>
        </p:txBody>
      </p:sp>
      <p:pic>
        <p:nvPicPr>
          <p:cNvPr id="4" name="Picture 3">
            <a:extLst>
              <a:ext uri="{FF2B5EF4-FFF2-40B4-BE49-F238E27FC236}">
                <a16:creationId xmlns:a16="http://schemas.microsoft.com/office/drawing/2014/main" id="{187E588F-0173-7B49-B837-0CC51C2A8D7F}"/>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5" name="TextBox 4">
            <a:extLst>
              <a:ext uri="{FF2B5EF4-FFF2-40B4-BE49-F238E27FC236}">
                <a16:creationId xmlns:a16="http://schemas.microsoft.com/office/drawing/2014/main" id="{BD54E811-FB72-C315-D215-4019216724B3}"/>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57160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line</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29</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legacy_r2_lin_line</a:t>
            </a:r>
          </a:p>
          <a:p>
            <a:pPr algn="ctr"/>
            <a:r>
              <a:rPr lang="en-US" sz="1000">
                <a:latin typeface="Times New Roman" panose="02020603050405020304" pitchFamily="18" charset="0"/>
                <a:cs typeface="Times New Roman" panose="02020603050405020304" pitchFamily="18" charset="0"/>
              </a:rPr>
              <a:t>outer 3 stas db</a:t>
            </a:r>
          </a:p>
        </p:txBody>
      </p:sp>
      <p:pic>
        <p:nvPicPr>
          <p:cNvPr id="5" name="Picture 4">
            <a:extLst>
              <a:ext uri="{FF2B5EF4-FFF2-40B4-BE49-F238E27FC236}">
                <a16:creationId xmlns:a16="http://schemas.microsoft.com/office/drawing/2014/main" id="{AFA2E15C-B312-B545-A835-B50CC0B97186}"/>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59C790E6-9DF0-7C4B-B538-0EF548A4B219}"/>
              </a:ext>
            </a:extLst>
          </p:cNvPr>
          <p:cNvSpPr txBox="1"/>
          <p:nvPr/>
        </p:nvSpPr>
        <p:spPr>
          <a:xfrm>
            <a:off x="2519772" y="3753135"/>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4" name="TextBox 3">
            <a:extLst>
              <a:ext uri="{FF2B5EF4-FFF2-40B4-BE49-F238E27FC236}">
                <a16:creationId xmlns:a16="http://schemas.microsoft.com/office/drawing/2014/main" id="{A0CC504C-51C3-64A9-133C-D233CDEB8ABF}"/>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361162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Deterministic backoff (DB)</a:t>
            </a:r>
          </a:p>
        </p:txBody>
      </p:sp>
      <p:sp>
        <p:nvSpPr>
          <p:cNvPr id="3" name="Content Placeholder 2"/>
          <p:cNvSpPr>
            <a:spLocks noGrp="1"/>
          </p:cNvSpPr>
          <p:nvPr>
            <p:ph idx="1"/>
          </p:nvPr>
        </p:nvSpPr>
        <p:spPr/>
        <p:txBody>
          <a:bodyPr/>
          <a:lstStyle/>
          <a:p>
            <a:r>
              <a:rPr lang="en-US" sz="1600"/>
              <a:t>Deterministic Backoff (DB) is a distributed backoff algorithm that can self-organize into a round robin order</a:t>
            </a:r>
          </a:p>
          <a:p>
            <a:pPr lvl="1"/>
            <a:r>
              <a:rPr lang="en-US" sz="1400"/>
              <a:t>DB is the same as EDCA, but with a different selection of the backoff value</a:t>
            </a:r>
            <a:endParaRPr lang="en-US" sz="1600"/>
          </a:p>
          <a:p>
            <a:pPr lvl="1"/>
            <a:r>
              <a:rPr lang="en-US" sz="1400"/>
              <a:t>in the round robin order, the backoffs will have the same starting value, but the actual backoff count at each node will be different</a:t>
            </a:r>
          </a:p>
          <a:p>
            <a:pPr lvl="1"/>
            <a:r>
              <a:rPr lang="en-US" sz="1400"/>
              <a:t>therefore, DB nodes access the channel at different moments, which results in a round robin ordering without collisions</a:t>
            </a:r>
          </a:p>
          <a:p>
            <a:pPr lvl="1"/>
            <a:r>
              <a:rPr lang="en-US" sz="1400"/>
              <a:t>in situations where the CCA conditions are not the same at all nodes, DB will still significantly reduce the jitter relative to exponential backoff (EB), even when channel access will not be round robin or collision-free in this case (reduced tail latency)</a:t>
            </a:r>
          </a:p>
          <a:p>
            <a:endParaRPr lang="en-US" sz="1600"/>
          </a:p>
          <a:p>
            <a:r>
              <a:rPr lang="en-US" sz="1600"/>
              <a:t>Backoff scaling is achieved by including the number of backoff interruptions in the next backoff</a:t>
            </a:r>
          </a:p>
          <a:p>
            <a:pPr lvl="1"/>
            <a:r>
              <a:rPr lang="en-US" sz="1400"/>
              <a:t>the number of backoff interruptions is referred to as interruptions per TXOP (</a:t>
            </a:r>
            <a:r>
              <a:rPr lang="en-US" sz="1400" b="1"/>
              <a:t>IPT</a:t>
            </a:r>
            <a:r>
              <a:rPr lang="en-US" sz="1400"/>
              <a:t>)</a:t>
            </a:r>
          </a:p>
          <a:p>
            <a:pPr lvl="1"/>
            <a:r>
              <a:rPr lang="en-US" sz="1400"/>
              <a:t>an interruption of the backoff is interpreted as the presence of another node</a:t>
            </a:r>
          </a:p>
          <a:p>
            <a:pPr lvl="1"/>
            <a:r>
              <a:rPr lang="en-US" sz="1400"/>
              <a:t>this allows for very quick backoff scaling, both up and down</a:t>
            </a:r>
          </a:p>
          <a:p>
            <a:pPr lvl="1"/>
            <a:r>
              <a:rPr lang="en-US" sz="1400"/>
              <a:t>when repeated collisions occur, DB uses a random backoff to find an idle slot</a:t>
            </a:r>
          </a:p>
          <a:p>
            <a:pPr lvl="1"/>
            <a:r>
              <a:rPr lang="en-US" sz="1400"/>
              <a:t>a deterministic backoff is determined as </a:t>
            </a:r>
            <a:r>
              <a:rPr lang="en-US" sz="1400" b="1"/>
              <a:t>b + IPT</a:t>
            </a:r>
            <a:r>
              <a:rPr lang="en-US" sz="1400"/>
              <a:t>, where </a:t>
            </a:r>
            <a:r>
              <a:rPr lang="en-US" sz="1400" b="1"/>
              <a:t>b</a:t>
            </a:r>
            <a:r>
              <a:rPr lang="en-US" sz="1400"/>
              <a:t> is the base backoff</a:t>
            </a:r>
          </a:p>
        </p:txBody>
      </p:sp>
      <p:sp>
        <p:nvSpPr>
          <p:cNvPr id="4" name="Slide Number Placeholder 3"/>
          <p:cNvSpPr>
            <a:spLocks noGrp="1"/>
          </p:cNvSpPr>
          <p:nvPr>
            <p:ph type="sldNum" sz="quarter" idx="11"/>
          </p:nvPr>
        </p:nvSpPr>
        <p:spPr>
          <a:xfrm>
            <a:off x="4290846" y="7073655"/>
            <a:ext cx="503343" cy="215444"/>
          </a:xfrm>
        </p:spPr>
        <p:txBody>
          <a:bodyPr/>
          <a:lstStyle/>
          <a:p>
            <a:pPr>
              <a:defRPr/>
            </a:pPr>
            <a:r>
              <a:rPr lang="en-US"/>
              <a:t>Slide </a:t>
            </a:r>
            <a:fld id="{E132E8F0-0953-4589-931F-0CF931D74C39}" type="slidenum">
              <a:rPr lang="en-US" smtClean="0"/>
              <a:pPr>
                <a:defRPr/>
              </a:pPr>
              <a:t>3</a:t>
            </a:fld>
            <a:endParaRPr lang="en-US"/>
          </a:p>
        </p:txBody>
      </p:sp>
    </p:spTree>
    <p:extLst>
      <p:ext uri="{BB962C8B-B14F-4D97-AF65-F5344CB8AC3E}">
        <p14:creationId xmlns:p14="http://schemas.microsoft.com/office/powerpoint/2010/main" val="1701985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line</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30</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legacy_r2_lin_line</a:t>
            </a:r>
          </a:p>
          <a:p>
            <a:pPr algn="ctr"/>
            <a:r>
              <a:rPr lang="en-US" sz="1000">
                <a:latin typeface="Times New Roman" panose="02020603050405020304" pitchFamily="18" charset="0"/>
                <a:cs typeface="Times New Roman" panose="02020603050405020304" pitchFamily="18" charset="0"/>
              </a:rPr>
              <a:t>inner 3 stas db</a:t>
            </a:r>
          </a:p>
        </p:txBody>
      </p:sp>
      <p:pic>
        <p:nvPicPr>
          <p:cNvPr id="4" name="Picture 3">
            <a:extLst>
              <a:ext uri="{FF2B5EF4-FFF2-40B4-BE49-F238E27FC236}">
                <a16:creationId xmlns:a16="http://schemas.microsoft.com/office/drawing/2014/main" id="{3AEF3B70-F659-594F-BC3B-742E4731D1D0}"/>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7" name="TextBox 6">
            <a:extLst>
              <a:ext uri="{FF2B5EF4-FFF2-40B4-BE49-F238E27FC236}">
                <a16:creationId xmlns:a16="http://schemas.microsoft.com/office/drawing/2014/main" id="{CB6DFC9F-D6B0-6745-90B9-7FD23EEEF822}"/>
              </a:ext>
            </a:extLst>
          </p:cNvPr>
          <p:cNvSpPr txBox="1"/>
          <p:nvPr/>
        </p:nvSpPr>
        <p:spPr>
          <a:xfrm>
            <a:off x="2098854" y="3794946"/>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5" name="TextBox 4">
            <a:extLst>
              <a:ext uri="{FF2B5EF4-FFF2-40B4-BE49-F238E27FC236}">
                <a16:creationId xmlns:a16="http://schemas.microsoft.com/office/drawing/2014/main" id="{91AB2BEF-8319-00D1-BA49-EDFED417F092}"/>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2455348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line</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31</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legacy_r2_lin_line</a:t>
            </a:r>
          </a:p>
          <a:p>
            <a:pPr algn="ctr"/>
            <a:r>
              <a:rPr lang="en-US" sz="1000">
                <a:latin typeface="Times New Roman" panose="02020603050405020304" pitchFamily="18" charset="0"/>
                <a:cs typeface="Times New Roman" panose="02020603050405020304" pitchFamily="18" charset="0"/>
              </a:rPr>
              <a:t>all db</a:t>
            </a:r>
          </a:p>
        </p:txBody>
      </p:sp>
      <p:pic>
        <p:nvPicPr>
          <p:cNvPr id="5" name="Picture 4">
            <a:extLst>
              <a:ext uri="{FF2B5EF4-FFF2-40B4-BE49-F238E27FC236}">
                <a16:creationId xmlns:a16="http://schemas.microsoft.com/office/drawing/2014/main" id="{E0F2EFAC-E9E8-7941-B1EC-4A224794E1AF}"/>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7" name="TextBox 6">
            <a:extLst>
              <a:ext uri="{FF2B5EF4-FFF2-40B4-BE49-F238E27FC236}">
                <a16:creationId xmlns:a16="http://schemas.microsoft.com/office/drawing/2014/main" id="{4499A71F-C6F8-7C4B-B0DD-ED9644FFBFD6}"/>
              </a:ext>
            </a:extLst>
          </p:cNvPr>
          <p:cNvSpPr txBox="1"/>
          <p:nvPr/>
        </p:nvSpPr>
        <p:spPr>
          <a:xfrm>
            <a:off x="1979712" y="3794946"/>
            <a:ext cx="312906"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4" name="TextBox 3">
            <a:extLst>
              <a:ext uri="{FF2B5EF4-FFF2-40B4-BE49-F238E27FC236}">
                <a16:creationId xmlns:a16="http://schemas.microsoft.com/office/drawing/2014/main" id="{5BA4EDDE-E0EE-1AA3-ED63-C57146C30FA7}"/>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72442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multiple links</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32</a:t>
            </a:fld>
            <a:endParaRPr lang="en-US"/>
          </a:p>
        </p:txBody>
      </p:sp>
      <p:sp>
        <p:nvSpPr>
          <p:cNvPr id="7" name="TextBox 6">
            <a:extLst>
              <a:ext uri="{FF2B5EF4-FFF2-40B4-BE49-F238E27FC236}">
                <a16:creationId xmlns:a16="http://schemas.microsoft.com/office/drawing/2014/main" id="{B09A379D-A211-4441-8710-7FF140AD51BE}"/>
              </a:ext>
            </a:extLst>
          </p:cNvPr>
          <p:cNvSpPr txBox="1"/>
          <p:nvPr/>
        </p:nvSpPr>
        <p:spPr>
          <a:xfrm>
            <a:off x="6984268" y="6597451"/>
            <a:ext cx="1692188" cy="246221"/>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remote_r2_lin_multilink</a:t>
            </a:r>
          </a:p>
        </p:txBody>
      </p:sp>
      <p:pic>
        <p:nvPicPr>
          <p:cNvPr id="4" name="Picture 3">
            <a:extLst>
              <a:ext uri="{FF2B5EF4-FFF2-40B4-BE49-F238E27FC236}">
                <a16:creationId xmlns:a16="http://schemas.microsoft.com/office/drawing/2014/main" id="{F2B57BF1-B124-174A-9D94-814CCF2022BC}"/>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D2D44F15-5C33-344C-AF3D-75447916D8EE}"/>
              </a:ext>
            </a:extLst>
          </p:cNvPr>
          <p:cNvSpPr txBox="1"/>
          <p:nvPr/>
        </p:nvSpPr>
        <p:spPr>
          <a:xfrm>
            <a:off x="5936501" y="4761247"/>
            <a:ext cx="824265" cy="400110"/>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remote node</a:t>
            </a:r>
          </a:p>
          <a:p>
            <a:pPr algn="ctr"/>
            <a:r>
              <a:rPr lang="en-US" sz="1000">
                <a:latin typeface="Times New Roman" panose="02020603050405020304" pitchFamily="18" charset="0"/>
                <a:cs typeface="Times New Roman" panose="02020603050405020304" pitchFamily="18" charset="0"/>
              </a:rPr>
              <a:t>(rn)</a:t>
            </a:r>
          </a:p>
        </p:txBody>
      </p:sp>
    </p:spTree>
    <p:extLst>
      <p:ext uri="{BB962C8B-B14F-4D97-AF65-F5344CB8AC3E}">
        <p14:creationId xmlns:p14="http://schemas.microsoft.com/office/powerpoint/2010/main" val="1568353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multiple links</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33</a:t>
            </a:fld>
            <a:endParaRPr lang="en-US"/>
          </a:p>
        </p:txBody>
      </p:sp>
      <p:sp>
        <p:nvSpPr>
          <p:cNvPr id="7" name="TextBox 6">
            <a:extLst>
              <a:ext uri="{FF2B5EF4-FFF2-40B4-BE49-F238E27FC236}">
                <a16:creationId xmlns:a16="http://schemas.microsoft.com/office/drawing/2014/main" id="{B09A379D-A211-4441-8710-7FF140AD51BE}"/>
              </a:ext>
            </a:extLst>
          </p:cNvPr>
          <p:cNvSpPr txBox="1"/>
          <p:nvPr/>
        </p:nvSpPr>
        <p:spPr>
          <a:xfrm>
            <a:off x="6984268" y="6597451"/>
            <a:ext cx="169218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remote_r2_lin_multilink</a:t>
            </a:r>
          </a:p>
          <a:p>
            <a:pPr algn="ctr"/>
            <a:r>
              <a:rPr lang="en-US" sz="1000">
                <a:latin typeface="Times New Roman" panose="02020603050405020304" pitchFamily="18" charset="0"/>
                <a:cs typeface="Times New Roman" panose="02020603050405020304" pitchFamily="18" charset="0"/>
              </a:rPr>
              <a:t>all use eb</a:t>
            </a:r>
          </a:p>
        </p:txBody>
      </p:sp>
      <p:pic>
        <p:nvPicPr>
          <p:cNvPr id="4" name="Picture 3">
            <a:extLst>
              <a:ext uri="{FF2B5EF4-FFF2-40B4-BE49-F238E27FC236}">
                <a16:creationId xmlns:a16="http://schemas.microsoft.com/office/drawing/2014/main" id="{7227A690-0E6E-1846-BE51-77181A768BBF}"/>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DF369E0F-DE54-CD4E-99E1-0093B9AC4DFD}"/>
              </a:ext>
            </a:extLst>
          </p:cNvPr>
          <p:cNvSpPr txBox="1"/>
          <p:nvPr/>
        </p:nvSpPr>
        <p:spPr>
          <a:xfrm>
            <a:off x="2555747" y="4190990"/>
            <a:ext cx="292068"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rn</a:t>
            </a:r>
          </a:p>
        </p:txBody>
      </p:sp>
      <p:sp>
        <p:nvSpPr>
          <p:cNvPr id="9" name="TextBox 8">
            <a:extLst>
              <a:ext uri="{FF2B5EF4-FFF2-40B4-BE49-F238E27FC236}">
                <a16:creationId xmlns:a16="http://schemas.microsoft.com/office/drawing/2014/main" id="{DBDD98FC-F57F-18E9-D525-A45DBE9DF7BA}"/>
              </a:ext>
            </a:extLst>
          </p:cNvPr>
          <p:cNvSpPr txBox="1"/>
          <p:nvPr/>
        </p:nvSpPr>
        <p:spPr>
          <a:xfrm>
            <a:off x="2645239" y="4803058"/>
            <a:ext cx="950902"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all links use eb</a:t>
            </a:r>
          </a:p>
        </p:txBody>
      </p:sp>
      <p:sp>
        <p:nvSpPr>
          <p:cNvPr id="5" name="TextBox 4">
            <a:extLst>
              <a:ext uri="{FF2B5EF4-FFF2-40B4-BE49-F238E27FC236}">
                <a16:creationId xmlns:a16="http://schemas.microsoft.com/office/drawing/2014/main" id="{094F7059-DF39-9FC8-A451-1F3511C146C1}"/>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272449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multiple links</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34</a:t>
            </a:fld>
            <a:endParaRPr lang="en-US"/>
          </a:p>
        </p:txBody>
      </p:sp>
      <p:sp>
        <p:nvSpPr>
          <p:cNvPr id="7" name="TextBox 6">
            <a:extLst>
              <a:ext uri="{FF2B5EF4-FFF2-40B4-BE49-F238E27FC236}">
                <a16:creationId xmlns:a16="http://schemas.microsoft.com/office/drawing/2014/main" id="{B09A379D-A211-4441-8710-7FF140AD51BE}"/>
              </a:ext>
            </a:extLst>
          </p:cNvPr>
          <p:cNvSpPr txBox="1"/>
          <p:nvPr/>
        </p:nvSpPr>
        <p:spPr>
          <a:xfrm>
            <a:off x="6984268" y="6597451"/>
            <a:ext cx="169218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remote_r2_lin_multilink</a:t>
            </a:r>
          </a:p>
          <a:p>
            <a:pPr algn="ctr"/>
            <a:r>
              <a:rPr lang="en-US" sz="1000">
                <a:latin typeface="Times New Roman" panose="02020603050405020304" pitchFamily="18" charset="0"/>
                <a:cs typeface="Times New Roman" panose="02020603050405020304" pitchFamily="18" charset="0"/>
              </a:rPr>
              <a:t>nearby links use db</a:t>
            </a:r>
          </a:p>
        </p:txBody>
      </p:sp>
      <p:pic>
        <p:nvPicPr>
          <p:cNvPr id="5" name="Picture 4">
            <a:extLst>
              <a:ext uri="{FF2B5EF4-FFF2-40B4-BE49-F238E27FC236}">
                <a16:creationId xmlns:a16="http://schemas.microsoft.com/office/drawing/2014/main" id="{97E71EB0-00D4-0642-BDAB-1F76CD8F3AF9}"/>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EC2FD107-50FD-AB4A-917B-5096B93FB3A9}"/>
              </a:ext>
            </a:extLst>
          </p:cNvPr>
          <p:cNvSpPr txBox="1"/>
          <p:nvPr/>
        </p:nvSpPr>
        <p:spPr>
          <a:xfrm>
            <a:off x="2679726" y="3794946"/>
            <a:ext cx="292068"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rn</a:t>
            </a:r>
          </a:p>
        </p:txBody>
      </p:sp>
      <p:sp>
        <p:nvSpPr>
          <p:cNvPr id="4" name="TextBox 3">
            <a:extLst>
              <a:ext uri="{FF2B5EF4-FFF2-40B4-BE49-F238E27FC236}">
                <a16:creationId xmlns:a16="http://schemas.microsoft.com/office/drawing/2014/main" id="{372F9E7F-6DA8-DF7C-D1C1-5D3AE5F42672}"/>
              </a:ext>
            </a:extLst>
          </p:cNvPr>
          <p:cNvSpPr txBox="1"/>
          <p:nvPr/>
        </p:nvSpPr>
        <p:spPr>
          <a:xfrm>
            <a:off x="2530625" y="4803058"/>
            <a:ext cx="1180131"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nearby links use db</a:t>
            </a:r>
          </a:p>
        </p:txBody>
      </p:sp>
      <p:sp>
        <p:nvSpPr>
          <p:cNvPr id="8" name="TextBox 7">
            <a:extLst>
              <a:ext uri="{FF2B5EF4-FFF2-40B4-BE49-F238E27FC236}">
                <a16:creationId xmlns:a16="http://schemas.microsoft.com/office/drawing/2014/main" id="{B38D5D16-A204-D9AD-42F5-7A81BE8C8470}"/>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456598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multiple links</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35</a:t>
            </a:fld>
            <a:endParaRPr lang="en-US"/>
          </a:p>
        </p:txBody>
      </p:sp>
      <p:sp>
        <p:nvSpPr>
          <p:cNvPr id="7" name="TextBox 6">
            <a:extLst>
              <a:ext uri="{FF2B5EF4-FFF2-40B4-BE49-F238E27FC236}">
                <a16:creationId xmlns:a16="http://schemas.microsoft.com/office/drawing/2014/main" id="{B09A379D-A211-4441-8710-7FF140AD51BE}"/>
              </a:ext>
            </a:extLst>
          </p:cNvPr>
          <p:cNvSpPr txBox="1"/>
          <p:nvPr/>
        </p:nvSpPr>
        <p:spPr>
          <a:xfrm>
            <a:off x="6984268" y="6597451"/>
            <a:ext cx="169218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remote_r2_lin_multilink</a:t>
            </a:r>
          </a:p>
          <a:p>
            <a:pPr algn="ctr"/>
            <a:r>
              <a:rPr lang="en-US" sz="1000">
                <a:latin typeface="Times New Roman" panose="02020603050405020304" pitchFamily="18" charset="0"/>
                <a:cs typeface="Times New Roman" panose="02020603050405020304" pitchFamily="18" charset="0"/>
              </a:rPr>
              <a:t>remote link uses db</a:t>
            </a:r>
          </a:p>
        </p:txBody>
      </p:sp>
      <p:pic>
        <p:nvPicPr>
          <p:cNvPr id="5" name="Picture 4">
            <a:extLst>
              <a:ext uri="{FF2B5EF4-FFF2-40B4-BE49-F238E27FC236}">
                <a16:creationId xmlns:a16="http://schemas.microsoft.com/office/drawing/2014/main" id="{9ACAB578-0C04-5F48-89B8-CB1968D89A4B}"/>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8" name="TextBox 7">
            <a:extLst>
              <a:ext uri="{FF2B5EF4-FFF2-40B4-BE49-F238E27FC236}">
                <a16:creationId xmlns:a16="http://schemas.microsoft.com/office/drawing/2014/main" id="{3B316B9F-FAB8-4B4A-BAC9-C7E4B255E4CE}"/>
              </a:ext>
            </a:extLst>
          </p:cNvPr>
          <p:cNvSpPr txBox="1"/>
          <p:nvPr/>
        </p:nvSpPr>
        <p:spPr>
          <a:xfrm>
            <a:off x="2103662" y="3789139"/>
            <a:ext cx="292068"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rn</a:t>
            </a:r>
          </a:p>
        </p:txBody>
      </p:sp>
      <p:sp>
        <p:nvSpPr>
          <p:cNvPr id="6" name="TextBox 5">
            <a:extLst>
              <a:ext uri="{FF2B5EF4-FFF2-40B4-BE49-F238E27FC236}">
                <a16:creationId xmlns:a16="http://schemas.microsoft.com/office/drawing/2014/main" id="{A6C4B6BD-C073-C358-E10F-0F69A9794D6C}"/>
              </a:ext>
            </a:extLst>
          </p:cNvPr>
          <p:cNvSpPr txBox="1"/>
          <p:nvPr/>
        </p:nvSpPr>
        <p:spPr>
          <a:xfrm>
            <a:off x="2527419" y="4803058"/>
            <a:ext cx="1186543"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remote link uses db</a:t>
            </a:r>
          </a:p>
        </p:txBody>
      </p:sp>
      <p:sp>
        <p:nvSpPr>
          <p:cNvPr id="4" name="TextBox 3">
            <a:extLst>
              <a:ext uri="{FF2B5EF4-FFF2-40B4-BE49-F238E27FC236}">
                <a16:creationId xmlns:a16="http://schemas.microsoft.com/office/drawing/2014/main" id="{F7B8B613-6913-3889-A281-BE5311168C37}"/>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1285855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Near/far – multiple links</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36</a:t>
            </a:fld>
            <a:endParaRPr lang="en-US"/>
          </a:p>
        </p:txBody>
      </p:sp>
      <p:sp>
        <p:nvSpPr>
          <p:cNvPr id="7" name="TextBox 6">
            <a:extLst>
              <a:ext uri="{FF2B5EF4-FFF2-40B4-BE49-F238E27FC236}">
                <a16:creationId xmlns:a16="http://schemas.microsoft.com/office/drawing/2014/main" id="{B09A379D-A211-4441-8710-7FF140AD51BE}"/>
              </a:ext>
            </a:extLst>
          </p:cNvPr>
          <p:cNvSpPr txBox="1"/>
          <p:nvPr/>
        </p:nvSpPr>
        <p:spPr>
          <a:xfrm>
            <a:off x="6984268" y="6597451"/>
            <a:ext cx="169218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remote_r2_lin_multilink</a:t>
            </a:r>
          </a:p>
          <a:p>
            <a:pPr algn="ctr"/>
            <a:r>
              <a:rPr lang="en-US" sz="1000">
                <a:latin typeface="Times New Roman" panose="02020603050405020304" pitchFamily="18" charset="0"/>
                <a:cs typeface="Times New Roman" panose="02020603050405020304" pitchFamily="18" charset="0"/>
              </a:rPr>
              <a:t>all use db</a:t>
            </a:r>
          </a:p>
        </p:txBody>
      </p:sp>
      <p:pic>
        <p:nvPicPr>
          <p:cNvPr id="5" name="Picture 4">
            <a:extLst>
              <a:ext uri="{FF2B5EF4-FFF2-40B4-BE49-F238E27FC236}">
                <a16:creationId xmlns:a16="http://schemas.microsoft.com/office/drawing/2014/main" id="{2752021C-C331-3140-B3A0-8F69115F1CA8}"/>
              </a:ext>
            </a:extLst>
          </p:cNvPr>
          <p:cNvPicPr>
            <a:picLocks noChangeAspect="1"/>
          </p:cNvPicPr>
          <p:nvPr/>
        </p:nvPicPr>
        <p:blipFill>
          <a:blip r:embed="rId2"/>
          <a:stretch>
            <a:fillRect/>
          </a:stretch>
        </p:blipFill>
        <p:spPr>
          <a:xfrm>
            <a:off x="1016000" y="1050131"/>
            <a:ext cx="7112000" cy="5334000"/>
          </a:xfrm>
          <a:prstGeom prst="rect">
            <a:avLst/>
          </a:prstGeom>
        </p:spPr>
      </p:pic>
      <p:sp>
        <p:nvSpPr>
          <p:cNvPr id="6" name="TextBox 5">
            <a:extLst>
              <a:ext uri="{FF2B5EF4-FFF2-40B4-BE49-F238E27FC236}">
                <a16:creationId xmlns:a16="http://schemas.microsoft.com/office/drawing/2014/main" id="{9BA3C406-6367-C94B-8963-49F15126BD38}"/>
              </a:ext>
            </a:extLst>
          </p:cNvPr>
          <p:cNvSpPr txBox="1"/>
          <p:nvPr/>
        </p:nvSpPr>
        <p:spPr>
          <a:xfrm>
            <a:off x="1887730" y="3794946"/>
            <a:ext cx="292068"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rn</a:t>
            </a:r>
          </a:p>
        </p:txBody>
      </p:sp>
      <p:sp>
        <p:nvSpPr>
          <p:cNvPr id="4" name="TextBox 3">
            <a:extLst>
              <a:ext uri="{FF2B5EF4-FFF2-40B4-BE49-F238E27FC236}">
                <a16:creationId xmlns:a16="http://schemas.microsoft.com/office/drawing/2014/main" id="{A05B00AD-A7B5-15E8-71F9-7D889FEEAB80}"/>
              </a:ext>
            </a:extLst>
          </p:cNvPr>
          <p:cNvSpPr txBox="1"/>
          <p:nvPr/>
        </p:nvSpPr>
        <p:spPr>
          <a:xfrm>
            <a:off x="2642034" y="4803058"/>
            <a:ext cx="957314"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all links use db</a:t>
            </a:r>
          </a:p>
        </p:txBody>
      </p:sp>
      <p:sp>
        <p:nvSpPr>
          <p:cNvPr id="8" name="TextBox 7">
            <a:extLst>
              <a:ext uri="{FF2B5EF4-FFF2-40B4-BE49-F238E27FC236}">
                <a16:creationId xmlns:a16="http://schemas.microsoft.com/office/drawing/2014/main" id="{32837410-1849-FDA2-9B24-C2B1548B1D28}"/>
              </a:ext>
            </a:extLst>
          </p:cNvPr>
          <p:cNvSpPr txBox="1"/>
          <p:nvPr/>
        </p:nvSpPr>
        <p:spPr>
          <a:xfrm rot="16200000">
            <a:off x="4462272" y="1673352"/>
            <a:ext cx="442750" cy="246221"/>
          </a:xfrm>
          <a:prstGeom prst="rect">
            <a:avLst/>
          </a:prstGeom>
          <a:solidFill>
            <a:schemeClr val="bg1"/>
          </a:solidFill>
        </p:spPr>
        <p:txBody>
          <a:bodyPr wrap="none" rtlCol="0">
            <a:spAutoFit/>
          </a:bodyPr>
          <a:lstStyle/>
          <a:p>
            <a:pPr algn="ctr"/>
            <a:r>
              <a:rPr lang="en-US" sz="1000">
                <a:latin typeface="Arial" panose="020B0604020202020204" pitchFamily="34" charset="0"/>
                <a:cs typeface="Arial" panose="020B0604020202020204" pitchFamily="34" charset="0"/>
              </a:rPr>
              <a:t>(ms)</a:t>
            </a:r>
          </a:p>
        </p:txBody>
      </p:sp>
    </p:spTree>
    <p:extLst>
      <p:ext uri="{BB962C8B-B14F-4D97-AF65-F5344CB8AC3E}">
        <p14:creationId xmlns:p14="http://schemas.microsoft.com/office/powerpoint/2010/main" val="483997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CF1A42-6756-0863-5794-754DAA3E8D0B}"/>
              </a:ext>
            </a:extLst>
          </p:cNvPr>
          <p:cNvSpPr>
            <a:spLocks noGrp="1"/>
          </p:cNvSpPr>
          <p:nvPr>
            <p:ph type="ctrTitle"/>
          </p:nvPr>
        </p:nvSpPr>
        <p:spPr/>
        <p:txBody>
          <a:bodyPr/>
          <a:lstStyle/>
          <a:p>
            <a:r>
              <a:rPr lang="en-US"/>
              <a:t>References</a:t>
            </a:r>
          </a:p>
        </p:txBody>
      </p:sp>
      <p:sp>
        <p:nvSpPr>
          <p:cNvPr id="3" name="Slide Number Placeholder 2">
            <a:extLst>
              <a:ext uri="{FF2B5EF4-FFF2-40B4-BE49-F238E27FC236}">
                <a16:creationId xmlns:a16="http://schemas.microsoft.com/office/drawing/2014/main" id="{F51CBC5D-9327-17AF-71CB-A2DDBE28A97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37</a:t>
            </a:fld>
            <a:endParaRPr lang="en-US"/>
          </a:p>
        </p:txBody>
      </p:sp>
    </p:spTree>
    <p:extLst>
      <p:ext uri="{BB962C8B-B14F-4D97-AF65-F5344CB8AC3E}">
        <p14:creationId xmlns:p14="http://schemas.microsoft.com/office/powerpoint/2010/main" val="3895262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2971-29EC-311D-DBC4-06FC36B61F2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BFDDA6B-2881-7FBA-DD32-8E5EE2E2BD84}"/>
              </a:ext>
            </a:extLst>
          </p:cNvPr>
          <p:cNvSpPr>
            <a:spLocks noGrp="1"/>
          </p:cNvSpPr>
          <p:nvPr>
            <p:ph idx="1"/>
          </p:nvPr>
        </p:nvSpPr>
        <p:spPr/>
        <p:txBody>
          <a:bodyPr/>
          <a:lstStyle/>
          <a:p>
            <a:pPr marL="0" indent="0">
              <a:buNone/>
            </a:pPr>
            <a:r>
              <a:rPr lang="en-US" sz="1400"/>
              <a:t>[1] 11-15-1152-01-000m-moderated-backoff</a:t>
            </a:r>
          </a:p>
          <a:p>
            <a:pPr marL="400050" lvl="1" indent="0">
              <a:buNone/>
            </a:pPr>
            <a:r>
              <a:rPr lang="en-US" sz="1200"/>
              <a:t>TGm contribution by Menzo Wentink (Qualcomm)</a:t>
            </a:r>
          </a:p>
          <a:p>
            <a:pPr marL="0" indent="0">
              <a:buNone/>
            </a:pPr>
            <a:r>
              <a:rPr lang="en-US" sz="1400"/>
              <a:t>[2] 11-15-1437-00-000m-experimental-evaluation-of-moderated-edca-over-wmp</a:t>
            </a:r>
          </a:p>
          <a:p>
            <a:pPr marL="400050" lvl="1" indent="0">
              <a:buNone/>
            </a:pPr>
            <a:r>
              <a:rPr lang="en-US" sz="1200"/>
              <a:t>TGm contribution by Menzo Wentink (Qualcomm)</a:t>
            </a:r>
          </a:p>
          <a:p>
            <a:pPr marL="0" indent="0">
              <a:buNone/>
            </a:pPr>
            <a:r>
              <a:rPr lang="en-US" sz="1400"/>
              <a:t>[3] MAC Design on Real 802.11 Devices: from Exponential to Moderated Backoff</a:t>
            </a:r>
          </a:p>
          <a:p>
            <a:pPr marL="457200" lvl="1" indent="0">
              <a:buNone/>
            </a:pPr>
            <a:r>
              <a:rPr lang="en-US" sz="1200"/>
              <a:t>WoWMon paper by Ilenia Tinnirello, Menzo Wentink, Domenico Garlisi, Fabrizio Giuliano, Giuseppe Bianchi (Universitá di Palermo, Qualcomm, Universitá di Roma Tor Vergata)</a:t>
            </a:r>
          </a:p>
          <a:p>
            <a:pPr marL="0" indent="0">
              <a:buNone/>
            </a:pPr>
            <a:r>
              <a:rPr lang="en-US" sz="1400"/>
              <a:t>[4] 11-17-1428-02-coex-deterministic-backoff</a:t>
            </a:r>
          </a:p>
          <a:p>
            <a:pPr marL="400050" lvl="1" indent="0">
              <a:buNone/>
            </a:pPr>
            <a:r>
              <a:rPr lang="en-US" sz="1200"/>
              <a:t>Coex SC contribution by Menzo Wentink (Qualcomm)</a:t>
            </a:r>
          </a:p>
          <a:p>
            <a:pPr marL="0" indent="0">
              <a:buNone/>
            </a:pPr>
            <a:r>
              <a:rPr lang="en-US" sz="1400"/>
              <a:t>[5] DB-LBT: Deterministic Backoff with Listen Before Talk for Wi-Fi/NR-U Coexistence in Shared Bands</a:t>
            </a:r>
          </a:p>
          <a:p>
            <a:pPr marL="457200" lvl="1" indent="0">
              <a:buNone/>
            </a:pPr>
            <a:r>
              <a:rPr lang="en-US" sz="1200"/>
              <a:t>IEEE MASCOTS 2022 conference paper by Katarzyna Kosek-Szott, Szymon Szott, Alice Lo Valvo and Ilenia Tinnirello (October 18-20, 2022, Nice, France)</a:t>
            </a:r>
          </a:p>
          <a:p>
            <a:pPr marL="457200" lvl="1" indent="0">
              <a:buNone/>
            </a:pPr>
            <a:r>
              <a:rPr lang="en-US" sz="1200"/>
              <a:t>https://ieeexplore.ieee.org/document/10053817</a:t>
            </a:r>
          </a:p>
          <a:p>
            <a:pPr marL="0" indent="0">
              <a:buNone/>
            </a:pPr>
            <a:r>
              <a:rPr lang="en-US" sz="1400"/>
              <a:t>[6] A Deterministic Backoff Approach for Wi-Fi and NR-U Coexistence in Shared Bands (unpublished)</a:t>
            </a:r>
          </a:p>
          <a:p>
            <a:pPr marL="457200" lvl="1" indent="0">
              <a:buNone/>
            </a:pPr>
            <a:r>
              <a:rPr lang="en-US" sz="1200"/>
              <a:t>IEEE Transactions on Mobile Computing submission by Ilenia Tinnirello, Menzo Wentink, Alice Lo Valvo, Katarzyna Kosek-Szott, and Szymon Szott (University of Palermo, Qualcomm, Prysmian, AGH University of Science, AGH University of Science), potential publication date March 2023</a:t>
            </a:r>
          </a:p>
        </p:txBody>
      </p:sp>
      <p:sp>
        <p:nvSpPr>
          <p:cNvPr id="4" name="Slide Number Placeholder 3">
            <a:extLst>
              <a:ext uri="{FF2B5EF4-FFF2-40B4-BE49-F238E27FC236}">
                <a16:creationId xmlns:a16="http://schemas.microsoft.com/office/drawing/2014/main" id="{BD862ED0-900C-FC49-BCA3-55656172B170}"/>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38</a:t>
            </a:fld>
            <a:endParaRPr lang="en-US"/>
          </a:p>
        </p:txBody>
      </p:sp>
    </p:spTree>
    <p:extLst>
      <p:ext uri="{BB962C8B-B14F-4D97-AF65-F5344CB8AC3E}">
        <p14:creationId xmlns:p14="http://schemas.microsoft.com/office/powerpoint/2010/main" val="158829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5FD5-85AC-E745-86F5-C2A0A4FE8A3A}"/>
              </a:ext>
            </a:extLst>
          </p:cNvPr>
          <p:cNvSpPr>
            <a:spLocks noGrp="1"/>
          </p:cNvSpPr>
          <p:nvPr>
            <p:ph type="title"/>
          </p:nvPr>
        </p:nvSpPr>
        <p:spPr/>
        <p:txBody>
          <a:bodyPr/>
          <a:lstStyle/>
          <a:p>
            <a:r>
              <a:rPr lang="en-US"/>
              <a:t>Deterministic backoff rules</a:t>
            </a:r>
          </a:p>
        </p:txBody>
      </p:sp>
      <p:sp>
        <p:nvSpPr>
          <p:cNvPr id="3" name="Content Placeholder 2">
            <a:extLst>
              <a:ext uri="{FF2B5EF4-FFF2-40B4-BE49-F238E27FC236}">
                <a16:creationId xmlns:a16="http://schemas.microsoft.com/office/drawing/2014/main" id="{AA48082C-57B2-3C48-9F7B-8E42E28A3636}"/>
              </a:ext>
            </a:extLst>
          </p:cNvPr>
          <p:cNvSpPr>
            <a:spLocks noGrp="1"/>
          </p:cNvSpPr>
          <p:nvPr>
            <p:ph idx="1"/>
          </p:nvPr>
        </p:nvSpPr>
        <p:spPr/>
        <p:txBody>
          <a:bodyPr/>
          <a:lstStyle/>
          <a:p>
            <a:r>
              <a:rPr lang="en-US" sz="1600"/>
              <a:t>When selecting a new backoff</a:t>
            </a:r>
          </a:p>
          <a:p>
            <a:pPr lvl="1"/>
            <a:r>
              <a:rPr lang="en-US" sz="1400"/>
              <a:t>if initial Tx (i.e. queue idle to non-idle)</a:t>
            </a:r>
          </a:p>
          <a:p>
            <a:pPr lvl="2"/>
            <a:r>
              <a:rPr lang="en-US" sz="1200"/>
              <a:t>backoff = </a:t>
            </a:r>
            <a:r>
              <a:rPr lang="en-US" sz="1200" b="1"/>
              <a:t>rand(0, 15) </a:t>
            </a:r>
            <a:r>
              <a:rPr lang="en-US" sz="1200"/>
              <a:t>(</a:t>
            </a:r>
            <a:r>
              <a:rPr lang="en-US" sz="1200" i="1"/>
              <a:t>initial backoff</a:t>
            </a:r>
            <a:r>
              <a:rPr lang="en-US" sz="1200"/>
              <a:t>)</a:t>
            </a:r>
          </a:p>
          <a:p>
            <a:pPr lvl="2"/>
            <a:r>
              <a:rPr lang="en-US" sz="1200"/>
              <a:t>IPT = 0</a:t>
            </a:r>
          </a:p>
          <a:p>
            <a:pPr lvl="1"/>
            <a:r>
              <a:rPr lang="en-US" sz="1400"/>
              <a:t>elseif retry count mod 7 &lt; 3</a:t>
            </a:r>
          </a:p>
          <a:p>
            <a:pPr lvl="2"/>
            <a:r>
              <a:rPr lang="en-US" sz="1200"/>
              <a:t>backoff = </a:t>
            </a:r>
            <a:r>
              <a:rPr lang="en-US" sz="1200" b="1"/>
              <a:t>b + IPT </a:t>
            </a:r>
            <a:r>
              <a:rPr lang="en-US" sz="1200"/>
              <a:t>(</a:t>
            </a:r>
            <a:r>
              <a:rPr lang="en-US" sz="1200" i="1"/>
              <a:t>deterministic backoff</a:t>
            </a:r>
            <a:r>
              <a:rPr lang="en-US" sz="1200"/>
              <a:t>)</a:t>
            </a:r>
          </a:p>
          <a:p>
            <a:pPr lvl="2"/>
            <a:r>
              <a:rPr lang="en-US" sz="1200"/>
              <a:t>IPT = 0</a:t>
            </a:r>
          </a:p>
          <a:p>
            <a:pPr lvl="1"/>
            <a:r>
              <a:rPr lang="en-US" sz="1400"/>
              <a:t>else</a:t>
            </a:r>
          </a:p>
          <a:p>
            <a:pPr lvl="2"/>
            <a:r>
              <a:rPr lang="en-US" sz="1200"/>
              <a:t>backoff = </a:t>
            </a:r>
            <a:r>
              <a:rPr lang="en-US" sz="1200" b="1"/>
              <a:t>rand(0, 6) </a:t>
            </a:r>
            <a:r>
              <a:rPr lang="en-US" sz="1200"/>
              <a:t>(</a:t>
            </a:r>
            <a:r>
              <a:rPr lang="en-US" sz="1200" i="1"/>
              <a:t>retry backoff</a:t>
            </a:r>
            <a:r>
              <a:rPr lang="en-US" sz="1200"/>
              <a:t>)</a:t>
            </a:r>
          </a:p>
          <a:p>
            <a:pPr lvl="2"/>
            <a:r>
              <a:rPr lang="en-US" sz="1200"/>
              <a:t>IPT remains unchanged</a:t>
            </a:r>
          </a:p>
          <a:p>
            <a:endParaRPr lang="en-US" sz="1600"/>
          </a:p>
          <a:p>
            <a:r>
              <a:rPr lang="en-US" sz="1600"/>
              <a:t>For each interruption of a deterministic backoff</a:t>
            </a:r>
          </a:p>
          <a:p>
            <a:pPr lvl="1"/>
            <a:r>
              <a:rPr lang="en-US" sz="1400"/>
              <a:t>IPT = IPT + 1</a:t>
            </a:r>
          </a:p>
          <a:p>
            <a:endParaRPr lang="en-US" sz="1600"/>
          </a:p>
          <a:p>
            <a:r>
              <a:rPr lang="en-US" sz="1600"/>
              <a:t>After a collision</a:t>
            </a:r>
          </a:p>
          <a:p>
            <a:pPr lvl="1"/>
            <a:r>
              <a:rPr lang="en-US" sz="1400"/>
              <a:t>retry count = retry count + 1</a:t>
            </a:r>
            <a:endParaRPr lang="en-US" sz="1600"/>
          </a:p>
          <a:p>
            <a:endParaRPr lang="en-US" sz="1600"/>
          </a:p>
          <a:p>
            <a:r>
              <a:rPr lang="en-US" sz="1600"/>
              <a:t>After a success</a:t>
            </a:r>
          </a:p>
          <a:p>
            <a:pPr lvl="1"/>
            <a:r>
              <a:rPr lang="en-US" sz="1400"/>
              <a:t>retry count = 0</a:t>
            </a:r>
          </a:p>
        </p:txBody>
      </p:sp>
      <p:sp>
        <p:nvSpPr>
          <p:cNvPr id="4" name="Slide Number Placeholder 3">
            <a:extLst>
              <a:ext uri="{FF2B5EF4-FFF2-40B4-BE49-F238E27FC236}">
                <a16:creationId xmlns:a16="http://schemas.microsoft.com/office/drawing/2014/main" id="{1A378778-3D42-9745-9AE8-5D47288100C6}"/>
              </a:ext>
            </a:extLst>
          </p:cNvPr>
          <p:cNvSpPr>
            <a:spLocks noGrp="1"/>
          </p:cNvSpPr>
          <p:nvPr>
            <p:ph type="sldNum" sz="quarter" idx="11"/>
          </p:nvPr>
        </p:nvSpPr>
        <p:spPr>
          <a:xfrm>
            <a:off x="4290846" y="7073655"/>
            <a:ext cx="503343" cy="215444"/>
          </a:xfrm>
        </p:spPr>
        <p:txBody>
          <a:bodyPr/>
          <a:lstStyle/>
          <a:p>
            <a:pPr>
              <a:defRPr/>
            </a:pPr>
            <a:r>
              <a:rPr lang="en-US"/>
              <a:t>Slide </a:t>
            </a:r>
            <a:fld id="{E132E8F0-0953-4589-931F-0CF931D74C39}" type="slidenum">
              <a:rPr lang="en-US" smtClean="0"/>
              <a:pPr>
                <a:defRPr/>
              </a:pPr>
              <a:t>4</a:t>
            </a:fld>
            <a:endParaRPr lang="en-US"/>
          </a:p>
        </p:txBody>
      </p:sp>
      <p:graphicFrame>
        <p:nvGraphicFramePr>
          <p:cNvPr id="6" name="Table 5">
            <a:extLst>
              <a:ext uri="{FF2B5EF4-FFF2-40B4-BE49-F238E27FC236}">
                <a16:creationId xmlns:a16="http://schemas.microsoft.com/office/drawing/2014/main" id="{D2E58F3E-B5E8-B260-4275-F7D3AB186320}"/>
              </a:ext>
            </a:extLst>
          </p:cNvPr>
          <p:cNvGraphicFramePr>
            <a:graphicFrameLocks noGrp="1"/>
          </p:cNvGraphicFramePr>
          <p:nvPr>
            <p:extLst>
              <p:ext uri="{D42A27DB-BD31-4B8C-83A1-F6EECF244321}">
                <p14:modId xmlns:p14="http://schemas.microsoft.com/office/powerpoint/2010/main" val="243278623"/>
              </p:ext>
            </p:extLst>
          </p:nvPr>
        </p:nvGraphicFramePr>
        <p:xfrm>
          <a:off x="4713994" y="2717315"/>
          <a:ext cx="3854450" cy="552450"/>
        </p:xfrm>
        <a:graphic>
          <a:graphicData uri="http://schemas.openxmlformats.org/drawingml/2006/table">
            <a:tbl>
              <a:tblPr>
                <a:tableStyleId>{616DA210-FB5B-4158-B5E0-FEB733F419BA}</a:tableStyleId>
              </a:tblPr>
              <a:tblGrid>
                <a:gridCol w="654050">
                  <a:extLst>
                    <a:ext uri="{9D8B030D-6E8A-4147-A177-3AD203B41FA5}">
                      <a16:colId xmlns:a16="http://schemas.microsoft.com/office/drawing/2014/main" val="3648131952"/>
                    </a:ext>
                  </a:extLst>
                </a:gridCol>
                <a:gridCol w="228600">
                  <a:extLst>
                    <a:ext uri="{9D8B030D-6E8A-4147-A177-3AD203B41FA5}">
                      <a16:colId xmlns:a16="http://schemas.microsoft.com/office/drawing/2014/main" val="2428145590"/>
                    </a:ext>
                  </a:extLst>
                </a:gridCol>
                <a:gridCol w="228600">
                  <a:extLst>
                    <a:ext uri="{9D8B030D-6E8A-4147-A177-3AD203B41FA5}">
                      <a16:colId xmlns:a16="http://schemas.microsoft.com/office/drawing/2014/main" val="2688058363"/>
                    </a:ext>
                  </a:extLst>
                </a:gridCol>
                <a:gridCol w="228600">
                  <a:extLst>
                    <a:ext uri="{9D8B030D-6E8A-4147-A177-3AD203B41FA5}">
                      <a16:colId xmlns:a16="http://schemas.microsoft.com/office/drawing/2014/main" val="3478600172"/>
                    </a:ext>
                  </a:extLst>
                </a:gridCol>
                <a:gridCol w="228600">
                  <a:extLst>
                    <a:ext uri="{9D8B030D-6E8A-4147-A177-3AD203B41FA5}">
                      <a16:colId xmlns:a16="http://schemas.microsoft.com/office/drawing/2014/main" val="3094671880"/>
                    </a:ext>
                  </a:extLst>
                </a:gridCol>
                <a:gridCol w="228600">
                  <a:extLst>
                    <a:ext uri="{9D8B030D-6E8A-4147-A177-3AD203B41FA5}">
                      <a16:colId xmlns:a16="http://schemas.microsoft.com/office/drawing/2014/main" val="3103807988"/>
                    </a:ext>
                  </a:extLst>
                </a:gridCol>
                <a:gridCol w="228600">
                  <a:extLst>
                    <a:ext uri="{9D8B030D-6E8A-4147-A177-3AD203B41FA5}">
                      <a16:colId xmlns:a16="http://schemas.microsoft.com/office/drawing/2014/main" val="2245280192"/>
                    </a:ext>
                  </a:extLst>
                </a:gridCol>
                <a:gridCol w="228600">
                  <a:extLst>
                    <a:ext uri="{9D8B030D-6E8A-4147-A177-3AD203B41FA5}">
                      <a16:colId xmlns:a16="http://schemas.microsoft.com/office/drawing/2014/main" val="3616651115"/>
                    </a:ext>
                  </a:extLst>
                </a:gridCol>
                <a:gridCol w="228600">
                  <a:extLst>
                    <a:ext uri="{9D8B030D-6E8A-4147-A177-3AD203B41FA5}">
                      <a16:colId xmlns:a16="http://schemas.microsoft.com/office/drawing/2014/main" val="672182479"/>
                    </a:ext>
                  </a:extLst>
                </a:gridCol>
                <a:gridCol w="228600">
                  <a:extLst>
                    <a:ext uri="{9D8B030D-6E8A-4147-A177-3AD203B41FA5}">
                      <a16:colId xmlns:a16="http://schemas.microsoft.com/office/drawing/2014/main" val="1328240370"/>
                    </a:ext>
                  </a:extLst>
                </a:gridCol>
                <a:gridCol w="228600">
                  <a:extLst>
                    <a:ext uri="{9D8B030D-6E8A-4147-A177-3AD203B41FA5}">
                      <a16:colId xmlns:a16="http://schemas.microsoft.com/office/drawing/2014/main" val="3373639194"/>
                    </a:ext>
                  </a:extLst>
                </a:gridCol>
                <a:gridCol w="228600">
                  <a:extLst>
                    <a:ext uri="{9D8B030D-6E8A-4147-A177-3AD203B41FA5}">
                      <a16:colId xmlns:a16="http://schemas.microsoft.com/office/drawing/2014/main" val="578489065"/>
                    </a:ext>
                  </a:extLst>
                </a:gridCol>
                <a:gridCol w="228600">
                  <a:extLst>
                    <a:ext uri="{9D8B030D-6E8A-4147-A177-3AD203B41FA5}">
                      <a16:colId xmlns:a16="http://schemas.microsoft.com/office/drawing/2014/main" val="1435951462"/>
                    </a:ext>
                  </a:extLst>
                </a:gridCol>
                <a:gridCol w="228600">
                  <a:extLst>
                    <a:ext uri="{9D8B030D-6E8A-4147-A177-3AD203B41FA5}">
                      <a16:colId xmlns:a16="http://schemas.microsoft.com/office/drawing/2014/main" val="1159657977"/>
                    </a:ext>
                  </a:extLst>
                </a:gridCol>
                <a:gridCol w="228600">
                  <a:extLst>
                    <a:ext uri="{9D8B030D-6E8A-4147-A177-3AD203B41FA5}">
                      <a16:colId xmlns:a16="http://schemas.microsoft.com/office/drawing/2014/main" val="4122723968"/>
                    </a:ext>
                  </a:extLst>
                </a:gridCol>
              </a:tblGrid>
              <a:tr h="184150">
                <a:tc>
                  <a:txBody>
                    <a:bodyPr/>
                    <a:lstStyle/>
                    <a:p>
                      <a:pPr algn="ctr" fontAlgn="ctr"/>
                      <a:r>
                        <a:rPr lang="en-US" sz="800" b="0" u="none" strike="noStrike">
                          <a:effectLst/>
                        </a:rPr>
                        <a:t>retry count</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0</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1</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2</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3</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4</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5</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6</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7</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8</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9</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10</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11</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12</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u="none" strike="noStrike">
                          <a:effectLst/>
                        </a:rPr>
                        <a:t>13</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3853855"/>
                  </a:ext>
                </a:extLst>
              </a:tr>
              <a:tr h="184150">
                <a:tc>
                  <a:txBody>
                    <a:bodyPr/>
                    <a:lstStyle/>
                    <a:p>
                      <a:pPr algn="ctr" fontAlgn="ctr"/>
                      <a:r>
                        <a:rPr lang="en-US" sz="800" b="0" u="none" strike="noStrike">
                          <a:effectLst/>
                        </a:rPr>
                        <a:t>deterministic</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d</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d</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d</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d</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d</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d</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7244814"/>
                  </a:ext>
                </a:extLst>
              </a:tr>
              <a:tr h="184150">
                <a:tc>
                  <a:txBody>
                    <a:bodyPr/>
                    <a:lstStyle/>
                    <a:p>
                      <a:pPr algn="ctr" fontAlgn="ctr"/>
                      <a:r>
                        <a:rPr lang="en-US" sz="800" b="0" u="none" strike="noStrike">
                          <a:effectLst/>
                        </a:rPr>
                        <a:t>random</a:t>
                      </a:r>
                      <a:endParaRPr lang="en-US" sz="8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 </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1" i="1" u="none" strike="noStrike">
                          <a:effectLst/>
                        </a:rPr>
                        <a:t>r</a:t>
                      </a:r>
                      <a:endParaRPr lang="en-US" sz="800" b="1" i="1" u="none" strike="noStrike">
                        <a:solidFill>
                          <a:srgbClr val="000000"/>
                        </a:solidFill>
                        <a:effectLst/>
                        <a:latin typeface="Calibri" panose="020F0502020204030204" pitchFamily="34" charset="0"/>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9402949"/>
                  </a:ext>
                </a:extLst>
              </a:tr>
            </a:tbl>
          </a:graphicData>
        </a:graphic>
      </p:graphicFrame>
      <p:sp>
        <p:nvSpPr>
          <p:cNvPr id="5" name="Left Brace 4">
            <a:extLst>
              <a:ext uri="{FF2B5EF4-FFF2-40B4-BE49-F238E27FC236}">
                <a16:creationId xmlns:a16="http://schemas.microsoft.com/office/drawing/2014/main" id="{40607F24-19CA-ED08-09F0-0197CC364275}"/>
              </a:ext>
            </a:extLst>
          </p:cNvPr>
          <p:cNvSpPr/>
          <p:nvPr/>
        </p:nvSpPr>
        <p:spPr bwMode="auto">
          <a:xfrm flipH="1">
            <a:off x="4355976" y="2326829"/>
            <a:ext cx="110035" cy="1332148"/>
          </a:xfrm>
          <a:prstGeom prst="leftBrace">
            <a:avLst>
              <a:gd name="adj1" fmla="val 34222"/>
              <a:gd name="adj2" fmla="val 5000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7199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646B-ED08-7D62-ABB1-423B021AE17F}"/>
              </a:ext>
            </a:extLst>
          </p:cNvPr>
          <p:cNvSpPr>
            <a:spLocks noGrp="1"/>
          </p:cNvSpPr>
          <p:nvPr>
            <p:ph type="title"/>
          </p:nvPr>
        </p:nvSpPr>
        <p:spPr/>
        <p:txBody>
          <a:bodyPr/>
          <a:lstStyle/>
          <a:p>
            <a:r>
              <a:rPr lang="en-US"/>
              <a:t>Illustration of DB</a:t>
            </a:r>
          </a:p>
        </p:txBody>
      </p:sp>
      <p:sp>
        <p:nvSpPr>
          <p:cNvPr id="4" name="Slide Number Placeholder 3">
            <a:extLst>
              <a:ext uri="{FF2B5EF4-FFF2-40B4-BE49-F238E27FC236}">
                <a16:creationId xmlns:a16="http://schemas.microsoft.com/office/drawing/2014/main" id="{060D69B4-5E8D-3BCB-B1F0-933CB535727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5</a:t>
            </a:fld>
            <a:endParaRPr lang="en-US"/>
          </a:p>
        </p:txBody>
      </p:sp>
      <p:sp>
        <p:nvSpPr>
          <p:cNvPr id="7" name="Rectangle 6">
            <a:extLst>
              <a:ext uri="{FF2B5EF4-FFF2-40B4-BE49-F238E27FC236}">
                <a16:creationId xmlns:a16="http://schemas.microsoft.com/office/drawing/2014/main" id="{D47EFAFF-E373-1010-A46F-F57021FB3CE1}"/>
              </a:ext>
            </a:extLst>
          </p:cNvPr>
          <p:cNvSpPr/>
          <p:nvPr/>
        </p:nvSpPr>
        <p:spPr>
          <a:xfrm>
            <a:off x="1363646"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b="1">
                <a:solidFill>
                  <a:schemeClr val="tx1"/>
                </a:solidFill>
              </a:rPr>
              <a:t>10</a:t>
            </a:r>
          </a:p>
        </p:txBody>
      </p:sp>
      <p:sp>
        <p:nvSpPr>
          <p:cNvPr id="8" name="Rectangle 7">
            <a:extLst>
              <a:ext uri="{FF2B5EF4-FFF2-40B4-BE49-F238E27FC236}">
                <a16:creationId xmlns:a16="http://schemas.microsoft.com/office/drawing/2014/main" id="{94D2BC56-C5C9-88EA-C440-9BA9E00104C9}"/>
              </a:ext>
            </a:extLst>
          </p:cNvPr>
          <p:cNvSpPr/>
          <p:nvPr/>
        </p:nvSpPr>
        <p:spPr>
          <a:xfrm>
            <a:off x="1938321" y="3899334"/>
            <a:ext cx="433388" cy="431800"/>
          </a:xfrm>
          <a:prstGeom prst="rect">
            <a:avLst/>
          </a:prstGeom>
          <a:solidFill>
            <a:srgbClr val="FFFF66"/>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b="1">
                <a:solidFill>
                  <a:schemeClr val="tx1"/>
                </a:solidFill>
              </a:rPr>
              <a:t>Tx</a:t>
            </a:r>
          </a:p>
        </p:txBody>
      </p:sp>
      <p:sp>
        <p:nvSpPr>
          <p:cNvPr id="9" name="Rectangle 8">
            <a:extLst>
              <a:ext uri="{FF2B5EF4-FFF2-40B4-BE49-F238E27FC236}">
                <a16:creationId xmlns:a16="http://schemas.microsoft.com/office/drawing/2014/main" id="{CF2B2A58-A7B8-3D39-553E-58EF71802147}"/>
              </a:ext>
            </a:extLst>
          </p:cNvPr>
          <p:cNvSpPr/>
          <p:nvPr/>
        </p:nvSpPr>
        <p:spPr>
          <a:xfrm>
            <a:off x="2514583" y="3899334"/>
            <a:ext cx="900124"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 </a:t>
            </a:r>
          </a:p>
          <a:p>
            <a:pPr algn="ctr">
              <a:defRPr/>
            </a:pPr>
            <a:r>
              <a:rPr lang="en-US" sz="1050">
                <a:solidFill>
                  <a:schemeClr val="tx1"/>
                </a:solidFill>
              </a:rPr>
              <a:t>1</a:t>
            </a:r>
          </a:p>
        </p:txBody>
      </p:sp>
      <p:sp>
        <p:nvSpPr>
          <p:cNvPr id="11" name="Rectangle 10">
            <a:extLst>
              <a:ext uri="{FF2B5EF4-FFF2-40B4-BE49-F238E27FC236}">
                <a16:creationId xmlns:a16="http://schemas.microsoft.com/office/drawing/2014/main" id="{A029C640-5903-EE97-9922-77195B89E1C6}"/>
              </a:ext>
            </a:extLst>
          </p:cNvPr>
          <p:cNvSpPr/>
          <p:nvPr/>
        </p:nvSpPr>
        <p:spPr>
          <a:xfrm>
            <a:off x="3559170" y="3899334"/>
            <a:ext cx="539739"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2</a:t>
            </a:r>
          </a:p>
        </p:txBody>
      </p:sp>
      <p:sp>
        <p:nvSpPr>
          <p:cNvPr id="12" name="Rectangle 11">
            <a:extLst>
              <a:ext uri="{FF2B5EF4-FFF2-40B4-BE49-F238E27FC236}">
                <a16:creationId xmlns:a16="http://schemas.microsoft.com/office/drawing/2014/main" id="{13244760-3F45-454C-1EA3-A3276206CF4E}"/>
              </a:ext>
            </a:extLst>
          </p:cNvPr>
          <p:cNvSpPr/>
          <p:nvPr/>
        </p:nvSpPr>
        <p:spPr>
          <a:xfrm>
            <a:off x="4243371"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3</a:t>
            </a:r>
          </a:p>
        </p:txBody>
      </p:sp>
      <p:sp>
        <p:nvSpPr>
          <p:cNvPr id="13" name="Rectangle 12">
            <a:extLst>
              <a:ext uri="{FF2B5EF4-FFF2-40B4-BE49-F238E27FC236}">
                <a16:creationId xmlns:a16="http://schemas.microsoft.com/office/drawing/2014/main" id="{3CDCCD9D-B3BD-0B4A-A37F-D4C4C07397FE}"/>
              </a:ext>
            </a:extLst>
          </p:cNvPr>
          <p:cNvSpPr/>
          <p:nvPr/>
        </p:nvSpPr>
        <p:spPr>
          <a:xfrm>
            <a:off x="5544431"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5</a:t>
            </a:r>
          </a:p>
        </p:txBody>
      </p:sp>
      <p:sp>
        <p:nvSpPr>
          <p:cNvPr id="14" name="Rectangle 13">
            <a:extLst>
              <a:ext uri="{FF2B5EF4-FFF2-40B4-BE49-F238E27FC236}">
                <a16:creationId xmlns:a16="http://schemas.microsoft.com/office/drawing/2014/main" id="{56AAA174-A88E-28D6-F3A5-6F7686FA4502}"/>
              </a:ext>
            </a:extLst>
          </p:cNvPr>
          <p:cNvSpPr/>
          <p:nvPr/>
        </p:nvSpPr>
        <p:spPr>
          <a:xfrm>
            <a:off x="4853500" y="3899334"/>
            <a:ext cx="546344"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4</a:t>
            </a:r>
          </a:p>
        </p:txBody>
      </p:sp>
      <p:sp>
        <p:nvSpPr>
          <p:cNvPr id="15" name="Rectangle 14">
            <a:extLst>
              <a:ext uri="{FF2B5EF4-FFF2-40B4-BE49-F238E27FC236}">
                <a16:creationId xmlns:a16="http://schemas.microsoft.com/office/drawing/2014/main" id="{7B1C13DD-5922-3E26-4E63-0C70EEC3712E}"/>
              </a:ext>
            </a:extLst>
          </p:cNvPr>
          <p:cNvSpPr/>
          <p:nvPr/>
        </p:nvSpPr>
        <p:spPr>
          <a:xfrm>
            <a:off x="6084888"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6</a:t>
            </a:r>
          </a:p>
        </p:txBody>
      </p:sp>
      <p:sp>
        <p:nvSpPr>
          <p:cNvPr id="16" name="Rectangle 15">
            <a:extLst>
              <a:ext uri="{FF2B5EF4-FFF2-40B4-BE49-F238E27FC236}">
                <a16:creationId xmlns:a16="http://schemas.microsoft.com/office/drawing/2014/main" id="{182D60B3-1577-D73D-AFBA-8E5497A5376D}"/>
              </a:ext>
            </a:extLst>
          </p:cNvPr>
          <p:cNvSpPr/>
          <p:nvPr/>
        </p:nvSpPr>
        <p:spPr>
          <a:xfrm>
            <a:off x="6659563" y="3899334"/>
            <a:ext cx="433387"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b="1">
                <a:solidFill>
                  <a:schemeClr val="tx1"/>
                </a:solidFill>
              </a:rPr>
              <a:t>7</a:t>
            </a:r>
          </a:p>
        </p:txBody>
      </p:sp>
      <p:sp>
        <p:nvSpPr>
          <p:cNvPr id="17" name="Rectangle 16">
            <a:extLst>
              <a:ext uri="{FF2B5EF4-FFF2-40B4-BE49-F238E27FC236}">
                <a16:creationId xmlns:a16="http://schemas.microsoft.com/office/drawing/2014/main" id="{61094BAE-55C1-625F-8BDD-EE4C1CA3FF67}"/>
              </a:ext>
            </a:extLst>
          </p:cNvPr>
          <p:cNvSpPr/>
          <p:nvPr/>
        </p:nvSpPr>
        <p:spPr>
          <a:xfrm>
            <a:off x="7235825" y="3899334"/>
            <a:ext cx="431800" cy="431800"/>
          </a:xfrm>
          <a:prstGeom prst="rect">
            <a:avLst/>
          </a:prstGeom>
          <a:solidFill>
            <a:srgbClr val="FFFF66"/>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b="1">
                <a:solidFill>
                  <a:schemeClr val="tx1"/>
                </a:solidFill>
              </a:rPr>
              <a:t>Tx</a:t>
            </a:r>
          </a:p>
        </p:txBody>
      </p:sp>
      <p:sp>
        <p:nvSpPr>
          <p:cNvPr id="18" name="Rectangle 17">
            <a:extLst>
              <a:ext uri="{FF2B5EF4-FFF2-40B4-BE49-F238E27FC236}">
                <a16:creationId xmlns:a16="http://schemas.microsoft.com/office/drawing/2014/main" id="{D9CF526C-CD88-CCBE-DF87-5044D360A84C}"/>
              </a:ext>
            </a:extLst>
          </p:cNvPr>
          <p:cNvSpPr/>
          <p:nvPr/>
        </p:nvSpPr>
        <p:spPr>
          <a:xfrm>
            <a:off x="7812088"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1</a:t>
            </a:r>
          </a:p>
        </p:txBody>
      </p:sp>
      <p:sp>
        <p:nvSpPr>
          <p:cNvPr id="19" name="Rectangle 18">
            <a:extLst>
              <a:ext uri="{FF2B5EF4-FFF2-40B4-BE49-F238E27FC236}">
                <a16:creationId xmlns:a16="http://schemas.microsoft.com/office/drawing/2014/main" id="{CFB3761B-5340-FEAA-4098-6790B971F4C4}"/>
              </a:ext>
            </a:extLst>
          </p:cNvPr>
          <p:cNvSpPr/>
          <p:nvPr/>
        </p:nvSpPr>
        <p:spPr>
          <a:xfrm>
            <a:off x="787384"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50">
                <a:solidFill>
                  <a:schemeClr val="tx1"/>
                </a:solidFill>
              </a:rPr>
              <a:t>int</a:t>
            </a:r>
          </a:p>
          <a:p>
            <a:pPr algn="ctr">
              <a:defRPr/>
            </a:pPr>
            <a:r>
              <a:rPr lang="en-US" sz="1050">
                <a:solidFill>
                  <a:schemeClr val="tx1"/>
                </a:solidFill>
              </a:rPr>
              <a:t>3</a:t>
            </a:r>
          </a:p>
        </p:txBody>
      </p:sp>
      <p:sp>
        <p:nvSpPr>
          <p:cNvPr id="20" name="TextBox 39">
            <a:extLst>
              <a:ext uri="{FF2B5EF4-FFF2-40B4-BE49-F238E27FC236}">
                <a16:creationId xmlns:a16="http://schemas.microsoft.com/office/drawing/2014/main" id="{626A3CD3-73B3-D44D-A160-9718D0D83744}"/>
              </a:ext>
            </a:extLst>
          </p:cNvPr>
          <p:cNvSpPr txBox="1">
            <a:spLocks noChangeArrowheads="1"/>
          </p:cNvSpPr>
          <p:nvPr/>
        </p:nvSpPr>
        <p:spPr bwMode="auto">
          <a:xfrm>
            <a:off x="1785175" y="4635934"/>
            <a:ext cx="730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IPT = </a:t>
            </a:r>
            <a:r>
              <a:rPr lang="en-US" altLang="en-US" b="1"/>
              <a:t>10</a:t>
            </a:r>
          </a:p>
        </p:txBody>
      </p:sp>
      <p:cxnSp>
        <p:nvCxnSpPr>
          <p:cNvPr id="21" name="Straight Arrow Connector 20">
            <a:extLst>
              <a:ext uri="{FF2B5EF4-FFF2-40B4-BE49-F238E27FC236}">
                <a16:creationId xmlns:a16="http://schemas.microsoft.com/office/drawing/2014/main" id="{AF43D7AD-53E1-5DE4-2C60-C7A4B8281304}"/>
              </a:ext>
            </a:extLst>
          </p:cNvPr>
          <p:cNvCxnSpPr/>
          <p:nvPr/>
        </p:nvCxnSpPr>
        <p:spPr>
          <a:xfrm flipV="1">
            <a:off x="2152624" y="4394634"/>
            <a:ext cx="0" cy="28892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24" name="TextBox 43">
            <a:extLst>
              <a:ext uri="{FF2B5EF4-FFF2-40B4-BE49-F238E27FC236}">
                <a16:creationId xmlns:a16="http://schemas.microsoft.com/office/drawing/2014/main" id="{5D8BEFE5-713E-85A7-AF2B-29CE6AE02CFB}"/>
              </a:ext>
            </a:extLst>
          </p:cNvPr>
          <p:cNvSpPr txBox="1">
            <a:spLocks noChangeArrowheads="1"/>
          </p:cNvSpPr>
          <p:nvPr/>
        </p:nvSpPr>
        <p:spPr bwMode="auto">
          <a:xfrm>
            <a:off x="7135448" y="4634347"/>
            <a:ext cx="653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t>IPT = </a:t>
            </a:r>
            <a:r>
              <a:rPr lang="en-US" altLang="en-US" b="1"/>
              <a:t>7</a:t>
            </a:r>
          </a:p>
        </p:txBody>
      </p:sp>
      <p:cxnSp>
        <p:nvCxnSpPr>
          <p:cNvPr id="25" name="Straight Arrow Connector 24">
            <a:extLst>
              <a:ext uri="{FF2B5EF4-FFF2-40B4-BE49-F238E27FC236}">
                <a16:creationId xmlns:a16="http://schemas.microsoft.com/office/drawing/2014/main" id="{3696C58D-9354-E9DF-86D1-0918AF78BD08}"/>
              </a:ext>
            </a:extLst>
          </p:cNvPr>
          <p:cNvCxnSpPr/>
          <p:nvPr/>
        </p:nvCxnSpPr>
        <p:spPr>
          <a:xfrm flipV="1">
            <a:off x="7451725" y="4385109"/>
            <a:ext cx="0" cy="287338"/>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26" name="TextBox 45">
            <a:extLst>
              <a:ext uri="{FF2B5EF4-FFF2-40B4-BE49-F238E27FC236}">
                <a16:creationId xmlns:a16="http://schemas.microsoft.com/office/drawing/2014/main" id="{4F59980D-7B42-0B84-4845-6788E54F3557}"/>
              </a:ext>
            </a:extLst>
          </p:cNvPr>
          <p:cNvSpPr txBox="1">
            <a:spLocks noChangeArrowheads="1"/>
          </p:cNvSpPr>
          <p:nvPr/>
        </p:nvSpPr>
        <p:spPr bwMode="auto">
          <a:xfrm>
            <a:off x="4319972" y="1657352"/>
            <a:ext cx="290555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100"/>
              <a:t>IPT is the number of times the backoff was interrupted by a CCA busy condition until the occurrence of AIFS idle time. A backoff interruption is caused by a TXOP (or collision) by another node</a:t>
            </a:r>
          </a:p>
        </p:txBody>
      </p:sp>
      <p:cxnSp>
        <p:nvCxnSpPr>
          <p:cNvPr id="27" name="Straight Arrow Connector 26">
            <a:extLst>
              <a:ext uri="{FF2B5EF4-FFF2-40B4-BE49-F238E27FC236}">
                <a16:creationId xmlns:a16="http://schemas.microsoft.com/office/drawing/2014/main" id="{92E596EC-E813-30FA-C21F-35525DB0283A}"/>
              </a:ext>
            </a:extLst>
          </p:cNvPr>
          <p:cNvCxnSpPr>
            <a:cxnSpLocks/>
          </p:cNvCxnSpPr>
          <p:nvPr/>
        </p:nvCxnSpPr>
        <p:spPr>
          <a:xfrm flipV="1">
            <a:off x="2175376" y="2889039"/>
            <a:ext cx="0" cy="935410"/>
          </a:xfrm>
          <a:prstGeom prst="straightConnector1">
            <a:avLst/>
          </a:prstGeom>
          <a:ln w="6350">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28" name="TextBox 45">
            <a:extLst>
              <a:ext uri="{FF2B5EF4-FFF2-40B4-BE49-F238E27FC236}">
                <a16:creationId xmlns:a16="http://schemas.microsoft.com/office/drawing/2014/main" id="{AB316310-C658-0DC2-2B55-E3F69BE849BF}"/>
              </a:ext>
            </a:extLst>
          </p:cNvPr>
          <p:cNvSpPr txBox="1">
            <a:spLocks noChangeArrowheads="1"/>
          </p:cNvSpPr>
          <p:nvPr/>
        </p:nvSpPr>
        <p:spPr bwMode="auto">
          <a:xfrm>
            <a:off x="1074895" y="2206704"/>
            <a:ext cx="22009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100"/>
              <a:t>TXOP by the node under consideration (may consist of</a:t>
            </a:r>
          </a:p>
          <a:p>
            <a:pPr algn="ctr"/>
            <a:r>
              <a:rPr lang="en-US" altLang="en-US" sz="1100"/>
              <a:t>RTS/CTS/A-MPDU/BA)</a:t>
            </a:r>
          </a:p>
        </p:txBody>
      </p:sp>
      <p:cxnSp>
        <p:nvCxnSpPr>
          <p:cNvPr id="29" name="Straight Arrow Connector 28">
            <a:extLst>
              <a:ext uri="{FF2B5EF4-FFF2-40B4-BE49-F238E27FC236}">
                <a16:creationId xmlns:a16="http://schemas.microsoft.com/office/drawing/2014/main" id="{F3E2800C-1B11-D224-A059-85D760A08943}"/>
              </a:ext>
            </a:extLst>
          </p:cNvPr>
          <p:cNvCxnSpPr>
            <a:cxnSpLocks/>
          </p:cNvCxnSpPr>
          <p:nvPr/>
        </p:nvCxnSpPr>
        <p:spPr>
          <a:xfrm flipV="1">
            <a:off x="5759996" y="2687573"/>
            <a:ext cx="0" cy="1136876"/>
          </a:xfrm>
          <a:prstGeom prst="straightConnector1">
            <a:avLst/>
          </a:prstGeom>
          <a:ln w="6350">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30" name="TextBox 39">
            <a:extLst>
              <a:ext uri="{FF2B5EF4-FFF2-40B4-BE49-F238E27FC236}">
                <a16:creationId xmlns:a16="http://schemas.microsoft.com/office/drawing/2014/main" id="{88A325D6-C0F7-3254-C011-DA0E0C50A903}"/>
              </a:ext>
            </a:extLst>
          </p:cNvPr>
          <p:cNvSpPr txBox="1">
            <a:spLocks noChangeArrowheads="1"/>
          </p:cNvSpPr>
          <p:nvPr/>
        </p:nvSpPr>
        <p:spPr bwMode="auto">
          <a:xfrm>
            <a:off x="431540" y="3897151"/>
            <a:ext cx="319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a:t>...</a:t>
            </a:r>
          </a:p>
        </p:txBody>
      </p:sp>
      <p:sp>
        <p:nvSpPr>
          <p:cNvPr id="31" name="TextBox 39">
            <a:extLst>
              <a:ext uri="{FF2B5EF4-FFF2-40B4-BE49-F238E27FC236}">
                <a16:creationId xmlns:a16="http://schemas.microsoft.com/office/drawing/2014/main" id="{4F9E5916-A61E-0952-4A1E-7BD49C49CFA9}"/>
              </a:ext>
            </a:extLst>
          </p:cNvPr>
          <p:cNvSpPr txBox="1">
            <a:spLocks noChangeArrowheads="1"/>
          </p:cNvSpPr>
          <p:nvPr/>
        </p:nvSpPr>
        <p:spPr bwMode="auto">
          <a:xfrm>
            <a:off x="8280412" y="3893735"/>
            <a:ext cx="319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a:t>...</a:t>
            </a:r>
          </a:p>
        </p:txBody>
      </p:sp>
      <p:sp>
        <p:nvSpPr>
          <p:cNvPr id="32" name="Rectangle 31">
            <a:extLst>
              <a:ext uri="{FF2B5EF4-FFF2-40B4-BE49-F238E27FC236}">
                <a16:creationId xmlns:a16="http://schemas.microsoft.com/office/drawing/2014/main" id="{962D6DB2-CEBD-4149-5489-179576AC4A23}"/>
              </a:ext>
            </a:extLst>
          </p:cNvPr>
          <p:cNvSpPr/>
          <p:nvPr/>
        </p:nvSpPr>
        <p:spPr>
          <a:xfrm>
            <a:off x="5184068" y="5362135"/>
            <a:ext cx="2231649" cy="600164"/>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n-US" sz="1100">
                <a:solidFill>
                  <a:schemeClr val="tx1"/>
                </a:solidFill>
              </a:rPr>
              <a:t>A backoff interruption is a TXOP by another node (may consist of RTS/CTS/A-MPDU/BA)</a:t>
            </a:r>
          </a:p>
        </p:txBody>
      </p:sp>
      <p:sp>
        <p:nvSpPr>
          <p:cNvPr id="38" name="Rectangle 37">
            <a:extLst>
              <a:ext uri="{FF2B5EF4-FFF2-40B4-BE49-F238E27FC236}">
                <a16:creationId xmlns:a16="http://schemas.microsoft.com/office/drawing/2014/main" id="{F46E02F7-46BB-ED57-740C-89BC73ACA121}"/>
              </a:ext>
            </a:extLst>
          </p:cNvPr>
          <p:cNvSpPr/>
          <p:nvPr/>
        </p:nvSpPr>
        <p:spPr>
          <a:xfrm>
            <a:off x="2543112" y="5360394"/>
            <a:ext cx="1898276" cy="600164"/>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a:defRPr/>
            </a:pPr>
            <a:r>
              <a:rPr lang="en-US" sz="1100">
                <a:solidFill>
                  <a:schemeClr val="tx1"/>
                </a:solidFill>
              </a:rPr>
              <a:t>Continued backoff countdown</a:t>
            </a:r>
          </a:p>
          <a:p>
            <a:pPr algn="ctr">
              <a:defRPr/>
            </a:pPr>
            <a:r>
              <a:rPr lang="en-US" sz="1100">
                <a:solidFill>
                  <a:schemeClr val="tx1"/>
                </a:solidFill>
              </a:rPr>
              <a:t>AIFS – s – s – s – s – s</a:t>
            </a:r>
          </a:p>
          <a:p>
            <a:pPr algn="ctr">
              <a:defRPr/>
            </a:pPr>
            <a:r>
              <a:rPr lang="en-US" sz="1100">
                <a:solidFill>
                  <a:schemeClr val="tx1"/>
                </a:solidFill>
              </a:rPr>
              <a:t>(AIFS and s are backoff slots)</a:t>
            </a:r>
          </a:p>
        </p:txBody>
      </p:sp>
      <p:cxnSp>
        <p:nvCxnSpPr>
          <p:cNvPr id="39" name="Straight Arrow Connector 38">
            <a:extLst>
              <a:ext uri="{FF2B5EF4-FFF2-40B4-BE49-F238E27FC236}">
                <a16:creationId xmlns:a16="http://schemas.microsoft.com/office/drawing/2014/main" id="{3CF05FE6-371A-D8D2-0395-77D2261CDBBA}"/>
              </a:ext>
            </a:extLst>
          </p:cNvPr>
          <p:cNvCxnSpPr>
            <a:cxnSpLocks/>
          </p:cNvCxnSpPr>
          <p:nvPr/>
        </p:nvCxnSpPr>
        <p:spPr>
          <a:xfrm flipH="1" flipV="1">
            <a:off x="3558452" y="4401207"/>
            <a:ext cx="587374" cy="935658"/>
          </a:xfrm>
          <a:prstGeom prst="straightConnector1">
            <a:avLst/>
          </a:prstGeom>
          <a:ln w="63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D2B2E60-0FE0-6731-DA53-31FA5A66C7C6}"/>
              </a:ext>
            </a:extLst>
          </p:cNvPr>
          <p:cNvCxnSpPr>
            <a:cxnSpLocks/>
          </p:cNvCxnSpPr>
          <p:nvPr/>
        </p:nvCxnSpPr>
        <p:spPr>
          <a:xfrm flipV="1">
            <a:off x="2827781" y="4401207"/>
            <a:ext cx="587374" cy="935658"/>
          </a:xfrm>
          <a:prstGeom prst="straightConnector1">
            <a:avLst/>
          </a:prstGeom>
          <a:ln w="63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539E00D4-00B7-E974-B5B5-7172B1F8FF64}"/>
              </a:ext>
            </a:extLst>
          </p:cNvPr>
          <p:cNvCxnSpPr>
            <a:cxnSpLocks/>
          </p:cNvCxnSpPr>
          <p:nvPr/>
        </p:nvCxnSpPr>
        <p:spPr>
          <a:xfrm flipH="1" flipV="1">
            <a:off x="7011475" y="3664287"/>
            <a:ext cx="188817" cy="160162"/>
          </a:xfrm>
          <a:prstGeom prst="straightConnector1">
            <a:avLst/>
          </a:prstGeom>
          <a:ln w="6350">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0FEF63F0-3E30-0F69-7486-73D7B87E5975}"/>
              </a:ext>
            </a:extLst>
          </p:cNvPr>
          <p:cNvSpPr/>
          <p:nvPr/>
        </p:nvSpPr>
        <p:spPr>
          <a:xfrm>
            <a:off x="6336196" y="3187233"/>
            <a:ext cx="1025707" cy="430887"/>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n-US" sz="1100">
                <a:solidFill>
                  <a:schemeClr val="tx1"/>
                </a:solidFill>
              </a:rPr>
              <a:t>the backoff expires</a:t>
            </a:r>
          </a:p>
        </p:txBody>
      </p:sp>
      <p:cxnSp>
        <p:nvCxnSpPr>
          <p:cNvPr id="36" name="Straight Arrow Connector 35">
            <a:extLst>
              <a:ext uri="{FF2B5EF4-FFF2-40B4-BE49-F238E27FC236}">
                <a16:creationId xmlns:a16="http://schemas.microsoft.com/office/drawing/2014/main" id="{A6F21FAF-AD71-6CD5-DBD5-B29FBB1F2C49}"/>
              </a:ext>
            </a:extLst>
          </p:cNvPr>
          <p:cNvCxnSpPr>
            <a:cxnSpLocks/>
          </p:cNvCxnSpPr>
          <p:nvPr/>
        </p:nvCxnSpPr>
        <p:spPr>
          <a:xfrm flipV="1">
            <a:off x="7709986" y="3664287"/>
            <a:ext cx="188817" cy="160162"/>
          </a:xfrm>
          <a:prstGeom prst="straightConnector1">
            <a:avLst/>
          </a:prstGeom>
          <a:ln w="6350">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19E839F7-5C0E-31D6-0579-4C2F07B6CB37}"/>
              </a:ext>
            </a:extLst>
          </p:cNvPr>
          <p:cNvSpPr/>
          <p:nvPr/>
        </p:nvSpPr>
        <p:spPr>
          <a:xfrm>
            <a:off x="7576168" y="3187233"/>
            <a:ext cx="1567832" cy="430887"/>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n-US" sz="1100">
                <a:solidFill>
                  <a:schemeClr val="tx1"/>
                </a:solidFill>
              </a:rPr>
              <a:t>a new backoff is selected as b + </a:t>
            </a:r>
            <a:r>
              <a:rPr lang="en-US" sz="1100" b="1">
                <a:solidFill>
                  <a:schemeClr val="tx1"/>
                </a:solidFill>
              </a:rPr>
              <a:t>7</a:t>
            </a:r>
          </a:p>
        </p:txBody>
      </p:sp>
      <p:cxnSp>
        <p:nvCxnSpPr>
          <p:cNvPr id="42" name="Straight Arrow Connector 41">
            <a:extLst>
              <a:ext uri="{FF2B5EF4-FFF2-40B4-BE49-F238E27FC236}">
                <a16:creationId xmlns:a16="http://schemas.microsoft.com/office/drawing/2014/main" id="{743FAFAD-A7F1-8810-B5B0-0FF5A9C284B5}"/>
              </a:ext>
            </a:extLst>
          </p:cNvPr>
          <p:cNvCxnSpPr>
            <a:cxnSpLocks/>
          </p:cNvCxnSpPr>
          <p:nvPr/>
        </p:nvCxnSpPr>
        <p:spPr>
          <a:xfrm flipH="1" flipV="1">
            <a:off x="1718887" y="3664287"/>
            <a:ext cx="188817" cy="160162"/>
          </a:xfrm>
          <a:prstGeom prst="straightConnector1">
            <a:avLst/>
          </a:prstGeom>
          <a:ln w="6350">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D4EAC3CA-AE61-3C14-3EC4-047E24DCA3BF}"/>
              </a:ext>
            </a:extLst>
          </p:cNvPr>
          <p:cNvSpPr/>
          <p:nvPr/>
        </p:nvSpPr>
        <p:spPr>
          <a:xfrm>
            <a:off x="1043608" y="3187233"/>
            <a:ext cx="1025707" cy="430887"/>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n-US" sz="1100">
                <a:solidFill>
                  <a:schemeClr val="tx1"/>
                </a:solidFill>
              </a:rPr>
              <a:t>the backoff expires</a:t>
            </a:r>
          </a:p>
        </p:txBody>
      </p:sp>
      <p:cxnSp>
        <p:nvCxnSpPr>
          <p:cNvPr id="44" name="Straight Arrow Connector 43">
            <a:extLst>
              <a:ext uri="{FF2B5EF4-FFF2-40B4-BE49-F238E27FC236}">
                <a16:creationId xmlns:a16="http://schemas.microsoft.com/office/drawing/2014/main" id="{C5B1E5ED-3E7D-0A97-01E7-C09CD94D4D78}"/>
              </a:ext>
            </a:extLst>
          </p:cNvPr>
          <p:cNvCxnSpPr>
            <a:cxnSpLocks/>
          </p:cNvCxnSpPr>
          <p:nvPr/>
        </p:nvCxnSpPr>
        <p:spPr>
          <a:xfrm flipV="1">
            <a:off x="2417398" y="3664287"/>
            <a:ext cx="188817" cy="160162"/>
          </a:xfrm>
          <a:prstGeom prst="straightConnector1">
            <a:avLst/>
          </a:prstGeom>
          <a:ln w="6350">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F85C1340-6B30-E2FC-0453-33B7D99F1AA5}"/>
              </a:ext>
            </a:extLst>
          </p:cNvPr>
          <p:cNvSpPr/>
          <p:nvPr/>
        </p:nvSpPr>
        <p:spPr>
          <a:xfrm>
            <a:off x="2283580" y="3187233"/>
            <a:ext cx="1604344" cy="430887"/>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defRPr/>
            </a:pPr>
            <a:r>
              <a:rPr lang="en-US" sz="1100">
                <a:solidFill>
                  <a:schemeClr val="tx1"/>
                </a:solidFill>
              </a:rPr>
              <a:t>a new backoff is selected as b + </a:t>
            </a:r>
            <a:r>
              <a:rPr lang="en-US" sz="1100" b="1">
                <a:solidFill>
                  <a:schemeClr val="tx1"/>
                </a:solidFill>
              </a:rPr>
              <a:t>10</a:t>
            </a:r>
          </a:p>
        </p:txBody>
      </p:sp>
      <p:cxnSp>
        <p:nvCxnSpPr>
          <p:cNvPr id="3" name="Straight Arrow Connector 2">
            <a:extLst>
              <a:ext uri="{FF2B5EF4-FFF2-40B4-BE49-F238E27FC236}">
                <a16:creationId xmlns:a16="http://schemas.microsoft.com/office/drawing/2014/main" id="{C4A59BE7-F99F-497A-3741-D8FA4EB73E87}"/>
              </a:ext>
            </a:extLst>
          </p:cNvPr>
          <p:cNvCxnSpPr>
            <a:cxnSpLocks/>
          </p:cNvCxnSpPr>
          <p:nvPr/>
        </p:nvCxnSpPr>
        <p:spPr>
          <a:xfrm flipV="1">
            <a:off x="1007604" y="4421105"/>
            <a:ext cx="0" cy="952210"/>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 name="TextBox 45">
            <a:extLst>
              <a:ext uri="{FF2B5EF4-FFF2-40B4-BE49-F238E27FC236}">
                <a16:creationId xmlns:a16="http://schemas.microsoft.com/office/drawing/2014/main" id="{0C359115-7F95-8109-543E-4CC839B6E46A}"/>
              </a:ext>
            </a:extLst>
          </p:cNvPr>
          <p:cNvSpPr txBox="1">
            <a:spLocks noChangeArrowheads="1"/>
          </p:cNvSpPr>
          <p:nvPr/>
        </p:nvSpPr>
        <p:spPr bwMode="auto">
          <a:xfrm>
            <a:off x="35496" y="5416689"/>
            <a:ext cx="22009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100"/>
              <a:t>TXOP by another node, which causes a backoff interruption at the node under consideration</a:t>
            </a:r>
          </a:p>
        </p:txBody>
      </p:sp>
      <p:cxnSp>
        <p:nvCxnSpPr>
          <p:cNvPr id="6" name="Straight Arrow Connector 5">
            <a:extLst>
              <a:ext uri="{FF2B5EF4-FFF2-40B4-BE49-F238E27FC236}">
                <a16:creationId xmlns:a16="http://schemas.microsoft.com/office/drawing/2014/main" id="{B7EE454C-CAA8-EBE7-FAB4-A150B6564A16}"/>
              </a:ext>
            </a:extLst>
          </p:cNvPr>
          <p:cNvCxnSpPr>
            <a:cxnSpLocks/>
          </p:cNvCxnSpPr>
          <p:nvPr/>
        </p:nvCxnSpPr>
        <p:spPr>
          <a:xfrm flipV="1">
            <a:off x="6300192" y="4437211"/>
            <a:ext cx="0" cy="952210"/>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72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646B-ED08-7D62-ABB1-423B021AE17F}"/>
              </a:ext>
            </a:extLst>
          </p:cNvPr>
          <p:cNvSpPr>
            <a:spLocks noGrp="1"/>
          </p:cNvSpPr>
          <p:nvPr>
            <p:ph type="title"/>
          </p:nvPr>
        </p:nvSpPr>
        <p:spPr/>
        <p:txBody>
          <a:bodyPr/>
          <a:lstStyle/>
          <a:p>
            <a:r>
              <a:rPr lang="en-US"/>
              <a:t>DB round robin situation for 3 nodes</a:t>
            </a:r>
          </a:p>
        </p:txBody>
      </p:sp>
      <p:sp>
        <p:nvSpPr>
          <p:cNvPr id="4" name="Slide Number Placeholder 3">
            <a:extLst>
              <a:ext uri="{FF2B5EF4-FFF2-40B4-BE49-F238E27FC236}">
                <a16:creationId xmlns:a16="http://schemas.microsoft.com/office/drawing/2014/main" id="{060D69B4-5E8D-3BCB-B1F0-933CB535727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6</a:t>
            </a:fld>
            <a:endParaRPr lang="en-US"/>
          </a:p>
        </p:txBody>
      </p:sp>
      <p:sp>
        <p:nvSpPr>
          <p:cNvPr id="7" name="Rectangle 6">
            <a:extLst>
              <a:ext uri="{FF2B5EF4-FFF2-40B4-BE49-F238E27FC236}">
                <a16:creationId xmlns:a16="http://schemas.microsoft.com/office/drawing/2014/main" id="{D47EFAFF-E373-1010-A46F-F57021FB3CE1}"/>
              </a:ext>
            </a:extLst>
          </p:cNvPr>
          <p:cNvSpPr/>
          <p:nvPr/>
        </p:nvSpPr>
        <p:spPr>
          <a:xfrm>
            <a:off x="1363646"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 3</a:t>
            </a:r>
            <a:endParaRPr lang="en-US" sz="900" b="1">
              <a:solidFill>
                <a:schemeClr val="tx1"/>
              </a:solidFill>
            </a:endParaRPr>
          </a:p>
        </p:txBody>
      </p:sp>
      <p:sp>
        <p:nvSpPr>
          <p:cNvPr id="8" name="Rectangle 7">
            <a:extLst>
              <a:ext uri="{FF2B5EF4-FFF2-40B4-BE49-F238E27FC236}">
                <a16:creationId xmlns:a16="http://schemas.microsoft.com/office/drawing/2014/main" id="{94D2BC56-C5C9-88EA-C440-9BA9E00104C9}"/>
              </a:ext>
            </a:extLst>
          </p:cNvPr>
          <p:cNvSpPr/>
          <p:nvPr/>
        </p:nvSpPr>
        <p:spPr>
          <a:xfrm>
            <a:off x="1938321" y="3899334"/>
            <a:ext cx="433388" cy="431800"/>
          </a:xfrm>
          <a:prstGeom prst="rect">
            <a:avLst/>
          </a:prstGeom>
          <a:solidFill>
            <a:srgbClr val="FFFF66"/>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b="1">
                <a:solidFill>
                  <a:schemeClr val="tx1"/>
                </a:solidFill>
              </a:rPr>
              <a:t>node</a:t>
            </a:r>
          </a:p>
          <a:p>
            <a:pPr algn="ctr">
              <a:defRPr/>
            </a:pPr>
            <a:r>
              <a:rPr lang="en-US" sz="900" b="1">
                <a:solidFill>
                  <a:schemeClr val="tx1"/>
                </a:solidFill>
              </a:rPr>
              <a:t>1</a:t>
            </a:r>
          </a:p>
        </p:txBody>
      </p:sp>
      <p:sp>
        <p:nvSpPr>
          <p:cNvPr id="9" name="Rectangle 8">
            <a:extLst>
              <a:ext uri="{FF2B5EF4-FFF2-40B4-BE49-F238E27FC236}">
                <a16:creationId xmlns:a16="http://schemas.microsoft.com/office/drawing/2014/main" id="{CF2B2A58-A7B8-3D39-553E-58EF71802147}"/>
              </a:ext>
            </a:extLst>
          </p:cNvPr>
          <p:cNvSpPr/>
          <p:nvPr/>
        </p:nvSpPr>
        <p:spPr>
          <a:xfrm>
            <a:off x="2514583" y="3899334"/>
            <a:ext cx="900124"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a:t>
            </a:r>
          </a:p>
          <a:p>
            <a:pPr algn="ctr">
              <a:defRPr/>
            </a:pPr>
            <a:r>
              <a:rPr lang="en-US" sz="900">
                <a:solidFill>
                  <a:schemeClr val="tx1"/>
                </a:solidFill>
              </a:rPr>
              <a:t>2</a:t>
            </a:r>
          </a:p>
        </p:txBody>
      </p:sp>
      <p:sp>
        <p:nvSpPr>
          <p:cNvPr id="11" name="Rectangle 10">
            <a:extLst>
              <a:ext uri="{FF2B5EF4-FFF2-40B4-BE49-F238E27FC236}">
                <a16:creationId xmlns:a16="http://schemas.microsoft.com/office/drawing/2014/main" id="{A029C640-5903-EE97-9922-77195B89E1C6}"/>
              </a:ext>
            </a:extLst>
          </p:cNvPr>
          <p:cNvSpPr/>
          <p:nvPr/>
        </p:nvSpPr>
        <p:spPr>
          <a:xfrm>
            <a:off x="3559170" y="3899334"/>
            <a:ext cx="539739"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a:t>
            </a:r>
          </a:p>
          <a:p>
            <a:pPr algn="ctr">
              <a:defRPr/>
            </a:pPr>
            <a:r>
              <a:rPr lang="en-US" sz="900">
                <a:solidFill>
                  <a:schemeClr val="tx1"/>
                </a:solidFill>
              </a:rPr>
              <a:t>3</a:t>
            </a:r>
          </a:p>
        </p:txBody>
      </p:sp>
      <p:sp>
        <p:nvSpPr>
          <p:cNvPr id="12" name="Rectangle 11">
            <a:extLst>
              <a:ext uri="{FF2B5EF4-FFF2-40B4-BE49-F238E27FC236}">
                <a16:creationId xmlns:a16="http://schemas.microsoft.com/office/drawing/2014/main" id="{13244760-3F45-454C-1EA3-A3276206CF4E}"/>
              </a:ext>
            </a:extLst>
          </p:cNvPr>
          <p:cNvSpPr/>
          <p:nvPr/>
        </p:nvSpPr>
        <p:spPr>
          <a:xfrm>
            <a:off x="4243371" y="3899334"/>
            <a:ext cx="431800" cy="431800"/>
          </a:xfrm>
          <a:prstGeom prst="rect">
            <a:avLst/>
          </a:prstGeom>
          <a:solidFill>
            <a:srgbClr val="FFFF66"/>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900" b="1">
                <a:solidFill>
                  <a:schemeClr val="tx1"/>
                </a:solidFill>
              </a:rPr>
              <a:t>node 1</a:t>
            </a:r>
          </a:p>
        </p:txBody>
      </p:sp>
      <p:sp>
        <p:nvSpPr>
          <p:cNvPr id="13" name="Rectangle 12">
            <a:extLst>
              <a:ext uri="{FF2B5EF4-FFF2-40B4-BE49-F238E27FC236}">
                <a16:creationId xmlns:a16="http://schemas.microsoft.com/office/drawing/2014/main" id="{3CDCCD9D-B3BD-0B4A-A37F-D4C4C07397FE}"/>
              </a:ext>
            </a:extLst>
          </p:cNvPr>
          <p:cNvSpPr/>
          <p:nvPr/>
        </p:nvSpPr>
        <p:spPr>
          <a:xfrm>
            <a:off x="5544431"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 3</a:t>
            </a:r>
          </a:p>
        </p:txBody>
      </p:sp>
      <p:sp>
        <p:nvSpPr>
          <p:cNvPr id="14" name="Rectangle 13">
            <a:extLst>
              <a:ext uri="{FF2B5EF4-FFF2-40B4-BE49-F238E27FC236}">
                <a16:creationId xmlns:a16="http://schemas.microsoft.com/office/drawing/2014/main" id="{56AAA174-A88E-28D6-F3A5-6F7686FA4502}"/>
              </a:ext>
            </a:extLst>
          </p:cNvPr>
          <p:cNvSpPr/>
          <p:nvPr/>
        </p:nvSpPr>
        <p:spPr>
          <a:xfrm>
            <a:off x="4853500" y="3899334"/>
            <a:ext cx="546344"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a:t>
            </a:r>
          </a:p>
          <a:p>
            <a:pPr algn="ctr">
              <a:defRPr/>
            </a:pPr>
            <a:r>
              <a:rPr lang="en-US" sz="900">
                <a:solidFill>
                  <a:schemeClr val="tx1"/>
                </a:solidFill>
              </a:rPr>
              <a:t>2</a:t>
            </a:r>
          </a:p>
        </p:txBody>
      </p:sp>
      <p:sp>
        <p:nvSpPr>
          <p:cNvPr id="15" name="Rectangle 14">
            <a:extLst>
              <a:ext uri="{FF2B5EF4-FFF2-40B4-BE49-F238E27FC236}">
                <a16:creationId xmlns:a16="http://schemas.microsoft.com/office/drawing/2014/main" id="{7B1C13DD-5922-3E26-4E63-0C70EEC3712E}"/>
              </a:ext>
            </a:extLst>
          </p:cNvPr>
          <p:cNvSpPr/>
          <p:nvPr/>
        </p:nvSpPr>
        <p:spPr>
          <a:xfrm>
            <a:off x="6084888" y="3899334"/>
            <a:ext cx="431800" cy="431800"/>
          </a:xfrm>
          <a:prstGeom prst="rect">
            <a:avLst/>
          </a:prstGeom>
          <a:solidFill>
            <a:srgbClr val="FFFF66"/>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900" b="1">
                <a:solidFill>
                  <a:schemeClr val="tx1"/>
                </a:solidFill>
              </a:rPr>
              <a:t>node 1</a:t>
            </a:r>
          </a:p>
        </p:txBody>
      </p:sp>
      <p:sp>
        <p:nvSpPr>
          <p:cNvPr id="16" name="Rectangle 15">
            <a:extLst>
              <a:ext uri="{FF2B5EF4-FFF2-40B4-BE49-F238E27FC236}">
                <a16:creationId xmlns:a16="http://schemas.microsoft.com/office/drawing/2014/main" id="{182D60B3-1577-D73D-AFBA-8E5497A5376D}"/>
              </a:ext>
            </a:extLst>
          </p:cNvPr>
          <p:cNvSpPr/>
          <p:nvPr/>
        </p:nvSpPr>
        <p:spPr>
          <a:xfrm>
            <a:off x="6659563" y="3899334"/>
            <a:ext cx="433387"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 2</a:t>
            </a:r>
            <a:endParaRPr lang="en-US" sz="900" b="1">
              <a:solidFill>
                <a:schemeClr val="tx1"/>
              </a:solidFill>
            </a:endParaRPr>
          </a:p>
        </p:txBody>
      </p:sp>
      <p:sp>
        <p:nvSpPr>
          <p:cNvPr id="17" name="Rectangle 16">
            <a:extLst>
              <a:ext uri="{FF2B5EF4-FFF2-40B4-BE49-F238E27FC236}">
                <a16:creationId xmlns:a16="http://schemas.microsoft.com/office/drawing/2014/main" id="{61094BAE-55C1-625F-8BDD-EE4C1CA3FF67}"/>
              </a:ext>
            </a:extLst>
          </p:cNvPr>
          <p:cNvSpPr/>
          <p:nvPr/>
        </p:nvSpPr>
        <p:spPr>
          <a:xfrm>
            <a:off x="7235825"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900">
                <a:solidFill>
                  <a:schemeClr val="tx1"/>
                </a:solidFill>
              </a:rPr>
              <a:t>node 3</a:t>
            </a:r>
          </a:p>
        </p:txBody>
      </p:sp>
      <p:sp>
        <p:nvSpPr>
          <p:cNvPr id="18" name="Rectangle 17">
            <a:extLst>
              <a:ext uri="{FF2B5EF4-FFF2-40B4-BE49-F238E27FC236}">
                <a16:creationId xmlns:a16="http://schemas.microsoft.com/office/drawing/2014/main" id="{D9CF526C-CD88-CCBE-DF87-5044D360A84C}"/>
              </a:ext>
            </a:extLst>
          </p:cNvPr>
          <p:cNvSpPr/>
          <p:nvPr/>
        </p:nvSpPr>
        <p:spPr>
          <a:xfrm>
            <a:off x="7812088" y="3899334"/>
            <a:ext cx="431800" cy="431800"/>
          </a:xfrm>
          <a:prstGeom prst="rect">
            <a:avLst/>
          </a:prstGeom>
          <a:solidFill>
            <a:srgbClr val="FFFF66"/>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900" b="1">
                <a:solidFill>
                  <a:schemeClr val="tx1"/>
                </a:solidFill>
              </a:rPr>
              <a:t>node 1</a:t>
            </a:r>
          </a:p>
        </p:txBody>
      </p:sp>
      <p:sp>
        <p:nvSpPr>
          <p:cNvPr id="19" name="Rectangle 18">
            <a:extLst>
              <a:ext uri="{FF2B5EF4-FFF2-40B4-BE49-F238E27FC236}">
                <a16:creationId xmlns:a16="http://schemas.microsoft.com/office/drawing/2014/main" id="{CFB3761B-5340-FEAA-4098-6790B971F4C4}"/>
              </a:ext>
            </a:extLst>
          </p:cNvPr>
          <p:cNvSpPr/>
          <p:nvPr/>
        </p:nvSpPr>
        <p:spPr>
          <a:xfrm>
            <a:off x="787384" y="3899334"/>
            <a:ext cx="431800" cy="431800"/>
          </a:xfrm>
          <a:prstGeom prst="rect">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a:solidFill>
                  <a:schemeClr val="tx1"/>
                </a:solidFill>
              </a:rPr>
              <a:t>node 2</a:t>
            </a:r>
          </a:p>
        </p:txBody>
      </p:sp>
      <p:sp>
        <p:nvSpPr>
          <p:cNvPr id="20" name="TextBox 39">
            <a:extLst>
              <a:ext uri="{FF2B5EF4-FFF2-40B4-BE49-F238E27FC236}">
                <a16:creationId xmlns:a16="http://schemas.microsoft.com/office/drawing/2014/main" id="{626A3CD3-73B3-D44D-A160-9718D0D83744}"/>
              </a:ext>
            </a:extLst>
          </p:cNvPr>
          <p:cNvSpPr txBox="1">
            <a:spLocks noChangeArrowheads="1"/>
          </p:cNvSpPr>
          <p:nvPr/>
        </p:nvSpPr>
        <p:spPr bwMode="auto">
          <a:xfrm>
            <a:off x="2502600" y="4751955"/>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21" name="Straight Arrow Connector 20">
            <a:extLst>
              <a:ext uri="{FF2B5EF4-FFF2-40B4-BE49-F238E27FC236}">
                <a16:creationId xmlns:a16="http://schemas.microsoft.com/office/drawing/2014/main" id="{AF43D7AD-53E1-5DE4-2C60-C7A4B8281304}"/>
              </a:ext>
            </a:extLst>
          </p:cNvPr>
          <p:cNvCxnSpPr>
            <a:cxnSpLocks/>
          </p:cNvCxnSpPr>
          <p:nvPr/>
        </p:nvCxnSpPr>
        <p:spPr>
          <a:xfrm flipV="1">
            <a:off x="2954784" y="4389872"/>
            <a:ext cx="0" cy="37137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24" name="TextBox 43">
            <a:extLst>
              <a:ext uri="{FF2B5EF4-FFF2-40B4-BE49-F238E27FC236}">
                <a16:creationId xmlns:a16="http://schemas.microsoft.com/office/drawing/2014/main" id="{5D8BEFE5-713E-85A7-AF2B-29CE6AE02CFB}"/>
              </a:ext>
            </a:extLst>
          </p:cNvPr>
          <p:cNvSpPr txBox="1">
            <a:spLocks noChangeArrowheads="1"/>
          </p:cNvSpPr>
          <p:nvPr/>
        </p:nvSpPr>
        <p:spPr bwMode="auto">
          <a:xfrm>
            <a:off x="4680507" y="4751955"/>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25" name="Straight Arrow Connector 24">
            <a:extLst>
              <a:ext uri="{FF2B5EF4-FFF2-40B4-BE49-F238E27FC236}">
                <a16:creationId xmlns:a16="http://schemas.microsoft.com/office/drawing/2014/main" id="{3696C58D-9354-E9DF-86D1-0918AF78BD08}"/>
              </a:ext>
            </a:extLst>
          </p:cNvPr>
          <p:cNvCxnSpPr>
            <a:cxnSpLocks/>
          </p:cNvCxnSpPr>
          <p:nvPr/>
        </p:nvCxnSpPr>
        <p:spPr>
          <a:xfrm flipV="1">
            <a:off x="5119991" y="4389872"/>
            <a:ext cx="0" cy="37137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30" name="TextBox 39">
            <a:extLst>
              <a:ext uri="{FF2B5EF4-FFF2-40B4-BE49-F238E27FC236}">
                <a16:creationId xmlns:a16="http://schemas.microsoft.com/office/drawing/2014/main" id="{88A325D6-C0F7-3254-C011-DA0E0C50A903}"/>
              </a:ext>
            </a:extLst>
          </p:cNvPr>
          <p:cNvSpPr txBox="1">
            <a:spLocks noChangeArrowheads="1"/>
          </p:cNvSpPr>
          <p:nvPr/>
        </p:nvSpPr>
        <p:spPr bwMode="auto">
          <a:xfrm>
            <a:off x="431540" y="3897151"/>
            <a:ext cx="319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a:t>...</a:t>
            </a:r>
          </a:p>
        </p:txBody>
      </p:sp>
      <p:sp>
        <p:nvSpPr>
          <p:cNvPr id="31" name="TextBox 39">
            <a:extLst>
              <a:ext uri="{FF2B5EF4-FFF2-40B4-BE49-F238E27FC236}">
                <a16:creationId xmlns:a16="http://schemas.microsoft.com/office/drawing/2014/main" id="{4F9E5916-A61E-0952-4A1E-7BD49C49CFA9}"/>
              </a:ext>
            </a:extLst>
          </p:cNvPr>
          <p:cNvSpPr txBox="1">
            <a:spLocks noChangeArrowheads="1"/>
          </p:cNvSpPr>
          <p:nvPr/>
        </p:nvSpPr>
        <p:spPr bwMode="auto">
          <a:xfrm>
            <a:off x="8280412" y="3893735"/>
            <a:ext cx="319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a:t>...</a:t>
            </a:r>
          </a:p>
        </p:txBody>
      </p:sp>
      <p:sp>
        <p:nvSpPr>
          <p:cNvPr id="10" name="TextBox 43">
            <a:extLst>
              <a:ext uri="{FF2B5EF4-FFF2-40B4-BE49-F238E27FC236}">
                <a16:creationId xmlns:a16="http://schemas.microsoft.com/office/drawing/2014/main" id="{6DB8C596-CBEB-4BFB-7173-BECB52B4A7B5}"/>
              </a:ext>
            </a:extLst>
          </p:cNvPr>
          <p:cNvSpPr txBox="1">
            <a:spLocks noChangeArrowheads="1"/>
          </p:cNvSpPr>
          <p:nvPr/>
        </p:nvSpPr>
        <p:spPr bwMode="auto">
          <a:xfrm>
            <a:off x="6428860" y="4751955"/>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22" name="Straight Arrow Connector 21">
            <a:extLst>
              <a:ext uri="{FF2B5EF4-FFF2-40B4-BE49-F238E27FC236}">
                <a16:creationId xmlns:a16="http://schemas.microsoft.com/office/drawing/2014/main" id="{0A644643-399D-2E31-C17A-64B8C03A7494}"/>
              </a:ext>
            </a:extLst>
          </p:cNvPr>
          <p:cNvCxnSpPr>
            <a:cxnSpLocks/>
          </p:cNvCxnSpPr>
          <p:nvPr/>
        </p:nvCxnSpPr>
        <p:spPr>
          <a:xfrm flipV="1">
            <a:off x="6868344" y="4389872"/>
            <a:ext cx="0" cy="37137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23" name="TextBox 43">
            <a:extLst>
              <a:ext uri="{FF2B5EF4-FFF2-40B4-BE49-F238E27FC236}">
                <a16:creationId xmlns:a16="http://schemas.microsoft.com/office/drawing/2014/main" id="{F9C69DCB-4DC0-5D9D-ED31-4AD143C6ACC6}"/>
              </a:ext>
            </a:extLst>
          </p:cNvPr>
          <p:cNvSpPr txBox="1">
            <a:spLocks noChangeArrowheads="1"/>
          </p:cNvSpPr>
          <p:nvPr/>
        </p:nvSpPr>
        <p:spPr bwMode="auto">
          <a:xfrm>
            <a:off x="552926" y="4751955"/>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33" name="Straight Arrow Connector 32">
            <a:extLst>
              <a:ext uri="{FF2B5EF4-FFF2-40B4-BE49-F238E27FC236}">
                <a16:creationId xmlns:a16="http://schemas.microsoft.com/office/drawing/2014/main" id="{D33E1D91-F397-3E29-DE83-540DE629085A}"/>
              </a:ext>
            </a:extLst>
          </p:cNvPr>
          <p:cNvCxnSpPr>
            <a:cxnSpLocks/>
          </p:cNvCxnSpPr>
          <p:nvPr/>
        </p:nvCxnSpPr>
        <p:spPr>
          <a:xfrm flipV="1">
            <a:off x="992410" y="4389872"/>
            <a:ext cx="0" cy="335371"/>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34" name="TextBox 39">
            <a:extLst>
              <a:ext uri="{FF2B5EF4-FFF2-40B4-BE49-F238E27FC236}">
                <a16:creationId xmlns:a16="http://schemas.microsoft.com/office/drawing/2014/main" id="{A1598D15-D9B9-784A-5D8D-C0D83DBD3F9F}"/>
              </a:ext>
            </a:extLst>
          </p:cNvPr>
          <p:cNvSpPr txBox="1">
            <a:spLocks noChangeArrowheads="1"/>
          </p:cNvSpPr>
          <p:nvPr/>
        </p:nvSpPr>
        <p:spPr bwMode="auto">
          <a:xfrm>
            <a:off x="1695219" y="4329199"/>
            <a:ext cx="925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a:t>IPT = 2</a:t>
            </a:r>
          </a:p>
          <a:p>
            <a:pPr algn="ctr"/>
            <a:r>
              <a:rPr lang="en-US" altLang="en-US" sz="900" b="1"/>
              <a:t>backoff = b + 2</a:t>
            </a:r>
          </a:p>
        </p:txBody>
      </p:sp>
      <p:sp>
        <p:nvSpPr>
          <p:cNvPr id="35" name="TextBox 43">
            <a:extLst>
              <a:ext uri="{FF2B5EF4-FFF2-40B4-BE49-F238E27FC236}">
                <a16:creationId xmlns:a16="http://schemas.microsoft.com/office/drawing/2014/main" id="{3EE68481-BDAA-D643-E37E-6FB55FF67521}"/>
              </a:ext>
            </a:extLst>
          </p:cNvPr>
          <p:cNvSpPr txBox="1">
            <a:spLocks noChangeArrowheads="1"/>
          </p:cNvSpPr>
          <p:nvPr/>
        </p:nvSpPr>
        <p:spPr bwMode="auto">
          <a:xfrm>
            <a:off x="3995991" y="4329199"/>
            <a:ext cx="925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a:t>IPT = 2</a:t>
            </a:r>
          </a:p>
          <a:p>
            <a:pPr algn="ctr"/>
            <a:r>
              <a:rPr lang="en-US" altLang="en-US" sz="900" b="1"/>
              <a:t>backoff = b + 2</a:t>
            </a:r>
          </a:p>
        </p:txBody>
      </p:sp>
      <p:sp>
        <p:nvSpPr>
          <p:cNvPr id="37" name="TextBox 43">
            <a:extLst>
              <a:ext uri="{FF2B5EF4-FFF2-40B4-BE49-F238E27FC236}">
                <a16:creationId xmlns:a16="http://schemas.microsoft.com/office/drawing/2014/main" id="{A00CC7EB-A632-D5EC-E1D9-EC0595521266}"/>
              </a:ext>
            </a:extLst>
          </p:cNvPr>
          <p:cNvSpPr txBox="1">
            <a:spLocks noChangeArrowheads="1"/>
          </p:cNvSpPr>
          <p:nvPr/>
        </p:nvSpPr>
        <p:spPr bwMode="auto">
          <a:xfrm>
            <a:off x="5836488" y="4329199"/>
            <a:ext cx="925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a:t>IPT = 2</a:t>
            </a:r>
          </a:p>
          <a:p>
            <a:pPr algn="ctr"/>
            <a:r>
              <a:rPr lang="en-US" altLang="en-US" sz="900" b="1"/>
              <a:t>backoff = b + 2</a:t>
            </a:r>
          </a:p>
        </p:txBody>
      </p:sp>
      <p:sp>
        <p:nvSpPr>
          <p:cNvPr id="46" name="TextBox 43">
            <a:extLst>
              <a:ext uri="{FF2B5EF4-FFF2-40B4-BE49-F238E27FC236}">
                <a16:creationId xmlns:a16="http://schemas.microsoft.com/office/drawing/2014/main" id="{5A039D0B-51A6-94E8-1CD3-7ACAF78B4166}"/>
              </a:ext>
            </a:extLst>
          </p:cNvPr>
          <p:cNvSpPr txBox="1">
            <a:spLocks noChangeArrowheads="1"/>
          </p:cNvSpPr>
          <p:nvPr/>
        </p:nvSpPr>
        <p:spPr bwMode="auto">
          <a:xfrm>
            <a:off x="7580988" y="4329199"/>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sp>
        <p:nvSpPr>
          <p:cNvPr id="55" name="TextBox 39">
            <a:extLst>
              <a:ext uri="{FF2B5EF4-FFF2-40B4-BE49-F238E27FC236}">
                <a16:creationId xmlns:a16="http://schemas.microsoft.com/office/drawing/2014/main" id="{92F23667-EA7C-65B3-EEB0-0162B35ED713}"/>
              </a:ext>
            </a:extLst>
          </p:cNvPr>
          <p:cNvSpPr txBox="1">
            <a:spLocks noChangeArrowheads="1"/>
          </p:cNvSpPr>
          <p:nvPr/>
        </p:nvSpPr>
        <p:spPr bwMode="auto">
          <a:xfrm>
            <a:off x="1128990" y="5184003"/>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56" name="Straight Arrow Connector 55">
            <a:extLst>
              <a:ext uri="{FF2B5EF4-FFF2-40B4-BE49-F238E27FC236}">
                <a16:creationId xmlns:a16="http://schemas.microsoft.com/office/drawing/2014/main" id="{4B32FD13-E522-1BB9-35A0-6E7BAD108440}"/>
              </a:ext>
            </a:extLst>
          </p:cNvPr>
          <p:cNvCxnSpPr>
            <a:cxnSpLocks/>
          </p:cNvCxnSpPr>
          <p:nvPr/>
        </p:nvCxnSpPr>
        <p:spPr>
          <a:xfrm flipV="1">
            <a:off x="1569129" y="4389872"/>
            <a:ext cx="0" cy="797779"/>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7" name="TextBox 43">
            <a:extLst>
              <a:ext uri="{FF2B5EF4-FFF2-40B4-BE49-F238E27FC236}">
                <a16:creationId xmlns:a16="http://schemas.microsoft.com/office/drawing/2014/main" id="{4672BBF4-DB4E-8429-2B4B-7B1CBF0D0434}"/>
              </a:ext>
            </a:extLst>
          </p:cNvPr>
          <p:cNvSpPr txBox="1">
            <a:spLocks noChangeArrowheads="1"/>
          </p:cNvSpPr>
          <p:nvPr/>
        </p:nvSpPr>
        <p:spPr bwMode="auto">
          <a:xfrm>
            <a:off x="3388656" y="5184003"/>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58" name="Straight Arrow Connector 57">
            <a:extLst>
              <a:ext uri="{FF2B5EF4-FFF2-40B4-BE49-F238E27FC236}">
                <a16:creationId xmlns:a16="http://schemas.microsoft.com/office/drawing/2014/main" id="{122B982A-18F3-2E4F-ABB2-56C83EE98096}"/>
              </a:ext>
            </a:extLst>
          </p:cNvPr>
          <p:cNvCxnSpPr>
            <a:cxnSpLocks/>
          </p:cNvCxnSpPr>
          <p:nvPr/>
        </p:nvCxnSpPr>
        <p:spPr>
          <a:xfrm flipV="1">
            <a:off x="3828140" y="4389872"/>
            <a:ext cx="0" cy="79698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9" name="TextBox 43">
            <a:extLst>
              <a:ext uri="{FF2B5EF4-FFF2-40B4-BE49-F238E27FC236}">
                <a16:creationId xmlns:a16="http://schemas.microsoft.com/office/drawing/2014/main" id="{4987456B-BB26-D71E-8F76-72AFB7852DD0}"/>
              </a:ext>
            </a:extLst>
          </p:cNvPr>
          <p:cNvSpPr txBox="1">
            <a:spLocks noChangeArrowheads="1"/>
          </p:cNvSpPr>
          <p:nvPr/>
        </p:nvSpPr>
        <p:spPr bwMode="auto">
          <a:xfrm>
            <a:off x="5324286" y="5184003"/>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60" name="Straight Arrow Connector 59">
            <a:extLst>
              <a:ext uri="{FF2B5EF4-FFF2-40B4-BE49-F238E27FC236}">
                <a16:creationId xmlns:a16="http://schemas.microsoft.com/office/drawing/2014/main" id="{4006EEC1-C10A-3112-0A19-5DC05BF50D05}"/>
              </a:ext>
            </a:extLst>
          </p:cNvPr>
          <p:cNvCxnSpPr>
            <a:cxnSpLocks/>
          </p:cNvCxnSpPr>
          <p:nvPr/>
        </p:nvCxnSpPr>
        <p:spPr>
          <a:xfrm flipV="1">
            <a:off x="5763770" y="4389872"/>
            <a:ext cx="0" cy="79698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61" name="TextBox 43">
            <a:extLst>
              <a:ext uri="{FF2B5EF4-FFF2-40B4-BE49-F238E27FC236}">
                <a16:creationId xmlns:a16="http://schemas.microsoft.com/office/drawing/2014/main" id="{B4E0B40D-7DEF-14AC-878C-0D8FB3582AEE}"/>
              </a:ext>
            </a:extLst>
          </p:cNvPr>
          <p:cNvSpPr txBox="1">
            <a:spLocks noChangeArrowheads="1"/>
          </p:cNvSpPr>
          <p:nvPr/>
        </p:nvSpPr>
        <p:spPr bwMode="auto">
          <a:xfrm>
            <a:off x="7013510" y="5184003"/>
            <a:ext cx="899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IPT = 2</a:t>
            </a:r>
          </a:p>
          <a:p>
            <a:pPr algn="ctr"/>
            <a:r>
              <a:rPr lang="en-US" altLang="en-US" sz="900"/>
              <a:t>backoff = b + 2</a:t>
            </a:r>
          </a:p>
        </p:txBody>
      </p:sp>
      <p:cxnSp>
        <p:nvCxnSpPr>
          <p:cNvPr id="62" name="Straight Arrow Connector 61">
            <a:extLst>
              <a:ext uri="{FF2B5EF4-FFF2-40B4-BE49-F238E27FC236}">
                <a16:creationId xmlns:a16="http://schemas.microsoft.com/office/drawing/2014/main" id="{291E9BBD-9565-4425-E8D8-2285ED64F522}"/>
              </a:ext>
            </a:extLst>
          </p:cNvPr>
          <p:cNvCxnSpPr>
            <a:cxnSpLocks/>
          </p:cNvCxnSpPr>
          <p:nvPr/>
        </p:nvCxnSpPr>
        <p:spPr>
          <a:xfrm flipV="1">
            <a:off x="7452994" y="4389872"/>
            <a:ext cx="0" cy="79698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54796D4F-FFF3-B634-A337-2F853D69EE53}"/>
              </a:ext>
            </a:extLst>
          </p:cNvPr>
          <p:cNvCxnSpPr>
            <a:cxnSpLocks/>
          </p:cNvCxnSpPr>
          <p:nvPr/>
        </p:nvCxnSpPr>
        <p:spPr>
          <a:xfrm flipH="1">
            <a:off x="2447764" y="3004777"/>
            <a:ext cx="879988" cy="820366"/>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78146A4-B7F3-C14F-D858-C90742A851AE}"/>
              </a:ext>
            </a:extLst>
          </p:cNvPr>
          <p:cNvCxnSpPr>
            <a:cxnSpLocks/>
          </p:cNvCxnSpPr>
          <p:nvPr/>
        </p:nvCxnSpPr>
        <p:spPr>
          <a:xfrm>
            <a:off x="3475451" y="2997051"/>
            <a:ext cx="0" cy="84354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A9EC91B-200C-48F3-B7B3-5FDE8CD0900D}"/>
              </a:ext>
            </a:extLst>
          </p:cNvPr>
          <p:cNvCxnSpPr>
            <a:cxnSpLocks/>
          </p:cNvCxnSpPr>
          <p:nvPr/>
        </p:nvCxnSpPr>
        <p:spPr>
          <a:xfrm>
            <a:off x="3623151" y="3004777"/>
            <a:ext cx="516801" cy="834905"/>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39" name="TextBox 43">
            <a:extLst>
              <a:ext uri="{FF2B5EF4-FFF2-40B4-BE49-F238E27FC236}">
                <a16:creationId xmlns:a16="http://schemas.microsoft.com/office/drawing/2014/main" id="{D090E2BD-7F5E-3E85-DD41-B22817662972}"/>
              </a:ext>
            </a:extLst>
          </p:cNvPr>
          <p:cNvSpPr txBox="1">
            <a:spLocks noChangeArrowheads="1"/>
          </p:cNvSpPr>
          <p:nvPr/>
        </p:nvSpPr>
        <p:spPr bwMode="auto">
          <a:xfrm>
            <a:off x="3025925" y="2766219"/>
            <a:ext cx="8980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b + 2 slots total</a:t>
            </a:r>
          </a:p>
        </p:txBody>
      </p:sp>
      <p:cxnSp>
        <p:nvCxnSpPr>
          <p:cNvPr id="49" name="Straight Arrow Connector 48">
            <a:extLst>
              <a:ext uri="{FF2B5EF4-FFF2-40B4-BE49-F238E27FC236}">
                <a16:creationId xmlns:a16="http://schemas.microsoft.com/office/drawing/2014/main" id="{400D117D-57C0-EE73-F342-1052B74570BA}"/>
              </a:ext>
            </a:extLst>
          </p:cNvPr>
          <p:cNvCxnSpPr>
            <a:cxnSpLocks/>
          </p:cNvCxnSpPr>
          <p:nvPr/>
        </p:nvCxnSpPr>
        <p:spPr>
          <a:xfrm flipH="1">
            <a:off x="6048164" y="3002986"/>
            <a:ext cx="483944" cy="836696"/>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F50A6BF9-B23F-FA83-4743-5B00DEBFACB6}"/>
              </a:ext>
            </a:extLst>
          </p:cNvPr>
          <p:cNvCxnSpPr>
            <a:cxnSpLocks/>
          </p:cNvCxnSpPr>
          <p:nvPr/>
        </p:nvCxnSpPr>
        <p:spPr>
          <a:xfrm>
            <a:off x="6588224" y="3002986"/>
            <a:ext cx="0" cy="836696"/>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9BB769B1-5C3C-DEE6-0FD4-7EFC9ACEDF73}"/>
              </a:ext>
            </a:extLst>
          </p:cNvPr>
          <p:cNvCxnSpPr>
            <a:cxnSpLocks/>
          </p:cNvCxnSpPr>
          <p:nvPr/>
        </p:nvCxnSpPr>
        <p:spPr>
          <a:xfrm>
            <a:off x="6659563" y="3002986"/>
            <a:ext cx="468721" cy="836696"/>
          </a:xfrm>
          <a:prstGeom prst="straightConnector1">
            <a:avLst/>
          </a:prstGeom>
          <a:ln w="635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52" name="TextBox 43">
            <a:extLst>
              <a:ext uri="{FF2B5EF4-FFF2-40B4-BE49-F238E27FC236}">
                <a16:creationId xmlns:a16="http://schemas.microsoft.com/office/drawing/2014/main" id="{42EF0523-708B-E264-A2E8-EDCAAE8F2783}"/>
              </a:ext>
            </a:extLst>
          </p:cNvPr>
          <p:cNvSpPr txBox="1">
            <a:spLocks noChangeArrowheads="1"/>
          </p:cNvSpPr>
          <p:nvPr/>
        </p:nvSpPr>
        <p:spPr bwMode="auto">
          <a:xfrm>
            <a:off x="6158273" y="2766219"/>
            <a:ext cx="8980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a:t>b + 2 slots total</a:t>
            </a:r>
          </a:p>
        </p:txBody>
      </p:sp>
    </p:spTree>
    <p:extLst>
      <p:ext uri="{BB962C8B-B14F-4D97-AF65-F5344CB8AC3E}">
        <p14:creationId xmlns:p14="http://schemas.microsoft.com/office/powerpoint/2010/main" val="18111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Full buffer</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7</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legacy_r1_lin</a:t>
            </a:r>
          </a:p>
          <a:p>
            <a:pPr algn="ctr"/>
            <a:r>
              <a:rPr lang="en-US" sz="1000">
                <a:latin typeface="Times New Roman" panose="02020603050405020304" pitchFamily="18" charset="0"/>
                <a:cs typeface="Times New Roman" panose="02020603050405020304" pitchFamily="18" charset="0"/>
              </a:rPr>
              <a:t>cdf comparison</a:t>
            </a:r>
          </a:p>
        </p:txBody>
      </p:sp>
      <p:pic>
        <p:nvPicPr>
          <p:cNvPr id="4" name="Picture 3">
            <a:extLst>
              <a:ext uri="{FF2B5EF4-FFF2-40B4-BE49-F238E27FC236}">
                <a16:creationId xmlns:a16="http://schemas.microsoft.com/office/drawing/2014/main" id="{5F082992-14B9-D241-9B1F-DF6A4FACC568}"/>
              </a:ext>
            </a:extLst>
          </p:cNvPr>
          <p:cNvPicPr>
            <a:picLocks noChangeAspect="1"/>
          </p:cNvPicPr>
          <p:nvPr/>
        </p:nvPicPr>
        <p:blipFill>
          <a:blip r:embed="rId2"/>
          <a:stretch>
            <a:fillRect/>
          </a:stretch>
        </p:blipFill>
        <p:spPr>
          <a:xfrm>
            <a:off x="381000" y="1977438"/>
            <a:ext cx="4267200" cy="3200400"/>
          </a:xfrm>
          <a:prstGeom prst="rect">
            <a:avLst/>
          </a:prstGeom>
        </p:spPr>
      </p:pic>
      <p:sp>
        <p:nvSpPr>
          <p:cNvPr id="12" name="TextBox 11">
            <a:extLst>
              <a:ext uri="{FF2B5EF4-FFF2-40B4-BE49-F238E27FC236}">
                <a16:creationId xmlns:a16="http://schemas.microsoft.com/office/drawing/2014/main" id="{664E928B-BFF6-5C46-950A-02AA99BDCB30}"/>
              </a:ext>
            </a:extLst>
          </p:cNvPr>
          <p:cNvSpPr txBox="1"/>
          <p:nvPr/>
        </p:nvSpPr>
        <p:spPr>
          <a:xfrm>
            <a:off x="2368431" y="1259567"/>
            <a:ext cx="4690130"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Latency CDF comparison, 6 nodes, full buffer</a:t>
            </a:r>
          </a:p>
        </p:txBody>
      </p:sp>
      <p:pic>
        <p:nvPicPr>
          <p:cNvPr id="5" name="Picture 4">
            <a:extLst>
              <a:ext uri="{FF2B5EF4-FFF2-40B4-BE49-F238E27FC236}">
                <a16:creationId xmlns:a16="http://schemas.microsoft.com/office/drawing/2014/main" id="{14BD540D-2CD6-5A76-F968-1CD9A94C7CF8}"/>
              </a:ext>
            </a:extLst>
          </p:cNvPr>
          <p:cNvPicPr>
            <a:picLocks noChangeAspect="1"/>
          </p:cNvPicPr>
          <p:nvPr/>
        </p:nvPicPr>
        <p:blipFill>
          <a:blip r:embed="rId3"/>
          <a:stretch>
            <a:fillRect/>
          </a:stretch>
        </p:blipFill>
        <p:spPr>
          <a:xfrm>
            <a:off x="4517268" y="1977438"/>
            <a:ext cx="4267200" cy="3200400"/>
          </a:xfrm>
          <a:prstGeom prst="rect">
            <a:avLst/>
          </a:prstGeom>
        </p:spPr>
      </p:pic>
      <p:sp>
        <p:nvSpPr>
          <p:cNvPr id="11" name="TextBox 10">
            <a:extLst>
              <a:ext uri="{FF2B5EF4-FFF2-40B4-BE49-F238E27FC236}">
                <a16:creationId xmlns:a16="http://schemas.microsoft.com/office/drawing/2014/main" id="{9245B90B-F4C4-5AE6-1116-C2C1ED8A9D95}"/>
              </a:ext>
            </a:extLst>
          </p:cNvPr>
          <p:cNvSpPr txBox="1"/>
          <p:nvPr/>
        </p:nvSpPr>
        <p:spPr>
          <a:xfrm>
            <a:off x="5328084" y="4365203"/>
            <a:ext cx="88543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no short backoffs</a:t>
            </a:r>
          </a:p>
        </p:txBody>
      </p:sp>
      <p:sp>
        <p:nvSpPr>
          <p:cNvPr id="13" name="TextBox 12">
            <a:extLst>
              <a:ext uri="{FF2B5EF4-FFF2-40B4-BE49-F238E27FC236}">
                <a16:creationId xmlns:a16="http://schemas.microsoft.com/office/drawing/2014/main" id="{122F0C9D-F6C6-7775-6CDE-C0BFD28E7498}"/>
              </a:ext>
            </a:extLst>
          </p:cNvPr>
          <p:cNvSpPr txBox="1"/>
          <p:nvPr/>
        </p:nvSpPr>
        <p:spPr>
          <a:xfrm>
            <a:off x="5464896" y="2319400"/>
            <a:ext cx="508473"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no tail</a:t>
            </a:r>
          </a:p>
        </p:txBody>
      </p:sp>
      <p:cxnSp>
        <p:nvCxnSpPr>
          <p:cNvPr id="14" name="Straight Arrow Connector 13">
            <a:extLst>
              <a:ext uri="{FF2B5EF4-FFF2-40B4-BE49-F238E27FC236}">
                <a16:creationId xmlns:a16="http://schemas.microsoft.com/office/drawing/2014/main" id="{482B3F39-A3E8-BF31-B4E8-A792BC370B7C}"/>
              </a:ext>
            </a:extLst>
          </p:cNvPr>
          <p:cNvCxnSpPr>
            <a:cxnSpLocks/>
          </p:cNvCxnSpPr>
          <p:nvPr/>
        </p:nvCxnSpPr>
        <p:spPr bwMode="auto">
          <a:xfrm flipV="1">
            <a:off x="5416961" y="2276971"/>
            <a:ext cx="2207" cy="2469915"/>
          </a:xfrm>
          <a:prstGeom prst="straightConnector1">
            <a:avLst/>
          </a:prstGeom>
          <a:solidFill>
            <a:schemeClr val="accent1"/>
          </a:solidFill>
          <a:ln w="6350" cap="flat" cmpd="sng" algn="ctr">
            <a:solidFill>
              <a:schemeClr val="tx1"/>
            </a:solidFill>
            <a:prstDash val="dash"/>
            <a:round/>
            <a:headEnd type="arrow" w="sm" len="sm"/>
            <a:tailEnd type="arrow"/>
          </a:ln>
          <a:effectLst/>
        </p:spPr>
      </p:cxnSp>
      <p:sp>
        <p:nvSpPr>
          <p:cNvPr id="16" name="TextBox 15">
            <a:extLst>
              <a:ext uri="{FF2B5EF4-FFF2-40B4-BE49-F238E27FC236}">
                <a16:creationId xmlns:a16="http://schemas.microsoft.com/office/drawing/2014/main" id="{A4B9265E-18FA-85E2-6483-5370FE90E7DF}"/>
              </a:ext>
            </a:extLst>
          </p:cNvPr>
          <p:cNvSpPr txBox="1"/>
          <p:nvPr/>
        </p:nvSpPr>
        <p:spPr>
          <a:xfrm>
            <a:off x="2381950" y="1808919"/>
            <a:ext cx="425116"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EB</a:t>
            </a:r>
          </a:p>
        </p:txBody>
      </p:sp>
      <p:sp>
        <p:nvSpPr>
          <p:cNvPr id="17" name="TextBox 16">
            <a:extLst>
              <a:ext uri="{FF2B5EF4-FFF2-40B4-BE49-F238E27FC236}">
                <a16:creationId xmlns:a16="http://schemas.microsoft.com/office/drawing/2014/main" id="{535A1DC1-C66F-C675-BF30-71BD3F5631C7}"/>
              </a:ext>
            </a:extLst>
          </p:cNvPr>
          <p:cNvSpPr txBox="1"/>
          <p:nvPr/>
        </p:nvSpPr>
        <p:spPr>
          <a:xfrm>
            <a:off x="6513593" y="1808919"/>
            <a:ext cx="434734"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DB</a:t>
            </a:r>
          </a:p>
        </p:txBody>
      </p:sp>
      <p:sp>
        <p:nvSpPr>
          <p:cNvPr id="18" name="TextBox 17">
            <a:extLst>
              <a:ext uri="{FF2B5EF4-FFF2-40B4-BE49-F238E27FC236}">
                <a16:creationId xmlns:a16="http://schemas.microsoft.com/office/drawing/2014/main" id="{4F57DC9F-3DC0-ADC0-5838-994A42E03323}"/>
              </a:ext>
            </a:extLst>
          </p:cNvPr>
          <p:cNvSpPr txBox="1"/>
          <p:nvPr/>
        </p:nvSpPr>
        <p:spPr>
          <a:xfrm>
            <a:off x="3887924" y="1988939"/>
            <a:ext cx="306495"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eb</a:t>
            </a:r>
          </a:p>
        </p:txBody>
      </p:sp>
      <p:sp>
        <p:nvSpPr>
          <p:cNvPr id="19" name="TextBox 18">
            <a:extLst>
              <a:ext uri="{FF2B5EF4-FFF2-40B4-BE49-F238E27FC236}">
                <a16:creationId xmlns:a16="http://schemas.microsoft.com/office/drawing/2014/main" id="{15494780-94BF-D4F1-A42C-23ACAFE65AD0}"/>
              </a:ext>
            </a:extLst>
          </p:cNvPr>
          <p:cNvSpPr txBox="1"/>
          <p:nvPr/>
        </p:nvSpPr>
        <p:spPr>
          <a:xfrm>
            <a:off x="5180862" y="1994746"/>
            <a:ext cx="312907"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db</a:t>
            </a:r>
          </a:p>
        </p:txBody>
      </p:sp>
      <p:sp>
        <p:nvSpPr>
          <p:cNvPr id="7" name="TextBox 6">
            <a:extLst>
              <a:ext uri="{FF2B5EF4-FFF2-40B4-BE49-F238E27FC236}">
                <a16:creationId xmlns:a16="http://schemas.microsoft.com/office/drawing/2014/main" id="{FEEFC162-742B-3F6E-9F3B-EB623802AECC}"/>
              </a:ext>
            </a:extLst>
          </p:cNvPr>
          <p:cNvSpPr txBox="1"/>
          <p:nvPr/>
        </p:nvSpPr>
        <p:spPr>
          <a:xfrm>
            <a:off x="1984627" y="2024943"/>
            <a:ext cx="1207382" cy="223138"/>
          </a:xfrm>
          <a:prstGeom prst="rect">
            <a:avLst/>
          </a:prstGeom>
          <a:noFill/>
        </p:spPr>
        <p:txBody>
          <a:bodyPr wrap="none" rtlCol="0">
            <a:spAutoFit/>
          </a:bodyPr>
          <a:lstStyle/>
          <a:p>
            <a:pPr algn="ctr"/>
            <a:r>
              <a:rPr lang="en-US" sz="850" b="1">
                <a:latin typeface="Arial" panose="020B0604020202020204" pitchFamily="34" charset="0"/>
                <a:cs typeface="Arial" panose="020B0604020202020204" pitchFamily="34" charset="0"/>
              </a:rPr>
              <a:t>Access delay (CDF)</a:t>
            </a:r>
          </a:p>
        </p:txBody>
      </p:sp>
      <p:sp>
        <p:nvSpPr>
          <p:cNvPr id="15" name="TextBox 14">
            <a:extLst>
              <a:ext uri="{FF2B5EF4-FFF2-40B4-BE49-F238E27FC236}">
                <a16:creationId xmlns:a16="http://schemas.microsoft.com/office/drawing/2014/main" id="{6BA20585-2B67-E015-DB00-D2B1F6F84F0F}"/>
              </a:ext>
            </a:extLst>
          </p:cNvPr>
          <p:cNvSpPr txBox="1"/>
          <p:nvPr/>
        </p:nvSpPr>
        <p:spPr>
          <a:xfrm>
            <a:off x="6121078" y="2024943"/>
            <a:ext cx="1207382" cy="223138"/>
          </a:xfrm>
          <a:prstGeom prst="rect">
            <a:avLst/>
          </a:prstGeom>
          <a:noFill/>
        </p:spPr>
        <p:txBody>
          <a:bodyPr wrap="none" rtlCol="0">
            <a:spAutoFit/>
          </a:bodyPr>
          <a:lstStyle/>
          <a:p>
            <a:pPr algn="ctr"/>
            <a:r>
              <a:rPr lang="en-US" sz="850" b="1">
                <a:latin typeface="Arial" panose="020B0604020202020204" pitchFamily="34" charset="0"/>
                <a:cs typeface="Arial" panose="020B0604020202020204" pitchFamily="34" charset="0"/>
              </a:rPr>
              <a:t>Access delay (CDF)</a:t>
            </a:r>
          </a:p>
        </p:txBody>
      </p:sp>
      <p:sp>
        <p:nvSpPr>
          <p:cNvPr id="6" name="TextBox 5">
            <a:extLst>
              <a:ext uri="{FF2B5EF4-FFF2-40B4-BE49-F238E27FC236}">
                <a16:creationId xmlns:a16="http://schemas.microsoft.com/office/drawing/2014/main" id="{FC05CB42-5F40-2452-FF5D-98F04368707A}"/>
              </a:ext>
            </a:extLst>
          </p:cNvPr>
          <p:cNvSpPr txBox="1"/>
          <p:nvPr/>
        </p:nvSpPr>
        <p:spPr>
          <a:xfrm>
            <a:off x="3311860" y="2240967"/>
            <a:ext cx="684076"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very long tail</a:t>
            </a:r>
          </a:p>
        </p:txBody>
      </p:sp>
      <p:cxnSp>
        <p:nvCxnSpPr>
          <p:cNvPr id="10" name="Straight Arrow Connector 9">
            <a:extLst>
              <a:ext uri="{FF2B5EF4-FFF2-40B4-BE49-F238E27FC236}">
                <a16:creationId xmlns:a16="http://schemas.microsoft.com/office/drawing/2014/main" id="{F6D5ADB1-61F8-473D-258D-D5CCEAECA8A1}"/>
              </a:ext>
            </a:extLst>
          </p:cNvPr>
          <p:cNvCxnSpPr>
            <a:cxnSpLocks/>
          </p:cNvCxnSpPr>
          <p:nvPr/>
        </p:nvCxnSpPr>
        <p:spPr bwMode="auto">
          <a:xfrm flipV="1">
            <a:off x="1034885" y="2382559"/>
            <a:ext cx="3075819" cy="2378688"/>
          </a:xfrm>
          <a:prstGeom prst="straightConnector1">
            <a:avLst/>
          </a:prstGeom>
          <a:solidFill>
            <a:schemeClr val="accent1"/>
          </a:solidFill>
          <a:ln w="6350" cap="flat" cmpd="sng" algn="ctr">
            <a:solidFill>
              <a:schemeClr val="tx1"/>
            </a:solidFill>
            <a:prstDash val="dash"/>
            <a:round/>
            <a:headEnd type="arrow" w="sm" len="sm"/>
            <a:tailEnd type="arrow"/>
          </a:ln>
          <a:effectLst/>
        </p:spPr>
      </p:cxnSp>
      <p:sp>
        <p:nvSpPr>
          <p:cNvPr id="22" name="TextBox 21">
            <a:extLst>
              <a:ext uri="{FF2B5EF4-FFF2-40B4-BE49-F238E27FC236}">
                <a16:creationId xmlns:a16="http://schemas.microsoft.com/office/drawing/2014/main" id="{6C4AD8DF-447A-817A-A235-44115278A3AC}"/>
              </a:ext>
            </a:extLst>
          </p:cNvPr>
          <p:cNvSpPr txBox="1"/>
          <p:nvPr/>
        </p:nvSpPr>
        <p:spPr>
          <a:xfrm>
            <a:off x="1259632" y="4401207"/>
            <a:ext cx="79208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short backoffs</a:t>
            </a:r>
          </a:p>
        </p:txBody>
      </p:sp>
    </p:spTree>
    <p:extLst>
      <p:ext uri="{BB962C8B-B14F-4D97-AF65-F5344CB8AC3E}">
        <p14:creationId xmlns:p14="http://schemas.microsoft.com/office/powerpoint/2010/main" val="33916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209247-BF15-2CEA-1C4D-50FB6900926F}"/>
              </a:ext>
            </a:extLst>
          </p:cNvPr>
          <p:cNvPicPr>
            <a:picLocks noChangeAspect="1"/>
          </p:cNvPicPr>
          <p:nvPr/>
        </p:nvPicPr>
        <p:blipFill>
          <a:blip r:embed="rId2"/>
          <a:stretch>
            <a:fillRect/>
          </a:stretch>
        </p:blipFill>
        <p:spPr>
          <a:xfrm>
            <a:off x="4517136" y="1975104"/>
            <a:ext cx="4267200" cy="3200400"/>
          </a:xfrm>
          <a:prstGeom prst="rect">
            <a:avLst/>
          </a:prstGeom>
        </p:spPr>
      </p:pic>
      <p:pic>
        <p:nvPicPr>
          <p:cNvPr id="11" name="Picture 10">
            <a:extLst>
              <a:ext uri="{FF2B5EF4-FFF2-40B4-BE49-F238E27FC236}">
                <a16:creationId xmlns:a16="http://schemas.microsoft.com/office/drawing/2014/main" id="{4DAF22F4-3B03-8788-4D07-D56440BAB08C}"/>
              </a:ext>
            </a:extLst>
          </p:cNvPr>
          <p:cNvPicPr>
            <a:picLocks noChangeAspect="1"/>
          </p:cNvPicPr>
          <p:nvPr/>
        </p:nvPicPr>
        <p:blipFill>
          <a:blip r:embed="rId3"/>
          <a:stretch>
            <a:fillRect/>
          </a:stretch>
        </p:blipFill>
        <p:spPr>
          <a:xfrm>
            <a:off x="384048" y="1975104"/>
            <a:ext cx="4267200" cy="3200400"/>
          </a:xfrm>
          <a:prstGeom prst="rect">
            <a:avLst/>
          </a:prstGeom>
        </p:spPr>
      </p:pic>
      <p:sp>
        <p:nvSpPr>
          <p:cNvPr id="2" name="Title 1">
            <a:extLst>
              <a:ext uri="{FF2B5EF4-FFF2-40B4-BE49-F238E27FC236}">
                <a16:creationId xmlns:a16="http://schemas.microsoft.com/office/drawing/2014/main" id="{75F16A5B-C812-D745-BE2A-D0918F554E97}"/>
              </a:ext>
            </a:extLst>
          </p:cNvPr>
          <p:cNvSpPr>
            <a:spLocks noGrp="1"/>
          </p:cNvSpPr>
          <p:nvPr>
            <p:ph type="title"/>
          </p:nvPr>
        </p:nvSpPr>
        <p:spPr/>
        <p:txBody>
          <a:bodyPr/>
          <a:lstStyle/>
          <a:p>
            <a:r>
              <a:rPr lang="en-US"/>
              <a:t>80% duty cycle (Poisson)</a:t>
            </a:r>
          </a:p>
        </p:txBody>
      </p:sp>
      <p:sp>
        <p:nvSpPr>
          <p:cNvPr id="3" name="Slide Number Placeholder 2">
            <a:extLst>
              <a:ext uri="{FF2B5EF4-FFF2-40B4-BE49-F238E27FC236}">
                <a16:creationId xmlns:a16="http://schemas.microsoft.com/office/drawing/2014/main" id="{20A0C3F8-CDDF-804D-8250-4EEA35BAA311}"/>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8</a:t>
            </a:fld>
            <a:endParaRPr lang="en-US"/>
          </a:p>
        </p:txBody>
      </p:sp>
      <p:sp>
        <p:nvSpPr>
          <p:cNvPr id="8" name="TextBox 7">
            <a:extLst>
              <a:ext uri="{FF2B5EF4-FFF2-40B4-BE49-F238E27FC236}">
                <a16:creationId xmlns:a16="http://schemas.microsoft.com/office/drawing/2014/main" id="{52CABF41-B704-5945-8B32-308BE653783A}"/>
              </a:ext>
            </a:extLst>
          </p:cNvPr>
          <p:cNvSpPr txBox="1"/>
          <p:nvPr/>
        </p:nvSpPr>
        <p:spPr>
          <a:xfrm>
            <a:off x="6984268" y="6597451"/>
            <a:ext cx="151216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db_scw_r26_b</a:t>
            </a:r>
          </a:p>
          <a:p>
            <a:pPr algn="ctr"/>
            <a:r>
              <a:rPr lang="en-US" sz="1000">
                <a:latin typeface="Times New Roman" panose="02020603050405020304" pitchFamily="18" charset="0"/>
                <a:cs typeface="Times New Roman" panose="02020603050405020304" pitchFamily="18" charset="0"/>
              </a:rPr>
              <a:t>db_scw_r26cb</a:t>
            </a:r>
          </a:p>
        </p:txBody>
      </p:sp>
      <p:sp>
        <p:nvSpPr>
          <p:cNvPr id="10" name="TextBox 9">
            <a:extLst>
              <a:ext uri="{FF2B5EF4-FFF2-40B4-BE49-F238E27FC236}">
                <a16:creationId xmlns:a16="http://schemas.microsoft.com/office/drawing/2014/main" id="{73F3C7E5-D214-FD4D-AC7C-B60BCBB1E4CC}"/>
              </a:ext>
            </a:extLst>
          </p:cNvPr>
          <p:cNvSpPr txBox="1"/>
          <p:nvPr/>
        </p:nvSpPr>
        <p:spPr>
          <a:xfrm>
            <a:off x="3311860" y="2240967"/>
            <a:ext cx="684076"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very long tail</a:t>
            </a:r>
          </a:p>
        </p:txBody>
      </p:sp>
      <p:cxnSp>
        <p:nvCxnSpPr>
          <p:cNvPr id="6" name="Straight Arrow Connector 5">
            <a:extLst>
              <a:ext uri="{FF2B5EF4-FFF2-40B4-BE49-F238E27FC236}">
                <a16:creationId xmlns:a16="http://schemas.microsoft.com/office/drawing/2014/main" id="{D1A930C3-0DB7-2947-BD27-A3EA7BE91BDD}"/>
              </a:ext>
            </a:extLst>
          </p:cNvPr>
          <p:cNvCxnSpPr>
            <a:cxnSpLocks/>
          </p:cNvCxnSpPr>
          <p:nvPr/>
        </p:nvCxnSpPr>
        <p:spPr bwMode="auto">
          <a:xfrm flipV="1">
            <a:off x="1034885" y="2382559"/>
            <a:ext cx="3075819" cy="2378688"/>
          </a:xfrm>
          <a:prstGeom prst="straightConnector1">
            <a:avLst/>
          </a:prstGeom>
          <a:solidFill>
            <a:schemeClr val="accent1"/>
          </a:solidFill>
          <a:ln w="6350" cap="flat" cmpd="sng" algn="ctr">
            <a:solidFill>
              <a:schemeClr val="tx1"/>
            </a:solidFill>
            <a:prstDash val="dash"/>
            <a:round/>
            <a:headEnd type="arrow" w="sm" len="sm"/>
            <a:tailEnd type="arrow"/>
          </a:ln>
          <a:effectLst/>
        </p:spPr>
      </p:cxnSp>
      <p:sp>
        <p:nvSpPr>
          <p:cNvPr id="12" name="TextBox 11">
            <a:extLst>
              <a:ext uri="{FF2B5EF4-FFF2-40B4-BE49-F238E27FC236}">
                <a16:creationId xmlns:a16="http://schemas.microsoft.com/office/drawing/2014/main" id="{664E928B-BFF6-5C46-950A-02AA99BDCB30}"/>
              </a:ext>
            </a:extLst>
          </p:cNvPr>
          <p:cNvSpPr txBox="1"/>
          <p:nvPr/>
        </p:nvSpPr>
        <p:spPr>
          <a:xfrm>
            <a:off x="2028597" y="1259567"/>
            <a:ext cx="5369803" cy="369332"/>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Latency CDF comparison, 10 nodes, Poisson arrivals</a:t>
            </a:r>
          </a:p>
        </p:txBody>
      </p:sp>
      <p:sp>
        <p:nvSpPr>
          <p:cNvPr id="13" name="TextBox 12">
            <a:extLst>
              <a:ext uri="{FF2B5EF4-FFF2-40B4-BE49-F238E27FC236}">
                <a16:creationId xmlns:a16="http://schemas.microsoft.com/office/drawing/2014/main" id="{122F0C9D-F6C6-7775-6CDE-C0BFD28E7498}"/>
              </a:ext>
            </a:extLst>
          </p:cNvPr>
          <p:cNvSpPr txBox="1"/>
          <p:nvPr/>
        </p:nvSpPr>
        <p:spPr>
          <a:xfrm>
            <a:off x="5940152" y="2276971"/>
            <a:ext cx="636714"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short tail</a:t>
            </a:r>
          </a:p>
        </p:txBody>
      </p:sp>
      <p:cxnSp>
        <p:nvCxnSpPr>
          <p:cNvPr id="14" name="Straight Arrow Connector 13">
            <a:extLst>
              <a:ext uri="{FF2B5EF4-FFF2-40B4-BE49-F238E27FC236}">
                <a16:creationId xmlns:a16="http://schemas.microsoft.com/office/drawing/2014/main" id="{482B3F39-A3E8-BF31-B4E8-A792BC370B7C}"/>
              </a:ext>
            </a:extLst>
          </p:cNvPr>
          <p:cNvCxnSpPr>
            <a:cxnSpLocks/>
          </p:cNvCxnSpPr>
          <p:nvPr/>
        </p:nvCxnSpPr>
        <p:spPr bwMode="auto">
          <a:xfrm flipV="1">
            <a:off x="5220072" y="2312975"/>
            <a:ext cx="684076" cy="2340260"/>
          </a:xfrm>
          <a:prstGeom prst="straightConnector1">
            <a:avLst/>
          </a:prstGeom>
          <a:solidFill>
            <a:schemeClr val="accent1"/>
          </a:solidFill>
          <a:ln w="6350" cap="flat" cmpd="sng" algn="ctr">
            <a:solidFill>
              <a:schemeClr val="tx1"/>
            </a:solidFill>
            <a:prstDash val="dash"/>
            <a:round/>
            <a:headEnd type="arrow" w="sm" len="sm"/>
            <a:tailEnd type="arrow"/>
          </a:ln>
          <a:effectLst/>
        </p:spPr>
      </p:cxnSp>
      <p:sp>
        <p:nvSpPr>
          <p:cNvPr id="16" name="TextBox 15">
            <a:extLst>
              <a:ext uri="{FF2B5EF4-FFF2-40B4-BE49-F238E27FC236}">
                <a16:creationId xmlns:a16="http://schemas.microsoft.com/office/drawing/2014/main" id="{A4B9265E-18FA-85E2-6483-5370FE90E7DF}"/>
              </a:ext>
            </a:extLst>
          </p:cNvPr>
          <p:cNvSpPr txBox="1"/>
          <p:nvPr/>
        </p:nvSpPr>
        <p:spPr>
          <a:xfrm>
            <a:off x="2381950" y="1808919"/>
            <a:ext cx="425116"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EB</a:t>
            </a:r>
          </a:p>
        </p:txBody>
      </p:sp>
      <p:sp>
        <p:nvSpPr>
          <p:cNvPr id="17" name="TextBox 16">
            <a:extLst>
              <a:ext uri="{FF2B5EF4-FFF2-40B4-BE49-F238E27FC236}">
                <a16:creationId xmlns:a16="http://schemas.microsoft.com/office/drawing/2014/main" id="{535A1DC1-C66F-C675-BF30-71BD3F5631C7}"/>
              </a:ext>
            </a:extLst>
          </p:cNvPr>
          <p:cNvSpPr txBox="1"/>
          <p:nvPr/>
        </p:nvSpPr>
        <p:spPr>
          <a:xfrm>
            <a:off x="6513593" y="1808919"/>
            <a:ext cx="434734" cy="307777"/>
          </a:xfrm>
          <a:prstGeom prst="rect">
            <a:avLst/>
          </a:prstGeom>
          <a:noFill/>
        </p:spPr>
        <p:txBody>
          <a:bodyPr wrap="none" rtlCol="0">
            <a:spAutoFit/>
          </a:bodyPr>
          <a:lstStyle/>
          <a:p>
            <a:pPr algn="ctr"/>
            <a:r>
              <a:rPr lang="en-US" sz="1400" b="1">
                <a:latin typeface="Times New Roman" panose="02020603050405020304" pitchFamily="18" charset="0"/>
                <a:cs typeface="Times New Roman" panose="02020603050405020304" pitchFamily="18" charset="0"/>
              </a:rPr>
              <a:t>DB</a:t>
            </a:r>
          </a:p>
        </p:txBody>
      </p:sp>
      <p:sp>
        <p:nvSpPr>
          <p:cNvPr id="4" name="TextBox 3">
            <a:extLst>
              <a:ext uri="{FF2B5EF4-FFF2-40B4-BE49-F238E27FC236}">
                <a16:creationId xmlns:a16="http://schemas.microsoft.com/office/drawing/2014/main" id="{9224D832-CF81-7946-39B0-E1111596014A}"/>
              </a:ext>
            </a:extLst>
          </p:cNvPr>
          <p:cNvSpPr txBox="1"/>
          <p:nvPr/>
        </p:nvSpPr>
        <p:spPr>
          <a:xfrm>
            <a:off x="1259632" y="4401207"/>
            <a:ext cx="792088"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short backoffs</a:t>
            </a:r>
          </a:p>
        </p:txBody>
      </p:sp>
      <p:sp>
        <p:nvSpPr>
          <p:cNvPr id="5" name="TextBox 4">
            <a:extLst>
              <a:ext uri="{FF2B5EF4-FFF2-40B4-BE49-F238E27FC236}">
                <a16:creationId xmlns:a16="http://schemas.microsoft.com/office/drawing/2014/main" id="{94EB4631-B0FF-8781-9D73-DFB3CB008C18}"/>
              </a:ext>
            </a:extLst>
          </p:cNvPr>
          <p:cNvSpPr txBox="1"/>
          <p:nvPr/>
        </p:nvSpPr>
        <p:spPr>
          <a:xfrm>
            <a:off x="5256076" y="4221187"/>
            <a:ext cx="996512" cy="553998"/>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short latencies due to &lt;100% duty cycle</a:t>
            </a:r>
          </a:p>
        </p:txBody>
      </p:sp>
      <p:cxnSp>
        <p:nvCxnSpPr>
          <p:cNvPr id="9" name="Straight Connector 8">
            <a:extLst>
              <a:ext uri="{FF2B5EF4-FFF2-40B4-BE49-F238E27FC236}">
                <a16:creationId xmlns:a16="http://schemas.microsoft.com/office/drawing/2014/main" id="{099F70D1-9811-5689-3B40-9FF2022EE8E5}"/>
              </a:ext>
            </a:extLst>
          </p:cNvPr>
          <p:cNvCxnSpPr/>
          <p:nvPr/>
        </p:nvCxnSpPr>
        <p:spPr bwMode="auto">
          <a:xfrm>
            <a:off x="935596" y="2997051"/>
            <a:ext cx="82296" cy="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6568D61A-67AC-B917-A95D-995C00FD190A}"/>
              </a:ext>
            </a:extLst>
          </p:cNvPr>
          <p:cNvCxnSpPr/>
          <p:nvPr/>
        </p:nvCxnSpPr>
        <p:spPr bwMode="auto">
          <a:xfrm>
            <a:off x="5076056" y="2997051"/>
            <a:ext cx="82296" cy="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4AD5FACB-D539-E01A-460E-DC6965C8E916}"/>
              </a:ext>
            </a:extLst>
          </p:cNvPr>
          <p:cNvCxnSpPr/>
          <p:nvPr/>
        </p:nvCxnSpPr>
        <p:spPr bwMode="auto">
          <a:xfrm>
            <a:off x="935596" y="2745023"/>
            <a:ext cx="118872" cy="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07CF3EAD-A012-C119-3DF1-6C089B55619E}"/>
              </a:ext>
            </a:extLst>
          </p:cNvPr>
          <p:cNvCxnSpPr/>
          <p:nvPr/>
        </p:nvCxnSpPr>
        <p:spPr bwMode="auto">
          <a:xfrm>
            <a:off x="5065776" y="2745023"/>
            <a:ext cx="118872" cy="0"/>
          </a:xfrm>
          <a:prstGeom prst="line">
            <a:avLst/>
          </a:prstGeom>
          <a:solidFill>
            <a:schemeClr val="accent1"/>
          </a:solidFill>
          <a:ln w="63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39578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9196-E3AD-F570-7B9C-88815EA39BAA}"/>
              </a:ext>
            </a:extLst>
          </p:cNvPr>
          <p:cNvSpPr>
            <a:spLocks noGrp="1"/>
          </p:cNvSpPr>
          <p:nvPr>
            <p:ph type="title"/>
          </p:nvPr>
        </p:nvSpPr>
        <p:spPr/>
        <p:txBody>
          <a:bodyPr/>
          <a:lstStyle/>
          <a:p>
            <a:r>
              <a:rPr lang="en-US"/>
              <a:t>Channel access delay for different traffic intensities</a:t>
            </a:r>
          </a:p>
        </p:txBody>
      </p:sp>
      <p:sp>
        <p:nvSpPr>
          <p:cNvPr id="4" name="Slide Number Placeholder 3">
            <a:extLst>
              <a:ext uri="{FF2B5EF4-FFF2-40B4-BE49-F238E27FC236}">
                <a16:creationId xmlns:a16="http://schemas.microsoft.com/office/drawing/2014/main" id="{8BEDFD3F-7D66-AF6C-57D2-9A3C3D27E894}"/>
              </a:ext>
            </a:extLst>
          </p:cNvPr>
          <p:cNvSpPr>
            <a:spLocks noGrp="1"/>
          </p:cNvSpPr>
          <p:nvPr>
            <p:ph type="sldNum" sz="quarter" idx="11"/>
          </p:nvPr>
        </p:nvSpPr>
        <p:spPr/>
        <p:txBody>
          <a:bodyPr/>
          <a:lstStyle/>
          <a:p>
            <a:pPr>
              <a:defRPr/>
            </a:pPr>
            <a:r>
              <a:rPr lang="en-US"/>
              <a:t>Slide </a:t>
            </a:r>
            <a:fld id="{E132E8F0-0953-4589-931F-0CF931D74C39}" type="slidenum">
              <a:rPr lang="en-US" smtClean="0"/>
              <a:pPr>
                <a:defRPr/>
              </a:pPr>
              <a:t>9</a:t>
            </a:fld>
            <a:endParaRPr lang="en-US"/>
          </a:p>
        </p:txBody>
      </p:sp>
      <p:pic>
        <p:nvPicPr>
          <p:cNvPr id="10" name="Picture 9">
            <a:extLst>
              <a:ext uri="{FF2B5EF4-FFF2-40B4-BE49-F238E27FC236}">
                <a16:creationId xmlns:a16="http://schemas.microsoft.com/office/drawing/2014/main" id="{19AEB7AB-35B3-6DEF-F680-7264F0ECE5F1}"/>
              </a:ext>
            </a:extLst>
          </p:cNvPr>
          <p:cNvPicPr>
            <a:picLocks noChangeAspect="1"/>
          </p:cNvPicPr>
          <p:nvPr/>
        </p:nvPicPr>
        <p:blipFill rotWithShape="1">
          <a:blip r:embed="rId2"/>
          <a:srcRect b="50000"/>
          <a:stretch/>
        </p:blipFill>
        <p:spPr>
          <a:xfrm>
            <a:off x="2103158" y="2174379"/>
            <a:ext cx="4937683" cy="3717131"/>
          </a:xfrm>
          <a:prstGeom prst="rect">
            <a:avLst/>
          </a:prstGeom>
        </p:spPr>
      </p:pic>
      <p:sp>
        <p:nvSpPr>
          <p:cNvPr id="3" name="TextBox 2">
            <a:extLst>
              <a:ext uri="{FF2B5EF4-FFF2-40B4-BE49-F238E27FC236}">
                <a16:creationId xmlns:a16="http://schemas.microsoft.com/office/drawing/2014/main" id="{1EB8AC77-2764-3371-561A-90221A566FD7}"/>
              </a:ext>
            </a:extLst>
          </p:cNvPr>
          <p:cNvSpPr txBox="1"/>
          <p:nvPr/>
        </p:nvSpPr>
        <p:spPr>
          <a:xfrm>
            <a:off x="6643094" y="2323400"/>
            <a:ext cx="946092"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Legacy EDCA</a:t>
            </a:r>
          </a:p>
        </p:txBody>
      </p:sp>
      <p:sp>
        <p:nvSpPr>
          <p:cNvPr id="5" name="TextBox 4">
            <a:extLst>
              <a:ext uri="{FF2B5EF4-FFF2-40B4-BE49-F238E27FC236}">
                <a16:creationId xmlns:a16="http://schemas.microsoft.com/office/drawing/2014/main" id="{0E896BA7-B96A-7970-71AD-DA72CF1F001A}"/>
              </a:ext>
            </a:extLst>
          </p:cNvPr>
          <p:cNvSpPr txBox="1"/>
          <p:nvPr/>
        </p:nvSpPr>
        <p:spPr>
          <a:xfrm>
            <a:off x="6643094" y="4451065"/>
            <a:ext cx="1330814" cy="246221"/>
          </a:xfrm>
          <a:prstGeom prst="rect">
            <a:avLst/>
          </a:prstGeom>
          <a:noFill/>
        </p:spPr>
        <p:txBody>
          <a:bodyPr wrap="none" rtlCol="0">
            <a:spAutoFit/>
          </a:bodyPr>
          <a:lstStyle/>
          <a:p>
            <a:pPr algn="ctr"/>
            <a:r>
              <a:rPr lang="en-US" sz="1000">
                <a:latin typeface="Times New Roman" panose="02020603050405020304" pitchFamily="18" charset="0"/>
                <a:cs typeface="Times New Roman" panose="02020603050405020304" pitchFamily="18" charset="0"/>
              </a:rPr>
              <a:t>Deterministic Backoff</a:t>
            </a:r>
          </a:p>
        </p:txBody>
      </p:sp>
      <p:sp>
        <p:nvSpPr>
          <p:cNvPr id="6" name="TextBox 5">
            <a:extLst>
              <a:ext uri="{FF2B5EF4-FFF2-40B4-BE49-F238E27FC236}">
                <a16:creationId xmlns:a16="http://schemas.microsoft.com/office/drawing/2014/main" id="{C010C432-4EA1-CBF2-7ADD-EFAE490659F1}"/>
              </a:ext>
            </a:extLst>
          </p:cNvPr>
          <p:cNvSpPr txBox="1"/>
          <p:nvPr/>
        </p:nvSpPr>
        <p:spPr>
          <a:xfrm>
            <a:off x="1079612" y="6453435"/>
            <a:ext cx="7020780" cy="477054"/>
          </a:xfrm>
          <a:prstGeom prst="rect">
            <a:avLst/>
          </a:prstGeom>
          <a:noFill/>
        </p:spPr>
        <p:txBody>
          <a:bodyPr wrap="square">
            <a:spAutoFit/>
          </a:bodyPr>
          <a:lstStyle/>
          <a:p>
            <a:pPr marL="0" indent="0" algn="just">
              <a:buNone/>
            </a:pPr>
            <a:r>
              <a:rPr lang="en-US" sz="800">
                <a:latin typeface="+mn-lt"/>
              </a:rPr>
              <a:t>Source: [6] A Deterministic Backoff Approach for Wi-Fi and NR-U Coexistence in Shared Bands (unpublished), IEEE Transactions on Mobile Computing submission by Ilenia Tinnirello, Menzo Wentink, Alice Lo Valvo, Katarzyna Kosek-Szott, and Szymon Szott (University of Palermo, Qualcomm, Prysmian, AGH University of Science, AGH University of Science), potential publication date March 2023</a:t>
            </a:r>
          </a:p>
        </p:txBody>
      </p:sp>
    </p:spTree>
    <p:extLst>
      <p:ext uri="{BB962C8B-B14F-4D97-AF65-F5344CB8AC3E}">
        <p14:creationId xmlns:p14="http://schemas.microsoft.com/office/powerpoint/2010/main" val="2949800886"/>
      </p:ext>
    </p:extLst>
  </p:cSld>
  <p:clrMapOvr>
    <a:masterClrMapping/>
  </p:clrMapOvr>
</p:sld>
</file>

<file path=ppt/theme/theme1.xml><?xml version="1.0" encoding="utf-8"?>
<a:theme xmlns:a="http://schemas.openxmlformats.org/drawingml/2006/main" name="Exten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8FFCFE5539B4F95C9BBFD1E8D37C3" ma:contentTypeVersion="7" ma:contentTypeDescription="Create a new document." ma:contentTypeScope="" ma:versionID="02819f028e000f5c3ca8451d6cad740b">
  <xsd:schema xmlns:xsd="http://www.w3.org/2001/XMLSchema" xmlns:xs="http://www.w3.org/2001/XMLSchema" xmlns:p="http://schemas.microsoft.com/office/2006/metadata/properties" xmlns:ns1="http://schemas.microsoft.com/sharepoint/v3" xmlns:ns2="aa21d8ab-c51c-4ace-8c54-d3ccf266cfba" targetNamespace="http://schemas.microsoft.com/office/2006/metadata/properties" ma:root="true" ma:fieldsID="20298ac77d39a9d1740f83cbbd3bfd61" ns1:_="" ns2:_="">
    <xsd:import namespace="http://schemas.microsoft.com/sharepoint/v3"/>
    <xsd:import namespace="aa21d8ab-c51c-4ace-8c54-d3ccf266cfba"/>
    <xsd:element name="properties">
      <xsd:complexType>
        <xsd:sequence>
          <xsd:element name="documentManagement">
            <xsd:complexType>
              <xsd:all>
                <xsd:element ref="ns1:_dlc_Exempt" minOccurs="0"/>
                <xsd:element ref="ns2:QBU"/>
                <xsd:element ref="ns2:QDEP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21d8ab-c51c-4ace-8c54-d3ccf266cfba" elementFormDefault="qualified">
    <xsd:import namespace="http://schemas.microsoft.com/office/2006/documentManagement/types"/>
    <xsd:import namespace="http://schemas.microsoft.com/office/infopath/2007/PartnerControls"/>
    <xsd:element name="QBU" ma:index="9" ma:displayName="Qualcomm Business Unit" ma:default="Corporate" ma:internalName="QBU" ma:readOnly="true">
      <xsd:simpleType>
        <xsd:restriction base="dms:Text"/>
      </xsd:simpleType>
    </xsd:element>
    <xsd:element name="QDEPT" ma:index="10" ma:displayName="Qualcomm Department" ma:default="Corporate-RD" ma:internalName="QDEPT"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p:Policy xmlns:p="office.server.policy" id="" local="true">
  <p:Name>Document</p:Name>
  <p:Description/>
  <p:Statement/>
  <p:PolicyItems>
    <p:PolicyItem featureId="QualcommTagPolicy" staticId="0x01010001C8FFCFE5539B4F95C9BBFD1E8D37C3" UniqueId="a253d69b-3fef-43a0-a5c4-4d62eb166b7c">
      <p:Name>Qualcomm Tagging Policy</p:Name>
      <p:Description>Qualcomm Custom Policy for Tagging</p:Description>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BD1C03-3B4B-42FE-85B5-0F93CE63E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21d8ab-c51c-4ace-8c54-d3ccf266c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0849EC-424C-49BC-A5A5-D4D263B7214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20D768F-5D61-47B8-AF08-86404C7CA922}">
  <ds:schemaRefs>
    <ds:schemaRef ds:uri="office.server.policy"/>
  </ds:schemaRefs>
</ds:datastoreItem>
</file>

<file path=customXml/itemProps4.xml><?xml version="1.0" encoding="utf-8"?>
<ds:datastoreItem xmlns:ds="http://schemas.openxmlformats.org/officeDocument/2006/customXml" ds:itemID="{ABFD3F03-7024-47F4-B7B1-5F6419EA3B10}">
  <ds:schemaRefs>
    <ds:schemaRef ds:uri="http://schemas.microsoft.com/sharepoint/v3/contenttype/forms"/>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206194</TotalTime>
  <Words>2280</Words>
  <Application>Microsoft Office PowerPoint</Application>
  <PresentationFormat>Custom</PresentationFormat>
  <Paragraphs>463</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Extend Submission Template</vt:lpstr>
      <vt:lpstr>Deterministic Backoff</vt:lpstr>
      <vt:lpstr>Drawbacks of exponential backoff (EB)</vt:lpstr>
      <vt:lpstr>Deterministic backoff (DB)</vt:lpstr>
      <vt:lpstr>Deterministic backoff rules</vt:lpstr>
      <vt:lpstr>Illustration of DB</vt:lpstr>
      <vt:lpstr>DB round robin situation for 3 nodes</vt:lpstr>
      <vt:lpstr>Full buffer</vt:lpstr>
      <vt:lpstr>80% duty cycle (Poisson)</vt:lpstr>
      <vt:lpstr>Channel access delay for different traffic intensities</vt:lpstr>
      <vt:lpstr>Collision probability for different traffic intensities</vt:lpstr>
      <vt:lpstr>DB parameters</vt:lpstr>
      <vt:lpstr>DB rules – summary</vt:lpstr>
      <vt:lpstr>QoS differentiation with DB</vt:lpstr>
      <vt:lpstr>DB in a legacy environment</vt:lpstr>
      <vt:lpstr>Simulations</vt:lpstr>
      <vt:lpstr>Simulation settings</vt:lpstr>
      <vt:lpstr>Best effort – cluster</vt:lpstr>
      <vt:lpstr>Best effort – cluster</vt:lpstr>
      <vt:lpstr>Best effort – cluster</vt:lpstr>
      <vt:lpstr>Best effort – cluster</vt:lpstr>
      <vt:lpstr>Best effort – cluster</vt:lpstr>
      <vt:lpstr>Best effort – cluster</vt:lpstr>
      <vt:lpstr>OBSS</vt:lpstr>
      <vt:lpstr>OBSS</vt:lpstr>
      <vt:lpstr>OBSS</vt:lpstr>
      <vt:lpstr>OBSS</vt:lpstr>
      <vt:lpstr>Near/far – line</vt:lpstr>
      <vt:lpstr>Near/far – line</vt:lpstr>
      <vt:lpstr>Near/far – line</vt:lpstr>
      <vt:lpstr>Near/far – line</vt:lpstr>
      <vt:lpstr>Near/far – line</vt:lpstr>
      <vt:lpstr>Near/far – multiple links</vt:lpstr>
      <vt:lpstr>Near/far – multiple links</vt:lpstr>
      <vt:lpstr>Near/far – multiple links</vt:lpstr>
      <vt:lpstr>Near/far – multiple links</vt:lpstr>
      <vt:lpstr>Near/far – multiple links</vt:lpstr>
      <vt:lpstr>References</vt:lpstr>
      <vt:lpstr>References</vt:lpstr>
    </vt:vector>
  </TitlesOfParts>
  <Manager/>
  <Company>Qualcomm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EIFS-after-Ack Issue</dc:title>
  <dc:subject/>
  <dc:creator>Menzo Wentink</dc:creator>
  <cp:keywords/>
  <dc:description/>
  <cp:lastModifiedBy>Menzo Wentink</cp:lastModifiedBy>
  <cp:revision>3924</cp:revision>
  <dcterms:created xsi:type="dcterms:W3CDTF">2008-10-07T17:07:33Z</dcterms:created>
  <dcterms:modified xsi:type="dcterms:W3CDTF">2024-01-08T16:03:16Z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0x01010001C8FFCFE5539B4F95C9BBFD1E8D37C3</vt:lpwstr>
  </property>
  <property fmtid="{D5CDD505-2E9C-101B-9397-08002B2CF9AE}" pid="4" name="_AdHocReviewCycleID">
    <vt:i4>-1566240483</vt:i4>
  </property>
  <property fmtid="{D5CDD505-2E9C-101B-9397-08002B2CF9AE}" pid="5" name="_EmailSubject">
    <vt:lpwstr>Short beacon Presentation</vt:lpwstr>
  </property>
  <property fmtid="{D5CDD505-2E9C-101B-9397-08002B2CF9AE}" pid="6" name="_AuthorEmail">
    <vt:lpwstr>sabraham@qualcomm.com</vt:lpwstr>
  </property>
  <property fmtid="{D5CDD505-2E9C-101B-9397-08002B2CF9AE}" pid="7" name="_AuthorEmailDisplayName">
    <vt:lpwstr>Abraham, Santosh</vt:lpwstr>
  </property>
  <property fmtid="{D5CDD505-2E9C-101B-9397-08002B2CF9AE}" pid="8" name="_PreviousAdHocReviewCycleID">
    <vt:i4>508146781</vt:i4>
  </property>
</Properties>
</file>