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67" r:id="rId18"/>
    <p:sldId id="1087" r:id="rId19"/>
    <p:sldId id="897" r:id="rId20"/>
    <p:sldId id="1287" r:id="rId21"/>
    <p:sldId id="1323" r:id="rId22"/>
    <p:sldId id="1368" r:id="rId23"/>
    <p:sldId id="1369" r:id="rId24"/>
    <p:sldId id="1163" r:id="rId25"/>
    <p:sldId id="1164" r:id="rId26"/>
    <p:sldId id="842" r:id="rId27"/>
    <p:sldId id="1370"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802.11-24/0030r1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2214-00-0000-liaison-from-etsi-re-isg-on-integrated-sensing-and-communication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solidFill>
                  <a:srgbClr val="0000FF"/>
                </a:solidFill>
              </a:rPr>
              <a:t>TGbf</a:t>
            </a:r>
            <a:r>
              <a:rPr lang="en-US" altLang="zh-CN" sz="1600" dirty="0">
                <a:solidFill>
                  <a:srgbClr val="0000FF"/>
                </a:solidFill>
              </a:rPr>
              <a:t> Timeline</a:t>
            </a:r>
          </a:p>
          <a:p>
            <a:pPr algn="just"/>
            <a:r>
              <a:rPr lang="en-US" altLang="en-US" sz="1600" dirty="0"/>
              <a:t>Call for contribution</a:t>
            </a:r>
          </a:p>
          <a:p>
            <a:pPr algn="just"/>
            <a:r>
              <a:rPr lang="en-US" altLang="en-US" sz="1600" dirty="0">
                <a:solidFill>
                  <a:srgbClr val="0000FF"/>
                </a:solidFill>
              </a:rPr>
              <a:t>Teleconference Times</a:t>
            </a:r>
          </a:p>
          <a:p>
            <a:pPr algn="just"/>
            <a:r>
              <a:rPr lang="en-US" altLang="en-US" sz="1600" dirty="0"/>
              <a:t>Presentation of submissions</a:t>
            </a:r>
          </a:p>
          <a:p>
            <a:pPr algn="just"/>
            <a:r>
              <a:rPr lang="en-US" altLang="zh-CN" sz="1600" dirty="0">
                <a:solidFill>
                  <a:srgbClr val="0000FF"/>
                </a:solidFill>
              </a:rPr>
              <a:t>Comments assignment</a:t>
            </a:r>
          </a:p>
          <a:p>
            <a:pPr algn="just"/>
            <a:r>
              <a:rPr lang="en-US" altLang="en-US" sz="1600" dirty="0">
                <a:solidFill>
                  <a:srgbClr val="0000FF"/>
                </a:solidFill>
              </a:rPr>
              <a:t>Liaison:</a:t>
            </a:r>
            <a:r>
              <a:rPr lang="zh-CN" altLang="en-US" sz="1600">
                <a:solidFill>
                  <a:srgbClr val="0000FF"/>
                </a:solidFill>
              </a:rPr>
              <a:t> </a:t>
            </a:r>
            <a:r>
              <a:rPr lang="en-US" altLang="en-US" sz="1600">
                <a:solidFill>
                  <a:srgbClr val="0000FF"/>
                </a:solidFill>
              </a:rPr>
              <a:t>ETSI </a:t>
            </a:r>
            <a:r>
              <a:rPr lang="en-US" altLang="en-US" sz="1600" dirty="0">
                <a:solidFill>
                  <a:srgbClr val="0000FF"/>
                </a:solidFill>
              </a:rPr>
              <a:t>ISAC </a:t>
            </a:r>
            <a:r>
              <a:rPr lang="en-US" altLang="zh-CN" sz="1600" dirty="0">
                <a:solidFill>
                  <a:srgbClr val="0000FF"/>
                </a:solidFill>
              </a:rPr>
              <a:t>ISG</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18397357"/>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l">
                        <a:spcAft>
                          <a:spcPts val="0"/>
                        </a:spcAft>
                      </a:pP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(To be confirmed)</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2023 </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2023 </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3716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719138" algn="just"/>
            <a:endParaRPr lang="en-US" altLang="zh-CN" sz="600" dirty="0"/>
          </a:p>
          <a:p>
            <a:pPr marL="719138" lvl="1" indent="-342900"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(D3.0)	</a:t>
            </a:r>
            <a:r>
              <a:rPr lang="en-US" altLang="zh-CN" sz="1600" kern="0" dirty="0">
                <a:solidFill>
                  <a:srgbClr val="FF0000"/>
                </a:solidFill>
              </a:rPr>
              <a:t>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a:t>
            </a:r>
            <a:r>
              <a:rPr lang="en-US" altLang="zh-CN" sz="1600" kern="0" dirty="0">
                <a:solidFill>
                  <a:srgbClr val="00B050"/>
                </a:solidFill>
              </a:rPr>
              <a:t>Nov 2023</a:t>
            </a:r>
          </a:p>
          <a:p>
            <a:pPr marL="719138" lvl="1" indent="-342900"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Conditional EC Approval–SA Ballot	Mar 2024</a:t>
            </a:r>
          </a:p>
          <a:p>
            <a:pPr marL="719138" lvl="1" indent="-342900"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Apr 2024</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SA  Ballot pool formation      		Apr 2024</a:t>
            </a:r>
          </a:p>
          <a:p>
            <a:pPr marL="719138" lvl="1" indent="-342900"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719138" lvl="1" indent="-342900" algn="just" defTabSz="685800" eaLnBrk="1" fontAlgn="auto" hangingPunct="1">
              <a:spcBef>
                <a:spcPts val="200"/>
              </a:spcBef>
              <a:spcAft>
                <a:spcPts val="600"/>
              </a:spcAft>
              <a:defRPr/>
            </a:pPr>
            <a:r>
              <a:rPr lang="en-US" altLang="zh-CN" sz="1600" kern="0" dirty="0"/>
              <a:t>1st SA Ballot Recirculation (D5.0)	Sep 2024</a:t>
            </a:r>
          </a:p>
          <a:p>
            <a:pPr marL="719138" lvl="1" indent="-342900" algn="just" defTabSz="685800" eaLnBrk="1" fontAlgn="auto" hangingPunct="1">
              <a:spcBef>
                <a:spcPts val="200"/>
              </a:spcBef>
              <a:spcAft>
                <a:spcPts val="600"/>
              </a:spcAft>
              <a:defRPr/>
            </a:pPr>
            <a:r>
              <a:rPr lang="en-US" altLang="zh-CN" sz="1600" kern="0" dirty="0"/>
              <a:t>2nd SA Ballot Recirculation (D6.0)	Jan  2025</a:t>
            </a:r>
          </a:p>
          <a:p>
            <a:pPr marL="719138" lvl="1" indent="-342900" algn="just" defTabSz="685800" eaLnBrk="1" fontAlgn="auto" hangingPunct="1">
              <a:spcBef>
                <a:spcPts val="200"/>
              </a:spcBef>
              <a:spcAft>
                <a:spcPts val="600"/>
              </a:spcAft>
              <a:defRPr/>
            </a:pPr>
            <a:r>
              <a:rPr lang="en-US" altLang="zh-CN" sz="1600" kern="0" dirty="0"/>
              <a:t>3rd SA Ballot Recirculation (D7.0)	Mar 2025</a:t>
            </a:r>
          </a:p>
          <a:p>
            <a:pPr marL="719138" lvl="1" indent="-342900"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Jun 2025</a:t>
            </a:r>
            <a:endParaRPr lang="en-US" altLang="zh-CN" sz="1600" kern="0" dirty="0"/>
          </a:p>
          <a:p>
            <a:pPr lvl="1" algn="just"/>
            <a:endParaRPr lang="en-US" altLang="zh-CN" sz="1200" dirty="0"/>
          </a:p>
          <a:p>
            <a:pPr marL="342900" lvl="1" indent="-342900" algn="just">
              <a:buChar char="•"/>
            </a:pPr>
            <a:r>
              <a:rPr lang="en-US" altLang="zh-CN" b="1" dirty="0"/>
              <a:t>SP Result:</a:t>
            </a: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Dec 	12	(Tuesday)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Dec 	21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Jan 	  4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Jan 	  8	(Monday)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0658549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90445246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8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198027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5193957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1295400"/>
            <a:ext cx="11353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zh-CN" dirty="0"/>
              <a:t>Please see the received liaison from ETSI regarding formation of a new ETSI Industry Specification Group for Integrated Sensing and Communications (ISG ISAC), </a:t>
            </a:r>
          </a:p>
          <a:p>
            <a:pPr algn="just">
              <a:buNone/>
            </a:pPr>
            <a:endParaRPr lang="en-US" altLang="zh-CN" u="sng" dirty="0">
              <a:hlinkClick r:id="rId3"/>
            </a:endParaRPr>
          </a:p>
          <a:p>
            <a:pPr algn="just">
              <a:buNone/>
            </a:pPr>
            <a:r>
              <a:rPr lang="en-US" altLang="zh-CN" u="sng" dirty="0">
                <a:hlinkClick r:id="rId3"/>
              </a:rPr>
              <a:t>https://mentor.ieee.org/802.11/dcn/23/11-23-2214-00-0000-liaison-from-etsi-re-isg-on-integrated-sensing-and-communications.docx</a:t>
            </a:r>
            <a:r>
              <a:rPr lang="en-US" altLang="zh-CN" dirty="0"/>
              <a:t>.</a:t>
            </a:r>
            <a:endParaRPr lang="zh-CN" altLang="zh-CN" dirty="0"/>
          </a:p>
          <a:p>
            <a:pPr algn="just">
              <a:buFontTx/>
              <a:buNone/>
            </a:pP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144074</TotalTime>
  <Words>3401</Words>
  <Application>Microsoft Office PowerPoint</Application>
  <PresentationFormat>宽屏</PresentationFormat>
  <Paragraphs>500</Paragraphs>
  <Slides>28</Slides>
  <Notes>28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28</vt:i4>
      </vt:variant>
    </vt:vector>
  </HeadingPairs>
  <TitlesOfParts>
    <vt:vector size="4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(To be confirmed)</vt:lpstr>
      <vt:lpstr>PowerPoint 演示文稿</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395</cp:revision>
  <cp:lastPrinted>2014-11-04T15:04:57Z</cp:lastPrinted>
  <dcterms:created xsi:type="dcterms:W3CDTF">2007-04-17T18:10:23Z</dcterms:created>
  <dcterms:modified xsi:type="dcterms:W3CDTF">2024-01-09T09:13:16Z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