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367" r:id="rId18"/>
    <p:sldId id="1087" r:id="rId19"/>
    <p:sldId id="897" r:id="rId20"/>
    <p:sldId id="1287" r:id="rId21"/>
    <p:sldId id="1323" r:id="rId22"/>
    <p:sldId id="1368" r:id="rId23"/>
    <p:sldId id="1369" r:id="rId24"/>
    <p:sldId id="1163" r:id="rId25"/>
    <p:sldId id="1164" r:id="rId26"/>
    <p:sldId id="842" r:id="rId27"/>
    <p:sldId id="1370" r:id="rId28"/>
    <p:sldId id="1024" r:id="rId2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101" d="100"/>
          <a:sy n="101" d="100"/>
        </p:scale>
        <p:origin x="462"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551287984"/>
        <c:axId val="551292880"/>
      </c:barChart>
      <c:catAx>
        <c:axId val="5512879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51292880"/>
        <c:crosses val="autoZero"/>
        <c:auto val="1"/>
        <c:lblAlgn val="ctr"/>
        <c:lblOffset val="100"/>
        <c:noMultiLvlLbl val="0"/>
      </c:catAx>
      <c:valAx>
        <c:axId val="55129288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5128798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2829869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802.11-24/0030r1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3/11-23-2214-00-0000-liaison-from-etsi-re-isg-on-integrated-sensing-and-communications.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January 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2024-01-8</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Jan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solidFill>
                  <a:srgbClr val="0000FF"/>
                </a:solidFill>
              </a:rPr>
              <a:t>TGbf</a:t>
            </a:r>
            <a:r>
              <a:rPr lang="en-US" altLang="zh-CN" sz="1600" dirty="0">
                <a:solidFill>
                  <a:srgbClr val="0000FF"/>
                </a:solidFill>
              </a:rPr>
              <a:t> Timeline</a:t>
            </a:r>
          </a:p>
          <a:p>
            <a:pPr algn="just"/>
            <a:r>
              <a:rPr lang="en-US" altLang="en-US" sz="1600" dirty="0"/>
              <a:t>Call for contribution</a:t>
            </a:r>
          </a:p>
          <a:p>
            <a:pPr algn="just"/>
            <a:r>
              <a:rPr lang="en-US" altLang="en-US" sz="1600" dirty="0">
                <a:solidFill>
                  <a:srgbClr val="0000FF"/>
                </a:solidFill>
              </a:rPr>
              <a:t>Teleconference Times</a:t>
            </a:r>
          </a:p>
          <a:p>
            <a:pPr algn="just"/>
            <a:r>
              <a:rPr lang="en-US" altLang="en-US" sz="1600" dirty="0"/>
              <a:t>Presentation of submissions</a:t>
            </a:r>
          </a:p>
          <a:p>
            <a:pPr algn="just"/>
            <a:r>
              <a:rPr lang="en-US" altLang="zh-CN" sz="1600" dirty="0">
                <a:solidFill>
                  <a:srgbClr val="0000FF"/>
                </a:solidFill>
              </a:rPr>
              <a:t>Comments assignment</a:t>
            </a:r>
          </a:p>
          <a:p>
            <a:pPr algn="just"/>
            <a:r>
              <a:rPr lang="en-US" altLang="en-US" sz="1600" dirty="0">
                <a:solidFill>
                  <a:srgbClr val="0000FF"/>
                </a:solidFill>
              </a:rPr>
              <a:t>Liaison:</a:t>
            </a:r>
            <a:r>
              <a:rPr lang="zh-CN" altLang="en-US" sz="1600">
                <a:solidFill>
                  <a:srgbClr val="0000FF"/>
                </a:solidFill>
              </a:rPr>
              <a:t> </a:t>
            </a:r>
            <a:r>
              <a:rPr lang="en-US" altLang="en-US" sz="1600">
                <a:solidFill>
                  <a:srgbClr val="0000FF"/>
                </a:solidFill>
              </a:rPr>
              <a:t>ETSI </a:t>
            </a:r>
            <a:r>
              <a:rPr lang="en-US" altLang="en-US" sz="1600" dirty="0">
                <a:solidFill>
                  <a:srgbClr val="0000FF"/>
                </a:solidFill>
              </a:rPr>
              <a:t>ISAC </a:t>
            </a:r>
            <a:r>
              <a:rPr lang="en-US" altLang="zh-CN" sz="1600" dirty="0">
                <a:solidFill>
                  <a:srgbClr val="0000FF"/>
                </a:solidFill>
              </a:rPr>
              <a:t>ISG</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018397357"/>
              </p:ext>
            </p:extLst>
          </p:nvPr>
        </p:nvGraphicFramePr>
        <p:xfrm>
          <a:off x="3429000" y="1600200"/>
          <a:ext cx="8305801" cy="155642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lgn="l">
                        <a:spcAft>
                          <a:spcPts val="0"/>
                        </a:spcAft>
                      </a:pPr>
                      <a:endParaRPr lang="zh-CN" sz="1200" kern="1200" dirty="0">
                        <a:solidFill>
                          <a:srgbClr val="0000FF"/>
                        </a:solidFill>
                        <a:latin typeface="+mn-lt"/>
                        <a:ea typeface="+mn-ea"/>
                        <a:cs typeface="+mn-cs"/>
                      </a:endParaRPr>
                    </a:p>
                  </a:txBody>
                  <a:tcPr marL="36195" marR="36195" marT="17780" marB="17780" anchor="ctr"/>
                </a:tc>
                <a:tc>
                  <a:txBody>
                    <a:bodyPr/>
                    <a:lstStyle/>
                    <a:p>
                      <a:pPr algn="l">
                        <a:spcAft>
                          <a:spcPts val="0"/>
                        </a:spcAft>
                      </a:pPr>
                      <a:endParaRPr lang="zh-CN" sz="1200" kern="1200">
                        <a:solidFill>
                          <a:srgbClr val="0000FF"/>
                        </a:solidFill>
                        <a:latin typeface="+mn-lt"/>
                        <a:ea typeface="+mn-ea"/>
                        <a:cs typeface="+mn-cs"/>
                      </a:endParaRPr>
                    </a:p>
                  </a:txBody>
                  <a:tcPr marL="36195" marR="36195" marT="17780" marB="17780" anchor="ctr"/>
                </a:tc>
                <a:tc>
                  <a:txBody>
                    <a:bodyPr/>
                    <a:lstStyle/>
                    <a:p>
                      <a:pPr algn="l">
                        <a:spcAft>
                          <a:spcPts val="0"/>
                        </a:spcAft>
                      </a:pPr>
                      <a:endParaRPr lang="zh-CN" sz="1200" kern="1200">
                        <a:solidFill>
                          <a:srgbClr val="0000FF"/>
                        </a:solidFill>
                        <a:latin typeface="+mn-lt"/>
                        <a:ea typeface="+mn-ea"/>
                        <a:cs typeface="+mn-cs"/>
                      </a:endParaRPr>
                    </a:p>
                  </a:txBody>
                  <a:tcPr marL="36195" marR="36195" marT="17780" marB="17780" anchor="ctr"/>
                </a:tc>
                <a:tc>
                  <a:txBody>
                    <a:bodyPr/>
                    <a:lstStyle/>
                    <a:p>
                      <a:pPr algn="l">
                        <a:spcAft>
                          <a:spcPts val="0"/>
                        </a:spcAft>
                      </a:pP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035261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(To be confirmed)</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2023 </a:t>
            </a:r>
            <a:r>
              <a:rPr lang="en-US" altLang="zh-CN" sz="1400" i="1" dirty="0">
                <a:latin typeface="Wingdings" panose="05000000000000000000" pitchFamily="2" charset="2"/>
                <a:ea typeface="宋体" panose="02010600030101010101" pitchFamily="2" charset="-122"/>
                <a:cs typeface="Calibri" panose="020F0502020204030204" pitchFamily="34" charset="0"/>
              </a:rPr>
              <a:t>à</a:t>
            </a:r>
            <a:r>
              <a:rPr lang="en-US" altLang="zh-CN" sz="1400" i="1" dirty="0">
                <a:ea typeface="宋体" panose="02010600030101010101" pitchFamily="2" charset="-122"/>
              </a:rPr>
              <a:t> Jan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2023 </a:t>
            </a:r>
            <a:r>
              <a:rPr lang="en-US" altLang="zh-CN" sz="1400" i="1" dirty="0">
                <a:latin typeface="Wingdings" panose="05000000000000000000" pitchFamily="2" charset="2"/>
                <a:ea typeface="宋体" panose="02010600030101010101" pitchFamily="2" charset="-122"/>
                <a:cs typeface="Calibri" panose="020F0502020204030204" pitchFamily="34" charset="0"/>
              </a:rPr>
              <a:t>à</a:t>
            </a:r>
            <a:r>
              <a:rPr lang="en-US" altLang="zh-CN" sz="1400" i="1" dirty="0">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2024</a:t>
            </a:r>
            <a:r>
              <a:rPr lang="en-US" altLang="zh-CN" sz="1400" i="1" dirty="0">
                <a:latin typeface="Wingdings" panose="05000000000000000000" pitchFamily="2" charset="2"/>
                <a:ea typeface="宋体" panose="02010600030101010101" pitchFamily="2" charset="-122"/>
                <a:cs typeface="Calibri" panose="020F0502020204030204" pitchFamily="34" charset="0"/>
              </a:rPr>
              <a:t>à</a:t>
            </a:r>
            <a:r>
              <a:rPr lang="en-US" altLang="zh-CN" sz="1400" i="1" dirty="0">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2024</a:t>
            </a:r>
            <a:r>
              <a:rPr lang="en-US" altLang="zh-CN" sz="1400" i="1" dirty="0">
                <a:latin typeface="Wingdings" panose="05000000000000000000" pitchFamily="2" charset="2"/>
                <a:ea typeface="宋体" panose="02010600030101010101" pitchFamily="2" charset="-122"/>
                <a:cs typeface="Calibri" panose="020F0502020204030204" pitchFamily="34" charset="0"/>
              </a:rPr>
              <a:t>à</a:t>
            </a:r>
            <a:r>
              <a:rPr lang="en-US" altLang="zh-CN" sz="1400" i="1" dirty="0">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2024</a:t>
            </a:r>
            <a:r>
              <a:rPr lang="en-US" altLang="zh-CN" sz="1400" i="1" dirty="0">
                <a:latin typeface="Wingdings" panose="05000000000000000000" pitchFamily="2" charset="2"/>
                <a:ea typeface="宋体" panose="02010600030101010101" pitchFamily="2" charset="-122"/>
                <a:cs typeface="Calibri" panose="020F0502020204030204" pitchFamily="34" charset="0"/>
              </a:rPr>
              <a:t>à</a:t>
            </a:r>
            <a:r>
              <a:rPr lang="en-US" altLang="zh-CN" sz="1400" i="1" dirty="0">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3716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719138" algn="just"/>
            <a:endParaRPr lang="en-US" altLang="zh-CN" sz="600" dirty="0"/>
          </a:p>
          <a:p>
            <a:pPr marL="719138" lvl="1" indent="-342900"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(D3.0)	</a:t>
            </a:r>
            <a:r>
              <a:rPr lang="en-US" altLang="zh-CN" sz="1600" kern="0" dirty="0">
                <a:solidFill>
                  <a:srgbClr val="FF0000"/>
                </a:solidFill>
              </a:rPr>
              <a:t>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a:t>
            </a:r>
            <a:r>
              <a:rPr lang="en-US" altLang="zh-CN" sz="1600" kern="0" dirty="0">
                <a:solidFill>
                  <a:srgbClr val="00B050"/>
                </a:solidFill>
              </a:rPr>
              <a:t>Nov 2023</a:t>
            </a:r>
          </a:p>
          <a:p>
            <a:pPr marL="719138" lvl="1" indent="-342900"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Conditional EC Approval–SA Ballot	Mar 2024</a:t>
            </a:r>
          </a:p>
          <a:p>
            <a:pPr marL="719138" lvl="1" indent="-342900"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Apr 2024</a:t>
            </a:r>
            <a:endParaRPr lang="en-US" altLang="zh-CN" sz="1600" i="1" kern="0" dirty="0"/>
          </a:p>
          <a:p>
            <a:pPr marL="719138" lvl="1" indent="-342900" algn="just" defTabSz="685800" eaLnBrk="1" fontAlgn="auto" hangingPunct="1">
              <a:spcBef>
                <a:spcPts val="200"/>
              </a:spcBef>
              <a:spcAft>
                <a:spcPts val="600"/>
              </a:spcAft>
              <a:defRPr/>
            </a:pPr>
            <a:r>
              <a:rPr lang="en-US" altLang="zh-CN" sz="1600" kern="0" dirty="0"/>
              <a:t>SA  Ballot pool formation      		Apr 2024</a:t>
            </a:r>
          </a:p>
          <a:p>
            <a:pPr marL="719138" lvl="1" indent="-342900"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719138" lvl="1" indent="-342900" algn="just" defTabSz="685800" eaLnBrk="1" fontAlgn="auto" hangingPunct="1">
              <a:spcBef>
                <a:spcPts val="200"/>
              </a:spcBef>
              <a:spcAft>
                <a:spcPts val="600"/>
              </a:spcAft>
              <a:defRPr/>
            </a:pPr>
            <a:r>
              <a:rPr lang="en-US" altLang="zh-CN" sz="1600" kern="0" dirty="0"/>
              <a:t>1st SA Ballot Recirculation (D5.0)	Sep 2024</a:t>
            </a:r>
          </a:p>
          <a:p>
            <a:pPr marL="719138" lvl="1" indent="-342900" algn="just" defTabSz="685800" eaLnBrk="1" fontAlgn="auto" hangingPunct="1">
              <a:spcBef>
                <a:spcPts val="200"/>
              </a:spcBef>
              <a:spcAft>
                <a:spcPts val="600"/>
              </a:spcAft>
              <a:defRPr/>
            </a:pPr>
            <a:r>
              <a:rPr lang="en-US" altLang="zh-CN" sz="1600" kern="0" dirty="0"/>
              <a:t>2nd SA Ballot Recirculation (D6.0)	Jan  2025</a:t>
            </a:r>
          </a:p>
          <a:p>
            <a:pPr marL="719138" lvl="1" indent="-342900" algn="just" defTabSz="685800" eaLnBrk="1" fontAlgn="auto" hangingPunct="1">
              <a:spcBef>
                <a:spcPts val="200"/>
              </a:spcBef>
              <a:spcAft>
                <a:spcPts val="600"/>
              </a:spcAft>
              <a:defRPr/>
            </a:pPr>
            <a:r>
              <a:rPr lang="en-US" altLang="zh-CN" sz="1600" kern="0" dirty="0"/>
              <a:t>3rd SA Ballot Recirculation (D7.0)	Mar 2025</a:t>
            </a:r>
          </a:p>
          <a:p>
            <a:pPr marL="719138" lvl="1" indent="-342900"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719138" lvl="1" indent="-342900"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719138" lvl="1" indent="-342900"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Jun 2025</a:t>
            </a:r>
            <a:endParaRPr lang="en-US" altLang="zh-CN" sz="1600" kern="0" dirty="0"/>
          </a:p>
          <a:p>
            <a:pPr lvl="1" algn="just"/>
            <a:endParaRPr lang="en-US" altLang="zh-CN" sz="1200" dirty="0"/>
          </a:p>
          <a:p>
            <a:pPr marL="342900" lvl="1" indent="-342900" algn="just">
              <a:buChar char="•"/>
            </a:pPr>
            <a:r>
              <a:rPr lang="en-US" altLang="zh-CN" b="1" dirty="0"/>
              <a:t>SP Result:</a:t>
            </a: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cs typeface="Times New Roman" panose="02020603050405020304" pitchFamily="18" charset="0"/>
              </a:rPr>
              <a:t>Dec 	12	(Tuesday)	9</a:t>
            </a:r>
            <a:r>
              <a:rPr lang="zh-CN" altLang="en-US" sz="1800" b="1" strike="sngStrike" dirty="0">
                <a:cs typeface="Times New Roman" panose="02020603050405020304" pitchFamily="18" charset="0"/>
              </a:rPr>
              <a:t>：</a:t>
            </a:r>
            <a:r>
              <a:rPr lang="en-US" altLang="zh-CN" sz="1800" b="1" strike="sngStrike"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strike="sngStrike"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rgbClr val="00B0F0"/>
                </a:solidFill>
                <a:cs typeface="Times New Roman" panose="02020603050405020304" pitchFamily="18" charset="0"/>
              </a:rPr>
              <a:t>Dec 	21	(Thursday)	22</a:t>
            </a:r>
            <a:r>
              <a:rPr lang="zh-CN" altLang="en-US" sz="1800" b="1" strike="sngStrike" dirty="0">
                <a:solidFill>
                  <a:srgbClr val="00B0F0"/>
                </a:solidFill>
                <a:cs typeface="Times New Roman" panose="02020603050405020304" pitchFamily="18" charset="0"/>
              </a:rPr>
              <a:t>：</a:t>
            </a:r>
            <a:r>
              <a:rPr lang="en-US" altLang="zh-CN" sz="1800" b="1" strike="sngStrike"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strike="sngStrike"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rgbClr val="00B0F0"/>
                </a:solidFill>
                <a:cs typeface="Times New Roman" panose="02020603050405020304" pitchFamily="18" charset="0"/>
              </a:rPr>
              <a:t>Jan 	  4	(Thursday)	22</a:t>
            </a:r>
            <a:r>
              <a:rPr lang="zh-CN" altLang="en-US" sz="1800" b="1" strike="sngStrike" dirty="0">
                <a:solidFill>
                  <a:srgbClr val="00B0F0"/>
                </a:solidFill>
                <a:cs typeface="Times New Roman" panose="02020603050405020304" pitchFamily="18" charset="0"/>
              </a:rPr>
              <a:t>：</a:t>
            </a:r>
            <a:r>
              <a:rPr lang="en-US" altLang="zh-CN" sz="1800" b="1" strike="sngStrike"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cs typeface="Times New Roman" panose="02020603050405020304" pitchFamily="18" charset="0"/>
              </a:rPr>
              <a:t>Jan 	  8	(Monday)	9</a:t>
            </a:r>
            <a:r>
              <a:rPr lang="zh-CN" altLang="en-US" sz="1800" b="1" strike="sngStrike" dirty="0">
                <a:cs typeface="Times New Roman" panose="02020603050405020304" pitchFamily="18" charset="0"/>
              </a:rPr>
              <a:t>：</a:t>
            </a:r>
            <a:r>
              <a:rPr lang="en-US" altLang="zh-CN" sz="1800" b="1" strike="sngStrike"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ext uri="{D42A27DB-BD31-4B8C-83A1-F6EECF244321}">
                <p14:modId xmlns:p14="http://schemas.microsoft.com/office/powerpoint/2010/main" val="2065854905"/>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904452460"/>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01105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5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8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19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198027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ext uri="{D42A27DB-BD31-4B8C-83A1-F6EECF244321}">
                <p14:modId xmlns:p14="http://schemas.microsoft.com/office/powerpoint/2010/main" val="732761045"/>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2985569538"/>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59872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00.00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0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id="{C0807CB6-20C1-45B5-8F67-26150D548148}"/>
              </a:ext>
            </a:extLst>
          </p:cNvPr>
          <p:cNvGraphicFramePr/>
          <p:nvPr>
            <p:extLst>
              <p:ext uri="{D42A27DB-BD31-4B8C-83A1-F6EECF244321}">
                <p14:modId xmlns:p14="http://schemas.microsoft.com/office/powerpoint/2010/main" val="2251939576"/>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3894270359"/>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val="20000"/>
                    </a:ext>
                  </a:extLst>
                </a:gridCol>
                <a:gridCol w="778534">
                  <a:extLst>
                    <a:ext uri="{9D8B030D-6E8A-4147-A177-3AD203B41FA5}">
                      <a16:colId xmlns:a16="http://schemas.microsoft.com/office/drawing/2014/main" val="20001"/>
                    </a:ext>
                  </a:extLst>
                </a:gridCol>
                <a:gridCol w="1324874">
                  <a:extLst>
                    <a:ext uri="{9D8B030D-6E8A-4147-A177-3AD203B41FA5}">
                      <a16:colId xmlns:a16="http://schemas.microsoft.com/office/drawing/2014/main" val="20002"/>
                    </a:ext>
                  </a:extLst>
                </a:gridCol>
                <a:gridCol w="778534">
                  <a:extLst>
                    <a:ext uri="{9D8B030D-6E8A-4147-A177-3AD203B41FA5}">
                      <a16:colId xmlns:a16="http://schemas.microsoft.com/office/drawing/2014/main" val="20003"/>
                    </a:ext>
                  </a:extLst>
                </a:gridCol>
                <a:gridCol w="682925">
                  <a:extLst>
                    <a:ext uri="{9D8B030D-6E8A-4147-A177-3AD203B41FA5}">
                      <a16:colId xmlns:a16="http://schemas.microsoft.com/office/drawing/2014/main" val="20004"/>
                    </a:ext>
                  </a:extLst>
                </a:gridCol>
                <a:gridCol w="682925">
                  <a:extLst>
                    <a:ext uri="{9D8B030D-6E8A-4147-A177-3AD203B41FA5}">
                      <a16:colId xmlns:a16="http://schemas.microsoft.com/office/drawing/2014/main" val="20005"/>
                    </a:ext>
                  </a:extLst>
                </a:gridCol>
                <a:gridCol w="764876">
                  <a:extLst>
                    <a:ext uri="{9D8B030D-6E8A-4147-A177-3AD203B41FA5}">
                      <a16:colId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dirty="0">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563686986"/>
              </p:ext>
            </p:extLst>
          </p:nvPr>
        </p:nvGraphicFramePr>
        <p:xfrm>
          <a:off x="2209800" y="762000"/>
          <a:ext cx="7772401" cy="5501640"/>
        </p:xfrm>
        <a:graphic>
          <a:graphicData uri="http://schemas.openxmlformats.org/drawingml/2006/table">
            <a:tbl>
              <a:tblPr firstRow="1" firstCol="1" bandRow="1"/>
              <a:tblGrid>
                <a:gridCol w="1157592">
                  <a:extLst>
                    <a:ext uri="{9D8B030D-6E8A-4147-A177-3AD203B41FA5}">
                      <a16:colId xmlns:a16="http://schemas.microsoft.com/office/drawing/2014/main" val="20000"/>
                    </a:ext>
                  </a:extLst>
                </a:gridCol>
                <a:gridCol w="826852">
                  <a:extLst>
                    <a:ext uri="{9D8B030D-6E8A-4147-A177-3AD203B41FA5}">
                      <a16:colId xmlns:a16="http://schemas.microsoft.com/office/drawing/2014/main" val="20001"/>
                    </a:ext>
                  </a:extLst>
                </a:gridCol>
                <a:gridCol w="1736386">
                  <a:extLst>
                    <a:ext uri="{9D8B030D-6E8A-4147-A177-3AD203B41FA5}">
                      <a16:colId xmlns:a16="http://schemas.microsoft.com/office/drawing/2014/main" val="20002"/>
                    </a:ext>
                  </a:extLst>
                </a:gridCol>
                <a:gridCol w="1074905">
                  <a:extLst>
                    <a:ext uri="{9D8B030D-6E8A-4147-A177-3AD203B41FA5}">
                      <a16:colId xmlns:a16="http://schemas.microsoft.com/office/drawing/2014/main" val="20003"/>
                    </a:ext>
                  </a:extLst>
                </a:gridCol>
                <a:gridCol w="1147865">
                  <a:extLst>
                    <a:ext uri="{9D8B030D-6E8A-4147-A177-3AD203B41FA5}">
                      <a16:colId xmlns:a16="http://schemas.microsoft.com/office/drawing/2014/main" val="20004"/>
                    </a:ext>
                  </a:extLst>
                </a:gridCol>
                <a:gridCol w="1828801">
                  <a:extLst>
                    <a:ext uri="{9D8B030D-6E8A-4147-A177-3AD203B41FA5}">
                      <a16:colId xmlns:a16="http://schemas.microsoft.com/office/drawing/2014/main"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March</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381000" y="1295400"/>
            <a:ext cx="113538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zh-CN" dirty="0"/>
              <a:t>Please see the received liaison from ETSI regarding formation of a new ETSI Industry Specification Group for Integrated Sensing and Communications (ISG ISAC), </a:t>
            </a:r>
          </a:p>
          <a:p>
            <a:pPr algn="just">
              <a:buNone/>
            </a:pPr>
            <a:endParaRPr lang="en-US" altLang="zh-CN" u="sng" dirty="0">
              <a:hlinkClick r:id="rId3"/>
            </a:endParaRPr>
          </a:p>
          <a:p>
            <a:pPr algn="just">
              <a:buNone/>
            </a:pPr>
            <a:r>
              <a:rPr lang="en-US" altLang="zh-CN" u="sng" dirty="0">
                <a:hlinkClick r:id="rId3"/>
              </a:rPr>
              <a:t>https://mentor.ieee.org/802.11/dcn/23/11-23-2214-00-0000-liaison-from-etsi-re-isg-on-integrated-sensing-and-communications.docx</a:t>
            </a:r>
            <a:r>
              <a:rPr lang="en-US" altLang="zh-CN" dirty="0"/>
              <a:t>.</a:t>
            </a:r>
            <a:endParaRPr lang="zh-CN" altLang="zh-CN" dirty="0"/>
          </a:p>
          <a:p>
            <a:pPr algn="just">
              <a:buFontTx/>
              <a:buNone/>
            </a:pP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3621951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144074</TotalTime>
  <Words>3401</Words>
  <Application>Microsoft Office PowerPoint</Application>
  <PresentationFormat>宽屏</PresentationFormat>
  <Paragraphs>500</Paragraphs>
  <Slides>28</Slides>
  <Notes>28</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28</vt:i4>
      </vt:variant>
    </vt:vector>
  </HeadingPairs>
  <TitlesOfParts>
    <vt:vector size="40"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January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(To be confirmed)</vt:lpstr>
      <vt:lpstr>PowerPoint 演示文稿</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395</cp:revision>
  <cp:lastPrinted>2014-11-04T15:04:57Z</cp:lastPrinted>
  <dcterms:created xsi:type="dcterms:W3CDTF">2007-04-17T18:10:23Z</dcterms:created>
  <dcterms:modified xsi:type="dcterms:W3CDTF">2024-01-09T09:13:16Z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(3)Z0NTIlAOwJmb12+uogkJndU0pnH1BnyKZTcy2NXNhTRFf/cKhAUeyEj0jvfGhs5vAzpux1Nx
fWsTZaZeR8NDdG4EPiuU3GAa6iQjR9NGYX6+MufgONigMfrFvdtYNoglVfogRwLozqokQGUx
SSJxDFLAlkYkob1vQuXQ1k4K/oiHeK6ywCwGwKU0TFsf8qZ6YbFG2wRPIn29gksMCU/4MwW2
OzmipdjPCyO9pWPEMl</vt:lpwstr>
  </property>
  <property fmtid="{D5CDD505-2E9C-101B-9397-08002B2CF9AE}" pid="27" name="_2015_ms_pID_7253431">
    <vt:lpwstr>lkxRxeSUxRC9FYse23gUjrzHpUs7P1GhkMgy44AWbs6vg+Gb/wMO+T
haI0e5oXLT04Svok2v9CEwSW459Z7AQaXYnun5gZeZN2fkgx7VchC1tbxED1Fzsdi9murWnk
6yxSIwZYFQhcQ6o1hlxMznWlpAgSBshQxb1PiYU+85QQRYgVlKHnzRnzhjiv2pqBmI9cXSCj
ji8kxtwZU8T3LeUfYRJPP+Pgjsb4sVCHEQJN</vt:lpwstr>
  </property>
  <property fmtid="{D5CDD505-2E9C-101B-9397-08002B2CF9AE}" pid="28" name="_2015_ms_pID_7253432">
    <vt:lpwstr>uOzGLckhpQdMa4ZgpnsF0Kw=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