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66" r:id="rId17"/>
    <p:sldId id="1367" r:id="rId18"/>
    <p:sldId id="1087" r:id="rId19"/>
    <p:sldId id="897" r:id="rId20"/>
    <p:sldId id="1287" r:id="rId21"/>
    <p:sldId id="1323" r:id="rId22"/>
    <p:sldId id="1368" r:id="rId23"/>
    <p:sldId id="1369" r:id="rId24"/>
    <p:sldId id="1163" r:id="rId25"/>
    <p:sldId id="1164" r:id="rId26"/>
    <p:sldId id="842" r:id="rId27"/>
    <p:sldId id="1024" r:id="rId28"/>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6"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32" autoAdjust="0"/>
    <p:restoredTop sz="91622" autoAdjust="0"/>
  </p:normalViewPr>
  <p:slideViewPr>
    <p:cSldViewPr>
      <p:cViewPr varScale="1">
        <p:scale>
          <a:sx n="93" d="100"/>
          <a:sy n="93" d="100"/>
        </p:scale>
        <p:origin x="78" y="25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D3.0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153</c:v>
                </c:pt>
                <c:pt idx="1">
                  <c:v>15</c:v>
                </c:pt>
                <c:pt idx="2">
                  <c:v>140</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0</c:v>
                </c:pt>
                <c:pt idx="1">
                  <c:v>0</c:v>
                </c:pt>
                <c:pt idx="2">
                  <c:v>0</c:v>
                </c:pt>
              </c:numCache>
            </c:numRef>
          </c:val>
          <c:extLs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51287984"/>
        <c:axId val="551292880"/>
      </c:barChart>
      <c:catAx>
        <c:axId val="551287984"/>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51292880"/>
        <c:crosses val="autoZero"/>
        <c:auto val="1"/>
        <c:lblAlgn val="ctr"/>
        <c:lblOffset val="100"/>
        <c:noMultiLvlLbl val="0"/>
      </c:catAx>
      <c:valAx>
        <c:axId val="55129288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51287984"/>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dirty="0">
                <a:solidFill>
                  <a:srgbClr val="000000"/>
                </a:solidFill>
                <a:highlight>
                  <a:srgbClr val="00FF00"/>
                </a:highlight>
              </a:rPr>
              <a:t>Unanimous consent ?</a:t>
            </a:r>
            <a:endParaRPr lang="zh-CN" altLang="en-US" dirty="0"/>
          </a:p>
        </p:txBody>
      </p:sp>
    </p:spTree>
    <p:extLst>
      <p:ext uri="{BB962C8B-B14F-4D97-AF65-F5344CB8AC3E}">
        <p14:creationId xmlns:p14="http://schemas.microsoft.com/office/powerpoint/2010/main" val="13105458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23768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30586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88115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187650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46079645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802.11-24/0030r0</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January teleconference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2024-01-8</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Jan 9</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solidFill>
                  <a:srgbClr val="0000FF"/>
                </a:solidFill>
              </a:rPr>
              <a:t>TGbf</a:t>
            </a:r>
            <a:r>
              <a:rPr lang="en-US" altLang="zh-CN" sz="1600" dirty="0">
                <a:solidFill>
                  <a:srgbClr val="0000FF"/>
                </a:solidFill>
              </a:rPr>
              <a:t> Timeline</a:t>
            </a:r>
          </a:p>
          <a:p>
            <a:pPr algn="just"/>
            <a:r>
              <a:rPr lang="en-US" altLang="en-US" sz="1600" dirty="0"/>
              <a:t>Call for contribution</a:t>
            </a:r>
          </a:p>
          <a:p>
            <a:pPr algn="just"/>
            <a:r>
              <a:rPr lang="en-US" altLang="en-US" sz="1600" dirty="0">
                <a:solidFill>
                  <a:srgbClr val="0000FF"/>
                </a:solidFill>
              </a:rPr>
              <a:t>Teleconference Times</a:t>
            </a:r>
          </a:p>
          <a:p>
            <a:pPr algn="just"/>
            <a:r>
              <a:rPr lang="en-US" altLang="en-US" sz="1600" dirty="0"/>
              <a:t>Presentation of submissions</a:t>
            </a:r>
          </a:p>
          <a:p>
            <a:pPr algn="just"/>
            <a:r>
              <a:rPr lang="en-US" altLang="zh-CN" sz="1600" dirty="0">
                <a:solidFill>
                  <a:srgbClr val="0000FF"/>
                </a:solidFill>
              </a:rPr>
              <a:t>Comments assignment</a:t>
            </a:r>
          </a:p>
          <a:p>
            <a:pPr algn="just"/>
            <a:r>
              <a:rPr lang="en-US" altLang="en-US" sz="1600" dirty="0">
                <a:solidFill>
                  <a:srgbClr val="0000FF"/>
                </a:solidFill>
              </a:rPr>
              <a:t>ETSI ISAC </a:t>
            </a:r>
            <a:r>
              <a:rPr lang="en-US" altLang="zh-CN" sz="1600" dirty="0">
                <a:solidFill>
                  <a:srgbClr val="0000FF"/>
                </a:solidFill>
              </a:rPr>
              <a:t>ISG</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18397357"/>
              </p:ext>
            </p:extLst>
          </p:nvPr>
        </p:nvGraphicFramePr>
        <p:xfrm>
          <a:off x="3429000" y="1600200"/>
          <a:ext cx="8305801" cy="155642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algn="l">
                        <a:spcAft>
                          <a:spcPts val="0"/>
                        </a:spcAft>
                      </a:pPr>
                      <a:endParaRPr lang="zh-CN" sz="1200" kern="1200" dirty="0">
                        <a:solidFill>
                          <a:srgbClr val="0000FF"/>
                        </a:solidFill>
                        <a:latin typeface="+mn-lt"/>
                        <a:ea typeface="+mn-ea"/>
                        <a:cs typeface="+mn-cs"/>
                      </a:endParaRPr>
                    </a:p>
                  </a:txBody>
                  <a:tcPr marL="36195" marR="36195" marT="17780" marB="17780" anchor="ctr"/>
                </a:tc>
                <a:tc>
                  <a:txBody>
                    <a:bodyPr/>
                    <a:lstStyle/>
                    <a:p>
                      <a:pPr algn="l">
                        <a:spcAft>
                          <a:spcPts val="0"/>
                        </a:spcAft>
                      </a:pP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endParaRPr lang="zh-CN" sz="1200" kern="1200">
                        <a:solidFill>
                          <a:srgbClr val="0000FF"/>
                        </a:solidFill>
                        <a:latin typeface="+mn-lt"/>
                        <a:ea typeface="+mn-ea"/>
                        <a:cs typeface="+mn-cs"/>
                      </a:endParaRPr>
                    </a:p>
                  </a:txBody>
                  <a:tcPr marL="36195" marR="36195" marT="17780" marB="17780" anchor="ctr"/>
                </a:tc>
                <a:tc>
                  <a:txBody>
                    <a:bodyPr/>
                    <a:lstStyle/>
                    <a:p>
                      <a:pPr algn="l">
                        <a:spcAft>
                          <a:spcPts val="0"/>
                        </a:spcAft>
                      </a:pPr>
                      <a:endParaRPr lang="zh-CN" sz="1200" kern="1200" dirty="0">
                        <a:solidFill>
                          <a:srgbClr val="0000FF"/>
                        </a:solidFill>
                        <a:latin typeface="+mn-lt"/>
                        <a:ea typeface="+mn-ea"/>
                        <a:cs typeface="+mn-cs"/>
                      </a:endParaRPr>
                    </a:p>
                  </a:txBody>
                  <a:tcPr marL="36195" marR="36195" marT="17780" marB="17780" anchor="ctr"/>
                </a:tc>
                <a:extLst>
                  <a:ext uri="{0D108BD9-81ED-4DB2-BD59-A6C34878D82A}">
                    <a16:rowId xmlns:a16="http://schemas.microsoft.com/office/drawing/2014/main" val="10009"/>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1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4"/>
                  </a:ext>
                </a:extLst>
              </a:tr>
            </a:tbl>
          </a:graphicData>
        </a:graphic>
      </p:graphicFrame>
    </p:spTree>
    <p:extLst>
      <p:ext uri="{BB962C8B-B14F-4D97-AF65-F5344CB8AC3E}">
        <p14:creationId xmlns:p14="http://schemas.microsoft.com/office/powerpoint/2010/main" val="20352619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(To be confirmed)</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68288" lvl="1" indent="-268288"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285750" lvl="1"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strike="sngStrike" dirty="0">
                <a:solidFill>
                  <a:srgbClr val="7F7F7F"/>
                </a:solidFill>
                <a:ea typeface="宋体" panose="02010600030101010101" pitchFamily="2" charset="-122"/>
              </a:rPr>
              <a:t>July 2023 </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Jan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Apr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SA  Ballot pool formation      		Apr 2024</a:t>
            </a:r>
          </a:p>
          <a:p>
            <a:pPr marL="161925" lvl="1" indent="-233363" algn="just" defTabSz="685800" eaLnBrk="1" fontAlgn="auto" hangingPunct="1">
              <a:spcBef>
                <a:spcPts val="200"/>
              </a:spcBef>
              <a:spcAft>
                <a:spcPts val="600"/>
              </a:spcAft>
              <a:defRPr/>
            </a:pPr>
            <a:r>
              <a:rPr lang="en-US" altLang="zh-CN" sz="1400" kern="0" dirty="0"/>
              <a:t>Initial SA Ballot (D4.0)			</a:t>
            </a:r>
            <a:r>
              <a:rPr lang="en-US" altLang="zh-CN" sz="1400" i="1" strike="sngStrike" dirty="0">
                <a:solidFill>
                  <a:srgbClr val="7F7F7F"/>
                </a:solidFill>
                <a:ea typeface="宋体" panose="02010600030101010101" pitchFamily="2" charset="-122"/>
              </a:rPr>
              <a:t>Sep 2023 </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Mar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May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2024</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2024</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2024</a:t>
            </a:r>
            <a:r>
              <a:rPr lang="en-US" altLang="zh-CN" sz="1400" i="1" dirty="0">
                <a:latin typeface="Wingdings" panose="05000000000000000000" pitchFamily="2" charset="2"/>
                <a:ea typeface="宋体" panose="02010600030101010101" pitchFamily="2" charset="-122"/>
                <a:cs typeface="Calibri" panose="020F0502020204030204" pitchFamily="34" charset="0"/>
              </a:rPr>
              <a:t>à</a:t>
            </a:r>
            <a:r>
              <a:rPr lang="en-US" altLang="zh-CN" sz="1400" i="1" dirty="0">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39742827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SP for Timeline change</a:t>
            </a:r>
          </a:p>
        </p:txBody>
      </p:sp>
      <p:sp>
        <p:nvSpPr>
          <p:cNvPr id="26628" name="Rectangle 3"/>
          <p:cNvSpPr txBox="1">
            <a:spLocks noChangeArrowheads="1"/>
          </p:cNvSpPr>
          <p:nvPr/>
        </p:nvSpPr>
        <p:spPr bwMode="auto">
          <a:xfrm>
            <a:off x="457200" y="13716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a:t>Do you agree to change the timeline as showing below</a:t>
            </a:r>
            <a:r>
              <a:rPr lang="en-US" altLang="zh-CN" sz="2400" dirty="0"/>
              <a:t>?</a:t>
            </a:r>
          </a:p>
          <a:p>
            <a:pPr marL="719138" algn="just"/>
            <a:endParaRPr lang="en-US" altLang="zh-CN" sz="600" dirty="0"/>
          </a:p>
          <a:p>
            <a:pPr marL="719138" lvl="1" indent="-342900" algn="just" defTabSz="685800" eaLnBrk="1" fontAlgn="auto" hangingPunct="1">
              <a:spcBef>
                <a:spcPts val="200"/>
              </a:spcBef>
              <a:spcAft>
                <a:spcPts val="600"/>
              </a:spcAft>
              <a:buFont typeface="Times New Roman" panose="02020603050405020304" pitchFamily="18" charset="0"/>
              <a:buChar char="–"/>
              <a:defRPr/>
            </a:pPr>
            <a:r>
              <a:rPr lang="en-US" altLang="zh-CN" sz="1600" kern="0" dirty="0">
                <a:solidFill>
                  <a:srgbClr val="00B050"/>
                </a:solidFill>
              </a:rPr>
              <a:t>Recirculation LB (D3.0)	</a:t>
            </a:r>
            <a:r>
              <a:rPr lang="en-US" altLang="zh-CN" sz="1600" kern="0" dirty="0">
                <a:solidFill>
                  <a:srgbClr val="FF0000"/>
                </a:solidFill>
              </a:rPr>
              <a:t>		</a:t>
            </a:r>
            <a:r>
              <a:rPr lang="en-US" altLang="zh-CN" sz="1600" i="1" strike="sngStrike" kern="0" dirty="0">
                <a:solidFill>
                  <a:schemeClr val="bg1">
                    <a:lumMod val="50000"/>
                  </a:schemeClr>
                </a:solidFill>
              </a:rPr>
              <a:t>May 2023</a:t>
            </a:r>
            <a:r>
              <a:rPr lang="en-US" altLang="zh-CN" sz="1600" i="1" strike="sngStrike" kern="0" dirty="0">
                <a:solidFill>
                  <a:schemeClr val="bg1">
                    <a:lumMod val="50000"/>
                  </a:schemeClr>
                </a:solidFill>
                <a:sym typeface="Wingdings" panose="05000000000000000000" pitchFamily="2" charset="2"/>
              </a:rPr>
              <a:t> </a:t>
            </a:r>
            <a:r>
              <a:rPr lang="en-US" altLang="zh-CN" sz="1600" kern="0" dirty="0">
                <a:solidFill>
                  <a:srgbClr val="FF0000"/>
                </a:solidFill>
              </a:rPr>
              <a:t> </a:t>
            </a:r>
            <a:r>
              <a:rPr lang="en-US" altLang="zh-CN" sz="1600" kern="0" dirty="0">
                <a:solidFill>
                  <a:srgbClr val="00B050"/>
                </a:solidFill>
              </a:rPr>
              <a:t>Nov 2023</a:t>
            </a:r>
          </a:p>
          <a:p>
            <a:pPr marL="719138" lvl="1" indent="-342900" algn="just" defTabSz="685800" eaLnBrk="1" fontAlgn="auto" hangingPunct="1">
              <a:spcBef>
                <a:spcPts val="200"/>
              </a:spcBef>
              <a:spcAft>
                <a:spcPts val="600"/>
              </a:spcAft>
              <a:buFont typeface="Wingdings" panose="05000000000000000000" pitchFamily="2" charset="2"/>
              <a:buChar char="Ø"/>
              <a:defRPr/>
            </a:pPr>
            <a:r>
              <a:rPr lang="en-US" altLang="zh-CN" sz="1600" kern="0" dirty="0">
                <a:solidFill>
                  <a:srgbClr val="FF0000"/>
                </a:solidFill>
              </a:rPr>
              <a:t>Conditional EC Approval–SA Ballot	Mar 2024</a:t>
            </a:r>
          </a:p>
          <a:p>
            <a:pPr marL="719138" lvl="1" indent="-342900" algn="just" defTabSz="685800" eaLnBrk="1" fontAlgn="auto" hangingPunct="1">
              <a:spcBef>
                <a:spcPts val="200"/>
              </a:spcBef>
              <a:spcAft>
                <a:spcPts val="600"/>
              </a:spcAft>
              <a:defRPr/>
            </a:pPr>
            <a:r>
              <a:rPr lang="en-US" altLang="zh-CN" sz="1600" kern="0" dirty="0"/>
              <a:t>Recirculation LB (D4.0)			</a:t>
            </a:r>
            <a:r>
              <a:rPr lang="en-US" altLang="zh-CN" sz="1600" i="1" strike="sngStrike" dirty="0">
                <a:solidFill>
                  <a:srgbClr val="7F7F7F"/>
                </a:solidFill>
                <a:ea typeface="宋体" panose="02010600030101010101" pitchFamily="2" charset="-122"/>
              </a:rPr>
              <a:t>July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Apr 2024</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a:t>SA  Ballot pool formation      		Apr 2024</a:t>
            </a:r>
          </a:p>
          <a:p>
            <a:pPr marL="719138" lvl="1" indent="-342900" algn="just" defTabSz="685800" eaLnBrk="1" fontAlgn="auto" hangingPunct="1">
              <a:spcBef>
                <a:spcPts val="200"/>
              </a:spcBef>
              <a:spcAft>
                <a:spcPts val="600"/>
              </a:spcAft>
              <a:defRPr/>
            </a:pPr>
            <a:r>
              <a:rPr lang="en-US" altLang="zh-CN" sz="1600" kern="0" dirty="0"/>
              <a:t>Initial SA Ballot (D4.0)			</a:t>
            </a:r>
            <a:r>
              <a:rPr lang="en-US" altLang="zh-CN" sz="1600" i="1" strike="sngStrike" dirty="0">
                <a:solidFill>
                  <a:srgbClr val="7F7F7F"/>
                </a:solidFill>
                <a:ea typeface="宋体" panose="02010600030101010101" pitchFamily="2" charset="-122"/>
              </a:rPr>
              <a:t>Sep 2023 </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2024</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May 2024</a:t>
            </a:r>
            <a:endParaRPr lang="en-US" altLang="zh-CN" sz="1600" kern="0" dirty="0"/>
          </a:p>
          <a:p>
            <a:pPr marL="719138" lvl="1" indent="-342900" algn="just" defTabSz="685800" eaLnBrk="1" fontAlgn="auto" hangingPunct="1">
              <a:spcBef>
                <a:spcPts val="200"/>
              </a:spcBef>
              <a:spcAft>
                <a:spcPts val="600"/>
              </a:spcAft>
              <a:defRPr/>
            </a:pPr>
            <a:r>
              <a:rPr lang="en-US" altLang="zh-CN" sz="1600" kern="0" dirty="0"/>
              <a:t>1st SA Ballot Recirculation (D5.0)	Sep 2024</a:t>
            </a:r>
          </a:p>
          <a:p>
            <a:pPr marL="719138" lvl="1" indent="-342900" algn="just" defTabSz="685800" eaLnBrk="1" fontAlgn="auto" hangingPunct="1">
              <a:spcBef>
                <a:spcPts val="200"/>
              </a:spcBef>
              <a:spcAft>
                <a:spcPts val="600"/>
              </a:spcAft>
              <a:defRPr/>
            </a:pPr>
            <a:r>
              <a:rPr lang="en-US" altLang="zh-CN" sz="1600" kern="0" dirty="0"/>
              <a:t>2nd SA Ballot Recirculation (D6.0)	Jan  2025</a:t>
            </a:r>
          </a:p>
          <a:p>
            <a:pPr marL="719138" lvl="1" indent="-342900" algn="just" defTabSz="685800" eaLnBrk="1" fontAlgn="auto" hangingPunct="1">
              <a:spcBef>
                <a:spcPts val="200"/>
              </a:spcBef>
              <a:spcAft>
                <a:spcPts val="600"/>
              </a:spcAft>
              <a:defRPr/>
            </a:pPr>
            <a:r>
              <a:rPr lang="en-US" altLang="zh-CN" sz="1600" kern="0" dirty="0"/>
              <a:t>3rd SA Ballot Recirculation (D7.0)	Mar 2025</a:t>
            </a:r>
          </a:p>
          <a:p>
            <a:pPr marL="719138" lvl="1" indent="-342900" algn="just" defTabSz="685800" eaLnBrk="1" fontAlgn="auto" hangingPunct="1">
              <a:spcBef>
                <a:spcPts val="200"/>
              </a:spcBef>
              <a:spcAft>
                <a:spcPts val="600"/>
              </a:spcAft>
              <a:defRPr/>
            </a:pPr>
            <a:r>
              <a:rPr lang="en-US" altLang="zh-CN" sz="1600" kern="0" dirty="0"/>
              <a:t>Final 802.11 WG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a:t>802 EC approval			</a:t>
            </a:r>
            <a:r>
              <a:rPr lang="en-US" altLang="zh-CN" sz="1600" i="1" strike="sngStrike" dirty="0">
                <a:solidFill>
                  <a:srgbClr val="7F7F7F"/>
                </a:solidFill>
                <a:ea typeface="宋体" panose="02010600030101010101" pitchFamily="2" charset="-122"/>
              </a:rPr>
              <a:t>July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Jan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Mar 2025</a:t>
            </a:r>
            <a:endParaRPr lang="en-US" altLang="zh-CN" sz="1600" i="1" kern="0" dirty="0"/>
          </a:p>
          <a:p>
            <a:pPr marL="719138" lvl="1" indent="-342900" algn="just" defTabSz="685800" eaLnBrk="1" fontAlgn="auto" hangingPunct="1">
              <a:spcBef>
                <a:spcPts val="200"/>
              </a:spcBef>
              <a:spcAft>
                <a:spcPts val="600"/>
              </a:spcAft>
              <a:defRPr/>
            </a:pPr>
            <a:r>
              <a:rPr lang="en-US" altLang="zh-CN" sz="1600" kern="0" dirty="0" err="1"/>
              <a:t>RevCom</a:t>
            </a:r>
            <a:r>
              <a:rPr lang="en-US" altLang="zh-CN" sz="1600" kern="0" dirty="0"/>
              <a:t> and SASB approval		</a:t>
            </a:r>
            <a:r>
              <a:rPr lang="en-US" altLang="zh-CN" sz="1600" i="1" strike="sngStrike" dirty="0">
                <a:solidFill>
                  <a:srgbClr val="7F7F7F"/>
                </a:solidFill>
                <a:ea typeface="宋体" panose="02010600030101010101" pitchFamily="2" charset="-122"/>
              </a:rPr>
              <a:t>Sep 2024</a:t>
            </a:r>
            <a:r>
              <a:rPr lang="en-US" altLang="zh-CN" sz="1600" i="1" dirty="0">
                <a:latin typeface="Wingdings" panose="05000000000000000000" pitchFamily="2" charset="2"/>
                <a:ea typeface="宋体" panose="02010600030101010101" pitchFamily="2" charset="-122"/>
                <a:cs typeface="Calibri" panose="020F0502020204030204" pitchFamily="34" charset="0"/>
              </a:rPr>
              <a:t>à</a:t>
            </a:r>
            <a:r>
              <a:rPr lang="en-US" altLang="zh-CN" sz="1600" i="1" dirty="0">
                <a:ea typeface="宋体" panose="02010600030101010101" pitchFamily="2" charset="-122"/>
              </a:rPr>
              <a:t> Mar 2025</a:t>
            </a:r>
            <a:r>
              <a:rPr lang="en-US" altLang="zh-CN" sz="16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600" i="1" dirty="0">
                <a:solidFill>
                  <a:srgbClr val="00B0F0"/>
                </a:solidFill>
                <a:ea typeface="宋体" panose="02010600030101010101" pitchFamily="2" charset="-122"/>
              </a:rPr>
              <a:t> Jun 2025</a:t>
            </a:r>
            <a:endParaRPr lang="en-US" altLang="zh-CN" sz="1600" kern="0" dirty="0"/>
          </a:p>
          <a:p>
            <a:pPr lvl="1" algn="just"/>
            <a:endParaRPr lang="en-US" altLang="zh-CN" sz="1200" dirty="0"/>
          </a:p>
          <a:p>
            <a:pPr marL="342900" lvl="1" indent="-342900" algn="just">
              <a:buChar char="•"/>
            </a:pPr>
            <a:r>
              <a:rPr lang="en-US" altLang="zh-CN" b="1" dirty="0"/>
              <a:t>SP Result:</a:t>
            </a:r>
          </a:p>
          <a:p>
            <a:pPr marL="457200" lvl="1" indent="0" algn="just">
              <a:buNone/>
            </a:pPr>
            <a:endParaRPr lang="en-US" altLang="zh-CN" sz="2400" dirty="0"/>
          </a:p>
          <a:p>
            <a:pPr marL="457200" lvl="1" indent="0" algn="just">
              <a:buNone/>
            </a:pPr>
            <a:endParaRPr lang="en-US" altLang="zh-CN" sz="2400" dirty="0"/>
          </a:p>
          <a:p>
            <a:pPr lvl="1" algn="just"/>
            <a:endParaRPr lang="en-US" altLang="zh-CN" sz="2400" dirty="0"/>
          </a:p>
        </p:txBody>
      </p:sp>
    </p:spTree>
    <p:extLst>
      <p:ext uri="{BB962C8B-B14F-4D97-AF65-F5344CB8AC3E}">
        <p14:creationId xmlns:p14="http://schemas.microsoft.com/office/powerpoint/2010/main" val="3821704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November Plenary)</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Dec 	12	(Tuesday)	9</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B0F0"/>
                </a:solidFill>
                <a:cs typeface="Times New Roman" panose="02020603050405020304" pitchFamily="18" charset="0"/>
              </a:rPr>
              <a:t>Dec 	21	(Thursday)	22</a:t>
            </a:r>
            <a:r>
              <a:rPr lang="zh-CN" altLang="en-US" sz="1800" b="1" strike="sngStrike" dirty="0">
                <a:solidFill>
                  <a:srgbClr val="00B0F0"/>
                </a:solidFill>
                <a:cs typeface="Times New Roman" panose="02020603050405020304" pitchFamily="18" charset="0"/>
              </a:rPr>
              <a:t>：</a:t>
            </a:r>
            <a:r>
              <a:rPr lang="en-US" altLang="zh-CN" sz="1800" b="1" strike="sngStrike"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strike="sngStrike"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solidFill>
                  <a:srgbClr val="00B0F0"/>
                </a:solidFill>
                <a:cs typeface="Times New Roman" panose="02020603050405020304" pitchFamily="18" charset="0"/>
              </a:rPr>
              <a:t>Jan 	  4	(Thursday)	22</a:t>
            </a:r>
            <a:r>
              <a:rPr lang="zh-CN" altLang="en-US" sz="1800" b="1" strike="sngStrike" dirty="0">
                <a:solidFill>
                  <a:srgbClr val="00B0F0"/>
                </a:solidFill>
                <a:cs typeface="Times New Roman" panose="02020603050405020304" pitchFamily="18" charset="0"/>
              </a:rPr>
              <a:t>：</a:t>
            </a:r>
            <a:r>
              <a:rPr lang="en-US" altLang="zh-CN" sz="1800" b="1" strike="sngStrike"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strike="sngStrike" dirty="0">
                <a:cs typeface="Times New Roman" panose="02020603050405020304" pitchFamily="18" charset="0"/>
              </a:rPr>
              <a:t>Jan 	  8	(Monday)	9</a:t>
            </a:r>
            <a:r>
              <a:rPr lang="zh-CN" altLang="en-US" sz="1800" b="1" strike="sngStrike" dirty="0">
                <a:cs typeface="Times New Roman" panose="02020603050405020304" pitchFamily="18" charset="0"/>
              </a:rPr>
              <a:t>：</a:t>
            </a:r>
            <a:r>
              <a:rPr lang="en-US" altLang="zh-CN" sz="1800" b="1" strike="sngStrike"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2" name="矩形 1">
            <a:extLst>
              <a:ext uri="{FF2B5EF4-FFF2-40B4-BE49-F238E27FC236}">
                <a16:creationId xmlns:a16="http://schemas.microsoft.com/office/drawing/2014/main" id="{58FF7B02-5BE2-44E0-B2CE-1F5FF2F26879}"/>
              </a:ext>
            </a:extLst>
          </p:cNvPr>
          <p:cNvSpPr/>
          <p:nvPr/>
        </p:nvSpPr>
        <p:spPr>
          <a:xfrm>
            <a:off x="7010400" y="46482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Tree>
    <p:extLst>
      <p:ext uri="{BB962C8B-B14F-4D97-AF65-F5344CB8AC3E}">
        <p14:creationId xmlns:p14="http://schemas.microsoft.com/office/powerpoint/2010/main" val="93199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January Interim 2024, </a:t>
            </a:r>
            <a:r>
              <a:rPr lang="en-US" altLang="zh-CN" b="1" dirty="0">
                <a:solidFill>
                  <a:srgbClr val="FF0000"/>
                </a:solidFill>
                <a:cs typeface="Times New Roman" panose="02020603050405020304" pitchFamily="18" charset="0"/>
              </a:rPr>
              <a:t>Confirmed: </a:t>
            </a:r>
          </a:p>
        </p:txBody>
      </p:sp>
      <p:graphicFrame>
        <p:nvGraphicFramePr>
          <p:cNvPr id="8" name="表格 7"/>
          <p:cNvGraphicFramePr>
            <a:graphicFrameLocks noGrp="1"/>
          </p:cNvGraphicFramePr>
          <p:nvPr>
            <p:extLst>
              <p:ext uri="{D42A27DB-BD31-4B8C-83A1-F6EECF244321}">
                <p14:modId xmlns:p14="http://schemas.microsoft.com/office/powerpoint/2010/main" val="206585490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Panama</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05:00-07:00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07:30-09:30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10:30-12:30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13:00-15:00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16:30-18:30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4724400"/>
            <a:ext cx="3797500" cy="600164"/>
          </a:xfrm>
          <a:prstGeom prst="rect">
            <a:avLst/>
          </a:prstGeom>
          <a:solidFill>
            <a:schemeClr val="bg1"/>
          </a:solidFill>
        </p:spPr>
        <p:txBody>
          <a:bodyPr wrap="square">
            <a:spAutoFit/>
          </a:bodyPr>
          <a:lstStyle/>
          <a:p>
            <a:pPr marL="171450" indent="-171450">
              <a:spcBef>
                <a:spcPts val="0"/>
              </a:spcBef>
              <a:buFont typeface="Arial" panose="020B0604020202020204" pitchFamily="34" charset="0"/>
              <a:buChar char="•"/>
            </a:pPr>
            <a:r>
              <a:rPr lang="en-US" altLang="zh-CN" sz="1100" b="1" dirty="0"/>
              <a:t>5 Nov 2023 - </a:t>
            </a:r>
            <a:r>
              <a:rPr lang="en-US" altLang="zh-CN" sz="1100" b="1" dirty="0">
                <a:solidFill>
                  <a:srgbClr val="FF0000"/>
                </a:solidFill>
              </a:rPr>
              <a:t>Daylight Saving Time ends</a:t>
            </a:r>
          </a:p>
          <a:p>
            <a:pPr marL="171450" indent="-171450">
              <a:spcBef>
                <a:spcPts val="0"/>
              </a:spcBef>
              <a:buFont typeface="Arial" panose="020B0604020202020204" pitchFamily="34" charset="0"/>
              <a:buChar char="•"/>
            </a:pPr>
            <a:r>
              <a:rPr lang="en-US" altLang="zh-CN" sz="1100" dirty="0"/>
              <a:t>Sunday, 5 Nov 2023, 02:00:00 clocks are set </a:t>
            </a:r>
            <a:r>
              <a:rPr lang="en-US" altLang="zh-CN" sz="1100" b="1" dirty="0"/>
              <a:t>back</a:t>
            </a:r>
            <a:r>
              <a:rPr lang="en-US" altLang="zh-CN" sz="1100" dirty="0"/>
              <a:t> 1 hour to</a:t>
            </a:r>
            <a:br>
              <a:rPr lang="en-US" altLang="zh-CN" sz="1100" dirty="0"/>
            </a:br>
            <a:r>
              <a:rPr lang="en-US" altLang="zh-CN" sz="1100" dirty="0"/>
              <a:t>Sunday, 5 Nov 2023, 01:00:00 local daylight time instead.</a:t>
            </a:r>
          </a:p>
        </p:txBody>
      </p:sp>
      <p:sp>
        <p:nvSpPr>
          <p:cNvPr id="4" name="矩形 3">
            <a:extLst>
              <a:ext uri="{FF2B5EF4-FFF2-40B4-BE49-F238E27FC236}">
                <a16:creationId xmlns:a16="http://schemas.microsoft.com/office/drawing/2014/main" id="{B3E5154D-77E5-43B4-914D-22E74CC824AD}"/>
              </a:ext>
            </a:extLst>
          </p:cNvPr>
          <p:cNvSpPr/>
          <p:nvPr/>
        </p:nvSpPr>
        <p:spPr>
          <a:xfrm>
            <a:off x="8070090" y="5411904"/>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904452460"/>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rgbClr val="FF0000"/>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011053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January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7005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Jan 	  25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30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5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6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8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19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26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Feb 	  27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Feb 	  29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000" b="1" dirty="0">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4	(Monday)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Mar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4" name="矩形 3">
            <a:extLst>
              <a:ext uri="{FF2B5EF4-FFF2-40B4-BE49-F238E27FC236}">
                <a16:creationId xmlns:a16="http://schemas.microsoft.com/office/drawing/2014/main" id="{B3E5154D-77E5-43B4-914D-22E74CC824AD}"/>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(Sept 2023 – Nov 2023 CAC calls: </a:t>
            </a:r>
            <a:r>
              <a:rPr lang="en-US" altLang="zh-CN" sz="900" dirty="0">
                <a:solidFill>
                  <a:srgbClr val="0000FF"/>
                </a:solidFill>
                <a:cs typeface="Times New Roman" panose="02020603050405020304" pitchFamily="18" charset="0"/>
              </a:rPr>
              <a:t>Oct 9, Oct 30</a:t>
            </a:r>
            <a:r>
              <a:rPr lang="en-US" altLang="zh-CN" sz="900" dirty="0">
                <a:cs typeface="Times New Roman" panose="02020603050405020304" pitchFamily="18" charset="0"/>
              </a:rPr>
              <a:t>)</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7" name="矩形 6">
            <a:extLst>
              <a:ext uri="{FF2B5EF4-FFF2-40B4-BE49-F238E27FC236}">
                <a16:creationId xmlns:a16="http://schemas.microsoft.com/office/drawing/2014/main" id="{E18A0EAB-8DFF-41A3-A1D0-7C94A68A4C27}"/>
              </a:ext>
            </a:extLst>
          </p:cNvPr>
          <p:cNvSpPr/>
          <p:nvPr/>
        </p:nvSpPr>
        <p:spPr>
          <a:xfrm>
            <a:off x="7010400" y="4495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spTree>
    <p:extLst>
      <p:ext uri="{BB962C8B-B14F-4D97-AF65-F5344CB8AC3E}">
        <p14:creationId xmlns:p14="http://schemas.microsoft.com/office/powerpoint/2010/main" val="1198027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t>March Plenary 2024, </a:t>
            </a:r>
            <a:r>
              <a:rPr lang="en-US" altLang="zh-CN" b="1" dirty="0">
                <a:solidFill>
                  <a:srgbClr val="FF0000"/>
                </a:solidFill>
                <a:cs typeface="Times New Roman" panose="02020603050405020304" pitchFamily="18" charset="0"/>
              </a:rPr>
              <a:t>To be Confirmed: </a:t>
            </a:r>
          </a:p>
        </p:txBody>
      </p:sp>
      <p:graphicFrame>
        <p:nvGraphicFramePr>
          <p:cNvPr id="8" name="表格 7"/>
          <p:cNvGraphicFramePr>
            <a:graphicFrameLocks noGrp="1"/>
          </p:cNvGraphicFramePr>
          <p:nvPr>
            <p:extLst>
              <p:ext uri="{D42A27DB-BD31-4B8C-83A1-F6EECF244321}">
                <p14:modId xmlns:p14="http://schemas.microsoft.com/office/powerpoint/2010/main" val="732761045"/>
              </p:ext>
            </p:extLst>
          </p:nvPr>
        </p:nvGraphicFramePr>
        <p:xfrm>
          <a:off x="907860" y="4572000"/>
          <a:ext cx="7016940" cy="1676398"/>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Denver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22:00-00:00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15:00-17:00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16:00-18:00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09:00-11:00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07:00-09:00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00:30-02:30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17:30-19:30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18:30-20:30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11:30-13:30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09:30-11:30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endParaRPr lang="zh-CN" sz="8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03:30-05:30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20:30-22:30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21:30-23:30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14:30-16:30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kern="1200" dirty="0">
                          <a:solidFill>
                            <a:srgbClr val="7030A0"/>
                          </a:solidFill>
                          <a:effectLst/>
                          <a:latin typeface="Calibri" panose="020F0502020204030204" pitchFamily="34" charset="0"/>
                          <a:ea typeface="宋体" panose="02010600030101010101" pitchFamily="2" charset="-122"/>
                          <a:cs typeface="+mn-cs"/>
                        </a:rPr>
                        <a:t>12:30-14:30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06:00-08:00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23:00-01:00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00:00-02:00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17:00-19:00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15:00-17:00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endParaRPr lang="zh-CN" sz="8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09:30-11:30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02:30-04:30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03:30-05:30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20:30-22:30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18:30-20:30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 name="矩形 1">
            <a:extLst>
              <a:ext uri="{FF2B5EF4-FFF2-40B4-BE49-F238E27FC236}">
                <a16:creationId xmlns:a16="http://schemas.microsoft.com/office/drawing/2014/main" id="{58FF7B02-5BE2-44E0-B2CE-1F5FF2F26879}"/>
              </a:ext>
            </a:extLst>
          </p:cNvPr>
          <p:cNvSpPr/>
          <p:nvPr/>
        </p:nvSpPr>
        <p:spPr>
          <a:xfrm>
            <a:off x="8070090" y="5638800"/>
            <a:ext cx="412191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10 Mar 2024 - </a:t>
            </a:r>
            <a:r>
              <a:rPr lang="en-US" altLang="zh-CN" sz="1100" b="1" dirty="0">
                <a:solidFill>
                  <a:srgbClr val="FF0000"/>
                </a:solidFill>
              </a:rPr>
              <a:t>Daylight Saving Time Starts</a:t>
            </a:r>
          </a:p>
          <a:p>
            <a:pPr marL="171450" indent="-171450" algn="just">
              <a:spcBef>
                <a:spcPts val="0"/>
              </a:spcBef>
              <a:buFont typeface="Arial" panose="020B0604020202020204" pitchFamily="34" charset="0"/>
              <a:buChar char="•"/>
            </a:pPr>
            <a:r>
              <a:rPr lang="en-US" altLang="zh-CN" sz="1100" dirty="0"/>
              <a:t>Sunday, 10 March 2024, 02:00:00 clocks are turned forward 1 hour to Sunday, 10 March 2024, 03:00:00 local daylight time instead.</a:t>
            </a:r>
          </a:p>
        </p:txBody>
      </p:sp>
      <p:graphicFrame>
        <p:nvGraphicFramePr>
          <p:cNvPr id="9" name="Table 6">
            <a:extLst>
              <a:ext uri="{FF2B5EF4-FFF2-40B4-BE49-F238E27FC236}">
                <a16:creationId xmlns:a16="http://schemas.microsoft.com/office/drawing/2014/main" id="{013B73C4-BB88-9383-2DC0-42D8D70F37FE}"/>
              </a:ext>
            </a:extLst>
          </p:cNvPr>
          <p:cNvGraphicFramePr>
            <a:graphicFrameLocks noGrp="1"/>
          </p:cNvGraphicFramePr>
          <p:nvPr>
            <p:extLst>
              <p:ext uri="{D42A27DB-BD31-4B8C-83A1-F6EECF244321}">
                <p14:modId xmlns:p14="http://schemas.microsoft.com/office/powerpoint/2010/main" val="2985569538"/>
              </p:ext>
            </p:extLst>
          </p:nvPr>
        </p:nvGraphicFramePr>
        <p:xfrm>
          <a:off x="907861" y="20696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bg1">
                              <a:lumMod val="50000"/>
                            </a:schemeClr>
                          </a:solidFill>
                        </a:rPr>
                        <a:t>Opening</a:t>
                      </a: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algn="ctr"/>
                      <a:r>
                        <a:rPr lang="en-US" sz="1800" b="0" dirty="0" err="1">
                          <a:solidFill>
                            <a:schemeClr val="tx1"/>
                          </a:solidFill>
                        </a:rPr>
                        <a:t>TGbf</a:t>
                      </a: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6598724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D3.0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D3.0 (802.11bf LB281 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00.00 </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0 /308,</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6"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2251939576"/>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表格 4"/>
          <p:cNvGraphicFramePr>
            <a:graphicFrameLocks noGrp="1"/>
          </p:cNvGraphicFramePr>
          <p:nvPr>
            <p:extLst>
              <p:ext uri="{D42A27DB-BD31-4B8C-83A1-F6EECF244321}">
                <p14:modId xmlns:p14="http://schemas.microsoft.com/office/powerpoint/2010/main" val="3894270359"/>
              </p:ext>
            </p:extLst>
          </p:nvPr>
        </p:nvGraphicFramePr>
        <p:xfrm>
          <a:off x="457200" y="4185458"/>
          <a:ext cx="5791202" cy="2194560"/>
        </p:xfrm>
        <a:graphic>
          <a:graphicData uri="http://schemas.openxmlformats.org/drawingml/2006/table">
            <a:tbl>
              <a:tblPr firstRow="1" firstCol="1" bandRow="1"/>
              <a:tblGrid>
                <a:gridCol w="778534">
                  <a:extLst>
                    <a:ext uri="{9D8B030D-6E8A-4147-A177-3AD203B41FA5}">
                      <a16:colId xmlns:a16="http://schemas.microsoft.com/office/drawing/2014/main" val="20000"/>
                    </a:ext>
                  </a:extLst>
                </a:gridCol>
                <a:gridCol w="778534">
                  <a:extLst>
                    <a:ext uri="{9D8B030D-6E8A-4147-A177-3AD203B41FA5}">
                      <a16:colId xmlns:a16="http://schemas.microsoft.com/office/drawing/2014/main" val="20001"/>
                    </a:ext>
                  </a:extLst>
                </a:gridCol>
                <a:gridCol w="1324874">
                  <a:extLst>
                    <a:ext uri="{9D8B030D-6E8A-4147-A177-3AD203B41FA5}">
                      <a16:colId xmlns:a16="http://schemas.microsoft.com/office/drawing/2014/main" val="20002"/>
                    </a:ext>
                  </a:extLst>
                </a:gridCol>
                <a:gridCol w="778534">
                  <a:extLst>
                    <a:ext uri="{9D8B030D-6E8A-4147-A177-3AD203B41FA5}">
                      <a16:colId xmlns:a16="http://schemas.microsoft.com/office/drawing/2014/main" val="20003"/>
                    </a:ext>
                  </a:extLst>
                </a:gridCol>
                <a:gridCol w="682925">
                  <a:extLst>
                    <a:ext uri="{9D8B030D-6E8A-4147-A177-3AD203B41FA5}">
                      <a16:colId xmlns:a16="http://schemas.microsoft.com/office/drawing/2014/main" val="20004"/>
                    </a:ext>
                  </a:extLst>
                </a:gridCol>
                <a:gridCol w="682925">
                  <a:extLst>
                    <a:ext uri="{9D8B030D-6E8A-4147-A177-3AD203B41FA5}">
                      <a16:colId xmlns:a16="http://schemas.microsoft.com/office/drawing/2014/main" val="20005"/>
                    </a:ext>
                  </a:extLst>
                </a:gridCol>
                <a:gridCol w="764876">
                  <a:extLst>
                    <a:ext uri="{9D8B030D-6E8A-4147-A177-3AD203B41FA5}">
                      <a16:colId xmlns:a16="http://schemas.microsoft.com/office/drawing/2014/main" val="20006"/>
                    </a:ext>
                  </a:extLst>
                </a:gridCol>
              </a:tblGrid>
              <a:tr h="182880">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Submitted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PoC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Annexes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DMG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Alecs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Editorial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Exchange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Misc</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Zinan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OST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182880">
                <a:tc>
                  <a:txBody>
                    <a:bodyPr/>
                    <a:lstStyle/>
                    <a:p>
                      <a:pPr>
                        <a:spcAft>
                          <a:spcPts val="0"/>
                        </a:spcAft>
                      </a:pPr>
                      <a:r>
                        <a:rPr lang="en-US" sz="1100" b="1">
                          <a:effectLst/>
                          <a:latin typeface="Calibri" panose="020F0502020204030204" pitchFamily="34" charset="0"/>
                          <a:ea typeface="宋体" panose="02010600030101010101" pitchFamily="2" charset="-122"/>
                        </a:rPr>
                        <a:t>Reporting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SBP</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182880">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r h="1828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endParaRPr lang="en-US" altLang="zh-CN" sz="1100" b="1" i="0" u="none" strike="noStrike" dirty="0">
                        <a:solidFill>
                          <a:srgbClr val="FF0000"/>
                        </a:solidFill>
                        <a:effectLst/>
                        <a:latin typeface="等线" panose="02010600030101010101" pitchFamily="2" charset="-122"/>
                        <a:ea typeface="等线" panose="02010600030101010101" pitchFamily="2" charset="-122"/>
                      </a:endParaRPr>
                    </a:p>
                  </a:txBody>
                  <a:tcPr marL="7620" marR="7620" marT="762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p:cNvGraphicFramePr>
            <a:graphicFrameLocks noGrp="1"/>
          </p:cNvGraphicFramePr>
          <p:nvPr>
            <p:extLst>
              <p:ext uri="{D42A27DB-BD31-4B8C-83A1-F6EECF244321}">
                <p14:modId xmlns:p14="http://schemas.microsoft.com/office/powerpoint/2010/main" val="563686986"/>
              </p:ext>
            </p:extLst>
          </p:nvPr>
        </p:nvGraphicFramePr>
        <p:xfrm>
          <a:off x="2209800" y="762000"/>
          <a:ext cx="7772401" cy="5501640"/>
        </p:xfrm>
        <a:graphic>
          <a:graphicData uri="http://schemas.openxmlformats.org/drawingml/2006/table">
            <a:tbl>
              <a:tblPr firstRow="1" firstCol="1" bandRow="1"/>
              <a:tblGrid>
                <a:gridCol w="1157592">
                  <a:extLst>
                    <a:ext uri="{9D8B030D-6E8A-4147-A177-3AD203B41FA5}">
                      <a16:colId xmlns:a16="http://schemas.microsoft.com/office/drawing/2014/main" val="20000"/>
                    </a:ext>
                  </a:extLst>
                </a:gridCol>
                <a:gridCol w="826852">
                  <a:extLst>
                    <a:ext uri="{9D8B030D-6E8A-4147-A177-3AD203B41FA5}">
                      <a16:colId xmlns:a16="http://schemas.microsoft.com/office/drawing/2014/main" val="20001"/>
                    </a:ext>
                  </a:extLst>
                </a:gridCol>
                <a:gridCol w="1736386">
                  <a:extLst>
                    <a:ext uri="{9D8B030D-6E8A-4147-A177-3AD203B41FA5}">
                      <a16:colId xmlns:a16="http://schemas.microsoft.com/office/drawing/2014/main" val="20002"/>
                    </a:ext>
                  </a:extLst>
                </a:gridCol>
                <a:gridCol w="1074905">
                  <a:extLst>
                    <a:ext uri="{9D8B030D-6E8A-4147-A177-3AD203B41FA5}">
                      <a16:colId xmlns:a16="http://schemas.microsoft.com/office/drawing/2014/main" val="20003"/>
                    </a:ext>
                  </a:extLst>
                </a:gridCol>
                <a:gridCol w="1147865">
                  <a:extLst>
                    <a:ext uri="{9D8B030D-6E8A-4147-A177-3AD203B41FA5}">
                      <a16:colId xmlns:a16="http://schemas.microsoft.com/office/drawing/2014/main" val="20004"/>
                    </a:ext>
                  </a:extLst>
                </a:gridCol>
                <a:gridCol w="1828801">
                  <a:extLst>
                    <a:ext uri="{9D8B030D-6E8A-4147-A177-3AD203B41FA5}">
                      <a16:colId xmlns:a16="http://schemas.microsoft.com/office/drawing/2014/main" val="20005"/>
                    </a:ext>
                  </a:extLst>
                </a:gridCol>
              </a:tblGrid>
              <a:tr h="122551">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Assigned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zh-CN" sz="1050" b="1" dirty="0">
                          <a:solidFill>
                            <a:srgbClr val="0000FF"/>
                          </a:solidFill>
                          <a:effectLst/>
                          <a:latin typeface="Calibri" panose="020F0502020204030204" pitchFamily="34" charset="0"/>
                          <a:ea typeface="宋体" panose="02010600030101010101" pitchFamily="2" charset="-122"/>
                        </a:rPr>
                        <a:t>Confirm to</a:t>
                      </a:r>
                      <a:r>
                        <a:rPr lang="en-US" altLang="zh-CN" sz="1050" b="1" baseline="0" dirty="0">
                          <a:solidFill>
                            <a:srgbClr val="0000FF"/>
                          </a:solidFill>
                          <a:effectLst/>
                          <a:latin typeface="Calibri" panose="020F0502020204030204" pitchFamily="34" charset="0"/>
                          <a:ea typeface="宋体" panose="02010600030101010101" pitchFamily="2" charset="-122"/>
                        </a:rPr>
                        <a:t> resolve all, b</a:t>
                      </a:r>
                      <a:r>
                        <a:rPr lang="en-US" sz="1050" b="1" dirty="0">
                          <a:solidFill>
                            <a:srgbClr val="0000FF"/>
                          </a:solidFill>
                          <a:effectLst/>
                          <a:latin typeface="Calibri" panose="020F0502020204030204" pitchFamily="34" charset="0"/>
                          <a:ea typeface="宋体" panose="02010600030101010101" pitchFamily="2" charset="-122"/>
                        </a:rPr>
                        <a:t>efore/at March</a:t>
                      </a:r>
                      <a:r>
                        <a:rPr lang="en-US" sz="1050" b="1" baseline="0" dirty="0">
                          <a:solidFill>
                            <a:srgbClr val="0000FF"/>
                          </a:solidFill>
                          <a:effectLst/>
                          <a:latin typeface="Calibri" panose="020F0502020204030204" pitchFamily="34" charset="0"/>
                          <a:ea typeface="宋体" panose="02010600030101010101" pitchFamily="2" charset="-122"/>
                        </a:rPr>
                        <a:t> P</a:t>
                      </a:r>
                      <a:r>
                        <a:rPr lang="en-US" sz="1050" b="1" dirty="0">
                          <a:solidFill>
                            <a:srgbClr val="0000FF"/>
                          </a:solidFill>
                          <a:effectLst/>
                          <a:latin typeface="Calibri" panose="020F0502020204030204" pitchFamily="34" charset="0"/>
                          <a:ea typeface="宋体" panose="02010600030101010101" pitchFamily="2" charset="-122"/>
                        </a:rPr>
                        <a:t>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22551">
                <a:tc>
                  <a:txBody>
                    <a:bodyPr/>
                    <a:lstStyle/>
                    <a:p>
                      <a:pPr>
                        <a:spcAft>
                          <a:spcPts val="0"/>
                        </a:spcAft>
                      </a:pPr>
                      <a:r>
                        <a:rPr lang="en-US" sz="1100" dirty="0" err="1">
                          <a:solidFill>
                            <a:srgbClr val="000000"/>
                          </a:solidFill>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Ali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22551">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Benedikt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Chaoming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0"/>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1"/>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2"/>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3"/>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5"/>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Mike M.</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6"/>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7"/>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19"/>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0"/>
                  </a:ext>
                </a:extLst>
              </a:tr>
              <a:tr h="137160">
                <a:tc>
                  <a:txBody>
                    <a:bodyPr/>
                    <a:lstStyle/>
                    <a:p>
                      <a:pPr>
                        <a:spcAft>
                          <a:spcPts val="0"/>
                        </a:spcAft>
                      </a:pPr>
                      <a:r>
                        <a:rPr lang="en-US" sz="11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1"/>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2"/>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Shuling (Julia)</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3"/>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4"/>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5"/>
                  </a:ext>
                </a:extLst>
              </a:tr>
              <a:tr h="122551">
                <a:tc>
                  <a:txBody>
                    <a:bodyPr/>
                    <a:lstStyle/>
                    <a:p>
                      <a:pPr>
                        <a:spcAft>
                          <a:spcPts val="0"/>
                        </a:spcAft>
                      </a:pPr>
                      <a:r>
                        <a:rPr lang="en-US" sz="11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6"/>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8"/>
                  </a:ext>
                </a:extLst>
              </a:tr>
              <a:tr h="122551">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29"/>
                  </a:ext>
                </a:extLst>
              </a:tr>
              <a:tr h="116980">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0"/>
                  </a:ext>
                </a:extLst>
              </a:tr>
              <a:tr h="122551">
                <a:tc>
                  <a:txBody>
                    <a:bodyPr/>
                    <a:lstStyle/>
                    <a:p>
                      <a:pPr>
                        <a:spcAft>
                          <a:spcPts val="0"/>
                        </a:spcAft>
                      </a:pPr>
                      <a:r>
                        <a:rPr lang="en-US" sz="11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1"/>
                  </a:ext>
                </a:extLst>
              </a:tr>
              <a:tr h="122551">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endParaRPr lang="zh-CN" sz="1000" dirty="0">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32"/>
                  </a:ext>
                </a:extLst>
              </a:tr>
            </a:tbl>
          </a:graphicData>
        </a:graphic>
      </p:graphicFrame>
    </p:spTree>
    <p:extLst>
      <p:ext uri="{BB962C8B-B14F-4D97-AF65-F5344CB8AC3E}">
        <p14:creationId xmlns:p14="http://schemas.microsoft.com/office/powerpoint/2010/main" val="201667805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37336208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lvl="1"/>
            <a:endParaRPr lang="en-US" altLang="en-US" dirty="0"/>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Jan 	  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 </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144068</TotalTime>
  <Words>3336</Words>
  <Application>Microsoft Office PowerPoint</Application>
  <PresentationFormat>宽屏</PresentationFormat>
  <Paragraphs>494</Paragraphs>
  <Slides>27</Slides>
  <Notes>27</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27</vt:i4>
      </vt:variant>
    </vt:vector>
  </HeadingPairs>
  <TitlesOfParts>
    <vt:vector size="39" baseType="lpstr">
      <vt:lpstr>Monotype Sorts</vt:lpstr>
      <vt:lpstr>MS Gothic</vt:lpstr>
      <vt:lpstr>MS PGothic</vt:lpstr>
      <vt:lpstr>等线</vt:lpstr>
      <vt:lpstr>宋体</vt:lpstr>
      <vt:lpstr>微软雅黑</vt:lpstr>
      <vt:lpstr>Arial</vt:lpstr>
      <vt:lpstr>Calibri</vt:lpstr>
      <vt:lpstr>Helvetica</vt:lpstr>
      <vt:lpstr>Times New Roman</vt:lpstr>
      <vt:lpstr>Wingdings</vt:lpstr>
      <vt:lpstr>802-11-Submission</vt:lpstr>
      <vt:lpstr>Task Group bf Meeting agenda, January teleconference 2024</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(To be confirmed)</vt:lpstr>
      <vt:lpstr>PowerPoint 演示文稿</vt:lpstr>
      <vt:lpstr>PowerPoint 演示文稿</vt:lpstr>
      <vt:lpstr>PowerPoint 演示文稿</vt:lpstr>
      <vt:lpstr>PowerPoint 演示文稿</vt:lpstr>
      <vt:lpstr>PowerPoint 演示文稿</vt:lpstr>
      <vt:lpstr>PowerPoint 演示文稿</vt:lpstr>
      <vt:lpstr>D3.0 CR Status</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392</cp:revision>
  <cp:lastPrinted>2014-11-04T15:04:57Z</cp:lastPrinted>
  <dcterms:created xsi:type="dcterms:W3CDTF">2007-04-17T18:10:23Z</dcterms:created>
  <dcterms:modified xsi:type="dcterms:W3CDTF">2024-01-08T03:55:22Z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(3)Z0NTIlAOwJmb12+uogkJndU0pnH1BnyKZTcy2NXNhTRFf/cKhAUeyEj0jvfGhs5vAzpux1Nx
fWsTZaZeR8NDdG4EPiuU3GAa6iQjR9NGYX6+MufgONigMfrFvdtYNoglVfogRwLozqokQGUx
SSJxDFLAlkYkob1vQuXQ1k4K/oiHeK6ywCwGwKU0TFsf8qZ6YbFG2wRPIn29gksMCU/4MwW2
OzmipdjPCyO9pWPEMl</vt:lpwstr>
  </property>
  <property fmtid="{D5CDD505-2E9C-101B-9397-08002B2CF9AE}" pid="27" name="_2015_ms_pID_7253431">
    <vt:lpwstr>lkxRxeSUxRC9FYse23gUjrzHpUs7P1GhkMgy44AWbs6vg+Gb/wMO+T
haI0e5oXLT04Svok2v9CEwSW459Z7AQaXYnun5gZeZN2fkgx7VchC1tbxED1Fzsdi9murWnk
6yxSIwZYFQhcQ6o1hlxMznWlpAgSBshQxb1PiYU+85QQRYgVlKHnzRnzhjiv2pqBmI9cXSCj
ji8kxtwZU8T3LeUfYRJPP+Pgjsb4sVCHEQJN</vt:lpwstr>
  </property>
  <property fmtid="{D5CDD505-2E9C-101B-9397-08002B2CF9AE}" pid="28" name="_2015_ms_pID_7253432">
    <vt:lpwstr>uOzGLckhpQdMa4ZgpnsF0Kw=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