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6" r:id="rId4"/>
    <p:sldId id="267" r:id="rId5"/>
    <p:sldId id="269" r:id="rId6"/>
    <p:sldId id="262" r:id="rId7"/>
    <p:sldId id="270" r:id="rId8"/>
    <p:sldId id="264" r:id="rId9"/>
    <p:sldId id="273" r:id="rId10"/>
    <p:sldId id="272" r:id="rId11"/>
    <p:sldId id="271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3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36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zin Neishaboori" userId="ac53bdf8-b481-4f87-b2f1-954935eea227" providerId="ADAL" clId="{D46DFF1A-1E82-46D8-8A7D-2D3A0248E4AF}"/>
    <pc:docChg chg="delSld">
      <pc:chgData name="Azin Neishaboori" userId="ac53bdf8-b481-4f87-b2f1-954935eea227" providerId="ADAL" clId="{D46DFF1A-1E82-46D8-8A7D-2D3A0248E4AF}" dt="2024-01-12T16:24:36.754" v="0" actId="47"/>
      <pc:docMkLst>
        <pc:docMk/>
      </pc:docMkLst>
      <pc:sldChg chg="del">
        <pc:chgData name="Azin Neishaboori" userId="ac53bdf8-b481-4f87-b2f1-954935eea227" providerId="ADAL" clId="{D46DFF1A-1E82-46D8-8A7D-2D3A0248E4AF}" dt="2024-01-12T16:24:36.754" v="0" actId="47"/>
        <pc:sldMkLst>
          <pc:docMk/>
          <pc:sldMk cId="2571470496" sldId="26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802.11-24/0025r0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Azin Neishaboori, General Motors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802.11-24/0025r0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Azin Neishaboori, General Motors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Azin Neishaboori, General Motors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Azin Neishaboori, General Motors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Azin Neishaboori, General Motors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152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Azin Neishaboori, General Motors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802.11-24/0025r0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Azin Neishaboori, General Motors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FAF5C31-1577-41AC-AECA-AAAE1E2F699C}" type="datetime6">
              <a:rPr lang="en-US" smtClean="0"/>
              <a:t>January 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Thoughts on Accommodating High Mobility STAs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Azin Neishaboori, General Motors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A1BB44D3-4633-45E1-A699-E1622CC93074}" type="datetime6">
              <a:rPr lang="en-US" smtClean="0"/>
              <a:t>January 24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DD93AE51-AD4C-4881-BB12-16B5C9089798}" type="datetime6">
              <a:rPr lang="en-US" smtClean="0"/>
              <a:t>January 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4E53C08-5254-42EE-AAD2-2247DCF12F92}" type="datetime6">
              <a:rPr lang="en-US" smtClean="0"/>
              <a:t>January 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1F9026BD-094B-4E15-963A-1F49E51E4B22}" type="datetime6">
              <a:rPr lang="en-US" smtClean="0"/>
              <a:t>January 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F96DBEF6-5D5C-4BC5-A943-5344977B4072}" type="datetime6">
              <a:rPr lang="en-US" smtClean="0"/>
              <a:t>January 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2D1041A-7772-4A04-9BF5-175FD5D45339}" type="datetime6">
              <a:rPr lang="en-US" smtClean="0"/>
              <a:t>January 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6540C999-262F-4F8C-BFB0-1837E074653D}" type="datetime6">
              <a:rPr lang="en-US" smtClean="0"/>
              <a:t>January 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9244DE6C-0B36-4A15-A51C-1A11541D3527}" type="datetime6">
              <a:rPr lang="en-US" smtClean="0"/>
              <a:t>January 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CAD72EB-AA6E-4988-B05B-F11849F08D6B}" type="datetime6">
              <a:rPr lang="en-US" smtClean="0"/>
              <a:t>January 24</a:t>
            </a:fld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802.11-24/0025r0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pixabay.com/en/wifi-wlan-sender-bluetooth-297697/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openclipart.org/detail/190171/yellow-racing-car-top-view" TargetMode="Externa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Thoughts on Accommodating High-Mobility STAs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4831" y="171833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C5F198B-A919-427B-B24B-8FBA840087A9}" type="datetime6">
              <a:rPr lang="en-US" smtClean="0"/>
              <a:t>January 24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Azin Neishaboori, General Motors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6522302"/>
              </p:ext>
            </p:extLst>
          </p:nvPr>
        </p:nvGraphicFramePr>
        <p:xfrm>
          <a:off x="989013" y="2413000"/>
          <a:ext cx="10156825" cy="267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755785" progId="Word.Document.8">
                  <p:embed/>
                </p:oleObj>
              </mc:Choice>
              <mc:Fallback>
                <p:oleObj name="Document" r:id="rId3" imgW="10439485" imgH="275578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3000"/>
                        <a:ext cx="10156825" cy="2678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F4480-6A73-55E0-5266-D1783F5CA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Backup- Location Tracking Details from 802.11-2020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A4AAA-8761-3150-D58A-59DD1C6DB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19" y="1892755"/>
            <a:ext cx="3309391" cy="4113213"/>
          </a:xfrm>
        </p:spPr>
        <p:txBody>
          <a:bodyPr/>
          <a:lstStyle/>
          <a:p>
            <a:r>
              <a:rPr lang="en-US" sz="1600" i="1" dirty="0"/>
              <a:t>“The Broadcast Target Data Rate field specifies the target data rate at which the STA transmits Location</a:t>
            </a:r>
          </a:p>
          <a:p>
            <a:r>
              <a:rPr lang="en-US" sz="1600" i="1" dirty="0"/>
              <a:t>Track Notification frames. The Broadcast Target Data Rate field format is specified by the Rate</a:t>
            </a:r>
          </a:p>
          <a:p>
            <a:r>
              <a:rPr lang="en-US" sz="1600" i="1" dirty="0"/>
              <a:t>Identification field defined in 9.4.1.32. A Broadcast Target Data Rate field set to 0 indicates the STA</a:t>
            </a:r>
          </a:p>
          <a:p>
            <a:r>
              <a:rPr lang="en-US" sz="1600" i="1" dirty="0"/>
              <a:t>transmits Location Track Notification frames at a rate chosen by the STA transmitting the Location Track</a:t>
            </a:r>
          </a:p>
          <a:p>
            <a:r>
              <a:rPr lang="en-US" sz="1600" i="1" dirty="0"/>
              <a:t>Notification frames.”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F09C34-036D-2AA8-8ED4-DF87316878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B5B0C-6DB7-CC26-9036-147CB0BC48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E20650A-9E36-7C58-1C4C-25D10663D3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B2908B33-0137-4664-8F45-4B55750649C4}" type="datetime6">
              <a:rPr lang="en-US" smtClean="0"/>
              <a:t>January 24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E2F80A-1E22-A9BC-446A-46C94955C2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2104" y="1956991"/>
            <a:ext cx="4685869" cy="444359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97E63DC-056D-6684-6D88-2E8B3A1947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6080" y="3867943"/>
            <a:ext cx="3709139" cy="23042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60677FB-FEE1-E984-BAB2-18B54FB556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4713" y="2487667"/>
            <a:ext cx="4009044" cy="867937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0AD9BCD-9310-2C01-A0DF-F99E8616B01A}"/>
              </a:ext>
            </a:extLst>
          </p:cNvPr>
          <p:cNvCxnSpPr/>
          <p:nvPr/>
        </p:nvCxnSpPr>
        <p:spPr bwMode="auto">
          <a:xfrm flipH="1">
            <a:off x="3719736" y="2924944"/>
            <a:ext cx="1008112" cy="12961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6DD44E8-B8A1-E2A8-77FC-D6961788051E}"/>
              </a:ext>
            </a:extLst>
          </p:cNvPr>
          <p:cNvCxnSpPr>
            <a:cxnSpLocks/>
          </p:cNvCxnSpPr>
          <p:nvPr/>
        </p:nvCxnSpPr>
        <p:spPr bwMode="auto">
          <a:xfrm>
            <a:off x="5793318" y="2924944"/>
            <a:ext cx="1068801" cy="129614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909BF438-2A88-A28D-A171-3ADB936654FA}"/>
              </a:ext>
            </a:extLst>
          </p:cNvPr>
          <p:cNvSpPr/>
          <p:nvPr/>
        </p:nvSpPr>
        <p:spPr bwMode="auto">
          <a:xfrm>
            <a:off x="3615160" y="4774880"/>
            <a:ext cx="822635" cy="19196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CB95A7-22AE-B9B5-38C7-F99507473D0B}"/>
              </a:ext>
            </a:extLst>
          </p:cNvPr>
          <p:cNvCxnSpPr>
            <a:cxnSpLocks/>
          </p:cNvCxnSpPr>
          <p:nvPr/>
        </p:nvCxnSpPr>
        <p:spPr bwMode="auto">
          <a:xfrm flipH="1">
            <a:off x="4379027" y="2827892"/>
            <a:ext cx="3430445" cy="19873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1EDD209-F377-4700-FF60-8E18DF7A4838}"/>
              </a:ext>
            </a:extLst>
          </p:cNvPr>
          <p:cNvCxnSpPr>
            <a:cxnSpLocks/>
          </p:cNvCxnSpPr>
          <p:nvPr/>
        </p:nvCxnSpPr>
        <p:spPr bwMode="auto">
          <a:xfrm flipH="1">
            <a:off x="4379027" y="2827892"/>
            <a:ext cx="6593773" cy="19873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90470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875C4-7947-E310-B991-41CC00EE5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EAA565-C49A-A4AA-A0C2-6C469E23B9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432D0-BCFC-6360-4085-8761F01C8C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651A43-DFC7-A6A9-74CB-E0EF1751FF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F4F38241-B579-4003-99F1-724039843088}" type="datetime6">
              <a:rPr lang="en-US" smtClean="0"/>
              <a:t>January 24</a:t>
            </a:fld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44A3060-2A03-5A70-B22B-0744CB0CB2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07200" y="1628800"/>
            <a:ext cx="5293179" cy="273630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1E963ED-3437-F2AD-B04D-1958A8AA30F1}"/>
              </a:ext>
            </a:extLst>
          </p:cNvPr>
          <p:cNvSpPr txBox="1"/>
          <p:nvPr/>
        </p:nvSpPr>
        <p:spPr>
          <a:xfrm>
            <a:off x="851687" y="1268760"/>
            <a:ext cx="394816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The Motion </a:t>
            </a:r>
            <a:r>
              <a:rPr lang="en-US" i="1" dirty="0" err="1">
                <a:solidFill>
                  <a:schemeClr val="tx1"/>
                </a:solidFill>
              </a:rPr>
              <a:t>subelement</a:t>
            </a:r>
            <a:r>
              <a:rPr lang="en-US" i="1" dirty="0">
                <a:solidFill>
                  <a:schemeClr val="tx1"/>
                </a:solidFill>
              </a:rPr>
              <a:t> field values are valid at the time of transmission of the Location Track Notification frame containing the </a:t>
            </a:r>
            <a:r>
              <a:rPr lang="en-US" i="1" dirty="0" err="1">
                <a:solidFill>
                  <a:schemeClr val="tx1"/>
                </a:solidFill>
              </a:rPr>
              <a:t>subelement</a:t>
            </a:r>
            <a:r>
              <a:rPr lang="en-US" i="1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i="1" dirty="0">
                <a:solidFill>
                  <a:schemeClr val="tx1"/>
                </a:solidFill>
              </a:rPr>
              <a:t>11.21.4.2 – d)4) If the Tracking Duration is 0 the STA shall continuously transmit Location Track Notification</a:t>
            </a:r>
          </a:p>
          <a:p>
            <a:r>
              <a:rPr lang="en-US" sz="2000" i="1" dirty="0">
                <a:solidFill>
                  <a:schemeClr val="tx1"/>
                </a:solidFill>
              </a:rPr>
              <a:t>frames as defined by Normal and In-Motion Report Interval field values until configured to</a:t>
            </a:r>
          </a:p>
          <a:p>
            <a:r>
              <a:rPr lang="en-US" sz="2000" i="1" dirty="0">
                <a:solidFill>
                  <a:schemeClr val="tx1"/>
                </a:solidFill>
              </a:rPr>
              <a:t>terminate transmission as described 11.21.4.1.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48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Seamless mobility, outlined in UHR PAR [1], requires, among others, a mechanism to ensure reliable connectivity and quality of experience for mobile users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presentation, we discuss the growing need for Wi-Fi support of (non-AP) STAs in high mobility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We propose a modification to PHY to improve </a:t>
            </a:r>
            <a:r>
              <a:rPr lang="en-US" dirty="0" err="1"/>
              <a:t>rCFO</a:t>
            </a:r>
            <a:r>
              <a:rPr lang="en-US" dirty="0"/>
              <a:t>  estimation for high-mobility (non-AP) STAs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We propose reuse of location track notification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mechanism to inform AP of the speed of (non-AP) STAs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Azin Neishaboori, General Motors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0854F9D8-7663-4E67-8B2C-F63F9DB2CCE2}" type="datetime6">
              <a:rPr lang="en-US" smtClean="0"/>
              <a:t>January 24</a:t>
            </a:fld>
            <a:endParaRPr lang="en-GB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8900224-B891-EDEF-EC66-B450F92D4A23}"/>
              </a:ext>
            </a:extLst>
          </p:cNvPr>
          <p:cNvGrpSpPr/>
          <p:nvPr/>
        </p:nvGrpSpPr>
        <p:grpSpPr>
          <a:xfrm>
            <a:off x="8324407" y="4370492"/>
            <a:ext cx="3065377" cy="1472989"/>
            <a:chOff x="-32657" y="155121"/>
            <a:chExt cx="11299371" cy="656408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C14DDF76-661A-73F6-1411-762FB65097BB}"/>
                </a:ext>
              </a:extLst>
            </p:cNvPr>
            <p:cNvGrpSpPr/>
            <p:nvPr/>
          </p:nvGrpSpPr>
          <p:grpSpPr>
            <a:xfrm>
              <a:off x="-32657" y="155121"/>
              <a:ext cx="11299371" cy="6564086"/>
              <a:chOff x="-32657" y="155121"/>
              <a:chExt cx="11299371" cy="6564086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11DA0AE3-53C8-7374-D598-2C52B03D3B6A}"/>
                  </a:ext>
                </a:extLst>
              </p:cNvPr>
              <p:cNvGrpSpPr/>
              <p:nvPr/>
            </p:nvGrpSpPr>
            <p:grpSpPr>
              <a:xfrm>
                <a:off x="-32657" y="155121"/>
                <a:ext cx="11299371" cy="6564086"/>
                <a:chOff x="0" y="163285"/>
                <a:chExt cx="11299371" cy="6564086"/>
              </a:xfrm>
            </p:grpSpPr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E192A780-DF8F-BFBD-6E3E-465FBD907FCB}"/>
                    </a:ext>
                  </a:extLst>
                </p:cNvPr>
                <p:cNvSpPr/>
                <p:nvPr/>
              </p:nvSpPr>
              <p:spPr>
                <a:xfrm>
                  <a:off x="4090306" y="163286"/>
                  <a:ext cx="3869873" cy="656408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8F5343B2-A49C-8A9B-E462-0F3D62D3CBDE}"/>
                    </a:ext>
                  </a:extLst>
                </p:cNvPr>
                <p:cNvSpPr/>
                <p:nvPr/>
              </p:nvSpPr>
              <p:spPr>
                <a:xfrm>
                  <a:off x="1" y="2079056"/>
                  <a:ext cx="11299370" cy="282501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F87EDC76-12AA-E4F2-212F-75D8757994A1}"/>
                    </a:ext>
                  </a:extLst>
                </p:cNvPr>
                <p:cNvSpPr/>
                <p:nvPr/>
              </p:nvSpPr>
              <p:spPr>
                <a:xfrm>
                  <a:off x="0" y="3233057"/>
                  <a:ext cx="11299370" cy="391886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4BB4DC5F-8A56-4BBB-F285-76CE5E8C484F}"/>
                    </a:ext>
                  </a:extLst>
                </p:cNvPr>
                <p:cNvSpPr/>
                <p:nvPr/>
              </p:nvSpPr>
              <p:spPr>
                <a:xfrm>
                  <a:off x="5809448" y="163285"/>
                  <a:ext cx="563335" cy="6564085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Arrow: Right 23">
                  <a:extLst>
                    <a:ext uri="{FF2B5EF4-FFF2-40B4-BE49-F238E27FC236}">
                      <a16:creationId xmlns:a16="http://schemas.microsoft.com/office/drawing/2014/main" id="{146FD668-FC1D-4E01-29CF-80E1D3DDF9D2}"/>
                    </a:ext>
                  </a:extLst>
                </p:cNvPr>
                <p:cNvSpPr/>
                <p:nvPr/>
              </p:nvSpPr>
              <p:spPr>
                <a:xfrm>
                  <a:off x="8301657" y="4242591"/>
                  <a:ext cx="302914" cy="149621"/>
                </a:xfrm>
                <a:prstGeom prst="rightArrow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25" name="Straight Arrow Connector 24">
                  <a:extLst>
                    <a:ext uri="{FF2B5EF4-FFF2-40B4-BE49-F238E27FC236}">
                      <a16:creationId xmlns:a16="http://schemas.microsoft.com/office/drawing/2014/main" id="{FD0041D7-9870-2BDC-440E-76EF18A78AD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1069521" y="1427245"/>
                  <a:ext cx="5788479" cy="2581419"/>
                </a:xfrm>
                <a:prstGeom prst="straightConnector1">
                  <a:avLst/>
                </a:prstGeom>
                <a:ln w="57150">
                  <a:solidFill>
                    <a:srgbClr val="0070C0"/>
                  </a:solidFill>
                  <a:prstDash val="sys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Arrow Connector 25">
                  <a:extLst>
                    <a:ext uri="{FF2B5EF4-FFF2-40B4-BE49-F238E27FC236}">
                      <a16:creationId xmlns:a16="http://schemas.microsoft.com/office/drawing/2014/main" id="{127B2AC1-D1EC-E5D6-89A2-3BBB6D599C6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805838" y="1554376"/>
                  <a:ext cx="2538312" cy="2454288"/>
                </a:xfrm>
                <a:prstGeom prst="straightConnector1">
                  <a:avLst/>
                </a:prstGeom>
                <a:ln w="38100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BC511C8C-C70D-8449-D006-A692B469EA41}"/>
                  </a:ext>
                </a:extLst>
              </p:cNvPr>
              <p:cNvCxnSpPr>
                <a:cxnSpLocks/>
                <a:stCxn id="15" idx="2"/>
              </p:cNvCxnSpPr>
              <p:nvPr/>
            </p:nvCxnSpPr>
            <p:spPr>
              <a:xfrm flipH="1">
                <a:off x="1167493" y="768564"/>
                <a:ext cx="3497202" cy="551055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4" name="Picture 13" descr="A yellow car with black trim&#10;&#10;Description automatically generated">
                <a:extLst>
                  <a:ext uri="{FF2B5EF4-FFF2-40B4-BE49-F238E27FC236}">
                    <a16:creationId xmlns:a16="http://schemas.microsoft.com/office/drawing/2014/main" id="{3E8049BF-1CD5-903F-C372-B1C4C7A30B1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artisticTexturizer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5"/>
                  </a:ext>
                </a:extLst>
              </a:blip>
              <a:stretch>
                <a:fillRect/>
              </a:stretch>
            </p:blipFill>
            <p:spPr>
              <a:xfrm>
                <a:off x="7043416" y="3983176"/>
                <a:ext cx="1151250" cy="570828"/>
              </a:xfrm>
              <a:prstGeom prst="rect">
                <a:avLst/>
              </a:prstGeom>
            </p:spPr>
          </p:pic>
          <p:pic>
            <p:nvPicPr>
              <p:cNvPr id="15" name="Picture 14" descr="A yellow car with black trim&#10;&#10;Description automatically generated">
                <a:extLst>
                  <a:ext uri="{FF2B5EF4-FFF2-40B4-BE49-F238E27FC236}">
                    <a16:creationId xmlns:a16="http://schemas.microsoft.com/office/drawing/2014/main" id="{F0C5C352-9FC7-6AAA-AC01-ADEF485DA0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4374484" y="483150"/>
                <a:ext cx="1151250" cy="570828"/>
              </a:xfrm>
              <a:prstGeom prst="rect">
                <a:avLst/>
              </a:prstGeom>
              <a:effectLst>
                <a:innerShdw blurRad="63500" dist="50800">
                  <a:prstClr val="black">
                    <a:alpha val="50000"/>
                  </a:prstClr>
                </a:innerShdw>
              </a:effectLst>
            </p:spPr>
          </p:pic>
          <p:pic>
            <p:nvPicPr>
              <p:cNvPr id="16" name="Picture 15" descr="A yellow car with black trim&#10;&#10;Description automatically generated">
                <a:extLst>
                  <a:ext uri="{FF2B5EF4-FFF2-40B4-BE49-F238E27FC236}">
                    <a16:creationId xmlns:a16="http://schemas.microsoft.com/office/drawing/2014/main" id="{2162FC4A-DC4C-E435-29DA-024AB110FB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5"/>
                  </a:ext>
                </a:extLst>
              </a:blip>
              <a:stretch>
                <a:fillRect/>
              </a:stretch>
            </p:blipFill>
            <p:spPr>
              <a:xfrm rot="5400000">
                <a:off x="4430535" y="5479110"/>
                <a:ext cx="1151250" cy="570828"/>
              </a:xfrm>
              <a:prstGeom prst="rect">
                <a:avLst/>
              </a:prstGeom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</p:pic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4991BEC2-EF14-8F13-A4EE-73C20F89BB9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48649" y="5406637"/>
                <a:ext cx="3672097" cy="243049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50C82C29-2C70-28A9-C2DF-174CD9CBD62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69720" y="1933061"/>
                <a:ext cx="3889725" cy="3331398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prstDash val="sysDot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CEB6E281-6E61-47D2-9176-38B16B3B57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47374" y="4576682"/>
                <a:ext cx="2364119" cy="779634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61A4AFE-A8AA-5DA4-BAE0-8689F60A9F29}"/>
                </a:ext>
              </a:extLst>
            </p:cNvPr>
            <p:cNvGrpSpPr/>
            <p:nvPr/>
          </p:nvGrpSpPr>
          <p:grpSpPr>
            <a:xfrm>
              <a:off x="464203" y="977545"/>
              <a:ext cx="10533253" cy="4704202"/>
              <a:chOff x="464203" y="977545"/>
              <a:chExt cx="10533253" cy="4704202"/>
            </a:xfrm>
          </p:grpSpPr>
          <p:pic>
            <p:nvPicPr>
              <p:cNvPr id="8" name="Picture 7" descr="A blue logo with black background&#10;&#10;Description automatically generated">
                <a:extLst>
                  <a:ext uri="{FF2B5EF4-FFF2-40B4-BE49-F238E27FC236}">
                    <a16:creationId xmlns:a16="http://schemas.microsoft.com/office/drawing/2014/main" id="{DA80C73A-63EE-D57E-680B-0AD000410A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8"/>
                  </a:ext>
                </a:extLst>
              </a:blip>
              <a:stretch>
                <a:fillRect/>
              </a:stretch>
            </p:blipFill>
            <p:spPr>
              <a:xfrm flipH="1">
                <a:off x="464203" y="1058411"/>
                <a:ext cx="666111" cy="721339"/>
              </a:xfrm>
              <a:prstGeom prst="rect">
                <a:avLst/>
              </a:prstGeom>
            </p:spPr>
          </p:pic>
          <p:pic>
            <p:nvPicPr>
              <p:cNvPr id="9" name="Picture 8" descr="A blue logo with black background&#10;&#10;Description automatically generated">
                <a:extLst>
                  <a:ext uri="{FF2B5EF4-FFF2-40B4-BE49-F238E27FC236}">
                    <a16:creationId xmlns:a16="http://schemas.microsoft.com/office/drawing/2014/main" id="{F67F3B6E-68C3-4698-066F-0A72CC09C8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8"/>
                  </a:ext>
                </a:extLst>
              </a:blip>
              <a:stretch>
                <a:fillRect/>
              </a:stretch>
            </p:blipFill>
            <p:spPr>
              <a:xfrm flipH="1">
                <a:off x="10270411" y="977545"/>
                <a:ext cx="666111" cy="721339"/>
              </a:xfrm>
              <a:prstGeom prst="rect">
                <a:avLst/>
              </a:prstGeom>
            </p:spPr>
          </p:pic>
          <p:pic>
            <p:nvPicPr>
              <p:cNvPr id="10" name="Picture 9" descr="A blue logo with black background&#10;&#10;Description automatically generated">
                <a:extLst>
                  <a:ext uri="{FF2B5EF4-FFF2-40B4-BE49-F238E27FC236}">
                    <a16:creationId xmlns:a16="http://schemas.microsoft.com/office/drawing/2014/main" id="{A68D9315-F13B-D605-C4E3-78E9A607A4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8"/>
                  </a:ext>
                </a:extLst>
              </a:blip>
              <a:stretch>
                <a:fillRect/>
              </a:stretch>
            </p:blipFill>
            <p:spPr>
              <a:xfrm flipH="1">
                <a:off x="10331345" y="4932115"/>
                <a:ext cx="666111" cy="721339"/>
              </a:xfrm>
              <a:prstGeom prst="rect">
                <a:avLst/>
              </a:prstGeom>
            </p:spPr>
          </p:pic>
          <p:pic>
            <p:nvPicPr>
              <p:cNvPr id="11" name="Picture 10" descr="A blue logo with black background&#10;&#10;Description automatically generated">
                <a:extLst>
                  <a:ext uri="{FF2B5EF4-FFF2-40B4-BE49-F238E27FC236}">
                    <a16:creationId xmlns:a16="http://schemas.microsoft.com/office/drawing/2014/main" id="{364D2F85-F531-2741-0074-B2D2771DC2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r:id="rId8"/>
                  </a:ext>
                </a:extLst>
              </a:blip>
              <a:stretch>
                <a:fillRect/>
              </a:stretch>
            </p:blipFill>
            <p:spPr>
              <a:xfrm flipH="1">
                <a:off x="563432" y="4960408"/>
                <a:ext cx="666111" cy="721339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Motivation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12776" y="1412776"/>
            <a:ext cx="10361084" cy="4494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Connected Vehicle Market size is estimated at USD 63.39 billion in 2023, and is expected to reach USD 141.06 billion by 2028, growing at a Compound Annual Growth Rate of 17.35% during the forecast period (2023-2028). (</a:t>
            </a:r>
            <a:r>
              <a:rPr lang="en-US" sz="1800" dirty="0" err="1"/>
              <a:t>Modor</a:t>
            </a:r>
            <a:r>
              <a:rPr lang="en-US" sz="1800" dirty="0"/>
              <a:t> Intelligence)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Currently internet connectivity for connected vehicles </a:t>
            </a:r>
            <a:r>
              <a:rPr lang="en-US" sz="1800" u="sng" dirty="0"/>
              <a:t>while in motion </a:t>
            </a:r>
            <a:r>
              <a:rPr lang="en-US" sz="1800" dirty="0"/>
              <a:t>is via cellular: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Increasingly costly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Too taxing for current cellular capacity given the enormous projected data volume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If only Wi-Fi could be used as backhaul link for vehicle connectivity during motion…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Azin Neishaboori, General Motors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E933738-2A24-4BCA-88D3-3045BC99C11B}" type="datetime6">
              <a:rPr lang="en-US" smtClean="0"/>
              <a:t>January 24</a:t>
            </a:fld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A0BBFF-EE7C-4592-BB8D-5DDCC920F8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0491" y="2044205"/>
            <a:ext cx="4010139" cy="305762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6DAC04E-61CF-DB96-3216-2D7C922A8CBB}"/>
              </a:ext>
            </a:extLst>
          </p:cNvPr>
          <p:cNvSpPr txBox="1"/>
          <p:nvPr/>
        </p:nvSpPr>
        <p:spPr>
          <a:xfrm>
            <a:off x="8220378" y="2755269"/>
            <a:ext cx="34566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~94% of DL data is infotainment</a:t>
            </a:r>
            <a:r>
              <a:rPr lang="en-US" sz="1800" dirty="0"/>
              <a:t>94</a:t>
            </a:r>
            <a:r>
              <a:rPr lang="en-US" dirty="0"/>
              <a:t>%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89213A-F772-9E2A-AF9B-702D2CF664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9546" y="2477989"/>
            <a:ext cx="4010139" cy="250297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2973CB4-6533-51D0-584B-4747A54974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16685" y="2816870"/>
            <a:ext cx="2691214" cy="99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1826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FFEC7-AA4E-6B00-184B-C1269C44F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C0996-0366-5E5E-AD5F-BE3BC3A84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Currently, sufficient Wi-Fi operator infrastructure coverage not available (Extensive APs accessible outdoors are needed given limited range of Wi-Fi)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+ Multiple MAC and PHY issues to be addressed to make this possible, but: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u="sng" dirty="0">
                <a:solidFill>
                  <a:schemeClr val="tx1"/>
                </a:solidFill>
              </a:rPr>
              <a:t>In this presentation, we only focus on (1) improving </a:t>
            </a:r>
            <a:r>
              <a:rPr lang="en-US" sz="1600" u="sng" dirty="0" err="1">
                <a:solidFill>
                  <a:schemeClr val="tx1"/>
                </a:solidFill>
              </a:rPr>
              <a:t>rCFO</a:t>
            </a:r>
            <a:r>
              <a:rPr lang="en-US" sz="1600" u="sng" dirty="0">
                <a:solidFill>
                  <a:schemeClr val="tx1"/>
                </a:solidFill>
              </a:rPr>
              <a:t> estimation, and (2) high-mobility STAs identification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Mid-amble included in 802.11ax to improve channel estimation for outdoor environments with moving scatterers [2-3], but: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Implementation support by vendors very limited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Lacks in data in proving efficacy for addressing channel estimation accuracy at high-mobility (non-AP) STA with speed &gt; 3 km/h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Options for mid-amble update interval (No. of data symbols between two mid-ambles): currently 10 and 20 </a:t>
            </a:r>
            <a:r>
              <a:rPr lang="en-US" sz="1600" dirty="0">
                <a:sym typeface="Wingdings" panose="05000000000000000000" pitchFamily="2" charset="2"/>
              </a:rPr>
              <a:t></a:t>
            </a:r>
            <a:r>
              <a:rPr lang="en-US" sz="1600" dirty="0"/>
              <a:t> might need to be revisited for STAs of high-mobility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Use Mid-amble for both CFO &amp; channel estimation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high Doppler, </a:t>
            </a:r>
            <a:r>
              <a:rPr lang="en-US" sz="2000" dirty="0" err="1"/>
              <a:t>rCFO</a:t>
            </a:r>
            <a:r>
              <a:rPr lang="en-US" sz="2000" dirty="0"/>
              <a:t> estimation based on current pilot tones within RUs allocated for STAs with &lt; 3 km/h speed may perform poorly for high-mobility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B03E32-01C1-256A-B191-DF86029AFE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01BD2-4C1B-75EB-7596-0519810E5F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F2CA45-562E-0643-B36C-EAB752EB29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7284D88C-1D7C-4AD7-A0E0-901FFF272254}" type="datetime6">
              <a:rPr lang="en-US" smtClean="0"/>
              <a:t>January 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749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7285F-2409-1468-2F3B-B4DF48E16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Ultra-Robust Resource Units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D994E-6004-1182-4CA6-505C21B19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Proposing an Ultra-Robust RU type for high-mobility STAs: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Ultra-Robust RUs have higher number of pilot subcarriers to better track </a:t>
            </a:r>
            <a:r>
              <a:rPr lang="en-US" sz="1600" dirty="0" err="1"/>
              <a:t>rCFO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Number of pilot subcarriers can be selected from a few options based on the (non-AP) STA’s velocity and change of direction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set of options could correspond to low (3 km/h &lt; v &lt; 20 km/h), medium (20 km/h &lt; v &lt;50 km/h), and high speed (50 km/h &lt; v &lt; 180 km/h)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Ultra-Robust RUs may be </a:t>
            </a:r>
            <a:r>
              <a:rPr lang="en-US" sz="2000" dirty="0" err="1"/>
              <a:t>rRUs</a:t>
            </a:r>
            <a:r>
              <a:rPr lang="en-US" sz="2000" dirty="0"/>
              <a:t> (regular RUs) or </a:t>
            </a:r>
            <a:r>
              <a:rPr lang="en-US" sz="2000" dirty="0" err="1"/>
              <a:t>dRUs</a:t>
            </a:r>
            <a:r>
              <a:rPr lang="en-US" sz="2000" dirty="0"/>
              <a:t> (distributed RUs [4]):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</a:t>
            </a:r>
            <a:r>
              <a:rPr lang="en-US" sz="1600" dirty="0" err="1"/>
              <a:t>rRUs</a:t>
            </a:r>
            <a:r>
              <a:rPr lang="en-US" sz="1600" dirty="0"/>
              <a:t>, this requires new additional pilot tone assignments for RUs of different sizes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</a:t>
            </a:r>
            <a:r>
              <a:rPr lang="en-US" sz="1600" dirty="0" err="1"/>
              <a:t>dRUs</a:t>
            </a:r>
            <a:r>
              <a:rPr lang="en-US" sz="1600" dirty="0"/>
              <a:t>, building on [5] with </a:t>
            </a:r>
            <a:r>
              <a:rPr lang="en-US" sz="1600" dirty="0" err="1"/>
              <a:t>dRUs</a:t>
            </a:r>
            <a:r>
              <a:rPr lang="en-US" sz="1600" dirty="0"/>
              <a:t> with one set of shared pilot tones for all RU sizes: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Define a single set of pilot tones to sample the entire frequency band wherein: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Non-high mobility STAs could use RUs wherein once every M &gt;1 tones of the superset of possible pilot tones are included in the </a:t>
            </a:r>
            <a:r>
              <a:rPr lang="en-US" sz="1200" dirty="0" err="1"/>
              <a:t>dRU</a:t>
            </a:r>
            <a:r>
              <a:rPr lang="en-US" sz="1200" dirty="0"/>
              <a:t> as pilot tones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High-mobility STAs assign Ultra-Robust </a:t>
            </a:r>
            <a:r>
              <a:rPr lang="en-US" sz="1200" dirty="0" err="1"/>
              <a:t>dRUs</a:t>
            </a:r>
            <a:r>
              <a:rPr lang="en-US" sz="1200" dirty="0"/>
              <a:t> wherein once every K tones (K=1, 2, … &lt; M) are included in the </a:t>
            </a:r>
            <a:r>
              <a:rPr lang="en-US" sz="1200" dirty="0" err="1"/>
              <a:t>dRU</a:t>
            </a:r>
            <a:r>
              <a:rPr lang="en-US" sz="1200" dirty="0"/>
              <a:t> as pilot tones</a:t>
            </a:r>
          </a:p>
          <a:p>
            <a:pPr marL="0" indent="0"/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698DD4-81AE-4E2E-B12C-37E1D4233C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ADD0C-F50B-F6A3-45B0-FA03281E64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F0B435-DD36-D6C3-C2F0-176EAB4F7E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0D3A144C-A9FB-425F-81CB-3E5415E5EA5C}" type="datetime6">
              <a:rPr lang="en-US" smtClean="0"/>
              <a:t>January 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4169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identifying high-mobility STAs and their speed 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Use Location Configuration Request/Response and Location Track Notification frames as specified in [6] </a:t>
            </a:r>
            <a:r>
              <a:rPr lang="en-US" sz="2000" dirty="0">
                <a:sym typeface="Wingdings" panose="05000000000000000000" pitchFamily="2" charset="2"/>
              </a:rPr>
              <a:t> No new change to 802.11 standard</a:t>
            </a:r>
            <a:endParaRPr lang="en-US" sz="2000" dirty="0"/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APs serving high-mobility users could send Location Configuration Request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High Mobility (non-AP) STAs could respond to the request thereby activating location tracking (which also includes speed data)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PHY parameters decided based on motion/speed values received from STA’s periodic (at configurable target data rate) location track notification data received by AP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STA being tracked sends Location Track Notification frames to the AP which had sent it the Location Configuration Request and potentially all APs in the same ESS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The (non-AP) STA will stop sending Location Track Notification frames if it does not hear any beacons from ESS it was configured to send Location Track Notification in </a:t>
            </a:r>
          </a:p>
          <a:p>
            <a:pPr>
              <a:buFont typeface="Times New Roman" pitchFamily="16" charset="0"/>
              <a:buChar char="•"/>
            </a:pPr>
            <a:r>
              <a:rPr lang="en-US" sz="2000" dirty="0"/>
              <a:t>Alternative: Create a new field in Extended Capabilities to signify AP’s capability for handling high-mobility (non-AP) STAs</a:t>
            </a:r>
            <a:r>
              <a:rPr lang="en-US" sz="2000" dirty="0">
                <a:sym typeface="Wingdings" panose="05000000000000000000" pitchFamily="2" charset="2"/>
              </a:rPr>
              <a:t> Needs new field and modification to the association process for AP and high-mobility STA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D5E79F54-A0FA-463B-8B48-B173A30E6C78}" type="datetime6">
              <a:rPr lang="en-US" smtClean="0"/>
              <a:t>January 24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8E7E8-6DB8-A14F-342A-57C81CCEF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3A8BD-DEBB-9B52-A11D-8D47E86C3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Assess </a:t>
            </a:r>
            <a:r>
              <a:rPr lang="en-US" dirty="0" err="1"/>
              <a:t>rCFO</a:t>
            </a:r>
            <a:r>
              <a:rPr lang="en-US" dirty="0"/>
              <a:t> for high-mobility (non-AP)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Assess </a:t>
            </a:r>
            <a:r>
              <a:rPr lang="en-US" dirty="0" err="1"/>
              <a:t>rCFO</a:t>
            </a:r>
            <a:r>
              <a:rPr lang="en-US" dirty="0"/>
              <a:t> improvement gained by proposed Ultra-Robust RUs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Assess </a:t>
            </a:r>
            <a:r>
              <a:rPr lang="en-US" dirty="0" err="1"/>
              <a:t>rCFO</a:t>
            </a:r>
            <a:r>
              <a:rPr lang="en-US" dirty="0"/>
              <a:t> improvement gained by proposed Ultra-Robust RUs + Midamble-enhanced CFO estimation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Location Track Notification frames </a:t>
            </a:r>
            <a:r>
              <a:rPr lang="en-US" dirty="0"/>
              <a:t>are currently Multicast, creating privacy concerns: revisit this?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0F70EE-83D9-A617-E600-CE5640ADA3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79539-A4B1-641D-B253-8CD6746CDB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9BFB38-542D-9760-F895-E4F1176C72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6641B68-4E23-4FA9-AE35-BDDFA68C7EAA}" type="datetime6">
              <a:rPr lang="en-US" smtClean="0"/>
              <a:t>January 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72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11-23/480r3 UHR draft proposed PAR</a:t>
            </a:r>
          </a:p>
          <a:p>
            <a:r>
              <a:rPr lang="en-GB" dirty="0"/>
              <a:t>[2] 11-17/0773r2 Thoughts on Doppler Design in 802.11ax</a:t>
            </a:r>
          </a:p>
          <a:p>
            <a:r>
              <a:rPr lang="en-GB" dirty="0"/>
              <a:t>[3] 11-17/0960r0 Follow Up on Doppler Design in 802.11ax</a:t>
            </a:r>
          </a:p>
          <a:p>
            <a:r>
              <a:rPr lang="en-GB" dirty="0"/>
              <a:t>[4] </a:t>
            </a:r>
            <a:r>
              <a:rPr lang="en-US" dirty="0"/>
              <a:t>11-23/0037 UHR Feature to Overcome PSD Limitations Distributed-Tone Resource Units</a:t>
            </a:r>
          </a:p>
          <a:p>
            <a:r>
              <a:rPr lang="en-US" dirty="0"/>
              <a:t>[5] 11-23/1516r0 Use case for distributed RUs in Downlink</a:t>
            </a:r>
          </a:p>
          <a:p>
            <a:r>
              <a:rPr lang="en-US" dirty="0"/>
              <a:t>[6] 80211-2020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BB75396C-4F50-4847-8090-CD9EF977CFA9}" type="datetime6">
              <a:rPr lang="en-US" smtClean="0"/>
              <a:t>January 24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DDE8A-14F9-7785-39D7-BD922460E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BACK-UP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9B44B-7126-4793-8DF5-88C9683AF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514E78-C583-1BD1-DE94-F6AB22A9C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05225-6F12-2020-9BE2-D66B95CDB1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A1AEEA-8041-37DB-61F3-AD82189493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A1BB44D3-4633-45E1-A699-E1622CC93074}" type="datetime6">
              <a:rPr lang="en-US" smtClean="0"/>
              <a:t>January 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168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bn-submission-UltraRobustRUs" id="{630C3BDA-A013-469D-A1EE-F33740B28E02}" vid="{38D92848-5722-40CC-B876-234D6F5245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12675</TotalTime>
  <Words>1172</Words>
  <Application>Microsoft Office PowerPoint</Application>
  <PresentationFormat>Widescreen</PresentationFormat>
  <Paragraphs>129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Microsoft Word 97 - 2003 Document</vt:lpstr>
      <vt:lpstr>Thoughts on Accommodating High-Mobility STAs</vt:lpstr>
      <vt:lpstr>Abstract</vt:lpstr>
      <vt:lpstr>Motivation</vt:lpstr>
      <vt:lpstr>Motivation</vt:lpstr>
      <vt:lpstr>Ultra-Robust Resource Units</vt:lpstr>
      <vt:lpstr>Thoughts on identifying high-mobility STAs and their speed </vt:lpstr>
      <vt:lpstr>Future Studies</vt:lpstr>
      <vt:lpstr>References</vt:lpstr>
      <vt:lpstr>BACK-UP SLIDES</vt:lpstr>
      <vt:lpstr>Backup- Location Tracking Details from 802.11-2020</vt:lpstr>
      <vt:lpstr>Backup</vt:lpstr>
    </vt:vector>
  </TitlesOfParts>
  <Company>General Motors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Thoughts on Accommodating High-Mobility STAs</dc:title>
  <dc:subject>PHY accommodations for High Moility STAs</dc:subject>
  <dc:creator>Azin Neishaboori</dc:creator>
  <cp:keywords/>
  <cp:lastModifiedBy>Azin Neishaboori</cp:lastModifiedBy>
  <cp:revision>78</cp:revision>
  <cp:lastPrinted>1601-01-01T00:00:00Z</cp:lastPrinted>
  <dcterms:created xsi:type="dcterms:W3CDTF">2014-04-14T10:59:07Z</dcterms:created>
  <dcterms:modified xsi:type="dcterms:W3CDTF">2024-01-12T16:24:46Z</dcterms:modified>
  <cp:category>Azin Neishaboori, General Motors</cp:category>
</cp:coreProperties>
</file>