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331" r:id="rId5"/>
    <p:sldId id="696" r:id="rId6"/>
    <p:sldId id="4511" r:id="rId7"/>
    <p:sldId id="19320" r:id="rId8"/>
    <p:sldId id="19323" r:id="rId9"/>
    <p:sldId id="19321" r:id="rId10"/>
    <p:sldId id="19324" r:id="rId11"/>
    <p:sldId id="19316" r:id="rId12"/>
    <p:sldId id="19322" r:id="rId13"/>
    <p:sldId id="4522" r:id="rId1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8482B9-0683-9D03-27C4-CEC19D840A24}" name="Andy Scott" initials="AS" userId="S::AScott@ncta.com::1a91c28a-49e0-4388-9cda-c26d927ed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FC"/>
    <a:srgbClr val="E4E5E5"/>
    <a:srgbClr val="A6A6A6"/>
    <a:srgbClr val="64B4FF"/>
    <a:srgbClr val="BCBDBF"/>
    <a:srgbClr val="64656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1DF4C3-1B03-4444-AEEE-B2B74AE9670E}" v="7" dt="2024-01-11T16:28:39.7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84" d="100"/>
          <a:sy n="84" d="100"/>
        </p:scale>
        <p:origin x="86" y="192"/>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e810d86e-335d-4c6e-9b29-76a01f35df5d" providerId="ADAL" clId="{771DF4C3-1B03-4444-AEEE-B2B74AE9670E}"/>
    <pc:docChg chg="addSld modSld">
      <pc:chgData name="Rich Kennedy" userId="e810d86e-335d-4c6e-9b29-76a01f35df5d" providerId="ADAL" clId="{771DF4C3-1B03-4444-AEEE-B2B74AE9670E}" dt="2024-01-11T16:28:39.786" v="1188" actId="1076"/>
      <pc:docMkLst>
        <pc:docMk/>
      </pc:docMkLst>
      <pc:sldChg chg="modSp mod">
        <pc:chgData name="Rich Kennedy" userId="e810d86e-335d-4c6e-9b29-76a01f35df5d" providerId="ADAL" clId="{771DF4C3-1B03-4444-AEEE-B2B74AE9670E}" dt="2024-01-05T22:49:26.271" v="1140" actId="20577"/>
        <pc:sldMkLst>
          <pc:docMk/>
          <pc:sldMk cId="0" sldId="331"/>
        </pc:sldMkLst>
        <pc:spChg chg="mod">
          <ac:chgData name="Rich Kennedy" userId="e810d86e-335d-4c6e-9b29-76a01f35df5d" providerId="ADAL" clId="{771DF4C3-1B03-4444-AEEE-B2B74AE9670E}" dt="2024-01-05T22:49:26.271" v="1140" actId="20577"/>
          <ac:spMkLst>
            <pc:docMk/>
            <pc:sldMk cId="0" sldId="331"/>
            <ac:spMk id="15365" creationId="{3466BA2A-8613-4051-B457-B39178A6B2CB}"/>
          </ac:spMkLst>
        </pc:spChg>
      </pc:sldChg>
      <pc:sldChg chg="modSp mod">
        <pc:chgData name="Rich Kennedy" userId="e810d86e-335d-4c6e-9b29-76a01f35df5d" providerId="ADAL" clId="{771DF4C3-1B03-4444-AEEE-B2B74AE9670E}" dt="2024-01-05T16:43:14.660" v="939" actId="20577"/>
        <pc:sldMkLst>
          <pc:docMk/>
          <pc:sldMk cId="3108186197" sldId="4522"/>
        </pc:sldMkLst>
        <pc:spChg chg="mod">
          <ac:chgData name="Rich Kennedy" userId="e810d86e-335d-4c6e-9b29-76a01f35df5d" providerId="ADAL" clId="{771DF4C3-1B03-4444-AEEE-B2B74AE9670E}" dt="2024-01-05T16:43:14.660" v="939" actId="20577"/>
          <ac:spMkLst>
            <pc:docMk/>
            <pc:sldMk cId="3108186197" sldId="4522"/>
            <ac:spMk id="2" creationId="{9E06E0A9-1DD8-DA43-6BAD-D1FF64163416}"/>
          </ac:spMkLst>
        </pc:spChg>
      </pc:sldChg>
      <pc:sldChg chg="modSp mod">
        <pc:chgData name="Rich Kennedy" userId="e810d86e-335d-4c6e-9b29-76a01f35df5d" providerId="ADAL" clId="{771DF4C3-1B03-4444-AEEE-B2B74AE9670E}" dt="2024-01-05T16:45:33.066" v="966" actId="403"/>
        <pc:sldMkLst>
          <pc:docMk/>
          <pc:sldMk cId="1688689613" sldId="19320"/>
        </pc:sldMkLst>
        <pc:spChg chg="mod">
          <ac:chgData name="Rich Kennedy" userId="e810d86e-335d-4c6e-9b29-76a01f35df5d" providerId="ADAL" clId="{771DF4C3-1B03-4444-AEEE-B2B74AE9670E}" dt="2024-01-05T16:43:35.662" v="951" actId="20577"/>
          <ac:spMkLst>
            <pc:docMk/>
            <pc:sldMk cId="1688689613" sldId="19320"/>
            <ac:spMk id="5" creationId="{232EA9E0-D9AC-FAEC-1163-F554DD950EED}"/>
          </ac:spMkLst>
        </pc:spChg>
        <pc:spChg chg="mod">
          <ac:chgData name="Rich Kennedy" userId="e810d86e-335d-4c6e-9b29-76a01f35df5d" providerId="ADAL" clId="{771DF4C3-1B03-4444-AEEE-B2B74AE9670E}" dt="2024-01-05T16:45:33.066" v="966" actId="403"/>
          <ac:spMkLst>
            <pc:docMk/>
            <pc:sldMk cId="1688689613" sldId="19320"/>
            <ac:spMk id="6" creationId="{9E3E7A2C-1A08-67BD-D39C-167A1DA547A0}"/>
          </ac:spMkLst>
        </pc:spChg>
      </pc:sldChg>
      <pc:sldChg chg="modSp mod">
        <pc:chgData name="Rich Kennedy" userId="e810d86e-335d-4c6e-9b29-76a01f35df5d" providerId="ADAL" clId="{771DF4C3-1B03-4444-AEEE-B2B74AE9670E}" dt="2024-01-11T14:49:31.731" v="1186" actId="14100"/>
        <pc:sldMkLst>
          <pc:docMk/>
          <pc:sldMk cId="3197649891" sldId="19322"/>
        </pc:sldMkLst>
        <pc:spChg chg="mod">
          <ac:chgData name="Rich Kennedy" userId="e810d86e-335d-4c6e-9b29-76a01f35df5d" providerId="ADAL" clId="{771DF4C3-1B03-4444-AEEE-B2B74AE9670E}" dt="2024-01-11T14:49:31.731" v="1186" actId="14100"/>
          <ac:spMkLst>
            <pc:docMk/>
            <pc:sldMk cId="3197649891" sldId="19322"/>
            <ac:spMk id="3" creationId="{BA70C8CA-BF09-ACB9-45CA-21F34C9A09A0}"/>
          </ac:spMkLst>
        </pc:spChg>
      </pc:sldChg>
      <pc:sldChg chg="modSp new mod">
        <pc:chgData name="Rich Kennedy" userId="e810d86e-335d-4c6e-9b29-76a01f35df5d" providerId="ADAL" clId="{771DF4C3-1B03-4444-AEEE-B2B74AE9670E}" dt="2024-01-05T16:51:37.007" v="1138" actId="20577"/>
        <pc:sldMkLst>
          <pc:docMk/>
          <pc:sldMk cId="2881896791" sldId="19323"/>
        </pc:sldMkLst>
        <pc:spChg chg="mod">
          <ac:chgData name="Rich Kennedy" userId="e810d86e-335d-4c6e-9b29-76a01f35df5d" providerId="ADAL" clId="{771DF4C3-1B03-4444-AEEE-B2B74AE9670E}" dt="2024-01-05T16:43:44.664" v="962" actId="20577"/>
          <ac:spMkLst>
            <pc:docMk/>
            <pc:sldMk cId="2881896791" sldId="19323"/>
            <ac:spMk id="2" creationId="{36E5C31C-08E4-21EA-C7CB-B82EA42C0D20}"/>
          </ac:spMkLst>
        </pc:spChg>
        <pc:spChg chg="mod">
          <ac:chgData name="Rich Kennedy" userId="e810d86e-335d-4c6e-9b29-76a01f35df5d" providerId="ADAL" clId="{771DF4C3-1B03-4444-AEEE-B2B74AE9670E}" dt="2024-01-05T16:51:37.007" v="1138" actId="20577"/>
          <ac:spMkLst>
            <pc:docMk/>
            <pc:sldMk cId="2881896791" sldId="19323"/>
            <ac:spMk id="3" creationId="{B5D55123-2F79-5DFC-D5EA-09E518236C09}"/>
          </ac:spMkLst>
        </pc:spChg>
      </pc:sldChg>
      <pc:sldChg chg="addSp delSp modSp new mod">
        <pc:chgData name="Rich Kennedy" userId="e810d86e-335d-4c6e-9b29-76a01f35df5d" providerId="ADAL" clId="{771DF4C3-1B03-4444-AEEE-B2B74AE9670E}" dt="2024-01-11T16:28:39.786" v="1188" actId="1076"/>
        <pc:sldMkLst>
          <pc:docMk/>
          <pc:sldMk cId="1018505043" sldId="19324"/>
        </pc:sldMkLst>
        <pc:spChg chg="mod">
          <ac:chgData name="Rich Kennedy" userId="e810d86e-335d-4c6e-9b29-76a01f35df5d" providerId="ADAL" clId="{771DF4C3-1B03-4444-AEEE-B2B74AE9670E}" dt="2024-01-04T18:33:25.849" v="23" actId="20577"/>
          <ac:spMkLst>
            <pc:docMk/>
            <pc:sldMk cId="1018505043" sldId="19324"/>
            <ac:spMk id="2" creationId="{6ACBFDC1-43C4-719D-90F8-2EEC5E5425DF}"/>
          </ac:spMkLst>
        </pc:spChg>
        <pc:spChg chg="del">
          <ac:chgData name="Rich Kennedy" userId="e810d86e-335d-4c6e-9b29-76a01f35df5d" providerId="ADAL" clId="{771DF4C3-1B03-4444-AEEE-B2B74AE9670E}" dt="2024-01-04T18:33:10.807" v="7" actId="22"/>
          <ac:spMkLst>
            <pc:docMk/>
            <pc:sldMk cId="1018505043" sldId="19324"/>
            <ac:spMk id="3" creationId="{C3507AFD-E93D-155B-EC42-2559208D6BDC}"/>
          </ac:spMkLst>
        </pc:spChg>
        <pc:spChg chg="add mod">
          <ac:chgData name="Rich Kennedy" userId="e810d86e-335d-4c6e-9b29-76a01f35df5d" providerId="ADAL" clId="{771DF4C3-1B03-4444-AEEE-B2B74AE9670E}" dt="2024-01-04T18:34:32.828" v="47" actId="1035"/>
          <ac:spMkLst>
            <pc:docMk/>
            <pc:sldMk cId="1018505043" sldId="19324"/>
            <ac:spMk id="10" creationId="{40357941-4CE2-CF94-913D-7F0F6C5EC1D3}"/>
          </ac:spMkLst>
        </pc:spChg>
        <pc:picChg chg="add mod ord">
          <ac:chgData name="Rich Kennedy" userId="e810d86e-335d-4c6e-9b29-76a01f35df5d" providerId="ADAL" clId="{771DF4C3-1B03-4444-AEEE-B2B74AE9670E}" dt="2024-01-11T16:28:39.786" v="1188" actId="1076"/>
          <ac:picMkLst>
            <pc:docMk/>
            <pc:sldMk cId="1018505043" sldId="19324"/>
            <ac:picMk id="8" creationId="{81F642BC-0F72-257D-35A3-C0C536D43A5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73078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January 2024</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January 2024</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(Bluetooth SIG)</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January 2024</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January 2024</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5395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January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469899" y="6475413"/>
            <a:ext cx="19220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Rich Kennedy (Bluetooth SIG)</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802.11-24/0019r0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Revising ETSI EN 303 687</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2024-01-16</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641032602"/>
              </p:ext>
            </p:extLst>
          </p:nvPr>
        </p:nvGraphicFramePr>
        <p:xfrm>
          <a:off x="1920875" y="2597150"/>
          <a:ext cx="8767763" cy="2524125"/>
        </p:xfrm>
        <a:graphic>
          <a:graphicData uri="http://schemas.openxmlformats.org/presentationml/2006/ole">
            <mc:AlternateContent xmlns:mc="http://schemas.openxmlformats.org/markup-compatibility/2006">
              <mc:Choice xmlns:v="urn:schemas-microsoft-com:vml" Requires="v">
                <p:oleObj name="Document" r:id="rId3" imgW="8121798" imgH="2348139" progId="Word.Document.8">
                  <p:embed/>
                </p:oleObj>
              </mc:Choice>
              <mc:Fallback>
                <p:oleObj name="Document" r:id="rId3" imgW="8121798" imgH="2348139"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0875" y="2597150"/>
                        <a:ext cx="8767763"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January 2024</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E0A9-1DD8-DA43-6BAD-D1FF64163416}"/>
              </a:ext>
            </a:extLst>
          </p:cNvPr>
          <p:cNvSpPr>
            <a:spLocks noGrp="1"/>
          </p:cNvSpPr>
          <p:nvPr>
            <p:ph type="title"/>
          </p:nvPr>
        </p:nvSpPr>
        <p:spPr/>
        <p:txBody>
          <a:bodyPr/>
          <a:lstStyle/>
          <a:p>
            <a:r>
              <a:rPr lang="en-US" altLang="en-US" dirty="0">
                <a:cs typeface="Times New Roman"/>
              </a:rPr>
              <a:t>NOTES</a:t>
            </a:r>
            <a:endParaRPr lang="en-US" dirty="0"/>
          </a:p>
        </p:txBody>
      </p:sp>
      <p:sp>
        <p:nvSpPr>
          <p:cNvPr id="3" name="Content Placeholder 2">
            <a:extLst>
              <a:ext uri="{FF2B5EF4-FFF2-40B4-BE49-F238E27FC236}">
                <a16:creationId xmlns:a16="http://schemas.microsoft.com/office/drawing/2014/main" id="{F09405C0-C628-AC10-994E-B3B0B0C278E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CD4EB202-0A9E-59C7-0C9E-D26D038F6F30}"/>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51B6D321-E140-23C1-F275-A39F153A8491}"/>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46FDEB49-BD1F-9CD3-DDD3-3DA0D4BA936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10</a:t>
            </a:fld>
            <a:endParaRPr lang="en-GB" altLang="en-US"/>
          </a:p>
        </p:txBody>
      </p:sp>
    </p:spTree>
    <p:extLst>
      <p:ext uri="{BB962C8B-B14F-4D97-AF65-F5344CB8AC3E}">
        <p14:creationId xmlns:p14="http://schemas.microsoft.com/office/powerpoint/2010/main" val="310818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xfrm>
            <a:off x="912813" y="1828800"/>
            <a:ext cx="10363200" cy="4114800"/>
          </a:xfrm>
          <a:noFill/>
        </p:spPr>
        <p:txBody>
          <a:bodyPr/>
          <a:lstStyle/>
          <a:p>
            <a:pPr algn="ctr">
              <a:buFontTx/>
              <a:buNone/>
            </a:pPr>
            <a:r>
              <a:rPr lang="en-GB" altLang="en-US" sz="2800" dirty="0"/>
              <a:t>Work has begun on the next revision of the ETSI standard for license-exempt operation in the 6 GHz band, EN 303 687. This document looks at ways to minimize the time to completion of this four-part New Work Item.</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January 2024</a:t>
            </a:r>
            <a:endParaRPr lang="en-GB" altLang="en-US" dirty="0"/>
          </a:p>
        </p:txBody>
      </p:sp>
    </p:spTree>
    <p:extLst>
      <p:ext uri="{BB962C8B-B14F-4D97-AF65-F5344CB8AC3E}">
        <p14:creationId xmlns:p14="http://schemas.microsoft.com/office/powerpoint/2010/main" val="20350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cs typeface="Times New Roman"/>
              </a:rPr>
              <a:t>History of the standard</a:t>
            </a:r>
          </a:p>
          <a:p>
            <a:r>
              <a:rPr lang="en-US" altLang="en-US" dirty="0">
                <a:cs typeface="Times New Roman"/>
              </a:rPr>
              <a:t>The approved New Work Item</a:t>
            </a:r>
          </a:p>
          <a:p>
            <a:r>
              <a:rPr lang="en-US" altLang="en-US" dirty="0">
                <a:cs typeface="Times New Roman"/>
              </a:rPr>
              <a:t>The ETSI Processes</a:t>
            </a:r>
          </a:p>
          <a:p>
            <a:r>
              <a:rPr lang="en-US" dirty="0"/>
              <a:t>Revision as an engineering project</a:t>
            </a:r>
          </a:p>
          <a:p>
            <a:r>
              <a:rPr lang="en-US" altLang="en-US" dirty="0">
                <a:cs typeface="Times New Roman"/>
              </a:rPr>
              <a:t>Next Steps</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(Bluetooth SIG)</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January 2024</a:t>
            </a:r>
            <a:endParaRPr lang="en-GB" altLang="en-US" dirty="0"/>
          </a:p>
        </p:txBody>
      </p:sp>
    </p:spTree>
    <p:extLst>
      <p:ext uri="{BB962C8B-B14F-4D97-AF65-F5344CB8AC3E}">
        <p14:creationId xmlns:p14="http://schemas.microsoft.com/office/powerpoint/2010/main" val="19468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32EA9E0-D9AC-FAEC-1163-F554DD950EED}"/>
              </a:ext>
            </a:extLst>
          </p:cNvPr>
          <p:cNvSpPr>
            <a:spLocks noGrp="1"/>
          </p:cNvSpPr>
          <p:nvPr>
            <p:ph type="title"/>
          </p:nvPr>
        </p:nvSpPr>
        <p:spPr/>
        <p:txBody>
          <a:bodyPr/>
          <a:lstStyle/>
          <a:p>
            <a:r>
              <a:rPr lang="en-US" dirty="0"/>
              <a:t>History</a:t>
            </a:r>
          </a:p>
        </p:txBody>
      </p:sp>
      <p:sp>
        <p:nvSpPr>
          <p:cNvPr id="6" name="Content Placeholder 5">
            <a:extLst>
              <a:ext uri="{FF2B5EF4-FFF2-40B4-BE49-F238E27FC236}">
                <a16:creationId xmlns:a16="http://schemas.microsoft.com/office/drawing/2014/main" id="{9E3E7A2C-1A08-67BD-D39C-167A1DA547A0}"/>
              </a:ext>
            </a:extLst>
          </p:cNvPr>
          <p:cNvSpPr>
            <a:spLocks noGrp="1"/>
          </p:cNvSpPr>
          <p:nvPr>
            <p:ph idx="1"/>
          </p:nvPr>
        </p:nvSpPr>
        <p:spPr>
          <a:xfrm>
            <a:off x="912813" y="1989138"/>
            <a:ext cx="10363200" cy="4320182"/>
          </a:xfrm>
        </p:spPr>
        <p:txBody>
          <a:bodyPr/>
          <a:lstStyle/>
          <a:p>
            <a:r>
              <a:rPr lang="en-US" sz="2000" dirty="0"/>
              <a:t>“It all started in 2017, when Switzerland, along with nine other ECC administrations, proposed to study technical conditions under which additional spectrum in the 6 GHz band could be opened up for wireless internet. The ECC assigned the work to two newly created groups. The SE45 project team, under the chairmanship of OFCOM, was tasked with developing the technical conditions under which these frequencies could be used by RLAN devices without interfering with existing services in this band (Fixed Service and Fixed Satellite Service). The FM57 regulatory project team had to translate the technical results into regulatory conditions that would apply in CEPT member countries. Shortly after the work began, the European Commission (EC) issued a formal mandate to the ECC to undertake these studies. Through this process, the EC decisions taken at the end of the work become legally binding for the 27 EC Member States.” - Ivica Stevanovic, Radio Spectrum Engineer at Federal Office of Communications OFCOM</a:t>
            </a:r>
          </a:p>
        </p:txBody>
      </p:sp>
      <p:sp>
        <p:nvSpPr>
          <p:cNvPr id="2" name="Date Placeholder 1">
            <a:extLst>
              <a:ext uri="{FF2B5EF4-FFF2-40B4-BE49-F238E27FC236}">
                <a16:creationId xmlns:a16="http://schemas.microsoft.com/office/drawing/2014/main" id="{DA62084E-D5F4-5C30-1EDA-5714F4C1B1C1}"/>
              </a:ext>
            </a:extLst>
          </p:cNvPr>
          <p:cNvSpPr>
            <a:spLocks noGrp="1"/>
          </p:cNvSpPr>
          <p:nvPr>
            <p:ph type="dt" sz="half" idx="10"/>
          </p:nvPr>
        </p:nvSpPr>
        <p:spPr/>
        <p:txBody>
          <a:bodyPr/>
          <a:lstStyle/>
          <a:p>
            <a:pPr>
              <a:defRPr/>
            </a:pPr>
            <a:r>
              <a:rPr lang="en-US" altLang="en-US"/>
              <a:t>January 2024</a:t>
            </a:r>
            <a:endParaRPr lang="en-GB" altLang="en-US"/>
          </a:p>
        </p:txBody>
      </p:sp>
      <p:sp>
        <p:nvSpPr>
          <p:cNvPr id="3" name="Footer Placeholder 2">
            <a:extLst>
              <a:ext uri="{FF2B5EF4-FFF2-40B4-BE49-F238E27FC236}">
                <a16:creationId xmlns:a16="http://schemas.microsoft.com/office/drawing/2014/main" id="{37E9B5DF-D78F-C701-CABC-1211D6631162}"/>
              </a:ext>
            </a:extLst>
          </p:cNvPr>
          <p:cNvSpPr>
            <a:spLocks noGrp="1"/>
          </p:cNvSpPr>
          <p:nvPr>
            <p:ph type="ftr" sz="quarter" idx="11"/>
          </p:nvPr>
        </p:nvSpPr>
        <p:spPr/>
        <p:txBody>
          <a:bodyPr/>
          <a:lstStyle/>
          <a:p>
            <a:pPr>
              <a:defRPr/>
            </a:pPr>
            <a:r>
              <a:rPr lang="en-US"/>
              <a:t>Rich Kennedy (Bluetooth SIG)</a:t>
            </a:r>
            <a:endParaRPr lang="en-GB"/>
          </a:p>
        </p:txBody>
      </p:sp>
      <p:sp>
        <p:nvSpPr>
          <p:cNvPr id="4" name="Slide Number Placeholder 3">
            <a:extLst>
              <a:ext uri="{FF2B5EF4-FFF2-40B4-BE49-F238E27FC236}">
                <a16:creationId xmlns:a16="http://schemas.microsoft.com/office/drawing/2014/main" id="{75C56E30-19C0-53C9-2FC0-9CAC3AE2EC3B}"/>
              </a:ext>
            </a:extLst>
          </p:cNvPr>
          <p:cNvSpPr>
            <a:spLocks noGrp="1"/>
          </p:cNvSpPr>
          <p:nvPr>
            <p:ph type="sldNum" sz="quarter" idx="12"/>
          </p:nvPr>
        </p:nvSpPr>
        <p:spPr/>
        <p:txBody>
          <a:bodyPr/>
          <a:lstStyle/>
          <a:p>
            <a:pPr>
              <a:defRPr/>
            </a:pPr>
            <a:r>
              <a:rPr lang="en-GB" altLang="en-US"/>
              <a:t>Slide </a:t>
            </a:r>
            <a:fld id="{CF441D77-599F-438E-93D4-2ABF912CE1B6}" type="slidenum">
              <a:rPr lang="en-GB" altLang="en-US" smtClean="0"/>
              <a:pPr>
                <a:defRPr/>
              </a:pPr>
              <a:t>4</a:t>
            </a:fld>
            <a:endParaRPr lang="en-GB" altLang="en-US"/>
          </a:p>
        </p:txBody>
      </p:sp>
    </p:spTree>
    <p:extLst>
      <p:ext uri="{BB962C8B-B14F-4D97-AF65-F5344CB8AC3E}">
        <p14:creationId xmlns:p14="http://schemas.microsoft.com/office/powerpoint/2010/main" val="168868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5C31C-08E4-21EA-C7CB-B82EA42C0D20}"/>
              </a:ext>
            </a:extLst>
          </p:cNvPr>
          <p:cNvSpPr>
            <a:spLocks noGrp="1"/>
          </p:cNvSpPr>
          <p:nvPr>
            <p:ph type="title"/>
          </p:nvPr>
        </p:nvSpPr>
        <p:spPr/>
        <p:txBody>
          <a:bodyPr/>
          <a:lstStyle/>
          <a:p>
            <a:r>
              <a:rPr lang="en-US" dirty="0"/>
              <a:t>History [2]</a:t>
            </a:r>
          </a:p>
        </p:txBody>
      </p:sp>
      <p:sp>
        <p:nvSpPr>
          <p:cNvPr id="3" name="Content Placeholder 2">
            <a:extLst>
              <a:ext uri="{FF2B5EF4-FFF2-40B4-BE49-F238E27FC236}">
                <a16:creationId xmlns:a16="http://schemas.microsoft.com/office/drawing/2014/main" id="{B5D55123-2F79-5DFC-D5EA-09E518236C09}"/>
              </a:ext>
            </a:extLst>
          </p:cNvPr>
          <p:cNvSpPr>
            <a:spLocks noGrp="1"/>
          </p:cNvSpPr>
          <p:nvPr>
            <p:ph idx="1"/>
          </p:nvPr>
        </p:nvSpPr>
        <p:spPr/>
        <p:txBody>
          <a:bodyPr/>
          <a:lstStyle/>
          <a:p>
            <a:r>
              <a:rPr lang="en-US" sz="2000" dirty="0"/>
              <a:t>On 19 December 2017, in order to identify additional spectrum for WAS/RLANs, the Commission issued, pursuant to Article 4(2) of Decision No 676/2002/EC of the European Parliament and of the Council(5), a mandate to the European Conference of Postal and Telecommunications Administrations (‘CEPT’) to study the feasibility of, and identify </a:t>
            </a:r>
            <a:r>
              <a:rPr lang="en-US" sz="2000" dirty="0" err="1"/>
              <a:t>harmonised</a:t>
            </a:r>
            <a:r>
              <a:rPr lang="en-US" sz="2000" dirty="0"/>
              <a:t> technical conditions for, the use of WAS/RLANs in the 5 925-6 425MHz frequency band for the provision of wireless broadband services.</a:t>
            </a:r>
          </a:p>
          <a:p>
            <a:r>
              <a:rPr lang="en-US" sz="2000" dirty="0"/>
              <a:t>Working Groups SE45 and FM57 established to study the impact on incumbents</a:t>
            </a:r>
          </a:p>
          <a:p>
            <a:pPr lvl="1"/>
            <a:r>
              <a:rPr lang="en-US" sz="1600" dirty="0"/>
              <a:t>ECC Report 316, CEPT Reports 73 and 75 document the project </a:t>
            </a:r>
          </a:p>
          <a:p>
            <a:r>
              <a:rPr lang="en-US" sz="2000" dirty="0"/>
              <a:t>EN 303 687v1.1.1 was published in June of 2023. </a:t>
            </a:r>
          </a:p>
          <a:p>
            <a:pPr lvl="1"/>
            <a:r>
              <a:rPr lang="en-US" dirty="0"/>
              <a:t>From November 2017 to approval and publication took 5 years and 7 months; the ECC process took 3 years and 7 months; the work on the standard began in September of 2021</a:t>
            </a:r>
          </a:p>
          <a:p>
            <a:pPr lvl="1"/>
            <a:r>
              <a:rPr lang="en-US" dirty="0"/>
              <a:t>Publication in the Official Journal of the European Union still in process</a:t>
            </a:r>
          </a:p>
          <a:p>
            <a:endParaRPr lang="en-US" sz="1600" dirty="0"/>
          </a:p>
        </p:txBody>
      </p:sp>
      <p:sp>
        <p:nvSpPr>
          <p:cNvPr id="4" name="Date Placeholder 3">
            <a:extLst>
              <a:ext uri="{FF2B5EF4-FFF2-40B4-BE49-F238E27FC236}">
                <a16:creationId xmlns:a16="http://schemas.microsoft.com/office/drawing/2014/main" id="{79895DD7-1C7C-1968-8992-7291F2385971}"/>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89D07181-2435-9805-2B37-212249A516DB}"/>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303F6DD9-C92F-FE41-BD97-2784690CA558}"/>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5</a:t>
            </a:fld>
            <a:endParaRPr lang="en-GB" altLang="en-US"/>
          </a:p>
        </p:txBody>
      </p:sp>
    </p:spTree>
    <p:extLst>
      <p:ext uri="{BB962C8B-B14F-4D97-AF65-F5344CB8AC3E}">
        <p14:creationId xmlns:p14="http://schemas.microsoft.com/office/powerpoint/2010/main" val="2881896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3B391-9802-2FCC-B0B2-E6E191769DCD}"/>
              </a:ext>
            </a:extLst>
          </p:cNvPr>
          <p:cNvSpPr>
            <a:spLocks noGrp="1"/>
          </p:cNvSpPr>
          <p:nvPr>
            <p:ph type="title"/>
          </p:nvPr>
        </p:nvSpPr>
        <p:spPr/>
        <p:txBody>
          <a:bodyPr/>
          <a:lstStyle/>
          <a:p>
            <a:r>
              <a:rPr lang="en-US" sz="2800" dirty="0"/>
              <a:t>The Very Low Power Provisions</a:t>
            </a:r>
          </a:p>
        </p:txBody>
      </p:sp>
      <p:sp>
        <p:nvSpPr>
          <p:cNvPr id="4" name="Date Placeholder 3">
            <a:extLst>
              <a:ext uri="{FF2B5EF4-FFF2-40B4-BE49-F238E27FC236}">
                <a16:creationId xmlns:a16="http://schemas.microsoft.com/office/drawing/2014/main" id="{E8F982D9-A1CE-2E23-CB87-67E95788D7C7}"/>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D837DF1D-3D59-3FAD-5357-020B59C1E452}"/>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76546764-9A4E-CE8A-0E31-B4E7EDF6BEC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6</a:t>
            </a:fld>
            <a:endParaRPr lang="en-GB" altLang="en-US"/>
          </a:p>
        </p:txBody>
      </p:sp>
      <p:sp>
        <p:nvSpPr>
          <p:cNvPr id="10" name="TextBox 9">
            <a:extLst>
              <a:ext uri="{FF2B5EF4-FFF2-40B4-BE49-F238E27FC236}">
                <a16:creationId xmlns:a16="http://schemas.microsoft.com/office/drawing/2014/main" id="{E6CB36B6-8377-371A-C9BC-F241D5CC5C8E}"/>
              </a:ext>
            </a:extLst>
          </p:cNvPr>
          <p:cNvSpPr txBox="1"/>
          <p:nvPr/>
        </p:nvSpPr>
        <p:spPr>
          <a:xfrm>
            <a:off x="7608168" y="1899329"/>
            <a:ext cx="4300314" cy="2282035"/>
          </a:xfrm>
          <a:prstGeom prst="rect">
            <a:avLst/>
          </a:prstGeom>
          <a:noFill/>
        </p:spPr>
        <p:txBody>
          <a:bodyPr wrap="square">
            <a:spAutoFit/>
          </a:bodyPr>
          <a:lstStyle/>
          <a:p>
            <a:pPr marL="457200" marR="0" indent="-457200">
              <a:lnSpc>
                <a:spcPct val="107000"/>
              </a:lnSpc>
              <a:spcBef>
                <a:spcPts val="0"/>
              </a:spcBef>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Note 1: The mean </a:t>
            </a:r>
            <a:r>
              <a:rPr lang="en-US" sz="1100" kern="100" dirty="0" err="1">
                <a:effectLst/>
                <a:latin typeface="Calibri" panose="020F0502020204030204" pitchFamily="34" charset="0"/>
                <a:ea typeface="Calibri" panose="020F0502020204030204" pitchFamily="34" charset="0"/>
                <a:cs typeface="Times New Roman" panose="02020603050405020304" pitchFamily="18" charset="0"/>
              </a:rPr>
              <a:t>e.i.r.p</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refers to the </a:t>
            </a:r>
            <a:r>
              <a:rPr lang="en-US" sz="1100" kern="100" dirty="0" err="1">
                <a:effectLst/>
                <a:latin typeface="Calibri" panose="020F0502020204030204" pitchFamily="34" charset="0"/>
                <a:ea typeface="Calibri" panose="020F0502020204030204" pitchFamily="34" charset="0"/>
                <a:cs typeface="Times New Roman" panose="02020603050405020304" pitchFamily="18" charset="0"/>
              </a:rPr>
              <a:t>e.i.r.p</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during the transmission burst which corresponds to the highest power, if power control is implemented.</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Note 2: </a:t>
            </a:r>
            <a:r>
              <a:rPr lang="en-US" sz="1100" b="1" kern="100" dirty="0">
                <a:effectLst/>
                <a:latin typeface="Calibri" panose="020F0502020204030204" pitchFamily="34" charset="0"/>
                <a:ea typeface="Calibri" panose="020F0502020204030204" pitchFamily="34" charset="0"/>
                <a:cs typeface="Times New Roman" panose="02020603050405020304" pitchFamily="18" charset="0"/>
              </a:rPr>
              <a:t>Narrowband (NB) devices are devices that operate in channel bandwidths below 20 </a:t>
            </a:r>
            <a:r>
              <a:rPr lang="en-US" sz="1100" b="1" kern="100" dirty="0" err="1">
                <a:effectLst/>
                <a:latin typeface="Calibri" panose="020F0502020204030204" pitchFamily="34" charset="0"/>
                <a:ea typeface="Calibri" panose="020F0502020204030204" pitchFamily="34" charset="0"/>
                <a:cs typeface="Times New Roman" panose="02020603050405020304" pitchFamily="18" charset="0"/>
              </a:rPr>
              <a:t>MHz.</a:t>
            </a:r>
            <a:r>
              <a:rPr lang="en-US" sz="1100" b="1" kern="100" dirty="0">
                <a:effectLst/>
                <a:latin typeface="Calibri" panose="020F0502020204030204" pitchFamily="34" charset="0"/>
                <a:ea typeface="Calibri" panose="020F0502020204030204" pitchFamily="34" charset="0"/>
                <a:cs typeface="Times New Roman" panose="02020603050405020304" pitchFamily="18" charset="0"/>
              </a:rPr>
              <a:t> NB devices also require a frequency hopping mechanism based on at least 15 hop channels to operate at a value of in-band power spectral density (PSD) above 1 dBm/</a:t>
            </a:r>
            <a:r>
              <a:rPr lang="en-US" sz="1100" b="1" kern="100" dirty="0" err="1">
                <a:effectLst/>
                <a:latin typeface="Calibri" panose="020F0502020204030204" pitchFamily="34" charset="0"/>
                <a:ea typeface="Calibri" panose="020F0502020204030204" pitchFamily="34" charset="0"/>
                <a:cs typeface="Times New Roman" panose="02020603050405020304" pitchFamily="18" charset="0"/>
              </a:rPr>
              <a:t>MHz.</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Note 3: The appropriateness of this limit shall be subject to review by 31 December 2024. In the absence of justified evidence, a value of -37 dBm/MHz shall apply from 1 January 2025</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B39C67D8-14EC-F291-2AAB-D4E7E5B2FA1D}"/>
              </a:ext>
            </a:extLst>
          </p:cNvPr>
          <p:cNvSpPr txBox="1"/>
          <p:nvPr/>
        </p:nvSpPr>
        <p:spPr>
          <a:xfrm>
            <a:off x="2332868" y="4884452"/>
            <a:ext cx="8164439" cy="830997"/>
          </a:xfrm>
          <a:prstGeom prst="rect">
            <a:avLst/>
          </a:prstGeom>
          <a:noFill/>
        </p:spPr>
        <p:txBody>
          <a:bodyPr wrap="square">
            <a:spAutoFit/>
          </a:bodyPr>
          <a:lstStyle/>
          <a:p>
            <a:r>
              <a:rPr lang="en-US" dirty="0"/>
              <a:t>Techniques to access spectrum and mitigate interference that provide an appropriate level of performance to comply with the essential requirements of Directive 2014/53/EU shall be used. Where relevant techniques are described in </a:t>
            </a:r>
            <a:r>
              <a:rPr lang="en-US" dirty="0" err="1"/>
              <a:t>harmonised</a:t>
            </a:r>
            <a:r>
              <a:rPr lang="en-US" dirty="0"/>
              <a:t> standards or parts thereof the references of which have been published in the Official Journal of the European Union in accordance with Directive 2014/53/EU, performance at least equivalent to the performance level associated with those techniques shall be ensured.</a:t>
            </a:r>
          </a:p>
        </p:txBody>
      </p:sp>
      <p:graphicFrame>
        <p:nvGraphicFramePr>
          <p:cNvPr id="14" name="Content Placeholder 13">
            <a:extLst>
              <a:ext uri="{FF2B5EF4-FFF2-40B4-BE49-F238E27FC236}">
                <a16:creationId xmlns:a16="http://schemas.microsoft.com/office/drawing/2014/main" id="{FB8BED7A-AB36-E54E-67EB-A986F435007B}"/>
              </a:ext>
            </a:extLst>
          </p:cNvPr>
          <p:cNvGraphicFramePr>
            <a:graphicFrameLocks noGrp="1"/>
          </p:cNvGraphicFramePr>
          <p:nvPr>
            <p:ph idx="1"/>
            <p:extLst>
              <p:ext uri="{D42A27DB-BD31-4B8C-83A1-F6EECF244321}">
                <p14:modId xmlns:p14="http://schemas.microsoft.com/office/powerpoint/2010/main" val="4197780926"/>
              </p:ext>
            </p:extLst>
          </p:nvPr>
        </p:nvGraphicFramePr>
        <p:xfrm>
          <a:off x="1088752" y="1899329"/>
          <a:ext cx="6375400" cy="2392680"/>
        </p:xfrm>
        <a:graphic>
          <a:graphicData uri="http://schemas.openxmlformats.org/drawingml/2006/table">
            <a:tbl>
              <a:tblPr/>
              <a:tblGrid>
                <a:gridCol w="3302000">
                  <a:extLst>
                    <a:ext uri="{9D8B030D-6E8A-4147-A177-3AD203B41FA5}">
                      <a16:colId xmlns:a16="http://schemas.microsoft.com/office/drawing/2014/main" val="833338804"/>
                    </a:ext>
                  </a:extLst>
                </a:gridCol>
                <a:gridCol w="3073400">
                  <a:extLst>
                    <a:ext uri="{9D8B030D-6E8A-4147-A177-3AD203B41FA5}">
                      <a16:colId xmlns:a16="http://schemas.microsoft.com/office/drawing/2014/main" val="952046018"/>
                    </a:ext>
                  </a:extLst>
                </a:gridCol>
              </a:tblGrid>
              <a:tr h="190500">
                <a:tc>
                  <a:txBody>
                    <a:bodyPr/>
                    <a:lstStyle/>
                    <a:p>
                      <a:pPr algn="ctr" fontAlgn="b"/>
                      <a:r>
                        <a:rPr lang="en-US" sz="1100" b="1" i="0" u="none" strike="noStrike">
                          <a:solidFill>
                            <a:srgbClr val="000000"/>
                          </a:solidFill>
                          <a:effectLst/>
                          <a:latin typeface="Calibri" panose="020F0502020204030204" pitchFamily="34" charset="0"/>
                        </a:rPr>
                        <a:t>Parameter</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Technical Conditions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8938"/>
                  </a:ext>
                </a:extLst>
              </a:tr>
              <a:tr h="365760">
                <a:tc>
                  <a:txBody>
                    <a:bodyPr/>
                    <a:lstStyle/>
                    <a:p>
                      <a:pPr algn="l" fontAlgn="b"/>
                      <a:r>
                        <a:rPr lang="en-US" sz="1100" b="0" i="0" u="none" strike="noStrike">
                          <a:solidFill>
                            <a:srgbClr val="000000"/>
                          </a:solidFill>
                          <a:effectLst/>
                          <a:latin typeface="Calibri" panose="020F0502020204030204" pitchFamily="34" charset="0"/>
                        </a:rPr>
                        <a:t>Permissible operation</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Indoors and outdoors. Use on Unmanned Aircraft Systems (UAS) is not permitted</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4135820"/>
                  </a:ext>
                </a:extLst>
              </a:tr>
              <a:tr h="182880">
                <a:tc>
                  <a:txBody>
                    <a:bodyPr/>
                    <a:lstStyle/>
                    <a:p>
                      <a:pPr algn="l" fontAlgn="b"/>
                      <a:r>
                        <a:rPr lang="en-US" sz="1100" b="0" i="0" u="none" strike="noStrike">
                          <a:solidFill>
                            <a:srgbClr val="000000"/>
                          </a:solidFill>
                          <a:effectLst/>
                          <a:latin typeface="Calibri" panose="020F0502020204030204" pitchFamily="34" charset="0"/>
                        </a:rPr>
                        <a:t>Category of device</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The VLP device is a portable device</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7685408"/>
                  </a:ext>
                </a:extLst>
              </a:tr>
              <a:tr h="182880">
                <a:tc>
                  <a:txBody>
                    <a:bodyPr/>
                    <a:lstStyle/>
                    <a:p>
                      <a:pPr algn="l" fontAlgn="b"/>
                      <a:r>
                        <a:rPr lang="en-US" sz="1100" b="0" i="0" u="none" strike="noStrike">
                          <a:solidFill>
                            <a:srgbClr val="000000"/>
                          </a:solidFill>
                          <a:effectLst/>
                          <a:latin typeface="Calibri" panose="020F0502020204030204" pitchFamily="34" charset="0"/>
                        </a:rPr>
                        <a:t>Frequency band</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5 945-6 425 MHz</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946205"/>
                  </a:ext>
                </a:extLst>
              </a:tr>
              <a:tr h="365760">
                <a:tc>
                  <a:txBody>
                    <a:bodyPr/>
                    <a:lstStyle/>
                    <a:p>
                      <a:pPr algn="l" fontAlgn="b"/>
                      <a:r>
                        <a:rPr lang="en-US" sz="1100" b="1" i="0" u="none" strike="noStrike">
                          <a:solidFill>
                            <a:srgbClr val="000000"/>
                          </a:solidFill>
                          <a:effectLst/>
                          <a:latin typeface="Calibri" panose="020F0502020204030204" pitchFamily="34" charset="0"/>
                        </a:rPr>
                        <a:t>Maximum mean e.i.r.p. for in-band emissions (note 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14 dBm</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4042189"/>
                  </a:ext>
                </a:extLst>
              </a:tr>
              <a:tr h="365760">
                <a:tc>
                  <a:txBody>
                    <a:bodyPr/>
                    <a:lstStyle/>
                    <a:p>
                      <a:pPr algn="l" fontAlgn="b"/>
                      <a:r>
                        <a:rPr lang="en-US" sz="1100" b="0" i="0" u="none" strike="noStrike">
                          <a:solidFill>
                            <a:srgbClr val="000000"/>
                          </a:solidFill>
                          <a:effectLst/>
                          <a:latin typeface="Calibri" panose="020F0502020204030204" pitchFamily="34" charset="0"/>
                        </a:rPr>
                        <a:t>Maximum mean e.i.r.p. density for in-band emissions (note 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1 dBm/MHz</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4358746"/>
                  </a:ext>
                </a:extLst>
              </a:tr>
              <a:tr h="365760">
                <a:tc>
                  <a:txBody>
                    <a:bodyPr/>
                    <a:lstStyle/>
                    <a:p>
                      <a:pPr algn="l" fontAlgn="b"/>
                      <a:r>
                        <a:rPr lang="en-US" sz="1100" b="1" i="0" u="none" strike="noStrike">
                          <a:solidFill>
                            <a:srgbClr val="000000"/>
                          </a:solidFill>
                          <a:effectLst/>
                          <a:latin typeface="Calibri" panose="020F0502020204030204" pitchFamily="34" charset="0"/>
                        </a:rPr>
                        <a:t>Narrowband usage maximum mean e.i.r.p. density for in-band emissions (note 1) (note 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10 dBm/MHz</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7755146"/>
                  </a:ext>
                </a:extLst>
              </a:tr>
              <a:tr h="373380">
                <a:tc>
                  <a:txBody>
                    <a:bodyPr/>
                    <a:lstStyle/>
                    <a:p>
                      <a:pPr algn="l" fontAlgn="b"/>
                      <a:r>
                        <a:rPr lang="en-US" sz="1100" b="0" i="0" u="none" strike="noStrike">
                          <a:solidFill>
                            <a:srgbClr val="000000"/>
                          </a:solidFill>
                          <a:effectLst/>
                          <a:latin typeface="Calibri" panose="020F0502020204030204" pitchFamily="34" charset="0"/>
                        </a:rPr>
                        <a:t>Maximum mean e.i.r.p. density for out-of-band emissions below 5 935 MHz (note 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- 45 dBm/MHz until 31 December 2024 (note 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574357"/>
                  </a:ext>
                </a:extLst>
              </a:tr>
            </a:tbl>
          </a:graphicData>
        </a:graphic>
      </p:graphicFrame>
    </p:spTree>
    <p:extLst>
      <p:ext uri="{BB962C8B-B14F-4D97-AF65-F5344CB8AC3E}">
        <p14:creationId xmlns:p14="http://schemas.microsoft.com/office/powerpoint/2010/main" val="3477848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BFDC1-43C4-719D-90F8-2EEC5E5425DF}"/>
              </a:ext>
            </a:extLst>
          </p:cNvPr>
          <p:cNvSpPr>
            <a:spLocks noGrp="1"/>
          </p:cNvSpPr>
          <p:nvPr>
            <p:ph type="title"/>
          </p:nvPr>
        </p:nvSpPr>
        <p:spPr/>
        <p:txBody>
          <a:bodyPr/>
          <a:lstStyle/>
          <a:p>
            <a:r>
              <a:rPr lang="en-US" dirty="0"/>
              <a:t>CEPT Report 75</a:t>
            </a:r>
          </a:p>
        </p:txBody>
      </p:sp>
      <p:pic>
        <p:nvPicPr>
          <p:cNvPr id="8" name="Content Placeholder 7">
            <a:extLst>
              <a:ext uri="{FF2B5EF4-FFF2-40B4-BE49-F238E27FC236}">
                <a16:creationId xmlns:a16="http://schemas.microsoft.com/office/drawing/2014/main" id="{81F642BC-0F72-257D-35A3-C0C536D43A56}"/>
              </a:ext>
            </a:extLst>
          </p:cNvPr>
          <p:cNvPicPr>
            <a:picLocks noGrp="1" noChangeAspect="1"/>
          </p:cNvPicPr>
          <p:nvPr>
            <p:ph idx="1"/>
          </p:nvPr>
        </p:nvPicPr>
        <p:blipFill>
          <a:blip r:embed="rId2"/>
          <a:stretch>
            <a:fillRect/>
          </a:stretch>
        </p:blipFill>
        <p:spPr>
          <a:xfrm>
            <a:off x="3071664" y="1989138"/>
            <a:ext cx="5514634" cy="4114800"/>
          </a:xfrm>
        </p:spPr>
      </p:pic>
      <p:sp>
        <p:nvSpPr>
          <p:cNvPr id="4" name="Date Placeholder 3">
            <a:extLst>
              <a:ext uri="{FF2B5EF4-FFF2-40B4-BE49-F238E27FC236}">
                <a16:creationId xmlns:a16="http://schemas.microsoft.com/office/drawing/2014/main" id="{F32452F9-5A10-B68E-5DA2-F5FAC75DDFD7}"/>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96D36DDC-1B27-4FE5-85F4-CF5A980222DF}"/>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113451C6-6141-2835-B618-03EC34E75FC4}"/>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
        <p:nvSpPr>
          <p:cNvPr id="10" name="TextBox 9">
            <a:extLst>
              <a:ext uri="{FF2B5EF4-FFF2-40B4-BE49-F238E27FC236}">
                <a16:creationId xmlns:a16="http://schemas.microsoft.com/office/drawing/2014/main" id="{40357941-4CE2-CF94-913D-7F0F6C5EC1D3}"/>
              </a:ext>
            </a:extLst>
          </p:cNvPr>
          <p:cNvSpPr txBox="1"/>
          <p:nvPr/>
        </p:nvSpPr>
        <p:spPr>
          <a:xfrm>
            <a:off x="3047238" y="1628800"/>
            <a:ext cx="6094476" cy="276999"/>
          </a:xfrm>
          <a:prstGeom prst="rect">
            <a:avLst/>
          </a:prstGeom>
          <a:noFill/>
        </p:spPr>
        <p:txBody>
          <a:bodyPr wrap="square">
            <a:spAutoFit/>
          </a:bodyPr>
          <a:lstStyle/>
          <a:p>
            <a:r>
              <a:rPr lang="en-US" sz="1200" b="1" i="0" u="none" strike="noStrike" baseline="0" dirty="0">
                <a:solidFill>
                  <a:srgbClr val="D2222A"/>
                </a:solidFill>
                <a:latin typeface="Arial" panose="020B0604020202020204" pitchFamily="34" charset="0"/>
              </a:rPr>
              <a:t>ANNEX 1: PROPOSED HARMONISED TECHNICAL CONDITIONS </a:t>
            </a:r>
            <a:endParaRPr lang="en-US" dirty="0"/>
          </a:p>
        </p:txBody>
      </p:sp>
    </p:spTree>
    <p:extLst>
      <p:ext uri="{BB962C8B-B14F-4D97-AF65-F5344CB8AC3E}">
        <p14:creationId xmlns:p14="http://schemas.microsoft.com/office/powerpoint/2010/main" val="1018505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AAD8E-7397-5004-7401-03F49C668293}"/>
              </a:ext>
            </a:extLst>
          </p:cNvPr>
          <p:cNvSpPr>
            <a:spLocks noGrp="1"/>
          </p:cNvSpPr>
          <p:nvPr>
            <p:ph type="title"/>
          </p:nvPr>
        </p:nvSpPr>
        <p:spPr/>
        <p:txBody>
          <a:bodyPr/>
          <a:lstStyle/>
          <a:p>
            <a:r>
              <a:rPr lang="en-US" dirty="0"/>
              <a:t>ETSI BRAN New Work Item Provisions</a:t>
            </a:r>
          </a:p>
        </p:txBody>
      </p:sp>
      <p:sp>
        <p:nvSpPr>
          <p:cNvPr id="3" name="Content Placeholder 2">
            <a:extLst>
              <a:ext uri="{FF2B5EF4-FFF2-40B4-BE49-F238E27FC236}">
                <a16:creationId xmlns:a16="http://schemas.microsoft.com/office/drawing/2014/main" id="{D38631AC-F9E2-CD93-86EB-9665DB9879FE}"/>
              </a:ext>
            </a:extLst>
          </p:cNvPr>
          <p:cNvSpPr>
            <a:spLocks noGrp="1"/>
          </p:cNvSpPr>
          <p:nvPr>
            <p:ph idx="1"/>
          </p:nvPr>
        </p:nvSpPr>
        <p:spPr/>
        <p:txBody>
          <a:bodyPr/>
          <a:lstStyle/>
          <a:p>
            <a:r>
              <a:rPr lang="en-US" dirty="0">
                <a:solidFill>
                  <a:srgbClr val="00B050"/>
                </a:solidFill>
              </a:rPr>
              <a:t>(1) To develop a channel access mechanism for Narrowband Frequency Hopping equipment operation </a:t>
            </a:r>
          </a:p>
          <a:p>
            <a:r>
              <a:rPr lang="en-US" dirty="0"/>
              <a:t>(2) To develop mechanisms enabling LPI client-to-client operations in accordance with ECC/DEC/(20)01 and EC Decision 2021/1067 on 6 GHz WAS/RLANs </a:t>
            </a:r>
          </a:p>
          <a:p>
            <a:r>
              <a:rPr lang="en-US" dirty="0"/>
              <a:t>(3) To consider further development of FBE and LBE parameters for channel access mechanism</a:t>
            </a:r>
          </a:p>
          <a:p>
            <a:r>
              <a:rPr lang="en-US" dirty="0"/>
              <a:t>(4) To consider inclusion of new channelization to support next generation technologies (bandwidths exceeding 160 MHz, e. g. 320 MHz) </a:t>
            </a:r>
          </a:p>
          <a:p>
            <a:endParaRPr lang="en-US" dirty="0"/>
          </a:p>
        </p:txBody>
      </p:sp>
      <p:sp>
        <p:nvSpPr>
          <p:cNvPr id="4" name="Date Placeholder 3">
            <a:extLst>
              <a:ext uri="{FF2B5EF4-FFF2-40B4-BE49-F238E27FC236}">
                <a16:creationId xmlns:a16="http://schemas.microsoft.com/office/drawing/2014/main" id="{66485207-DD12-2DF5-D290-3779F46C0588}"/>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8882F79C-2419-09E2-7B4E-8FDF20D0F83B}"/>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5813FAC6-5C5B-549C-AAC2-AEE422512E7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8</a:t>
            </a:fld>
            <a:endParaRPr lang="en-GB" altLang="en-US"/>
          </a:p>
        </p:txBody>
      </p:sp>
    </p:spTree>
    <p:extLst>
      <p:ext uri="{BB962C8B-B14F-4D97-AF65-F5344CB8AC3E}">
        <p14:creationId xmlns:p14="http://schemas.microsoft.com/office/powerpoint/2010/main" val="146394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A223F-4113-F869-5C3D-0B1F9E5F0A2C}"/>
              </a:ext>
            </a:extLst>
          </p:cNvPr>
          <p:cNvSpPr>
            <a:spLocks noGrp="1"/>
          </p:cNvSpPr>
          <p:nvPr>
            <p:ph type="title"/>
          </p:nvPr>
        </p:nvSpPr>
        <p:spPr/>
        <p:txBody>
          <a:bodyPr/>
          <a:lstStyle/>
          <a:p>
            <a:r>
              <a:rPr lang="en-US" dirty="0"/>
              <a:t>The EN 303 687 Revision Project</a:t>
            </a:r>
          </a:p>
        </p:txBody>
      </p:sp>
      <p:sp>
        <p:nvSpPr>
          <p:cNvPr id="3" name="Content Placeholder 2">
            <a:extLst>
              <a:ext uri="{FF2B5EF4-FFF2-40B4-BE49-F238E27FC236}">
                <a16:creationId xmlns:a16="http://schemas.microsoft.com/office/drawing/2014/main" id="{BA70C8CA-BF09-ACB9-45CA-21F34C9A09A0}"/>
              </a:ext>
            </a:extLst>
          </p:cNvPr>
          <p:cNvSpPr>
            <a:spLocks noGrp="1"/>
          </p:cNvSpPr>
          <p:nvPr>
            <p:ph idx="1"/>
          </p:nvPr>
        </p:nvSpPr>
        <p:spPr>
          <a:xfrm>
            <a:off x="912813" y="1989138"/>
            <a:ext cx="10363200" cy="4032150"/>
          </a:xfrm>
        </p:spPr>
        <p:txBody>
          <a:bodyPr/>
          <a:lstStyle/>
          <a:p>
            <a:pPr marL="0" indent="0">
              <a:buNone/>
            </a:pPr>
            <a:r>
              <a:rPr lang="en-US" sz="2000" dirty="0"/>
              <a:t>The engineering work to develop the optimal conditions for license-exempt sharing with narrowband devices to be codified in EN 303 687 should be done with recognized best practices. Here is a </a:t>
            </a:r>
            <a:r>
              <a:rPr lang="en-US" sz="2000" u="sng" dirty="0"/>
              <a:t>proposal</a:t>
            </a:r>
            <a:r>
              <a:rPr lang="en-US" sz="2000" dirty="0"/>
              <a:t> for a preliminary plan:</a:t>
            </a:r>
          </a:p>
          <a:p>
            <a:pPr marL="457200" indent="-457200">
              <a:buFont typeface="+mj-lt"/>
              <a:buAutoNum type="arabicPeriod"/>
            </a:pPr>
            <a:r>
              <a:rPr lang="en-US" sz="2000" dirty="0"/>
              <a:t>Define acceptable sharing, milestones and timelines*</a:t>
            </a:r>
          </a:p>
          <a:p>
            <a:pPr marL="457200" indent="-457200">
              <a:buFont typeface="+mj-lt"/>
              <a:buAutoNum type="arabicPeriod"/>
            </a:pPr>
            <a:r>
              <a:rPr lang="en-US" sz="2000" dirty="0"/>
              <a:t>Set goals for simulations and focus on achieving them</a:t>
            </a:r>
          </a:p>
          <a:p>
            <a:pPr marL="857250" lvl="1" indent="-457200">
              <a:buFont typeface="+mj-lt"/>
              <a:buAutoNum type="alphaLcParenR"/>
            </a:pPr>
            <a:r>
              <a:rPr lang="en-US" sz="1600" dirty="0"/>
              <a:t>SE45(</a:t>
            </a:r>
          </a:p>
          <a:p>
            <a:pPr marL="457200" indent="-457200">
              <a:buFont typeface="+mj-lt"/>
              <a:buAutoNum type="arabicPeriod"/>
            </a:pPr>
            <a:r>
              <a:rPr lang="en-US" sz="2000" dirty="0"/>
              <a:t>Optionally, to verify simulation results, test narrowband devices with 6 GHz radios</a:t>
            </a:r>
          </a:p>
          <a:p>
            <a:pPr marL="857250" lvl="1" indent="-457200">
              <a:buFont typeface="+mj-lt"/>
              <a:buAutoNum type="alphaLcParenR"/>
            </a:pPr>
            <a:r>
              <a:rPr lang="en-US" sz="1800" dirty="0"/>
              <a:t>Identify vendor(s) who can produce working models and support the effort </a:t>
            </a:r>
          </a:p>
          <a:p>
            <a:pPr marL="857250" lvl="1" indent="-457200">
              <a:buFont typeface="+mj-lt"/>
              <a:buAutoNum type="alphaLcParenR"/>
            </a:pPr>
            <a:r>
              <a:rPr lang="en-US" sz="1800" dirty="0"/>
              <a:t>Reach consensus agreement on a test plan</a:t>
            </a:r>
          </a:p>
          <a:p>
            <a:pPr marL="857250" lvl="1" indent="-457200">
              <a:buFont typeface="+mj-lt"/>
              <a:buAutoNum type="alphaLcParenR"/>
            </a:pPr>
            <a:r>
              <a:rPr lang="en-US" sz="1800" dirty="0"/>
              <a:t>Test and adjust parameters as necessary</a:t>
            </a:r>
          </a:p>
          <a:p>
            <a:pPr marL="457200" indent="-457200">
              <a:buFont typeface="+mj-lt"/>
              <a:buAutoNum type="arabicPeriod"/>
            </a:pPr>
            <a:r>
              <a:rPr lang="en-US" sz="2000" dirty="0"/>
              <a:t>Reach consensus on a final plan for the standard </a:t>
            </a:r>
            <a:endParaRPr lang="en-US" sz="1600" dirty="0"/>
          </a:p>
          <a:p>
            <a:pPr marL="457200" indent="-457200">
              <a:buFont typeface="+mj-lt"/>
              <a:buAutoNum type="arabicPeriod"/>
            </a:pPr>
            <a:r>
              <a:rPr lang="en-US" sz="2000" dirty="0"/>
              <a:t>Generate the draft text for EN 303 687</a:t>
            </a:r>
          </a:p>
          <a:p>
            <a:pPr marL="400050" lvl="1" indent="0">
              <a:buNone/>
            </a:pPr>
            <a:r>
              <a:rPr lang="en-US" sz="1400"/>
              <a:t>*</a:t>
            </a:r>
            <a:r>
              <a:rPr lang="en-US" sz="1400" dirty="0"/>
              <a:t>If you don’t know where you are going you might wind up someplace else – Yogi Berra</a:t>
            </a:r>
          </a:p>
        </p:txBody>
      </p:sp>
      <p:sp>
        <p:nvSpPr>
          <p:cNvPr id="4" name="Date Placeholder 3">
            <a:extLst>
              <a:ext uri="{FF2B5EF4-FFF2-40B4-BE49-F238E27FC236}">
                <a16:creationId xmlns:a16="http://schemas.microsoft.com/office/drawing/2014/main" id="{AAEE2AEB-3536-A9C9-A791-19C504E8F766}"/>
              </a:ext>
            </a:extLst>
          </p:cNvPr>
          <p:cNvSpPr>
            <a:spLocks noGrp="1"/>
          </p:cNvSpPr>
          <p:nvPr>
            <p:ph type="dt" sz="half" idx="10"/>
          </p:nvPr>
        </p:nvSpPr>
        <p:spPr/>
        <p:txBody>
          <a:bodyPr/>
          <a:lstStyle/>
          <a:p>
            <a:pPr>
              <a:defRPr/>
            </a:pPr>
            <a:r>
              <a:rPr lang="en-US" altLang="en-US"/>
              <a:t>January 2024</a:t>
            </a:r>
            <a:endParaRPr lang="en-GB" altLang="en-US" dirty="0"/>
          </a:p>
        </p:txBody>
      </p:sp>
      <p:sp>
        <p:nvSpPr>
          <p:cNvPr id="5" name="Footer Placeholder 4">
            <a:extLst>
              <a:ext uri="{FF2B5EF4-FFF2-40B4-BE49-F238E27FC236}">
                <a16:creationId xmlns:a16="http://schemas.microsoft.com/office/drawing/2014/main" id="{7C037C69-1A06-F7A7-1B76-94DC3F98CCB8}"/>
              </a:ext>
            </a:extLst>
          </p:cNvPr>
          <p:cNvSpPr>
            <a:spLocks noGrp="1"/>
          </p:cNvSpPr>
          <p:nvPr>
            <p:ph type="ftr" sz="quarter" idx="11"/>
          </p:nvPr>
        </p:nvSpPr>
        <p:spPr/>
        <p:txBody>
          <a:bodyPr/>
          <a:lstStyle/>
          <a:p>
            <a:pPr>
              <a:defRPr/>
            </a:pPr>
            <a:r>
              <a:rPr lang="en-US" dirty="0"/>
              <a:t>Rich Kennedy (Bluetooth SIG)</a:t>
            </a:r>
            <a:endParaRPr lang="en-GB" dirty="0"/>
          </a:p>
        </p:txBody>
      </p:sp>
      <p:sp>
        <p:nvSpPr>
          <p:cNvPr id="6" name="Slide Number Placeholder 5">
            <a:extLst>
              <a:ext uri="{FF2B5EF4-FFF2-40B4-BE49-F238E27FC236}">
                <a16:creationId xmlns:a16="http://schemas.microsoft.com/office/drawing/2014/main" id="{3EBF6212-3909-1E8B-B171-AF4E303ED13D}"/>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Tree>
    <p:extLst>
      <p:ext uri="{BB962C8B-B14F-4D97-AF65-F5344CB8AC3E}">
        <p14:creationId xmlns:p14="http://schemas.microsoft.com/office/powerpoint/2010/main" val="31976498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59566</TotalTime>
  <Words>1170</Words>
  <Application>Microsoft Office PowerPoint</Application>
  <PresentationFormat>Widescreen</PresentationFormat>
  <Paragraphs>105</Paragraphs>
  <Slides>10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802-11-Submission</vt:lpstr>
      <vt:lpstr>Document</vt:lpstr>
      <vt:lpstr>Revising ETSI EN 303 687</vt:lpstr>
      <vt:lpstr>Abstract</vt:lpstr>
      <vt:lpstr>Agenda</vt:lpstr>
      <vt:lpstr>History</vt:lpstr>
      <vt:lpstr>History [2]</vt:lpstr>
      <vt:lpstr>The Very Low Power Provisions</vt:lpstr>
      <vt:lpstr>CEPT Report 75</vt:lpstr>
      <vt:lpstr>ETSI BRAN New Work Item Provisions</vt:lpstr>
      <vt:lpstr>The EN 303 687 Revision Project</vt:lpstr>
      <vt:lpstr>NOTES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1288</cp:revision>
  <cp:lastPrinted>1998-02-10T13:28:06Z</cp:lastPrinted>
  <dcterms:created xsi:type="dcterms:W3CDTF">2004-12-02T14:01:45Z</dcterms:created>
  <dcterms:modified xsi:type="dcterms:W3CDTF">2024-01-12T19:27:36Z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