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83" r:id="rId2"/>
    <p:sldId id="1100" r:id="rId3"/>
    <p:sldId id="1118" r:id="rId4"/>
    <p:sldId id="1119" r:id="rId5"/>
    <p:sldId id="1106" r:id="rId6"/>
    <p:sldId id="1105" r:id="rId7"/>
    <p:sldId id="1103" r:id="rId8"/>
    <p:sldId id="1107" r:id="rId9"/>
    <p:sldId id="1117" r:id="rId10"/>
    <p:sldId id="1114" r:id="rId11"/>
    <p:sldId id="1108" r:id="rId12"/>
    <p:sldId id="1112" r:id="rId13"/>
    <p:sldId id="1113" r:id="rId14"/>
    <p:sldId id="1110" r:id="rId15"/>
    <p:sldId id="1111" r:id="rId16"/>
    <p:sldId id="1115" r:id="rId17"/>
    <p:sldId id="1104" r:id="rId18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11" autoAdjust="0"/>
    <p:restoredTop sz="95034" autoAdjust="0"/>
  </p:normalViewPr>
  <p:slideViewPr>
    <p:cSldViewPr>
      <p:cViewPr varScale="1">
        <p:scale>
          <a:sx n="114" d="100"/>
          <a:sy n="114" d="100"/>
        </p:scale>
        <p:origin x="162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22" d="100"/>
          <a:sy n="122" d="100"/>
        </p:scale>
        <p:origin x="1710" y="108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802.11-24/0014r0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2024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Further Thoughts on </a:t>
            </a:r>
            <a:r>
              <a:rPr lang="en-US" altLang="ko-KR" dirty="0" err="1" smtClean="0">
                <a:solidFill>
                  <a:schemeClr val="tx1"/>
                </a:solidFill>
                <a:ea typeface="굴림" panose="020B0600000101010101" pitchFamily="50" charset="-127"/>
              </a:rPr>
              <a:t>dRU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</a:t>
            </a:r>
            <a:r>
              <a:rPr lang="en-US" altLang="ko-KR" sz="2000" smtClean="0">
                <a:ea typeface="굴림" panose="020B0600000101010101" pitchFamily="50" charset="-127"/>
              </a:rPr>
              <a:t>:</a:t>
            </a:r>
            <a:r>
              <a:rPr lang="en-US" altLang="ko-KR" sz="2000" b="0" smtClean="0">
                <a:ea typeface="굴림" panose="020B0600000101010101" pitchFamily="50" charset="-127"/>
              </a:rPr>
              <a:t> 2024-01-14</a:t>
            </a:r>
            <a:endParaRPr lang="en-US" altLang="ko-KR" sz="2000" b="0" dirty="0" smtClean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2024</a:t>
            </a:r>
            <a:endParaRPr lang="en-US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7796125"/>
              </p:ext>
            </p:extLst>
          </p:nvPr>
        </p:nvGraphicFramePr>
        <p:xfrm>
          <a:off x="762000" y="2895600"/>
          <a:ext cx="7620000" cy="2895599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5309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41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4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4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4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</a:t>
                      </a:r>
                      <a:r>
                        <a:rPr kumimoji="0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Jung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insik0618.jung@lge.com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3092323"/>
                  </a:ext>
                </a:extLst>
              </a:tr>
              <a:tr h="3904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4043537"/>
                  </a:ext>
                </a:extLst>
              </a:tr>
              <a:tr h="3904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HanGyu</a:t>
                      </a:r>
                      <a:r>
                        <a:rPr lang="en-US" altLang="ko-KR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Cho</a:t>
                      </a: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44524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/>
              <a:t>Hybrid PPDU </a:t>
            </a:r>
            <a:r>
              <a:rPr lang="en-US" altLang="ko-KR" sz="1800" dirty="0" smtClean="0"/>
              <a:t>where </a:t>
            </a:r>
            <a:r>
              <a:rPr lang="en-US" altLang="ko-KR" sz="1800" dirty="0" err="1"/>
              <a:t>dRUs</a:t>
            </a:r>
            <a:r>
              <a:rPr lang="en-US" altLang="ko-KR" sz="1800" dirty="0"/>
              <a:t> and </a:t>
            </a:r>
            <a:r>
              <a:rPr lang="en-US" altLang="ko-KR" sz="1800" dirty="0" err="1"/>
              <a:t>rRUs</a:t>
            </a:r>
            <a:r>
              <a:rPr lang="en-US" altLang="ko-KR" sz="1800" dirty="0"/>
              <a:t> are used at the same time in a </a:t>
            </a:r>
            <a:r>
              <a:rPr lang="en-US" altLang="ko-KR" sz="1800" dirty="0" smtClean="0"/>
              <a:t>PPDU transmission is supported</a:t>
            </a:r>
            <a:endParaRPr lang="en-US" altLang="ko-KR" sz="1800" dirty="0"/>
          </a:p>
          <a:p>
            <a:pPr lvl="1"/>
            <a:r>
              <a:rPr lang="en-US" altLang="ko-KR" sz="1800" dirty="0" smtClean="0"/>
              <a:t>Detailed restrictions and configurations are TBD</a:t>
            </a:r>
          </a:p>
          <a:p>
            <a:endParaRPr lang="en-US" altLang="ko-KR" sz="2000" dirty="0"/>
          </a:p>
          <a:p>
            <a:r>
              <a:rPr lang="en-US" altLang="ko-KR" sz="2000" dirty="0" smtClean="0"/>
              <a:t>Y/N/A: //</a:t>
            </a:r>
            <a:endParaRPr lang="en-US" altLang="ko-KR" sz="2000" dirty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0510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 smtClean="0"/>
              <a:t>40 MHz, 80 MHz, 160 MHz, and 320 MHz hybrid PPDUs are supported</a:t>
            </a:r>
          </a:p>
          <a:p>
            <a:pPr lvl="1"/>
            <a:r>
              <a:rPr lang="en-US" altLang="ko-KR" sz="1800" dirty="0" smtClean="0"/>
              <a:t>Detailed restrictions and configurations are TBD</a:t>
            </a:r>
          </a:p>
          <a:p>
            <a:endParaRPr lang="en-US" altLang="ko-KR" sz="2000" dirty="0"/>
          </a:p>
          <a:p>
            <a:r>
              <a:rPr lang="en-US" altLang="ko-KR" sz="2000" dirty="0" smtClean="0"/>
              <a:t>Y/N/A: //</a:t>
            </a:r>
            <a:endParaRPr lang="en-US" altLang="ko-KR" sz="2000" dirty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3416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#4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/>
              <a:t>The minimum distribution bandwidth for </a:t>
            </a:r>
            <a:r>
              <a:rPr lang="en-US" altLang="ko-KR" sz="1800" dirty="0" err="1"/>
              <a:t>dRUs</a:t>
            </a:r>
            <a:r>
              <a:rPr lang="en-US" altLang="ko-KR" sz="1800" dirty="0"/>
              <a:t> is 20 </a:t>
            </a:r>
            <a:r>
              <a:rPr lang="en-US" altLang="ko-KR" sz="1800" dirty="0" smtClean="0"/>
              <a:t>MHz in a hybrid PPDU</a:t>
            </a:r>
            <a:endParaRPr lang="en-US" altLang="ko-KR" sz="1800" dirty="0"/>
          </a:p>
          <a:p>
            <a:pPr lvl="1"/>
            <a:r>
              <a:rPr lang="en-US" altLang="ko-KR" sz="1800" dirty="0" err="1" smtClean="0"/>
              <a:t>rRUs</a:t>
            </a:r>
            <a:r>
              <a:rPr lang="en-US" altLang="ko-KR" sz="1800" dirty="0" smtClean="0"/>
              <a:t> </a:t>
            </a:r>
            <a:r>
              <a:rPr lang="en-US" altLang="ko-KR" sz="1800" dirty="0"/>
              <a:t>and </a:t>
            </a:r>
            <a:r>
              <a:rPr lang="en-US" altLang="ko-KR" sz="1800" dirty="0" err="1"/>
              <a:t>dRUs</a:t>
            </a:r>
            <a:r>
              <a:rPr lang="en-US" altLang="ko-KR" sz="1800" dirty="0"/>
              <a:t> are not mixed </a:t>
            </a:r>
            <a:r>
              <a:rPr lang="en-US" altLang="ko-KR" sz="1800" dirty="0" smtClean="0"/>
              <a:t>within </a:t>
            </a:r>
            <a:r>
              <a:rPr lang="en-US" altLang="ko-KR" sz="1800" dirty="0"/>
              <a:t>20 </a:t>
            </a:r>
            <a:r>
              <a:rPr lang="en-US" altLang="ko-KR" sz="1800" dirty="0" smtClean="0"/>
              <a:t>MHz at least</a:t>
            </a:r>
            <a:endParaRPr lang="en-US" altLang="ko-KR" sz="1800" dirty="0"/>
          </a:p>
          <a:p>
            <a:endParaRPr lang="en-US" altLang="ko-KR" sz="2000" dirty="0"/>
          </a:p>
          <a:p>
            <a:r>
              <a:rPr lang="en-US" altLang="ko-KR" sz="2000" dirty="0" smtClean="0"/>
              <a:t>Y/N/A: //</a:t>
            </a:r>
            <a:endParaRPr lang="en-US" altLang="ko-KR" sz="2000" dirty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8963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#5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/>
              <a:t>P</a:t>
            </a:r>
            <a:r>
              <a:rPr lang="en-US" altLang="ko-KR" sz="1800" dirty="0" smtClean="0"/>
              <a:t>ossible </a:t>
            </a:r>
            <a:r>
              <a:rPr lang="en-US" altLang="ko-KR" sz="1800" dirty="0"/>
              <a:t>distribution bandwidths for </a:t>
            </a:r>
            <a:r>
              <a:rPr lang="en-US" altLang="ko-KR" sz="1800" dirty="0" err="1"/>
              <a:t>dRUs</a:t>
            </a:r>
            <a:r>
              <a:rPr lang="en-US" altLang="ko-KR" sz="1800" dirty="0"/>
              <a:t> are </a:t>
            </a:r>
            <a:r>
              <a:rPr lang="en-US" altLang="ko-KR" sz="1800" dirty="0" smtClean="0"/>
              <a:t>as follows </a:t>
            </a:r>
            <a:r>
              <a:rPr lang="en-US" altLang="ko-KR" sz="1800" dirty="0"/>
              <a:t>depending on the PPDU bandwidth</a:t>
            </a:r>
          </a:p>
          <a:p>
            <a:pPr lvl="2"/>
            <a:r>
              <a:rPr lang="en-US" altLang="ko-KR" sz="1600" dirty="0"/>
              <a:t>40 MHz hybrid PPDU: 20 MHz</a:t>
            </a:r>
          </a:p>
          <a:p>
            <a:pPr lvl="2"/>
            <a:r>
              <a:rPr lang="en-US" altLang="ko-KR" sz="1600" dirty="0"/>
              <a:t>80 MHz hybrid PPDU: 20 MHz and 40 MHz</a:t>
            </a:r>
          </a:p>
          <a:p>
            <a:pPr lvl="2"/>
            <a:r>
              <a:rPr lang="en-US" altLang="ko-KR" sz="1600" dirty="0"/>
              <a:t>160 MHz hybrid PPDU: 20 MHz, 40 MHz and 80 MHz</a:t>
            </a:r>
          </a:p>
          <a:p>
            <a:pPr lvl="2"/>
            <a:r>
              <a:rPr lang="en-US" altLang="ko-KR" sz="1600" dirty="0"/>
              <a:t>320 MHz hybrid PPDU: 20 MHz, 40 MHz, 80 MHz and 160 </a:t>
            </a:r>
            <a:r>
              <a:rPr lang="en-US" altLang="ko-KR" sz="1600" dirty="0" smtClean="0"/>
              <a:t>MHz</a:t>
            </a:r>
          </a:p>
          <a:p>
            <a:pPr lvl="2"/>
            <a:r>
              <a:rPr lang="en-US" altLang="ko-KR" sz="1600" dirty="0" smtClean="0"/>
              <a:t>In 160 MHz and 320 MHz hybrid PPDUs, 20 MHz and 40 MHz distribution bandwidths are used in a 80 MHz channel only when 20 MHz preamble puncturing is applied to that channel</a:t>
            </a:r>
            <a:endParaRPr lang="en-US" altLang="ko-KR" sz="1600" dirty="0"/>
          </a:p>
          <a:p>
            <a:pPr lvl="1"/>
            <a:r>
              <a:rPr lang="en-US" altLang="ko-KR" sz="1800" dirty="0" err="1"/>
              <a:t>rRUs</a:t>
            </a:r>
            <a:r>
              <a:rPr lang="en-US" altLang="ko-KR" sz="1800" dirty="0"/>
              <a:t> are </a:t>
            </a:r>
            <a:r>
              <a:rPr lang="en-US" altLang="ko-KR" sz="1800" dirty="0" smtClean="0"/>
              <a:t>disallowed </a:t>
            </a:r>
            <a:r>
              <a:rPr lang="en-US" altLang="ko-KR" sz="1800" dirty="0"/>
              <a:t>within </a:t>
            </a:r>
            <a:r>
              <a:rPr lang="en-US" altLang="ko-KR" sz="1800" dirty="0" smtClean="0"/>
              <a:t>channels that </a:t>
            </a:r>
            <a:r>
              <a:rPr lang="en-US" altLang="ko-KR" sz="1800" dirty="0" err="1"/>
              <a:t>dRUs</a:t>
            </a:r>
            <a:r>
              <a:rPr lang="en-US" altLang="ko-KR" sz="1800" dirty="0"/>
              <a:t> span</a:t>
            </a:r>
          </a:p>
          <a:p>
            <a:pPr lvl="2"/>
            <a:r>
              <a:rPr lang="en-US" altLang="ko-KR" sz="1600" dirty="0"/>
              <a:t>In order words, if a certain channel </a:t>
            </a:r>
            <a:r>
              <a:rPr lang="en-US" altLang="ko-KR" sz="1600" dirty="0" smtClean="0"/>
              <a:t>is </a:t>
            </a:r>
            <a:r>
              <a:rPr lang="en-US" altLang="ko-KR" sz="1600" dirty="0"/>
              <a:t>used for </a:t>
            </a:r>
            <a:r>
              <a:rPr lang="en-US" altLang="ko-KR" sz="1600" dirty="0" err="1"/>
              <a:t>dRUs</a:t>
            </a:r>
            <a:r>
              <a:rPr lang="en-US" altLang="ko-KR" sz="1600" dirty="0"/>
              <a:t> and the channel width is equal to the distribution </a:t>
            </a:r>
            <a:r>
              <a:rPr lang="en-US" altLang="ko-KR" sz="1600" dirty="0" smtClean="0"/>
              <a:t>bandwidth, no </a:t>
            </a:r>
            <a:r>
              <a:rPr lang="en-US" altLang="ko-KR" sz="1600" dirty="0" err="1"/>
              <a:t>rRUs</a:t>
            </a:r>
            <a:r>
              <a:rPr lang="en-US" altLang="ko-KR" sz="1600" dirty="0"/>
              <a:t> are </a:t>
            </a:r>
            <a:r>
              <a:rPr lang="en-US" altLang="ko-KR" sz="1600" dirty="0" smtClean="0"/>
              <a:t>allowed </a:t>
            </a:r>
            <a:r>
              <a:rPr lang="en-US" altLang="ko-KR" sz="1600" dirty="0"/>
              <a:t>within that channel</a:t>
            </a:r>
          </a:p>
          <a:p>
            <a:endParaRPr lang="en-US" altLang="ko-KR" sz="2000" dirty="0"/>
          </a:p>
          <a:p>
            <a:r>
              <a:rPr lang="en-US" altLang="ko-KR" sz="2000" dirty="0" smtClean="0"/>
              <a:t>Y/N/A: //</a:t>
            </a:r>
            <a:endParaRPr lang="en-US" altLang="ko-KR" sz="2000" dirty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8293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#6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/>
              <a:t>Small </a:t>
            </a:r>
            <a:r>
              <a:rPr lang="en-US" altLang="ko-KR" sz="1800" dirty="0" err="1"/>
              <a:t>rRUs</a:t>
            </a:r>
            <a:r>
              <a:rPr lang="en-US" altLang="ko-KR" sz="1800" dirty="0"/>
              <a:t> are </a:t>
            </a:r>
            <a:r>
              <a:rPr lang="en-US" altLang="ko-KR" sz="1800" dirty="0" smtClean="0"/>
              <a:t>supported for 20 </a:t>
            </a:r>
            <a:r>
              <a:rPr lang="en-US" altLang="ko-KR" sz="1800" dirty="0"/>
              <a:t>MHz operating STAs in a hybrid </a:t>
            </a:r>
            <a:r>
              <a:rPr lang="en-US" altLang="ko-KR" sz="1800" dirty="0" smtClean="0"/>
              <a:t>PPDU</a:t>
            </a:r>
          </a:p>
          <a:p>
            <a:pPr lvl="1"/>
            <a:r>
              <a:rPr lang="en-US" altLang="ko-KR" sz="1800" dirty="0" smtClean="0"/>
              <a:t>Exact set of supported small </a:t>
            </a:r>
            <a:r>
              <a:rPr lang="en-US" altLang="ko-KR" sz="1800" dirty="0" err="1" smtClean="0"/>
              <a:t>rRUs</a:t>
            </a:r>
            <a:r>
              <a:rPr lang="en-US" altLang="ko-KR" sz="1800" dirty="0" smtClean="0"/>
              <a:t> are TBD</a:t>
            </a:r>
            <a:endParaRPr lang="ko-KR" altLang="en-US" sz="1800" dirty="0"/>
          </a:p>
          <a:p>
            <a:endParaRPr lang="en-US" altLang="ko-KR" sz="2000" dirty="0"/>
          </a:p>
          <a:p>
            <a:r>
              <a:rPr lang="en-US" altLang="ko-KR" sz="2000" dirty="0" smtClean="0"/>
              <a:t>Y/N/A: //</a:t>
            </a:r>
            <a:endParaRPr lang="en-US" altLang="ko-KR" sz="2000" dirty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19709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#7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 smtClean="0"/>
              <a:t>Multiple </a:t>
            </a:r>
            <a:r>
              <a:rPr lang="en-US" altLang="ko-KR" sz="1800" dirty="0" err="1" smtClean="0"/>
              <a:t>dRUs</a:t>
            </a:r>
            <a:r>
              <a:rPr lang="en-US" altLang="ko-KR" sz="1800" dirty="0" smtClean="0"/>
              <a:t> are defined by combining two </a:t>
            </a:r>
            <a:r>
              <a:rPr lang="en-US" altLang="ko-KR" sz="1800" dirty="0" err="1"/>
              <a:t>dRUs</a:t>
            </a:r>
            <a:r>
              <a:rPr lang="en-US" altLang="ko-KR" sz="1800" dirty="0"/>
              <a:t> which are distributed in non-punctured 20 MHz and 40 MHz, respectively, in a punctured 80 MHz </a:t>
            </a:r>
            <a:r>
              <a:rPr lang="en-US" altLang="ko-KR" sz="1800" dirty="0" smtClean="0"/>
              <a:t>channel</a:t>
            </a:r>
          </a:p>
          <a:p>
            <a:pPr lvl="1"/>
            <a:r>
              <a:rPr lang="en-US" altLang="ko-KR" sz="1800" dirty="0" smtClean="0"/>
              <a:t>Detailed combinations are TBD</a:t>
            </a:r>
            <a:endParaRPr lang="en-US" altLang="ko-KR" sz="1800" dirty="0"/>
          </a:p>
          <a:p>
            <a:endParaRPr lang="en-US" altLang="ko-KR" sz="2000" dirty="0"/>
          </a:p>
          <a:p>
            <a:r>
              <a:rPr lang="en-US" altLang="ko-KR" sz="2000" dirty="0" smtClean="0"/>
              <a:t>Y/N/A: //</a:t>
            </a: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0013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#8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 smtClean="0"/>
              <a:t>The following Multiple </a:t>
            </a:r>
            <a:r>
              <a:rPr lang="en-US" altLang="ko-KR" sz="1800" dirty="0" err="1" smtClean="0"/>
              <a:t>dRUs</a:t>
            </a:r>
            <a:r>
              <a:rPr lang="en-US" altLang="ko-KR" sz="1800" dirty="0" smtClean="0"/>
              <a:t> are supported in </a:t>
            </a:r>
            <a:r>
              <a:rPr lang="en-US" altLang="ko-KR" sz="1800" dirty="0"/>
              <a:t>a punctured 80 MHz </a:t>
            </a:r>
            <a:r>
              <a:rPr lang="en-US" altLang="ko-KR" sz="1800" dirty="0" smtClean="0"/>
              <a:t>channel</a:t>
            </a:r>
          </a:p>
          <a:p>
            <a:pPr lvl="2"/>
            <a:r>
              <a:rPr lang="en-US" altLang="ko-KR" sz="1600" dirty="0"/>
              <a:t>52 </a:t>
            </a:r>
            <a:r>
              <a:rPr lang="en-US" altLang="ko-KR" sz="1600" dirty="0" err="1"/>
              <a:t>dRU</a:t>
            </a:r>
            <a:r>
              <a:rPr lang="en-US" altLang="ko-KR" sz="1600" dirty="0"/>
              <a:t> </a:t>
            </a:r>
            <a:r>
              <a:rPr lang="en-US" altLang="ko-KR" sz="1600" dirty="0" smtClean="0"/>
              <a:t>(from non-punctured 40 </a:t>
            </a:r>
            <a:r>
              <a:rPr lang="en-US" altLang="ko-KR" sz="1600" dirty="0"/>
              <a:t>MHz) + 26 </a:t>
            </a:r>
            <a:r>
              <a:rPr lang="en-US" altLang="ko-KR" sz="1600" dirty="0" err="1"/>
              <a:t>dRU</a:t>
            </a:r>
            <a:r>
              <a:rPr lang="en-US" altLang="ko-KR" sz="1600" dirty="0"/>
              <a:t> </a:t>
            </a:r>
            <a:r>
              <a:rPr lang="en-US" altLang="ko-KR" sz="1600" dirty="0" smtClean="0"/>
              <a:t>(</a:t>
            </a:r>
            <a:r>
              <a:rPr lang="en-US" altLang="ko-KR" sz="1600" dirty="0"/>
              <a:t>from non-punctured </a:t>
            </a:r>
            <a:r>
              <a:rPr lang="en-US" altLang="ko-KR" sz="1600" dirty="0" smtClean="0"/>
              <a:t>20 MHz)</a:t>
            </a:r>
          </a:p>
          <a:p>
            <a:pPr lvl="2"/>
            <a:r>
              <a:rPr lang="en-US" altLang="ko-KR" sz="1600" dirty="0" smtClean="0"/>
              <a:t>106 </a:t>
            </a:r>
            <a:r>
              <a:rPr lang="en-US" altLang="ko-KR" sz="1600" dirty="0" err="1"/>
              <a:t>dRU</a:t>
            </a:r>
            <a:r>
              <a:rPr lang="en-US" altLang="ko-KR" sz="1600" dirty="0"/>
              <a:t> </a:t>
            </a:r>
            <a:r>
              <a:rPr lang="en-US" altLang="ko-KR" sz="1600" dirty="0" smtClean="0"/>
              <a:t>(</a:t>
            </a:r>
            <a:r>
              <a:rPr lang="en-US" altLang="ko-KR" sz="1600" dirty="0"/>
              <a:t>from non-punctured </a:t>
            </a:r>
            <a:r>
              <a:rPr lang="en-US" altLang="ko-KR" sz="1600" dirty="0" smtClean="0"/>
              <a:t>40 </a:t>
            </a:r>
            <a:r>
              <a:rPr lang="en-US" altLang="ko-KR" sz="1600" dirty="0"/>
              <a:t>MHz) + 52 </a:t>
            </a:r>
            <a:r>
              <a:rPr lang="en-US" altLang="ko-KR" sz="1600" dirty="0" err="1"/>
              <a:t>dRU</a:t>
            </a:r>
            <a:r>
              <a:rPr lang="en-US" altLang="ko-KR" sz="1600" dirty="0"/>
              <a:t> </a:t>
            </a:r>
            <a:r>
              <a:rPr lang="en-US" altLang="ko-KR" sz="1600" dirty="0" smtClean="0"/>
              <a:t>(</a:t>
            </a:r>
            <a:r>
              <a:rPr lang="en-US" altLang="ko-KR" sz="1600" dirty="0"/>
              <a:t>from non-punctured </a:t>
            </a:r>
            <a:r>
              <a:rPr lang="en-US" altLang="ko-KR" sz="1600" dirty="0" smtClean="0"/>
              <a:t>20 MHz)</a:t>
            </a:r>
          </a:p>
          <a:p>
            <a:pPr lvl="2"/>
            <a:r>
              <a:rPr lang="en-US" altLang="ko-KR" sz="1600" dirty="0" smtClean="0"/>
              <a:t>242 </a:t>
            </a:r>
            <a:r>
              <a:rPr lang="en-US" altLang="ko-KR" sz="1600" dirty="0" err="1"/>
              <a:t>dRU</a:t>
            </a:r>
            <a:r>
              <a:rPr lang="en-US" altLang="ko-KR" sz="1600" dirty="0"/>
              <a:t> </a:t>
            </a:r>
            <a:r>
              <a:rPr lang="en-US" altLang="ko-KR" sz="1600" dirty="0" smtClean="0"/>
              <a:t>(</a:t>
            </a:r>
            <a:r>
              <a:rPr lang="en-US" altLang="ko-KR" sz="1600" dirty="0"/>
              <a:t>from non-punctured </a:t>
            </a:r>
            <a:r>
              <a:rPr lang="en-US" altLang="ko-KR" sz="1600" dirty="0" smtClean="0"/>
              <a:t>40 </a:t>
            </a:r>
            <a:r>
              <a:rPr lang="en-US" altLang="ko-KR" sz="1600" dirty="0"/>
              <a:t>MHz) + 106 </a:t>
            </a:r>
            <a:r>
              <a:rPr lang="en-US" altLang="ko-KR" sz="1600" dirty="0" err="1"/>
              <a:t>dRU</a:t>
            </a:r>
            <a:r>
              <a:rPr lang="en-US" altLang="ko-KR" sz="1600" dirty="0"/>
              <a:t> </a:t>
            </a:r>
            <a:r>
              <a:rPr lang="en-US" altLang="ko-KR" sz="1600" dirty="0" smtClean="0"/>
              <a:t>(</a:t>
            </a:r>
            <a:r>
              <a:rPr lang="en-US" altLang="ko-KR" sz="1600" dirty="0"/>
              <a:t>from non-punctured </a:t>
            </a:r>
            <a:r>
              <a:rPr lang="en-US" altLang="ko-KR" sz="1600" dirty="0" smtClean="0"/>
              <a:t>20 </a:t>
            </a:r>
            <a:r>
              <a:rPr lang="en-US" altLang="ko-KR" sz="1600" dirty="0"/>
              <a:t>MHz</a:t>
            </a:r>
            <a:r>
              <a:rPr lang="en-US" altLang="ko-KR" sz="1600" dirty="0" smtClean="0"/>
              <a:t>)</a:t>
            </a:r>
          </a:p>
          <a:p>
            <a:pPr lvl="1"/>
            <a:r>
              <a:rPr lang="en-US" altLang="ko-KR" sz="1800" dirty="0" smtClean="0"/>
              <a:t>Detailed tone plan for </a:t>
            </a:r>
            <a:r>
              <a:rPr lang="en-US" altLang="ko-KR" sz="1800" dirty="0" err="1" smtClean="0"/>
              <a:t>dRU</a:t>
            </a:r>
            <a:r>
              <a:rPr lang="en-US" altLang="ko-KR" sz="1800" dirty="0" smtClean="0"/>
              <a:t> is TBD</a:t>
            </a:r>
          </a:p>
          <a:p>
            <a:pPr lvl="1"/>
            <a:r>
              <a:rPr lang="en-US" altLang="ko-KR" sz="1800" dirty="0" smtClean="0"/>
              <a:t>Whether to support Multiple </a:t>
            </a:r>
            <a:r>
              <a:rPr lang="en-US" altLang="ko-KR" sz="1800" dirty="0" err="1" smtClean="0"/>
              <a:t>dRUs</a:t>
            </a:r>
            <a:r>
              <a:rPr lang="en-US" altLang="ko-KR" sz="1800" dirty="0" smtClean="0"/>
              <a:t> for punctured 160 MHz is TBD</a:t>
            </a:r>
          </a:p>
          <a:p>
            <a:endParaRPr lang="en-US" altLang="ko-KR" sz="2000" dirty="0"/>
          </a:p>
          <a:p>
            <a:r>
              <a:rPr lang="en-US" altLang="ko-KR" sz="2000" dirty="0" smtClean="0"/>
              <a:t>Y/N/A: //</a:t>
            </a: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6090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 smtClean="0"/>
              <a:t>[1] 11-23-1919-00-00bn-dru-proposal-for-tgbn</a:t>
            </a:r>
          </a:p>
          <a:p>
            <a:pPr marL="0" indent="0">
              <a:buNone/>
            </a:pPr>
            <a:r>
              <a:rPr lang="en-US" altLang="ko-KR" sz="2000" dirty="0" smtClean="0"/>
              <a:t>[2] 11-23-1448-00-0uhr-further-considerations-on-dru</a:t>
            </a:r>
          </a:p>
          <a:p>
            <a:pPr marL="0" indent="0">
              <a:buNone/>
            </a:pPr>
            <a:r>
              <a:rPr lang="en-US" altLang="ko-KR" sz="2000" dirty="0" smtClean="0"/>
              <a:t>[3] 11-23-2020-00-00bn-high-level-perspective-on-distributed-tone-ru-for-11bn</a:t>
            </a:r>
          </a:p>
          <a:p>
            <a:pPr marL="0" indent="0">
              <a:buNone/>
            </a:pPr>
            <a:r>
              <a:rPr lang="en-US" altLang="ko-KR" sz="2000" dirty="0" smtClean="0"/>
              <a:t>[4] 11-23-1117-00-0uhr-dru-signaling-for-uhr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8471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[1][2], we proposed 160 MHz distribution bandwidth as well as 20 MHz, 40 MHz and 80 MHz distribution bandwidths for </a:t>
            </a:r>
            <a:r>
              <a:rPr lang="en-US" altLang="ko-KR" sz="2000" dirty="0" err="1" smtClean="0"/>
              <a:t>dRU</a:t>
            </a:r>
            <a:endParaRPr lang="en-US" altLang="ko-KR" sz="2000" dirty="0" smtClean="0"/>
          </a:p>
          <a:p>
            <a:r>
              <a:rPr lang="en-US" altLang="ko-KR" sz="2000" dirty="0" smtClean="0"/>
              <a:t>In [1], we also proposed to support </a:t>
            </a:r>
            <a:r>
              <a:rPr lang="en-US" altLang="ko-KR" sz="2000" dirty="0" err="1"/>
              <a:t>dRUs</a:t>
            </a:r>
            <a:r>
              <a:rPr lang="en-US" altLang="ko-KR" sz="2000" dirty="0"/>
              <a:t> which </a:t>
            </a:r>
            <a:r>
              <a:rPr lang="en-US" altLang="ko-KR" sz="2000" dirty="0" smtClean="0"/>
              <a:t>span </a:t>
            </a:r>
            <a:r>
              <a:rPr lang="en-US" altLang="ko-KR" sz="2000" dirty="0"/>
              <a:t>a certain channel less than or equal to a bandwidth for a PPDU </a:t>
            </a:r>
            <a:r>
              <a:rPr lang="en-US" altLang="ko-KR" sz="2000" dirty="0" smtClean="0"/>
              <a:t>transmission</a:t>
            </a:r>
            <a:endParaRPr lang="en-US" altLang="ko-KR" sz="2000" dirty="0"/>
          </a:p>
          <a:p>
            <a:pPr lvl="1"/>
            <a:r>
              <a:rPr lang="en-US" altLang="ko-KR" sz="1800" dirty="0" smtClean="0"/>
              <a:t>This enables a hybrid PPDU where </a:t>
            </a:r>
            <a:r>
              <a:rPr lang="en-US" altLang="ko-KR" sz="1800" dirty="0" err="1" smtClean="0"/>
              <a:t>dRUs</a:t>
            </a:r>
            <a:r>
              <a:rPr lang="en-US" altLang="ko-KR" sz="1800" dirty="0" smtClean="0"/>
              <a:t> and </a:t>
            </a:r>
            <a:r>
              <a:rPr lang="en-US" altLang="ko-KR" sz="1800" dirty="0" err="1" smtClean="0"/>
              <a:t>rRUs</a:t>
            </a:r>
            <a:r>
              <a:rPr lang="en-US" altLang="ko-KR" sz="1800" dirty="0" smtClean="0"/>
              <a:t> are used at the same time in a PPDU transmission</a:t>
            </a:r>
          </a:p>
          <a:p>
            <a:r>
              <a:rPr lang="en-US" altLang="ko-KR" sz="2000" dirty="0" smtClean="0"/>
              <a:t>In [2], we introduced a multiple </a:t>
            </a:r>
            <a:r>
              <a:rPr lang="en-US" altLang="ko-KR" sz="2000" dirty="0" err="1" smtClean="0"/>
              <a:t>dRU</a:t>
            </a:r>
            <a:r>
              <a:rPr lang="en-US" altLang="ko-KR" sz="2000" dirty="0" smtClean="0"/>
              <a:t> (</a:t>
            </a:r>
            <a:r>
              <a:rPr lang="en-US" altLang="ko-KR" sz="2000" dirty="0" err="1" smtClean="0"/>
              <a:t>MdRU</a:t>
            </a:r>
            <a:r>
              <a:rPr lang="en-US" altLang="ko-KR" sz="2000" dirty="0" smtClean="0"/>
              <a:t>) concept when a certain channel is punctured for a PPDU transmission</a:t>
            </a:r>
          </a:p>
          <a:p>
            <a:r>
              <a:rPr lang="en-US" altLang="ko-KR" sz="2000" dirty="0" smtClean="0"/>
              <a:t>In [3], high level views on </a:t>
            </a:r>
            <a:r>
              <a:rPr lang="en-US" altLang="ko-KR" sz="2000" dirty="0" err="1" smtClean="0"/>
              <a:t>dRU</a:t>
            </a:r>
            <a:r>
              <a:rPr lang="en-US" altLang="ko-KR" sz="2000" dirty="0" smtClean="0"/>
              <a:t> including a distribution bandwidth, hybrid PPDU and </a:t>
            </a:r>
            <a:r>
              <a:rPr lang="en-US" altLang="ko-KR" sz="2000" dirty="0" err="1" smtClean="0"/>
              <a:t>MdRU</a:t>
            </a:r>
            <a:r>
              <a:rPr lang="en-US" altLang="ko-KR" sz="2000" dirty="0" smtClean="0"/>
              <a:t> were presented</a:t>
            </a:r>
          </a:p>
          <a:p>
            <a:r>
              <a:rPr lang="en-US" altLang="ko-KR" sz="2000" dirty="0" smtClean="0"/>
              <a:t>In this contribution, we share our thoughts on the </a:t>
            </a:r>
            <a:r>
              <a:rPr lang="en-US" altLang="ko-KR" sz="2000" dirty="0"/>
              <a:t>distribution </a:t>
            </a:r>
            <a:r>
              <a:rPr lang="en-US" altLang="ko-KR" sz="2000" dirty="0" smtClean="0"/>
              <a:t>bandwidth, hybrid PPDU and </a:t>
            </a:r>
            <a:r>
              <a:rPr lang="en-US" altLang="ko-KR" sz="2000" dirty="0" err="1" smtClean="0"/>
              <a:t>MdRU</a:t>
            </a:r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9434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Distribution Bandwidth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propose to support up to 160 MHz distribution bandwidth</a:t>
            </a:r>
          </a:p>
          <a:p>
            <a:pPr lvl="1"/>
            <a:r>
              <a:rPr lang="en-US" altLang="ko-KR" sz="1800" dirty="0"/>
              <a:t>We expect that 160 MHz may be widely used in </a:t>
            </a:r>
            <a:r>
              <a:rPr lang="en-US" altLang="ko-KR" sz="1800" dirty="0" smtClean="0"/>
              <a:t>11bn</a:t>
            </a:r>
          </a:p>
          <a:p>
            <a:pPr lvl="2"/>
            <a:r>
              <a:rPr lang="en-US" altLang="ko-KR" sz="1600" dirty="0"/>
              <a:t>Even though 11be mandates the support of up to 80 MHz for non-AP STAs, 160 MHz has been included in the certification program since Wi-Fi 5 (R2)</a:t>
            </a:r>
          </a:p>
          <a:p>
            <a:pPr lvl="2"/>
            <a:r>
              <a:rPr lang="en-US" altLang="ko-KR" sz="1600" dirty="0" smtClean="0"/>
              <a:t>160 </a:t>
            </a:r>
            <a:r>
              <a:rPr lang="en-US" altLang="ko-KR" sz="1600" dirty="0"/>
              <a:t>MHz may become more common along with hardware </a:t>
            </a:r>
            <a:r>
              <a:rPr lang="en-US" altLang="ko-KR" sz="1600" dirty="0" smtClean="0"/>
              <a:t>improvement and thus </a:t>
            </a:r>
            <a:r>
              <a:rPr lang="en-US" altLang="ko-KR" sz="1600" dirty="0"/>
              <a:t>this support </a:t>
            </a:r>
            <a:r>
              <a:rPr lang="en-US" altLang="ko-KR" sz="1600" dirty="0" smtClean="0"/>
              <a:t>can be mandatory </a:t>
            </a:r>
            <a:r>
              <a:rPr lang="en-US" altLang="ko-KR" sz="1600" dirty="0"/>
              <a:t>for non-AP STAs in 11bn</a:t>
            </a:r>
          </a:p>
          <a:p>
            <a:pPr lvl="1"/>
            <a:r>
              <a:rPr lang="en-US" altLang="ko-KR" sz="1800" dirty="0" smtClean="0"/>
              <a:t>In 160 MHz, </a:t>
            </a:r>
            <a:r>
              <a:rPr lang="en-US" altLang="ko-KR" sz="1800" dirty="0"/>
              <a:t>various kinds of large </a:t>
            </a:r>
            <a:r>
              <a:rPr lang="en-US" altLang="ko-KR" sz="1800" dirty="0" err="1"/>
              <a:t>dRUs</a:t>
            </a:r>
            <a:r>
              <a:rPr lang="en-US" altLang="ko-KR" sz="1800" dirty="0"/>
              <a:t> are available with a better transmit power </a:t>
            </a:r>
            <a:r>
              <a:rPr lang="en-US" altLang="ko-KR" sz="1800" dirty="0" smtClean="0"/>
              <a:t>gain resulting in higher throughput</a:t>
            </a:r>
          </a:p>
          <a:p>
            <a:pPr lvl="1"/>
            <a:endParaRPr lang="en-US" altLang="ko-KR" sz="12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r>
              <a:rPr lang="en-US" altLang="ko-KR" sz="1800" dirty="0" smtClean="0"/>
              <a:t>Although the current PHY processing is based on 80 MHz, 160 MHz processing may be possible </a:t>
            </a:r>
            <a:r>
              <a:rPr lang="en-US" altLang="ko-KR" sz="1800" dirty="0"/>
              <a:t>by just </a:t>
            </a:r>
            <a:r>
              <a:rPr lang="en-US" altLang="ko-KR" sz="1800" dirty="0" smtClean="0"/>
              <a:t>bypassing </a:t>
            </a:r>
            <a:r>
              <a:rPr lang="en-US" altLang="ko-KR" sz="1800" dirty="0"/>
              <a:t>the segment </a:t>
            </a:r>
            <a:r>
              <a:rPr lang="en-US" altLang="ko-KR" sz="1800" dirty="0" smtClean="0"/>
              <a:t>parser</a:t>
            </a:r>
          </a:p>
          <a:p>
            <a:pPr lvl="2"/>
            <a:r>
              <a:rPr lang="en-US" altLang="ko-KR" sz="1600" dirty="0" smtClean="0"/>
              <a:t>When </a:t>
            </a:r>
            <a:r>
              <a:rPr lang="en-US" altLang="ko-KR" sz="1600" dirty="0" err="1"/>
              <a:t>dRU</a:t>
            </a:r>
            <a:r>
              <a:rPr lang="en-US" altLang="ko-KR" sz="1600" dirty="0"/>
              <a:t> is </a:t>
            </a:r>
            <a:r>
              <a:rPr lang="en-US" altLang="ko-KR" sz="1600" dirty="0" smtClean="0"/>
              <a:t>used, STAs only have to conduct PHY processing except for the segment parser/</a:t>
            </a:r>
            <a:r>
              <a:rPr lang="en-US" altLang="ko-KR" sz="1600" dirty="0" err="1" smtClean="0"/>
              <a:t>deparser</a:t>
            </a:r>
            <a:endParaRPr lang="en-US" altLang="ko-KR" sz="1600" dirty="0" smtClean="0"/>
          </a:p>
          <a:p>
            <a:pPr lvl="2"/>
            <a:r>
              <a:rPr lang="en-US" altLang="ko-KR" sz="1600" dirty="0"/>
              <a:t>Impacts on the implementation may be </a:t>
            </a:r>
            <a:r>
              <a:rPr lang="en-US" altLang="ko-KR" sz="1600" dirty="0" smtClean="0"/>
              <a:t>trivial</a:t>
            </a:r>
            <a:endParaRPr lang="ko-KR" altLang="en-US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2024</a:t>
            </a:r>
            <a:endParaRPr lang="en-US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2393211"/>
              </p:ext>
            </p:extLst>
          </p:nvPr>
        </p:nvGraphicFramePr>
        <p:xfrm>
          <a:off x="1495556" y="4191000"/>
          <a:ext cx="6152888" cy="822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9111">
                  <a:extLst>
                    <a:ext uri="{9D8B030D-6E8A-4147-A177-3AD203B41FA5}">
                      <a16:colId xmlns:a16="http://schemas.microsoft.com/office/drawing/2014/main" val="1736479555"/>
                    </a:ext>
                  </a:extLst>
                </a:gridCol>
                <a:gridCol w="769111">
                  <a:extLst>
                    <a:ext uri="{9D8B030D-6E8A-4147-A177-3AD203B41FA5}">
                      <a16:colId xmlns:a16="http://schemas.microsoft.com/office/drawing/2014/main" val="2133214616"/>
                    </a:ext>
                  </a:extLst>
                </a:gridCol>
                <a:gridCol w="769111">
                  <a:extLst>
                    <a:ext uri="{9D8B030D-6E8A-4147-A177-3AD203B41FA5}">
                      <a16:colId xmlns:a16="http://schemas.microsoft.com/office/drawing/2014/main" val="3018681758"/>
                    </a:ext>
                  </a:extLst>
                </a:gridCol>
                <a:gridCol w="769111">
                  <a:extLst>
                    <a:ext uri="{9D8B030D-6E8A-4147-A177-3AD203B41FA5}">
                      <a16:colId xmlns:a16="http://schemas.microsoft.com/office/drawing/2014/main" val="2903667085"/>
                    </a:ext>
                  </a:extLst>
                </a:gridCol>
                <a:gridCol w="769111">
                  <a:extLst>
                    <a:ext uri="{9D8B030D-6E8A-4147-A177-3AD203B41FA5}">
                      <a16:colId xmlns:a16="http://schemas.microsoft.com/office/drawing/2014/main" val="3925085668"/>
                    </a:ext>
                  </a:extLst>
                </a:gridCol>
                <a:gridCol w="769111">
                  <a:extLst>
                    <a:ext uri="{9D8B030D-6E8A-4147-A177-3AD203B41FA5}">
                      <a16:colId xmlns:a16="http://schemas.microsoft.com/office/drawing/2014/main" val="3868690592"/>
                    </a:ext>
                  </a:extLst>
                </a:gridCol>
                <a:gridCol w="769111">
                  <a:extLst>
                    <a:ext uri="{9D8B030D-6E8A-4147-A177-3AD203B41FA5}">
                      <a16:colId xmlns:a16="http://schemas.microsoft.com/office/drawing/2014/main" val="1888160117"/>
                    </a:ext>
                  </a:extLst>
                </a:gridCol>
                <a:gridCol w="769111">
                  <a:extLst>
                    <a:ext uri="{9D8B030D-6E8A-4147-A177-3AD203B41FA5}">
                      <a16:colId xmlns:a16="http://schemas.microsoft.com/office/drawing/2014/main" val="3700647495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err="1" smtClean="0"/>
                        <a:t>dRU</a:t>
                      </a:r>
                      <a:endParaRPr lang="ko-KR" alt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26</a:t>
                      </a:r>
                      <a:r>
                        <a:rPr lang="en-US" altLang="ko-KR" sz="1200" baseline="0" dirty="0" smtClean="0"/>
                        <a:t> </a:t>
                      </a:r>
                      <a:r>
                        <a:rPr lang="en-US" altLang="ko-KR" sz="1200" baseline="0" dirty="0" err="1" smtClean="0"/>
                        <a:t>dRU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52 </a:t>
                      </a:r>
                      <a:r>
                        <a:rPr lang="en-US" altLang="ko-KR" sz="1200" dirty="0" err="1" smtClean="0"/>
                        <a:t>dRU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106 </a:t>
                      </a:r>
                      <a:r>
                        <a:rPr lang="en-US" altLang="ko-KR" sz="1200" dirty="0" err="1" smtClean="0"/>
                        <a:t>dRU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242 </a:t>
                      </a:r>
                      <a:r>
                        <a:rPr lang="en-US" altLang="ko-KR" sz="1200" dirty="0" err="1" smtClean="0"/>
                        <a:t>dRU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484 </a:t>
                      </a:r>
                      <a:r>
                        <a:rPr lang="en-US" altLang="ko-KR" sz="1200" dirty="0" err="1" smtClean="0"/>
                        <a:t>dRU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996 </a:t>
                      </a:r>
                      <a:r>
                        <a:rPr lang="en-US" altLang="ko-KR" sz="1200" dirty="0" err="1" smtClean="0"/>
                        <a:t>dRU</a:t>
                      </a:r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06079785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/>
                        <a:t>Gain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/>
                        <a:t>(dB)</a:t>
                      </a:r>
                      <a:endParaRPr lang="ko-KR" altLang="en-US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160 MHz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11.14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11.14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11.14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8.13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5.12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2.69</a:t>
                      </a:r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339270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80 MHz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11.14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11.14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8.13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5.12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2.69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N/A</a:t>
                      </a:r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467949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6245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Hybrid PPDU (1/2)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propose to support hybrid PPDU where </a:t>
            </a:r>
            <a:r>
              <a:rPr lang="en-US" altLang="ko-KR" sz="2000" dirty="0" err="1" smtClean="0"/>
              <a:t>dRUs</a:t>
            </a:r>
            <a:r>
              <a:rPr lang="en-US" altLang="ko-KR" sz="2000" dirty="0" smtClean="0"/>
              <a:t> </a:t>
            </a:r>
            <a:r>
              <a:rPr lang="en-US" altLang="ko-KR" sz="2000" dirty="0"/>
              <a:t>and </a:t>
            </a:r>
            <a:r>
              <a:rPr lang="en-US" altLang="ko-KR" sz="2000" dirty="0" err="1"/>
              <a:t>rRUs</a:t>
            </a:r>
            <a:r>
              <a:rPr lang="en-US" altLang="ko-KR" sz="2000" dirty="0"/>
              <a:t> are used at the same time in a PPDU </a:t>
            </a:r>
            <a:r>
              <a:rPr lang="en-US" altLang="ko-KR" sz="2000" dirty="0" smtClean="0"/>
              <a:t>transmission</a:t>
            </a:r>
          </a:p>
          <a:p>
            <a:pPr lvl="1"/>
            <a:r>
              <a:rPr lang="en-US" altLang="ko-KR" sz="1800" dirty="0" smtClean="0"/>
              <a:t>By mixing </a:t>
            </a:r>
            <a:r>
              <a:rPr lang="en-US" altLang="ko-KR" sz="1800" dirty="0" err="1"/>
              <a:t>dRU</a:t>
            </a:r>
            <a:r>
              <a:rPr lang="en-US" altLang="ko-KR" sz="1800" dirty="0"/>
              <a:t> and </a:t>
            </a:r>
            <a:r>
              <a:rPr lang="en-US" altLang="ko-KR" sz="1800" dirty="0" err="1" smtClean="0"/>
              <a:t>rRU</a:t>
            </a:r>
            <a:r>
              <a:rPr lang="en-US" altLang="ko-KR" sz="1800" dirty="0" smtClean="0"/>
              <a:t> in a PPDU, </a:t>
            </a:r>
            <a:r>
              <a:rPr lang="en-US" altLang="ko-KR" sz="1800" dirty="0"/>
              <a:t>both </a:t>
            </a:r>
            <a:r>
              <a:rPr lang="en-US" altLang="ko-KR" sz="1800" dirty="0" err="1"/>
              <a:t>dRU</a:t>
            </a:r>
            <a:r>
              <a:rPr lang="en-US" altLang="ko-KR" sz="1800" dirty="0"/>
              <a:t> capable and incapable STAs can be supported at the same time</a:t>
            </a:r>
          </a:p>
          <a:p>
            <a:pPr lvl="1"/>
            <a:r>
              <a:rPr lang="en-US" altLang="ko-KR" sz="1800" dirty="0" smtClean="0"/>
              <a:t>In order to enhance flexibility and support 20 MHz operating STAs, various hybrid PPDUs and diverse distribution bandwidths should be considered</a:t>
            </a:r>
          </a:p>
          <a:p>
            <a:pPr lvl="2"/>
            <a:r>
              <a:rPr lang="en-US" altLang="ko-KR" sz="1600" dirty="0" smtClean="0"/>
              <a:t>Although it can increase the signaling overhead</a:t>
            </a:r>
            <a:r>
              <a:rPr lang="en-US" altLang="ko-KR" sz="1600" dirty="0"/>
              <a:t>, </a:t>
            </a:r>
            <a:r>
              <a:rPr lang="en-US" altLang="ko-KR" sz="1600" dirty="0" smtClean="0"/>
              <a:t>by </a:t>
            </a:r>
            <a:r>
              <a:rPr lang="en-US" altLang="ko-KR" sz="1600" dirty="0"/>
              <a:t>reusing the current RU allocation method based</a:t>
            </a:r>
            <a:r>
              <a:rPr lang="ko-KR" altLang="en-US" sz="1600" dirty="0"/>
              <a:t> </a:t>
            </a:r>
            <a:r>
              <a:rPr lang="en-US" altLang="ko-KR" sz="1600" dirty="0"/>
              <a:t>on the </a:t>
            </a:r>
            <a:r>
              <a:rPr lang="en-US" altLang="ko-KR" sz="1600" dirty="0" err="1"/>
              <a:t>dRU</a:t>
            </a:r>
            <a:r>
              <a:rPr lang="en-US" altLang="ko-KR" sz="1600" dirty="0"/>
              <a:t> mapping rule [4], signaling overhead for </a:t>
            </a:r>
            <a:r>
              <a:rPr lang="en-US" altLang="ko-KR" sz="1600" dirty="0" err="1"/>
              <a:t>dRU</a:t>
            </a:r>
            <a:r>
              <a:rPr lang="en-US" altLang="ko-KR" sz="1600" dirty="0"/>
              <a:t> allocation can be </a:t>
            </a:r>
            <a:r>
              <a:rPr lang="en-US" altLang="ko-KR" sz="1600" dirty="0" smtClean="0"/>
              <a:t>minimized</a:t>
            </a:r>
          </a:p>
          <a:p>
            <a:pPr lvl="2"/>
            <a:r>
              <a:rPr lang="en-US" altLang="ko-KR" sz="1600" dirty="0" smtClean="0"/>
              <a:t>Also, to cope with puncturing cases, 20 MHz and 40 MHz distribution bandwidths are necessary, otherwise we need a 60 MHz </a:t>
            </a:r>
            <a:r>
              <a:rPr lang="en-US" altLang="ko-KR" sz="1600" dirty="0" err="1" smtClean="0"/>
              <a:t>dRU</a:t>
            </a:r>
            <a:r>
              <a:rPr lang="en-US" altLang="ko-KR" sz="1600" dirty="0" smtClean="0"/>
              <a:t> tone plan</a:t>
            </a:r>
          </a:p>
          <a:p>
            <a:pPr lvl="2"/>
            <a:r>
              <a:rPr lang="en-US" altLang="ko-KR" sz="1600" dirty="0" smtClean="0"/>
              <a:t>In addition, 20 MHz </a:t>
            </a:r>
            <a:r>
              <a:rPr lang="en-US" altLang="ko-KR" sz="1600" dirty="0"/>
              <a:t>distribution bandwidth </a:t>
            </a:r>
            <a:r>
              <a:rPr lang="en-US" altLang="ko-KR" sz="1600" dirty="0" smtClean="0"/>
              <a:t>is essential, otherwise </a:t>
            </a:r>
            <a:r>
              <a:rPr lang="en-US" altLang="ko-KR" sz="1600" dirty="0"/>
              <a:t>there is no supporting 20 MHz operating STAs with </a:t>
            </a:r>
            <a:r>
              <a:rPr lang="en-US" altLang="ko-KR" sz="1600" dirty="0" err="1" smtClean="0"/>
              <a:t>dRU</a:t>
            </a:r>
            <a:r>
              <a:rPr lang="en-US" altLang="ko-KR" sz="1600" dirty="0" smtClean="0"/>
              <a:t> in the hybrid PPDU</a:t>
            </a:r>
            <a:endParaRPr lang="en-US" altLang="ko-KR" sz="1600" dirty="0"/>
          </a:p>
          <a:p>
            <a:pPr lvl="2"/>
            <a:r>
              <a:rPr lang="en-US" altLang="ko-KR" sz="1600" dirty="0" smtClean="0"/>
              <a:t>Furthermore, *small </a:t>
            </a:r>
            <a:r>
              <a:rPr lang="en-US" altLang="ko-KR" sz="1600" dirty="0" err="1"/>
              <a:t>rRUs</a:t>
            </a:r>
            <a:r>
              <a:rPr lang="en-US" altLang="ko-KR" sz="1600" dirty="0"/>
              <a:t> should be available in the hybrid PPDU for 20 MHz operating STAs incapable of </a:t>
            </a:r>
            <a:r>
              <a:rPr lang="en-US" altLang="ko-KR" sz="1600" dirty="0" err="1" smtClean="0"/>
              <a:t>dRU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 smtClean="0"/>
              <a:t>Eunsung</a:t>
            </a:r>
            <a:r>
              <a:rPr lang="en-US" altLang="ko-KR" dirty="0" smtClean="0"/>
              <a:t> Park,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2024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990169" y="6027730"/>
            <a:ext cx="35829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*Note that in a wider bandwidth TB PPDU, 20 MHz operating STAs do not support 242-tone </a:t>
            </a:r>
            <a:r>
              <a:rPr lang="en-US" altLang="ko-KR" dirty="0" err="1" smtClean="0"/>
              <a:t>rRU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90638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Hybrid PPDU </a:t>
            </a:r>
            <a:r>
              <a:rPr lang="en-US" altLang="ko-KR" dirty="0" smtClean="0"/>
              <a:t>(2/2)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Hence, we recommend </a:t>
            </a:r>
            <a:r>
              <a:rPr lang="en-US" altLang="ko-KR" sz="2000" dirty="0" smtClean="0"/>
              <a:t>the following </a:t>
            </a:r>
            <a:r>
              <a:rPr lang="en-US" altLang="ko-KR" sz="2000" dirty="0"/>
              <a:t>hybrid </a:t>
            </a:r>
            <a:r>
              <a:rPr lang="en-US" altLang="ko-KR" sz="2000" dirty="0" smtClean="0"/>
              <a:t>PPDU</a:t>
            </a:r>
          </a:p>
          <a:p>
            <a:pPr lvl="1"/>
            <a:r>
              <a:rPr lang="en-US" altLang="ko-KR" sz="1800" dirty="0"/>
              <a:t>40 MHz, 80 MHz, 160 MHz, and 320 MHz hybrid PPDUs are </a:t>
            </a:r>
            <a:r>
              <a:rPr lang="en-US" altLang="ko-KR" sz="1800" dirty="0" smtClean="0"/>
              <a:t>supported</a:t>
            </a:r>
          </a:p>
          <a:p>
            <a:pPr lvl="1"/>
            <a:r>
              <a:rPr lang="en-US" altLang="ko-KR" sz="1800" dirty="0" smtClean="0"/>
              <a:t>The minimum distribution bandwidth for </a:t>
            </a:r>
            <a:r>
              <a:rPr lang="en-US" altLang="ko-KR" sz="1800" dirty="0" err="1" smtClean="0"/>
              <a:t>dRUs</a:t>
            </a:r>
            <a:r>
              <a:rPr lang="en-US" altLang="ko-KR" sz="1800" dirty="0" smtClean="0"/>
              <a:t> is 20 MHz</a:t>
            </a:r>
          </a:p>
          <a:p>
            <a:pPr lvl="2"/>
            <a:r>
              <a:rPr lang="en-US" altLang="ko-KR" sz="1600" dirty="0" smtClean="0"/>
              <a:t>That means </a:t>
            </a:r>
            <a:r>
              <a:rPr lang="en-US" altLang="ko-KR" sz="1600" dirty="0" err="1" smtClean="0"/>
              <a:t>rRUs</a:t>
            </a:r>
            <a:r>
              <a:rPr lang="en-US" altLang="ko-KR" sz="1600" dirty="0" smtClean="0"/>
              <a:t> and </a:t>
            </a:r>
            <a:r>
              <a:rPr lang="en-US" altLang="ko-KR" sz="1600" dirty="0" err="1" smtClean="0"/>
              <a:t>dRUs</a:t>
            </a:r>
            <a:r>
              <a:rPr lang="en-US" altLang="ko-KR" sz="1600" dirty="0" smtClean="0"/>
              <a:t> are not mixed within 20 MHz at least</a:t>
            </a:r>
          </a:p>
          <a:p>
            <a:pPr lvl="1"/>
            <a:r>
              <a:rPr lang="en-US" altLang="ko-KR" sz="1800" dirty="0"/>
              <a:t>P</a:t>
            </a:r>
            <a:r>
              <a:rPr lang="en-US" altLang="ko-KR" sz="1800" dirty="0" smtClean="0"/>
              <a:t>ossible distribution bandwidths for </a:t>
            </a:r>
            <a:r>
              <a:rPr lang="en-US" altLang="ko-KR" sz="1800" dirty="0" err="1" smtClean="0"/>
              <a:t>dRUs</a:t>
            </a:r>
            <a:r>
              <a:rPr lang="en-US" altLang="ko-KR" sz="1800" dirty="0" smtClean="0"/>
              <a:t> are as follows depending on the PPDU bandwidth</a:t>
            </a:r>
          </a:p>
          <a:p>
            <a:pPr lvl="2"/>
            <a:r>
              <a:rPr lang="en-US" altLang="ko-KR" sz="1600" dirty="0" smtClean="0"/>
              <a:t>40 MHz hybrid PPDU: 20 MHz</a:t>
            </a:r>
          </a:p>
          <a:p>
            <a:pPr lvl="2"/>
            <a:r>
              <a:rPr lang="en-US" altLang="ko-KR" sz="1600" dirty="0" smtClean="0"/>
              <a:t>80 </a:t>
            </a:r>
            <a:r>
              <a:rPr lang="en-US" altLang="ko-KR" sz="1600" dirty="0"/>
              <a:t>MHz hybrid PPDU: </a:t>
            </a:r>
            <a:r>
              <a:rPr lang="en-US" altLang="ko-KR" sz="1600" dirty="0" smtClean="0"/>
              <a:t>20 MHz and 40 MHz</a:t>
            </a:r>
          </a:p>
          <a:p>
            <a:pPr lvl="2"/>
            <a:r>
              <a:rPr lang="en-US" altLang="ko-KR" sz="1600" dirty="0" smtClean="0"/>
              <a:t>160 </a:t>
            </a:r>
            <a:r>
              <a:rPr lang="en-US" altLang="ko-KR" sz="1600" dirty="0"/>
              <a:t>MHz hybrid PPDU: 20 </a:t>
            </a:r>
            <a:r>
              <a:rPr lang="en-US" altLang="ko-KR" sz="1600" dirty="0" smtClean="0"/>
              <a:t>MHz*, 40 MHz* and 80 MHz</a:t>
            </a:r>
          </a:p>
          <a:p>
            <a:pPr lvl="2"/>
            <a:r>
              <a:rPr lang="en-US" altLang="ko-KR" sz="1600" dirty="0" smtClean="0"/>
              <a:t>320 </a:t>
            </a:r>
            <a:r>
              <a:rPr lang="en-US" altLang="ko-KR" sz="1600" dirty="0"/>
              <a:t>MHz hybrid PPDU: 20 </a:t>
            </a:r>
            <a:r>
              <a:rPr lang="en-US" altLang="ko-KR" sz="1600" dirty="0" smtClean="0"/>
              <a:t>MHz*, 40 MHz*, 80 MHz and 160 MHz</a:t>
            </a:r>
          </a:p>
          <a:p>
            <a:pPr lvl="1"/>
            <a:r>
              <a:rPr lang="en-US" altLang="ko-KR" sz="1800" dirty="0" err="1" smtClean="0"/>
              <a:t>rRUs</a:t>
            </a:r>
            <a:r>
              <a:rPr lang="en-US" altLang="ko-KR" sz="1800" dirty="0" smtClean="0"/>
              <a:t> </a:t>
            </a:r>
            <a:r>
              <a:rPr lang="en-US" altLang="ko-KR" sz="1800" dirty="0"/>
              <a:t>are </a:t>
            </a:r>
            <a:r>
              <a:rPr lang="en-US" altLang="ko-KR" sz="1800" dirty="0" smtClean="0"/>
              <a:t>disallowed </a:t>
            </a:r>
            <a:r>
              <a:rPr lang="en-US" altLang="ko-KR" sz="1800" dirty="0"/>
              <a:t>within </a:t>
            </a:r>
            <a:r>
              <a:rPr lang="en-US" altLang="ko-KR" sz="1800" dirty="0" smtClean="0"/>
              <a:t>channels that </a:t>
            </a:r>
            <a:r>
              <a:rPr lang="en-US" altLang="ko-KR" sz="1800" dirty="0" err="1" smtClean="0"/>
              <a:t>dRUs</a:t>
            </a:r>
            <a:r>
              <a:rPr lang="en-US" altLang="ko-KR" sz="1800" dirty="0" smtClean="0"/>
              <a:t> span</a:t>
            </a:r>
          </a:p>
          <a:p>
            <a:pPr lvl="2"/>
            <a:r>
              <a:rPr lang="en-US" altLang="ko-KR" sz="1600" dirty="0" smtClean="0"/>
              <a:t>In order words, if a certain channel is used for </a:t>
            </a:r>
            <a:r>
              <a:rPr lang="en-US" altLang="ko-KR" sz="1600" dirty="0" err="1" smtClean="0"/>
              <a:t>dRUs</a:t>
            </a:r>
            <a:r>
              <a:rPr lang="en-US" altLang="ko-KR" sz="1600" dirty="0"/>
              <a:t> </a:t>
            </a:r>
            <a:r>
              <a:rPr lang="en-US" altLang="ko-KR" sz="1600" dirty="0" smtClean="0"/>
              <a:t>and the channel width </a:t>
            </a:r>
            <a:r>
              <a:rPr lang="en-US" altLang="ko-KR" sz="1600" dirty="0"/>
              <a:t>is equal to the distribution bandwidth for </a:t>
            </a:r>
            <a:r>
              <a:rPr lang="en-US" altLang="ko-KR" sz="1600" dirty="0" err="1" smtClean="0"/>
              <a:t>dRUs</a:t>
            </a:r>
            <a:r>
              <a:rPr lang="en-US" altLang="ko-KR" sz="1600" dirty="0" smtClean="0"/>
              <a:t>, no </a:t>
            </a:r>
            <a:r>
              <a:rPr lang="en-US" altLang="ko-KR" sz="1600" dirty="0" err="1" smtClean="0"/>
              <a:t>rRUs</a:t>
            </a:r>
            <a:r>
              <a:rPr lang="en-US" altLang="ko-KR" sz="1600" dirty="0" smtClean="0"/>
              <a:t> are allowed within that channel</a:t>
            </a:r>
            <a:endParaRPr lang="en-US" altLang="ko-KR" sz="1600" dirty="0"/>
          </a:p>
          <a:p>
            <a:pPr lvl="1"/>
            <a:r>
              <a:rPr lang="en-US" altLang="ko-KR" sz="1800" dirty="0" smtClean="0"/>
              <a:t>Small </a:t>
            </a:r>
            <a:r>
              <a:rPr lang="en-US" altLang="ko-KR" sz="1800" dirty="0" err="1" smtClean="0"/>
              <a:t>rRUs</a:t>
            </a:r>
            <a:r>
              <a:rPr lang="en-US" altLang="ko-KR" sz="1800" dirty="0" smtClean="0"/>
              <a:t> are available for </a:t>
            </a:r>
            <a:r>
              <a:rPr lang="en-US" altLang="ko-KR" sz="1800" dirty="0"/>
              <a:t>20 MHz operating STAs </a:t>
            </a:r>
            <a:r>
              <a:rPr lang="en-US" altLang="ko-KR" sz="1800" dirty="0" smtClean="0"/>
              <a:t>in a hybrid PPDU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2024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029200" y="3443061"/>
            <a:ext cx="3668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* We are open that these distribution bandwidths are supported only when preamble puncturing is applied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50336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Multiple </a:t>
            </a:r>
            <a:r>
              <a:rPr lang="en-US" altLang="ko-KR" dirty="0" err="1" smtClean="0"/>
              <a:t>dRU</a:t>
            </a:r>
            <a:r>
              <a:rPr lang="en-US" altLang="ko-KR" dirty="0" smtClean="0"/>
              <a:t> (1/2)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think that </a:t>
            </a:r>
            <a:r>
              <a:rPr lang="en-US" altLang="ko-KR" sz="2000" dirty="0" err="1" smtClean="0"/>
              <a:t>MdRU</a:t>
            </a:r>
            <a:r>
              <a:rPr lang="en-US" altLang="ko-KR" sz="2000" dirty="0" smtClean="0"/>
              <a:t> </a:t>
            </a:r>
            <a:r>
              <a:rPr lang="en-US" altLang="ko-KR" sz="2000" dirty="0"/>
              <a:t>may not be beneficial when </a:t>
            </a:r>
            <a:r>
              <a:rPr lang="en-US" altLang="ko-KR" sz="2000" dirty="0" err="1"/>
              <a:t>dRUs</a:t>
            </a:r>
            <a:r>
              <a:rPr lang="en-US" altLang="ko-KR" sz="2000" dirty="0"/>
              <a:t> which are distributed in the same channel for a PPDU transmission are aggregated</a:t>
            </a:r>
          </a:p>
          <a:p>
            <a:r>
              <a:rPr lang="en-US" altLang="ko-KR" sz="2000" dirty="0"/>
              <a:t>However, </a:t>
            </a:r>
            <a:r>
              <a:rPr lang="en-US" altLang="ko-KR" sz="2000" dirty="0" smtClean="0"/>
              <a:t>when we combine </a:t>
            </a:r>
            <a:r>
              <a:rPr lang="en-US" altLang="ko-KR" sz="2000" dirty="0" err="1" smtClean="0"/>
              <a:t>dRUs</a:t>
            </a:r>
            <a:r>
              <a:rPr lang="en-US" altLang="ko-KR" sz="2000" dirty="0" smtClean="0"/>
              <a:t> which are distributed in different channels within a PPDU bandwidth, data rate can be increased without a loss of transmit power gain</a:t>
            </a:r>
          </a:p>
          <a:p>
            <a:pPr lvl="1"/>
            <a:r>
              <a:rPr lang="en-US" altLang="ko-KR" sz="1800" dirty="0" smtClean="0"/>
              <a:t>Especially in a punctured 80 MHz channel, if we don’t define </a:t>
            </a:r>
            <a:r>
              <a:rPr lang="en-US" altLang="ko-KR" sz="1800" dirty="0" err="1" smtClean="0"/>
              <a:t>dRUs</a:t>
            </a:r>
            <a:r>
              <a:rPr lang="en-US" altLang="ko-KR" sz="1800" dirty="0" smtClean="0"/>
              <a:t> distributed over 60 MHz channel, </a:t>
            </a:r>
            <a:r>
              <a:rPr lang="en-US" altLang="ko-KR" sz="1800" dirty="0" err="1" smtClean="0"/>
              <a:t>MdRU</a:t>
            </a:r>
            <a:r>
              <a:rPr lang="en-US" altLang="ko-KR" sz="1800" dirty="0" smtClean="0"/>
              <a:t> may be much more helpful</a:t>
            </a:r>
          </a:p>
          <a:p>
            <a:pPr lvl="1"/>
            <a:r>
              <a:rPr lang="en-US" altLang="ko-KR" sz="1800" dirty="0" smtClean="0"/>
              <a:t>In other cases, it may be better to increase the distribution bandwidth, e.g., instead of using </a:t>
            </a:r>
            <a:r>
              <a:rPr lang="en-US" altLang="ko-KR" sz="1800" dirty="0" err="1" smtClean="0"/>
              <a:t>MdRU</a:t>
            </a:r>
            <a:r>
              <a:rPr lang="en-US" altLang="ko-KR" sz="1800" dirty="0" smtClean="0"/>
              <a:t> in 40 MHz + 40 MHz, we can use one large </a:t>
            </a:r>
            <a:r>
              <a:rPr lang="en-US" altLang="ko-KR" sz="1800" dirty="0" err="1" smtClean="0"/>
              <a:t>dRU</a:t>
            </a:r>
            <a:r>
              <a:rPr lang="en-US" altLang="ko-KR" sz="1800" dirty="0" smtClean="0"/>
              <a:t> in 80 MHz</a:t>
            </a:r>
          </a:p>
          <a:p>
            <a:pPr lvl="2"/>
            <a:r>
              <a:rPr lang="en-US" altLang="ko-KR" sz="1600" dirty="0" smtClean="0"/>
              <a:t>One large </a:t>
            </a:r>
            <a:r>
              <a:rPr lang="en-US" altLang="ko-KR" sz="1600" dirty="0" err="1" smtClean="0"/>
              <a:t>dRU</a:t>
            </a:r>
            <a:r>
              <a:rPr lang="en-US" altLang="ko-KR" sz="1600" dirty="0" smtClean="0"/>
              <a:t> can be chosen which data rate and transmit power gain is similar to that of </a:t>
            </a:r>
            <a:r>
              <a:rPr lang="en-US" altLang="ko-KR" sz="1600" dirty="0" err="1" smtClean="0"/>
              <a:t>MdRU</a:t>
            </a:r>
            <a:endParaRPr lang="en-US" altLang="ko-KR" sz="16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79191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Multiple </a:t>
            </a:r>
            <a:r>
              <a:rPr lang="en-US" altLang="ko-KR" dirty="0" err="1"/>
              <a:t>dRU</a:t>
            </a:r>
            <a:r>
              <a:rPr lang="en-US" altLang="ko-KR" dirty="0"/>
              <a:t> </a:t>
            </a:r>
            <a:r>
              <a:rPr lang="en-US" altLang="ko-KR" dirty="0" smtClean="0"/>
              <a:t>(2/2)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propose to combine two </a:t>
            </a:r>
            <a:r>
              <a:rPr lang="en-US" altLang="ko-KR" sz="2000" dirty="0" err="1" smtClean="0"/>
              <a:t>dRUs</a:t>
            </a:r>
            <a:r>
              <a:rPr lang="en-US" altLang="ko-KR" sz="2000" dirty="0" smtClean="0"/>
              <a:t> which are distributed in non-punctured 20 MHz and 40 MHz, respectively, in a punctured 80 MHz channel</a:t>
            </a:r>
          </a:p>
          <a:p>
            <a:pPr lvl="1"/>
            <a:r>
              <a:rPr lang="en-US" altLang="ko-KR" sz="1800" dirty="0" smtClean="0"/>
              <a:t>To maximize the transmit power gain, two </a:t>
            </a:r>
            <a:r>
              <a:rPr lang="en-US" altLang="ko-KR" sz="1800" dirty="0" err="1" smtClean="0"/>
              <a:t>dRUs</a:t>
            </a:r>
            <a:r>
              <a:rPr lang="en-US" altLang="ko-KR" sz="1800" dirty="0" smtClean="0"/>
              <a:t> which have a similar gain can be combined</a:t>
            </a:r>
          </a:p>
          <a:p>
            <a:pPr lvl="2"/>
            <a:r>
              <a:rPr lang="en-US" altLang="ko-KR" sz="1600" dirty="0" smtClean="0"/>
              <a:t>Power boosting gain [3]</a:t>
            </a:r>
          </a:p>
          <a:p>
            <a:pPr lvl="2"/>
            <a:endParaRPr lang="en-US" altLang="ko-KR" sz="1600" dirty="0"/>
          </a:p>
          <a:p>
            <a:pPr lvl="2"/>
            <a:endParaRPr lang="en-US" altLang="ko-KR" sz="1600" dirty="0" smtClean="0"/>
          </a:p>
          <a:p>
            <a:pPr lvl="2"/>
            <a:endParaRPr lang="en-US" altLang="ko-KR" sz="1600" dirty="0"/>
          </a:p>
          <a:p>
            <a:pPr lvl="2"/>
            <a:endParaRPr lang="en-US" altLang="ko-KR" sz="1600" dirty="0" smtClean="0"/>
          </a:p>
          <a:p>
            <a:pPr lvl="2"/>
            <a:endParaRPr lang="en-US" altLang="ko-KR" sz="1600" dirty="0" smtClean="0"/>
          </a:p>
          <a:p>
            <a:pPr lvl="2"/>
            <a:endParaRPr lang="en-US" altLang="ko-KR" sz="1600" dirty="0"/>
          </a:p>
          <a:p>
            <a:pPr lvl="2"/>
            <a:r>
              <a:rPr lang="en-US" altLang="ko-KR" sz="1600" dirty="0" smtClean="0"/>
              <a:t>E.g., 52 </a:t>
            </a:r>
            <a:r>
              <a:rPr lang="en-US" altLang="ko-KR" sz="1600" dirty="0" err="1" smtClean="0"/>
              <a:t>dRU</a:t>
            </a:r>
            <a:r>
              <a:rPr lang="en-US" altLang="ko-KR" sz="1600" dirty="0" smtClean="0"/>
              <a:t> (40 MHz) + 26 </a:t>
            </a:r>
            <a:r>
              <a:rPr lang="en-US" altLang="ko-KR" sz="1600" dirty="0" err="1" smtClean="0"/>
              <a:t>dRU</a:t>
            </a:r>
            <a:r>
              <a:rPr lang="en-US" altLang="ko-KR" sz="1600" dirty="0" smtClean="0"/>
              <a:t> (20 MHz), 106 </a:t>
            </a:r>
            <a:r>
              <a:rPr lang="en-US" altLang="ko-KR" sz="1600" dirty="0" err="1"/>
              <a:t>dRU</a:t>
            </a:r>
            <a:r>
              <a:rPr lang="en-US" altLang="ko-KR" sz="1600" dirty="0"/>
              <a:t> (40 MHz) + </a:t>
            </a:r>
            <a:r>
              <a:rPr lang="en-US" altLang="ko-KR" sz="1600" dirty="0" smtClean="0"/>
              <a:t>52 </a:t>
            </a:r>
            <a:r>
              <a:rPr lang="en-US" altLang="ko-KR" sz="1600" dirty="0" err="1"/>
              <a:t>dRU</a:t>
            </a:r>
            <a:r>
              <a:rPr lang="en-US" altLang="ko-KR" sz="1600" dirty="0"/>
              <a:t> (20 MHz), </a:t>
            </a:r>
            <a:r>
              <a:rPr lang="en-US" altLang="ko-KR" sz="1600" dirty="0" smtClean="0"/>
              <a:t>242 </a:t>
            </a:r>
            <a:r>
              <a:rPr lang="en-US" altLang="ko-KR" sz="1600" dirty="0" err="1" smtClean="0"/>
              <a:t>dRU</a:t>
            </a:r>
            <a:r>
              <a:rPr lang="en-US" altLang="ko-KR" sz="1600" dirty="0" smtClean="0"/>
              <a:t> (40 MHz) + 106 </a:t>
            </a:r>
            <a:r>
              <a:rPr lang="en-US" altLang="ko-KR" sz="1600" dirty="0" err="1" smtClean="0"/>
              <a:t>dRU</a:t>
            </a:r>
            <a:r>
              <a:rPr lang="en-US" altLang="ko-KR" sz="1600" dirty="0" smtClean="0"/>
              <a:t> (20 MHz)</a:t>
            </a:r>
          </a:p>
          <a:p>
            <a:pPr lvl="1"/>
            <a:r>
              <a:rPr lang="en-US" altLang="ko-KR" sz="1800" dirty="0" smtClean="0"/>
              <a:t>We can achieve an increase in data rate while maintaining transmit power gain (or with a </a:t>
            </a:r>
            <a:r>
              <a:rPr lang="en-US" altLang="ko-KR" sz="1800" dirty="0" err="1" smtClean="0"/>
              <a:t>sligt</a:t>
            </a:r>
            <a:r>
              <a:rPr lang="en-US" altLang="ko-KR" sz="1800" dirty="0" smtClean="0"/>
              <a:t> decrease in transmit power gain)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2024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0852" y="3627887"/>
            <a:ext cx="2895600" cy="1629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97273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Up to 160 MHz distribution bandwidths have been proposed for increased transmit power gain and higher data rate</a:t>
            </a:r>
          </a:p>
          <a:p>
            <a:endParaRPr lang="en-US" altLang="ko-KR" sz="2000" dirty="0"/>
          </a:p>
          <a:p>
            <a:r>
              <a:rPr lang="en-US" altLang="ko-KR" sz="2000" dirty="0" smtClean="0"/>
              <a:t>Various kinds of hybrid PPDUs have been proposed to achieve better flexibility and to support 20 MHz operating STAs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How to design </a:t>
            </a:r>
            <a:r>
              <a:rPr lang="en-US" altLang="ko-KR" sz="2000" dirty="0" err="1" smtClean="0"/>
              <a:t>MdRU</a:t>
            </a:r>
            <a:r>
              <a:rPr lang="en-US" altLang="ko-KR" sz="2000" dirty="0" smtClean="0"/>
              <a:t> </a:t>
            </a:r>
            <a:r>
              <a:rPr lang="en-US" altLang="ko-KR" sz="2000" dirty="0"/>
              <a:t>which can </a:t>
            </a:r>
            <a:r>
              <a:rPr lang="en-US" altLang="ko-KR" sz="2000" dirty="0" smtClean="0"/>
              <a:t>increase data </a:t>
            </a:r>
            <a:r>
              <a:rPr lang="en-US" altLang="ko-KR" sz="2000" dirty="0"/>
              <a:t>rate while maintaining transmit power </a:t>
            </a:r>
            <a:r>
              <a:rPr lang="en-US" altLang="ko-KR" sz="2000" dirty="0" smtClean="0"/>
              <a:t>gain has been proposed in a punctured 80 MHz channel 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87719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 smtClean="0"/>
              <a:t>11bn supports 20 MHz, 40 MHz, 80 MHz and 160 MHz distribution bandwidths for </a:t>
            </a:r>
            <a:r>
              <a:rPr lang="en-US" altLang="ko-KR" sz="1800" dirty="0" err="1" smtClean="0"/>
              <a:t>dRU</a:t>
            </a:r>
            <a:r>
              <a:rPr lang="en-US" altLang="ko-KR" sz="1800" dirty="0" smtClean="0"/>
              <a:t> </a:t>
            </a:r>
            <a:r>
              <a:rPr lang="en-US" altLang="ko-KR" sz="1800" dirty="0"/>
              <a:t>in 20 MHz, 40 MHz, 80 MHz and 160 </a:t>
            </a:r>
            <a:r>
              <a:rPr lang="en-US" altLang="ko-KR" sz="1800" dirty="0" smtClean="0"/>
              <a:t>MHz PPDUs, respectively</a:t>
            </a:r>
          </a:p>
          <a:p>
            <a:endParaRPr lang="en-US" altLang="ko-KR" sz="2000" dirty="0"/>
          </a:p>
          <a:p>
            <a:r>
              <a:rPr lang="en-US" altLang="ko-KR" sz="2000" dirty="0" smtClean="0"/>
              <a:t>Y/N/A: //</a:t>
            </a:r>
            <a:endParaRPr lang="en-US" altLang="ko-KR" sz="2000" dirty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56068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282449</TotalTime>
  <Words>1751</Words>
  <Application>Microsoft Office PowerPoint</Application>
  <PresentationFormat>화면 슬라이드 쇼(4:3)</PresentationFormat>
  <Paragraphs>230</Paragraphs>
  <Slides>17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17</vt:i4>
      </vt:variant>
    </vt:vector>
  </HeadingPairs>
  <TitlesOfParts>
    <vt:vector size="23" baseType="lpstr">
      <vt:lpstr>굴림</vt:lpstr>
      <vt:lpstr>Malgun Gothic</vt:lpstr>
      <vt:lpstr>Malgun Gothic</vt:lpstr>
      <vt:lpstr>Arial</vt:lpstr>
      <vt:lpstr>Times New Roman</vt:lpstr>
      <vt:lpstr>802-11-Submission</vt:lpstr>
      <vt:lpstr>Further Thoughts on dRU</vt:lpstr>
      <vt:lpstr>Introduction</vt:lpstr>
      <vt:lpstr>Distribution Bandwidth</vt:lpstr>
      <vt:lpstr>Hybrid PPDU (1/2)</vt:lpstr>
      <vt:lpstr>Hybrid PPDU (2/2)</vt:lpstr>
      <vt:lpstr>Multiple dRU (1/2)</vt:lpstr>
      <vt:lpstr>Multiple dRU (2/2)</vt:lpstr>
      <vt:lpstr>Summary</vt:lpstr>
      <vt:lpstr>Straw Poll #1</vt:lpstr>
      <vt:lpstr>Straw Poll #2</vt:lpstr>
      <vt:lpstr>Straw Poll #3</vt:lpstr>
      <vt:lpstr>Straw Poll #4</vt:lpstr>
      <vt:lpstr>Straw Poll #5</vt:lpstr>
      <vt:lpstr>Straw Poll #6</vt:lpstr>
      <vt:lpstr>Straw Poll #7</vt:lpstr>
      <vt:lpstr>Straw Poll #8</vt:lpstr>
      <vt:lpstr>References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admin</cp:lastModifiedBy>
  <cp:revision>6375</cp:revision>
  <cp:lastPrinted>2019-01-10T23:08:02Z</cp:lastPrinted>
  <dcterms:created xsi:type="dcterms:W3CDTF">2007-05-21T21:00:37Z</dcterms:created>
  <dcterms:modified xsi:type="dcterms:W3CDTF">2024-01-11T00:31:01Z</dcterms:modified>
</cp:coreProperties>
</file>