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324" r:id="rId3"/>
    <p:sldId id="320" r:id="rId4"/>
    <p:sldId id="314" r:id="rId5"/>
    <p:sldId id="311" r:id="rId6"/>
    <p:sldId id="312" r:id="rId7"/>
    <p:sldId id="316" r:id="rId8"/>
    <p:sldId id="315" r:id="rId9"/>
    <p:sldId id="323" r:id="rId10"/>
    <p:sldId id="321" r:id="rId11"/>
    <p:sldId id="319" r:id="rId12"/>
    <p:sldId id="264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2580" autoAdjust="0"/>
  </p:normalViewPr>
  <p:slideViewPr>
    <p:cSldViewPr>
      <p:cViewPr varScale="1">
        <p:scale>
          <a:sx n="147" d="100"/>
          <a:sy n="147" d="100"/>
        </p:scale>
        <p:origin x="822" y="12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83" d="100"/>
          <a:sy n="83" d="100"/>
        </p:scale>
        <p:origin x="3912" y="48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umbhkar, Ratnesh" userId="dd8d2c46-74e1-4d93-8604-fb1e24cb205f" providerId="ADAL" clId="{F891D994-5196-493A-83DE-C7C965E05374}"/>
    <pc:docChg chg="modSld">
      <pc:chgData name="Kumbhkar, Ratnesh" userId="dd8d2c46-74e1-4d93-8604-fb1e24cb205f" providerId="ADAL" clId="{F891D994-5196-493A-83DE-C7C965E05374}" dt="2024-01-15T04:26:47.625" v="16" actId="20577"/>
      <pc:docMkLst>
        <pc:docMk/>
      </pc:docMkLst>
      <pc:sldChg chg="modSp mod">
        <pc:chgData name="Kumbhkar, Ratnesh" userId="dd8d2c46-74e1-4d93-8604-fb1e24cb205f" providerId="ADAL" clId="{F891D994-5196-493A-83DE-C7C965E05374}" dt="2024-01-15T04:26:47.625" v="16" actId="20577"/>
        <pc:sldMkLst>
          <pc:docMk/>
          <pc:sldMk cId="0" sldId="264"/>
        </pc:sldMkLst>
        <pc:spChg chg="mod">
          <ac:chgData name="Kumbhkar, Ratnesh" userId="dd8d2c46-74e1-4d93-8604-fb1e24cb205f" providerId="ADAL" clId="{F891D994-5196-493A-83DE-C7C965E05374}" dt="2024-01-15T04:26:47.625" v="16" actId="20577"/>
          <ac:spMkLst>
            <pc:docMk/>
            <pc:sldMk cId="0" sldId="264"/>
            <ac:spMk id="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802.11-24/0007r0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Ratnesh Kumbhkar,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802.11-24/0007r0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Ratnesh Kumbhkar, Intel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802.11-24/0007r0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Ratnesh Kumbhkar, Intel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8F6919-DC8F-4A4C-AA86-559632CE7AF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1494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8F6919-DC8F-4A4C-AA86-559632CE7AF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3272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802.11-24/0007r0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Ratnesh Kumbhkar,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3812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802.11-24/0007r0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Ratnesh Kumbhkar, Intel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Ratnesh Kumbhkar,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Ratnesh Kumbhkar,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Ratnesh Kumbhkar,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Ratnesh Kumbhkar,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Ratnesh Kumbhkar,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Ratnesh Kumbhkar,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Ratnesh Kumbhkar,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Ratnesh Kumbhkar,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Ratnesh Kumbhkar,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Ratnesh Kumbhkar,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802.11-24/0007r0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34975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dirty="0"/>
              <a:t>Proposal for Bluetooth and Wi-Fi </a:t>
            </a:r>
            <a:r>
              <a:rPr lang="en-US" dirty="0"/>
              <a:t>Coexistence </a:t>
            </a:r>
            <a:r>
              <a:rPr lang="en-US" sz="3200" dirty="0"/>
              <a:t>in 5 and 6GHz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5735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YYYY-MM-DD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Ratnesh Kumbhkar, Intel</a:t>
            </a:r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8785170"/>
              </p:ext>
            </p:extLst>
          </p:nvPr>
        </p:nvGraphicFramePr>
        <p:xfrm>
          <a:off x="990600" y="2419350"/>
          <a:ext cx="10125075" cy="245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85" imgH="2549931" progId="Word.Document.8">
                  <p:embed/>
                </p:oleObj>
              </mc:Choice>
              <mc:Fallback>
                <p:oleObj name="Document" r:id="rId3" imgW="10439485" imgH="2549931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9350"/>
                        <a:ext cx="10125075" cy="24574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40206BD-C214-FD31-A50A-7E31E0456A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7DE6034-B773-C395-F903-67D37A7A46D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85B0A3-6E41-CC46-E133-0F89EF461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 to Vacate Wi-Fi-occupied Band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29E072-A724-B3F0-A7CC-986B63191E1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568CA8-2BC8-DBDD-C94B-748BAB22E7B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Ratnesh Kumbhkar, Intel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BA1E728-DF0B-5C10-913E-8065BFFEF3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13158" y="2209800"/>
            <a:ext cx="3733800" cy="280035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D537400-D3B4-9336-047F-0D47EAF39A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78842" y="2209800"/>
            <a:ext cx="3733800" cy="280035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3F2CF790-4093-54BB-BC78-8DDB716605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5042" y="2209800"/>
            <a:ext cx="3733800" cy="280035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BC691180-9394-34BE-1BFD-102C1EDB9C54}"/>
              </a:ext>
            </a:extLst>
          </p:cNvPr>
          <p:cNvSpPr/>
          <p:nvPr/>
        </p:nvSpPr>
        <p:spPr bwMode="auto">
          <a:xfrm>
            <a:off x="2564922" y="2209800"/>
            <a:ext cx="1371600" cy="228600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CBFF239-2F2E-4401-268A-395906B20441}"/>
              </a:ext>
            </a:extLst>
          </p:cNvPr>
          <p:cNvSpPr/>
          <p:nvPr/>
        </p:nvSpPr>
        <p:spPr bwMode="auto">
          <a:xfrm>
            <a:off x="6279679" y="2209800"/>
            <a:ext cx="1371600" cy="228600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31616C-2D5C-869D-257F-03BDB5F8DBE4}"/>
              </a:ext>
            </a:extLst>
          </p:cNvPr>
          <p:cNvSpPr/>
          <p:nvPr/>
        </p:nvSpPr>
        <p:spPr bwMode="auto">
          <a:xfrm>
            <a:off x="9913994" y="2182409"/>
            <a:ext cx="1413927" cy="228600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Date Placeholder 14">
            <a:extLst>
              <a:ext uri="{FF2B5EF4-FFF2-40B4-BE49-F238E27FC236}">
                <a16:creationId xmlns:a16="http://schemas.microsoft.com/office/drawing/2014/main" id="{AAB70C33-067B-7C7C-012F-C33AA00F3F5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93770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ACBD741-8628-AF55-C06E-D808F71C98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To facilitate a fair coexistence of Bluetooth devices with other non-incumbent users in the higher bands, we suggest introducing a requirement for DAA, referred to as </a:t>
            </a:r>
            <a:r>
              <a:rPr lang="en-US" b="0" dirty="0" err="1"/>
              <a:t>rDAA</a:t>
            </a:r>
            <a:r>
              <a:rPr lang="en-US" b="0" dirty="0"/>
              <a:t> (regulated-DAA) in this document.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We propose that LBT be employed on a conditional basis or when mandated by the governing regulations.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76A3C248-CBD6-4E04-10E0-3A96D3537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4E07EB8-EB0A-37B1-E307-B7B1EA19834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Ratnesh Kumbhkar, Intel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CE3977A9-484A-F4FD-F6DD-02134A86CEC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952E66E-C849-93DE-69E0-4F78FA29312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2398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0" dirty="0"/>
              <a:t>[1] ETSI EN 300 328</a:t>
            </a:r>
          </a:p>
          <a:p>
            <a:r>
              <a:rPr lang="en-GB" b="0" dirty="0"/>
              <a:t>[2] BRAN(21)109e008, Qualcomm</a:t>
            </a:r>
          </a:p>
          <a:p>
            <a:r>
              <a:rPr lang="en-GB" b="0" dirty="0"/>
              <a:t>[3] 11-23-1259-01-coex-effect-of-no-lbt-nb-on-802-11-devices.pdf, Meta</a:t>
            </a:r>
          </a:p>
          <a:p>
            <a:r>
              <a:rPr lang="en-GB" b="0" dirty="0"/>
              <a:t>[4] Coexistence study of “Bluetooth Low Energy with LBT” and Wi-Fi, Intel</a:t>
            </a:r>
            <a:r>
              <a:rPr lang="en-GB" b="0"/>
              <a:t>, Bluetooth SIG</a:t>
            </a:r>
            <a:endParaRPr lang="en-GB" b="0" dirty="0"/>
          </a:p>
          <a:p>
            <a:endParaRPr lang="en-GB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Ratnesh Kumbhkar, Intel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5945260-DF4F-927A-6339-A701CE8B95E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2923AC-CB73-9BDE-57CD-BE6B9896003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3378FB-87C6-5710-D687-1CD69145D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659D0B-94AE-A638-4B8A-CAC8B13237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This slide outlines a proposed framework for Wi-Fi and Bluetooth coexistence in the 5 and 6 GHz bands, viewed from the perspective of Bluetooth.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D12574-14E5-E6AA-A82F-9A90E364FE7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B78CEA-C85D-A0EF-3F2F-24E8AED819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Ratnesh Kumbhkar,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00E6BCE-EF62-10B3-62B2-4BD4E81FDA9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9730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2AAD5B7-77E1-9347-EA0D-B029E94108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9905999" cy="4113213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Establish a set of requirements and protocol improvements in the Bluetooth Higher Bands (5 and 6 GHz) specification that would facilitate a toolset for coexistence with Wi-Fi.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Detect-And-Avoid (DAA)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Listen-Before-Talk (LBT)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Regulatory determination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Improvements for Wi-Fi/BT collocated devices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Determine the conditions in which a device uses a feature available in the Higher Bands (HB) coexistence toolset, which may rely on factors such as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Regulatory requirements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Spectrum availability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Channel quality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Presence of other devices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DDEFF51C-FF93-8D9D-BF50-7B31FAC14E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09600"/>
            <a:ext cx="10361084" cy="1065213"/>
          </a:xfrm>
        </p:spPr>
        <p:txBody>
          <a:bodyPr/>
          <a:lstStyle/>
          <a:p>
            <a:r>
              <a:rPr lang="en-US" dirty="0"/>
              <a:t>Key Principles of the Proposal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837E1F33-A18A-BD3C-8936-BDAA1E070DA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Ratnesh Kumbhkar, Intel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5561C11-122E-210A-9591-081442DC61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500F02E-9C61-3B20-4498-3E8AEE8402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55109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F4CBEF8-520C-9CA3-B71E-33DFCF4BC0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Bluetooth specification supports a form of Detect-and-Avoid (DAA) in Adaptive Frequency Hopping (AFH)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The implementers are given the freedom to decide the most suitable way to accomplish this goal.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Can be improved upon, as there is no constraint on the timing requirement</a:t>
            </a:r>
          </a:p>
          <a:p>
            <a:pPr indent="-342900">
              <a:buFont typeface="Arial" panose="020B0604020202020204" pitchFamily="34" charset="0"/>
              <a:buChar char="•"/>
            </a:pPr>
            <a:r>
              <a:rPr lang="en-US" dirty="0"/>
              <a:t>Impact of the narrowband transmission on Wi-Fi signal is shown to be significant without a coexistence mechanism. [2][3]</a:t>
            </a:r>
          </a:p>
          <a:p>
            <a:pPr indent="-342900">
              <a:buFont typeface="Arial" panose="020B0604020202020204" pitchFamily="34" charset="0"/>
              <a:buChar char="•"/>
            </a:pPr>
            <a:r>
              <a:rPr lang="en-US" dirty="0"/>
              <a:t>The effectiveness of AFH (as used in 2.4GHz) can be increased.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23426B74-2D79-53F9-D9B4-5D00AD8B0C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09600"/>
            <a:ext cx="10361084" cy="1065213"/>
          </a:xfrm>
        </p:spPr>
        <p:txBody>
          <a:bodyPr/>
          <a:lstStyle/>
          <a:p>
            <a:r>
              <a:rPr lang="en-US" dirty="0"/>
              <a:t>Existing Toolset in Bluetooth for Coexistence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BFA6F8E-CE6A-94CD-BE1C-AB51FBF5C8B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Ratnesh Kumbhkar, Intel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7FD98FB-631D-22EC-885A-EC20F9BDDB5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D62665E-1548-0633-0B1D-C0662EA7C70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64165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6014FE74-371E-37A3-8CDA-C781E81E32D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91063" y="1572922"/>
            <a:ext cx="5953144" cy="3925624"/>
          </a:xfrm>
        </p:spPr>
      </p:pic>
      <p:sp>
        <p:nvSpPr>
          <p:cNvPr id="5" name="Text Box: Headline"/>
          <p:cNvSpPr>
            <a:spLocks noGrp="1" noChangeAspect="1"/>
          </p:cNvSpPr>
          <p:nvPr>
            <p:ph type="title"/>
          </p:nvPr>
        </p:nvSpPr>
        <p:spPr>
          <a:xfrm>
            <a:off x="914401" y="609600"/>
            <a:ext cx="10361084" cy="1065213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000"/>
              </a:spcBef>
            </a:pPr>
            <a:r>
              <a:rPr lang="en-US" dirty="0"/>
              <a:t>State Machine for Higher Band Operation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A494A57-6CB7-F9C7-9E28-F0529878C4C2}"/>
              </a:ext>
            </a:extLst>
          </p:cNvPr>
          <p:cNvSpPr txBox="1"/>
          <p:nvPr/>
        </p:nvSpPr>
        <p:spPr>
          <a:xfrm>
            <a:off x="7219430" y="3551549"/>
            <a:ext cx="3647660" cy="15629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4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Note</a:t>
            </a:r>
            <a:r>
              <a:rPr lang="en-US" sz="1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: During transition to the higher band, If LBT</a:t>
            </a:r>
            <a:r>
              <a:rPr lang="en-US" sz="1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  </a:t>
            </a:r>
            <a:r>
              <a:rPr lang="en-US" sz="1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 is mandated by the regulatory body in the selected sub-band, the default state will be LBT, and the rDAA state will not be considered. Otherwise, the default starting state will be rDAA.</a:t>
            </a:r>
            <a:endParaRPr lang="en-US" sz="1400" dirty="0">
              <a:solidFill>
                <a:schemeClr val="tx1"/>
              </a:solidFill>
              <a:effectLst/>
              <a:latin typeface="Calibri" panose="020F050202020403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2144C0-4339-44F3-AB4A-59D0339ABC4B}"/>
              </a:ext>
            </a:extLst>
          </p:cNvPr>
          <p:cNvSpPr txBox="1"/>
          <p:nvPr/>
        </p:nvSpPr>
        <p:spPr>
          <a:xfrm>
            <a:off x="7220868" y="2246768"/>
            <a:ext cx="4045229" cy="648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400" b="1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rDAA</a:t>
            </a:r>
            <a:r>
              <a:rPr lang="en-US" sz="14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 </a:t>
            </a:r>
            <a:r>
              <a:rPr lang="en-US" sz="1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– regulated-DAA (details on the next slide)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LBT 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– Listen before Talk</a:t>
            </a:r>
            <a:endParaRPr lang="en-US" sz="14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1665D2-4B98-65DD-877A-4E638A60512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Ratnesh Kumbhkar, Intel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A5FA3548-D80F-8D41-427E-11D76257E7F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23A9888-CE93-1E20-B061-D96803B6C91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97766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243CA11-156C-D6C1-B571-681C6AAD10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/>
              <a:t>The goal is -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To establish an upper limit on the interference caused by Bluetooth device to Wi-Fi when using DAA.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To expand upon the widely used methodology currently utilized in the ETSI domain and the industry at large for 2.4GHz band (EN 300 328) [1]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EEB2EBC4-5045-9407-E5E6-2E4C1DEA25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09600"/>
            <a:ext cx="10361084" cy="1065213"/>
          </a:xfrm>
        </p:spPr>
        <p:txBody>
          <a:bodyPr/>
          <a:lstStyle/>
          <a:p>
            <a:r>
              <a:rPr lang="en-US" dirty="0"/>
              <a:t>Regulated-Detect-and-Avoid (rDAA)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91E7209-FD2A-D11C-ABEA-92456B489637}"/>
              </a:ext>
            </a:extLst>
          </p:cNvPr>
          <p:cNvSpPr txBox="1"/>
          <p:nvPr/>
        </p:nvSpPr>
        <p:spPr>
          <a:xfrm>
            <a:off x="1112126" y="3625632"/>
            <a:ext cx="9965634" cy="1106707"/>
          </a:xfrm>
          <a:prstGeom prst="rect">
            <a:avLst/>
          </a:prstGeom>
          <a:ln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6511121"/>
                      <a:gd name="connsiteY0" fmla="*/ 0 h 1587970"/>
                      <a:gd name="connsiteX1" fmla="*/ 6511121 w 6511121"/>
                      <a:gd name="connsiteY1" fmla="*/ 0 h 1587970"/>
                      <a:gd name="connsiteX2" fmla="*/ 6511121 w 6511121"/>
                      <a:gd name="connsiteY2" fmla="*/ 1587970 h 1587970"/>
                      <a:gd name="connsiteX3" fmla="*/ 0 w 6511121"/>
                      <a:gd name="connsiteY3" fmla="*/ 1587970 h 1587970"/>
                      <a:gd name="connsiteX4" fmla="*/ 0 w 6511121"/>
                      <a:gd name="connsiteY4" fmla="*/ 0 h 158797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6511121" h="1587970" fill="none" extrusionOk="0">
                        <a:moveTo>
                          <a:pt x="0" y="0"/>
                        </a:moveTo>
                        <a:cubicBezTo>
                          <a:pt x="2143065" y="-49533"/>
                          <a:pt x="3840461" y="-14809"/>
                          <a:pt x="6511121" y="0"/>
                        </a:cubicBezTo>
                        <a:cubicBezTo>
                          <a:pt x="6652053" y="204624"/>
                          <a:pt x="6646116" y="1243004"/>
                          <a:pt x="6511121" y="1587970"/>
                        </a:cubicBezTo>
                        <a:cubicBezTo>
                          <a:pt x="5125387" y="1539739"/>
                          <a:pt x="2350433" y="1672425"/>
                          <a:pt x="0" y="1587970"/>
                        </a:cubicBezTo>
                        <a:cubicBezTo>
                          <a:pt x="-101537" y="1315904"/>
                          <a:pt x="-44624" y="581479"/>
                          <a:pt x="0" y="0"/>
                        </a:cubicBezTo>
                        <a:close/>
                      </a:path>
                      <a:path w="6511121" h="1587970" stroke="0" extrusionOk="0">
                        <a:moveTo>
                          <a:pt x="0" y="0"/>
                        </a:moveTo>
                        <a:cubicBezTo>
                          <a:pt x="2277411" y="118645"/>
                          <a:pt x="5401938" y="116012"/>
                          <a:pt x="6511121" y="0"/>
                        </a:cubicBezTo>
                        <a:cubicBezTo>
                          <a:pt x="6620933" y="508882"/>
                          <a:pt x="6383533" y="940157"/>
                          <a:pt x="6511121" y="1587970"/>
                        </a:cubicBezTo>
                        <a:cubicBezTo>
                          <a:pt x="4040173" y="1722570"/>
                          <a:pt x="1892708" y="1430774"/>
                          <a:pt x="0" y="1587970"/>
                        </a:cubicBezTo>
                        <a:cubicBezTo>
                          <a:pt x="-28984" y="1273312"/>
                          <a:pt x="-52423" y="703970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normAutofit fontScale="85000" lnSpcReduction="20000"/>
          </a:bodyPr>
          <a:lstStyle/>
          <a:p>
            <a:pPr algn="ctr"/>
            <a:r>
              <a:rPr lang="en-US" sz="2400" b="1" u="sng" dirty="0">
                <a:solidFill>
                  <a:schemeClr val="bg1"/>
                </a:solidFill>
              </a:rPr>
              <a:t>Proposed </a:t>
            </a:r>
            <a:r>
              <a:rPr lang="en-US" sz="2400" b="1" u="sng" dirty="0" err="1">
                <a:solidFill>
                  <a:schemeClr val="bg1"/>
                </a:solidFill>
              </a:rPr>
              <a:t>rDAA</a:t>
            </a:r>
            <a:r>
              <a:rPr lang="en-US" sz="2400" b="1" u="sng" dirty="0">
                <a:solidFill>
                  <a:schemeClr val="bg1"/>
                </a:solidFill>
              </a:rPr>
              <a:t> Requirement</a:t>
            </a:r>
          </a:p>
          <a:p>
            <a:r>
              <a:rPr lang="en-US" sz="2400" dirty="0">
                <a:solidFill>
                  <a:schemeClr val="bg1"/>
                </a:solidFill>
              </a:rPr>
              <a:t>A Bluetooth device shall not do cumulative transmissions above X dBm EIRP (e.g., 0dBm) exceeding Y ms (e.g.,20ms) in a 20MHz Wi-Fi channel once an interference energy of at least Z dBm/MHz (e.g., -70dBm/MHz) starts within the same 20MHz channel. </a:t>
            </a:r>
          </a:p>
          <a:p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CCF5449C-85E4-2F84-E6A4-2C86B42411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A7F39B8D-8AE6-C065-EE5E-56E4A4395BB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Ratnesh Kumbhkar, Intel</a:t>
            </a:r>
            <a:endParaRPr lang="en-GB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47C06713-B922-AE4D-FC41-C460767EBB4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51A7548-32E8-7BF6-8507-E181059ABA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80914" y="4811951"/>
            <a:ext cx="5628058" cy="1675798"/>
          </a:xfrm>
          <a:prstGeom prst="rect">
            <a:avLst/>
          </a:prstGeo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01F077-1BFB-3294-73CE-3CBCA33AFC8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59686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5303A44-F87F-9B92-EFCB-DC8C368009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3182" y="1751014"/>
            <a:ext cx="6735418" cy="4497386"/>
          </a:xfrm>
        </p:spPr>
        <p:txBody>
          <a:bodyPr>
            <a:normAutofit fontScale="925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Transition from </a:t>
            </a:r>
            <a:r>
              <a:rPr lang="en-US" dirty="0" err="1"/>
              <a:t>rDAA</a:t>
            </a:r>
            <a:r>
              <a:rPr lang="en-US" dirty="0"/>
              <a:t> to LBT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If  there is significant spectrum overlap and Bluetooth is unable to locate an adequate number of channels to function outside the Wi-Fi occupied spectrum.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Likely useful when Wi-Fi has low to moderate traffic load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Transition from LBT to </a:t>
            </a:r>
            <a:r>
              <a:rPr lang="en-US" dirty="0" err="1"/>
              <a:t>rDAA</a:t>
            </a: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If scans find unused spectrum for Bluetooth to use, it may be advantageous to switch to </a:t>
            </a:r>
            <a:r>
              <a:rPr lang="en-US" dirty="0" err="1"/>
              <a:t>rDAA</a:t>
            </a:r>
            <a:r>
              <a:rPr lang="en-US" dirty="0"/>
              <a:t>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As highlighted in our previous results, relying on LBT-based access can potentially lead to glitches for Bluetooth. [4]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accent6"/>
                </a:solidFill>
              </a:rPr>
              <a:t>Note</a:t>
            </a:r>
            <a:r>
              <a:rPr lang="en-US" dirty="0">
                <a:solidFill>
                  <a:schemeClr val="accent6"/>
                </a:solidFill>
              </a:rPr>
              <a:t>: Compliance with regulations will take precedence over the selection of a channel access method.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036B0F4B-ACAA-98DB-AFA3-4429B57D32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09600"/>
            <a:ext cx="10361084" cy="1065213"/>
          </a:xfrm>
        </p:spPr>
        <p:txBody>
          <a:bodyPr/>
          <a:lstStyle/>
          <a:p>
            <a:r>
              <a:rPr lang="en-US" dirty="0"/>
              <a:t>Higher Band Mode</a:t>
            </a:r>
          </a:p>
        </p:txBody>
      </p:sp>
      <p:pic>
        <p:nvPicPr>
          <p:cNvPr id="7" name="Content Placeholder 9">
            <a:extLst>
              <a:ext uri="{FF2B5EF4-FFF2-40B4-BE49-F238E27FC236}">
                <a16:creationId xmlns:a16="http://schemas.microsoft.com/office/drawing/2014/main" id="{F13CD349-3A92-F65E-C706-F6EED28DA5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687962" y="1870073"/>
            <a:ext cx="3940445" cy="2598409"/>
          </a:xfrm>
          <a:prstGeom prst="rect">
            <a:avLst/>
          </a:prstGeom>
        </p:spPr>
      </p:pic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232677-57A2-9D51-9D73-2575AAE0EB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Ratnesh Kumbhkar, Intel</a:t>
            </a:r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AAC4F76-962D-42FC-FB61-CF7E93B5F5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33A33B0-5751-BE72-63EB-53A645127AC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08013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82FD87B-2868-EEF4-440D-D007C48E76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3183" y="1117600"/>
            <a:ext cx="4982818" cy="4980471"/>
          </a:xfrm>
        </p:spPr>
        <p:txBody>
          <a:bodyPr>
            <a:normAutofit/>
          </a:bodyPr>
          <a:lstStyle/>
          <a:p>
            <a:pPr marL="0" marR="0" lv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Set of parameters</a:t>
            </a:r>
          </a:p>
          <a:p>
            <a:pPr marL="0" marR="0" lv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600" dirty="0">
              <a:effectLst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0" marR="0" lv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600" dirty="0"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0" marR="0" lv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600" dirty="0">
              <a:effectLst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0" marR="0" lv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600" dirty="0"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0" marR="0" lv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600" dirty="0">
              <a:effectLst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0" marR="0" lv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600" dirty="0">
              <a:effectLst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0" marR="0" lv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600" dirty="0"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0" marR="0" lv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600" dirty="0">
              <a:effectLst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0" marR="0" lv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600" b="1" dirty="0">
              <a:effectLst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0" marR="0" lv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effectLst/>
                <a:ea typeface="Yu Mincho" panose="02020400000000000000" pitchFamily="18" charset="-128"/>
                <a:cs typeface="Arial" panose="020B0604020202020204" pitchFamily="34" charset="0"/>
              </a:rPr>
              <a:t>Assumptions</a:t>
            </a:r>
            <a:r>
              <a:rPr lang="en-US" sz="1600" dirty="0">
                <a:effectLst/>
                <a:ea typeface="Yu Mincho" panose="02020400000000000000" pitchFamily="18" charset="-128"/>
                <a:cs typeface="Arial" panose="020B0604020202020204" pitchFamily="34" charset="0"/>
              </a:rPr>
              <a:t>: </a:t>
            </a:r>
            <a:r>
              <a:rPr lang="en-US" sz="1600" b="0" dirty="0">
                <a:effectLst/>
                <a:ea typeface="Yu Mincho" panose="02020400000000000000" pitchFamily="18" charset="-128"/>
                <a:cs typeface="Arial" panose="020B0604020202020204" pitchFamily="34" charset="0"/>
              </a:rPr>
              <a:t>A Bluetooth device can obtain the channel state information using the following two methods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b="0" dirty="0">
                <a:effectLst/>
                <a:ea typeface="Yu Mincho" panose="02020400000000000000" pitchFamily="18" charset="-128"/>
              </a:rPr>
              <a:t>Active scans refer to those conducted during normal transmit and receive operations. 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b="0" dirty="0">
                <a:effectLst/>
                <a:ea typeface="Yu Mincho" panose="02020400000000000000" pitchFamily="18" charset="-128"/>
              </a:rPr>
              <a:t>Passive scans refers to those carried out during periods of inactivity by specifically turning the scanner ON for scanning purposes</a:t>
            </a:r>
            <a:endParaRPr lang="en-US" sz="1600" b="0" dirty="0">
              <a:effectLst/>
              <a:ea typeface="Yu Mincho" panose="02020400000000000000" pitchFamily="18" charset="-128"/>
              <a:cs typeface="Arial" panose="020B0604020202020204" pitchFamily="34" charset="0"/>
            </a:endParaRP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859B08F0-1B55-B040-5636-037EEA9647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09600"/>
            <a:ext cx="10361084" cy="685799"/>
          </a:xfrm>
        </p:spPr>
        <p:txBody>
          <a:bodyPr/>
          <a:lstStyle/>
          <a:p>
            <a:r>
              <a:rPr lang="en-US" dirty="0"/>
              <a:t>Example using rDAA</a:t>
            </a:r>
          </a:p>
        </p:txBody>
      </p:sp>
      <p:sp>
        <p:nvSpPr>
          <p:cNvPr id="7" name="Content Placeholder 4">
            <a:extLst>
              <a:ext uri="{FF2B5EF4-FFF2-40B4-BE49-F238E27FC236}">
                <a16:creationId xmlns:a16="http://schemas.microsoft.com/office/drawing/2014/main" id="{7A2C805F-B0BB-1030-A09A-AEC2B6695B25}"/>
              </a:ext>
            </a:extLst>
          </p:cNvPr>
          <p:cNvSpPr txBox="1">
            <a:spLocks/>
          </p:cNvSpPr>
          <p:nvPr/>
        </p:nvSpPr>
        <p:spPr>
          <a:xfrm>
            <a:off x="6096000" y="1117600"/>
            <a:ext cx="4982818" cy="47090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7663" indent="-347663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2625" indent="-3429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–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0288" indent="-3429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9538" indent="-347663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Courier New" panose="02070309020205020404" pitchFamily="49" charset="0"/>
              <a:buChar char="o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12913" indent="-334963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Wingdings 3" panose="05040102010807070707" pitchFamily="18" charset="2"/>
              <a:buChar char="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/>
          </a:p>
        </p:txBody>
      </p:sp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BBE04602-C162-F8E8-147D-9E087AC37AF5}"/>
              </a:ext>
            </a:extLst>
          </p:cNvPr>
          <p:cNvSpPr txBox="1">
            <a:spLocks/>
          </p:cNvSpPr>
          <p:nvPr/>
        </p:nvSpPr>
        <p:spPr>
          <a:xfrm>
            <a:off x="6233490" y="1526162"/>
            <a:ext cx="4982818" cy="44174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7663" indent="-347663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2625" indent="-3429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–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0288" indent="-3429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9538" indent="-347663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Courier New" panose="02070309020205020404" pitchFamily="49" charset="0"/>
              <a:buChar char="o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12913" indent="-334963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Wingdings 3" panose="05040102010807070707" pitchFamily="18" charset="2"/>
              <a:buChar char="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sz="1800" dirty="0">
                <a:effectLst/>
                <a:ea typeface="Yu Mincho" panose="02020400000000000000" pitchFamily="18" charset="-128"/>
              </a:rPr>
              <a:t>2MHz wide scanning capability</a:t>
            </a: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sz="1800" dirty="0">
                <a:effectLst/>
                <a:ea typeface="Yu Mincho" panose="02020400000000000000" pitchFamily="18" charset="-128"/>
              </a:rPr>
              <a:t>Different values of observations per second (sum of active and passive scans)</a:t>
            </a:r>
          </a:p>
          <a:p>
            <a:pPr lvl="1">
              <a:lnSpc>
                <a:spcPct val="115000"/>
              </a:lnSpc>
              <a:spcBef>
                <a:spcPts val="0"/>
              </a:spcBef>
            </a:pPr>
            <a:r>
              <a:rPr lang="en-US" sz="1400" dirty="0">
                <a:ea typeface="Yu Mincho" panose="02020400000000000000" pitchFamily="18" charset="-128"/>
              </a:rPr>
              <a:t>[200, 500, 1000, 1500, 2000]</a:t>
            </a:r>
            <a:endParaRPr lang="en-US" sz="1400" dirty="0">
              <a:effectLst/>
              <a:ea typeface="Yu Mincho" panose="02020400000000000000" pitchFamily="18" charset="-128"/>
            </a:endParaRP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sz="1800" dirty="0">
                <a:ea typeface="Yu Mincho" panose="02020400000000000000" pitchFamily="18" charset="-128"/>
              </a:rPr>
              <a:t>Bluetooth device limits transmission to ≤20ms in a 20MHz Wi-Fi channel</a:t>
            </a:r>
          </a:p>
          <a:p>
            <a:pPr lvl="1">
              <a:lnSpc>
                <a:spcPct val="115000"/>
              </a:lnSpc>
              <a:spcBef>
                <a:spcPts val="0"/>
              </a:spcBef>
            </a:pPr>
            <a:r>
              <a:rPr lang="en-US" sz="1400" dirty="0">
                <a:effectLst/>
                <a:ea typeface="Yu Mincho" panose="02020400000000000000" pitchFamily="18" charset="-128"/>
                <a:cs typeface="Arial" panose="020B0604020202020204" pitchFamily="34" charset="0"/>
              </a:rPr>
              <a:t>Expectation is that total Bluetooth transmission time shall not exceed 8×20ms = 160ms in the Wi-Fi occupied 160MHz band.</a:t>
            </a:r>
            <a:endParaRPr lang="en-US" sz="1400" dirty="0">
              <a:effectLst/>
              <a:ea typeface="Yu Mincho" panose="02020400000000000000" pitchFamily="18" charset="-128"/>
            </a:endParaRP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sz="1800" dirty="0">
                <a:ea typeface="Yu Mincho" panose="02020400000000000000" pitchFamily="18" charset="-128"/>
              </a:rPr>
              <a:t>A 20MHz band is vacated if 50% of channels in this band are found to be busy</a:t>
            </a:r>
          </a:p>
          <a:p>
            <a:pPr>
              <a:lnSpc>
                <a:spcPct val="115000"/>
              </a:lnSpc>
              <a:spcBef>
                <a:spcPts val="0"/>
              </a:spcBef>
            </a:pPr>
            <a:endParaRPr lang="en-US" sz="1800" dirty="0">
              <a:ea typeface="Yu Mincho" panose="02020400000000000000" pitchFamily="18" charset="-128"/>
            </a:endParaRPr>
          </a:p>
          <a:p>
            <a:pPr>
              <a:lnSpc>
                <a:spcPct val="115000"/>
              </a:lnSpc>
              <a:spcBef>
                <a:spcPts val="0"/>
              </a:spcBef>
            </a:pPr>
            <a:endParaRPr lang="en-US" sz="1800" dirty="0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351757A4-1F0E-CABB-F602-ACE403AEDF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0359094"/>
              </p:ext>
            </p:extLst>
          </p:nvPr>
        </p:nvGraphicFramePr>
        <p:xfrm>
          <a:off x="1343105" y="1526163"/>
          <a:ext cx="4037608" cy="197739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018804">
                  <a:extLst>
                    <a:ext uri="{9D8B030D-6E8A-4147-A177-3AD203B41FA5}">
                      <a16:colId xmlns:a16="http://schemas.microsoft.com/office/drawing/2014/main" val="3486274610"/>
                    </a:ext>
                  </a:extLst>
                </a:gridCol>
                <a:gridCol w="2018804">
                  <a:extLst>
                    <a:ext uri="{9D8B030D-6E8A-4147-A177-3AD203B41FA5}">
                      <a16:colId xmlns:a16="http://schemas.microsoft.com/office/drawing/2014/main" val="1529276776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ISO interval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7.5ms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4966044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Number of subevents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0475015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Subevent duration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1ms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3288348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Bluetooth channel bandwidth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2MHz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4975884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Bluetooth hopping bandwidth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320MHz (160 channels)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2605509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Wi-Fi bandwidth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160MHz (overlap of 50%),</a:t>
                      </a:r>
                      <a:endParaRPr lang="en-US" sz="1400" b="0" u="none" strike="noStrike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algn="l" fontAlgn="b"/>
                      <a:r>
                        <a:rPr lang="en-US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Eight 20MHz channels</a:t>
                      </a:r>
                      <a:endParaRPr lang="en-US" sz="140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78785256"/>
                  </a:ext>
                </a:extLst>
              </a:tr>
            </a:tbl>
          </a:graphicData>
        </a:graphic>
      </p:graphicFrame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77CA4D54-AF81-9216-7C32-B37947D62CB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Ratnesh Kumbhkar, Intel</a:t>
            </a:r>
            <a:endParaRPr lang="en-GB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D9992B8-D851-CAE3-29CE-3DE82DBB15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BB303CC-5BDF-7644-E638-09DAA12ECA5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25669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85B0A3-6E41-CC46-E133-0F89EF461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Collision with Wi-Fi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29E072-A724-B3F0-A7CC-986B63191E1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568CA8-2BC8-DBDD-C94B-748BAB22E7B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Ratnesh Kumbhkar, Intel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BA1E728-DF0B-5C10-913E-8065BFFEF3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13158" y="2210333"/>
            <a:ext cx="3733800" cy="279928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D537400-D3B4-9336-047F-0D47EAF39A0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278842" y="2209800"/>
            <a:ext cx="3733800" cy="280035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3F2CF790-4093-54BB-BC78-8DDB7166056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45042" y="2210333"/>
            <a:ext cx="3733800" cy="2799283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94338F9-A80A-4548-CDF4-AC7DED430C32}"/>
              </a:ext>
            </a:extLst>
          </p:cNvPr>
          <p:cNvCxnSpPr/>
          <p:nvPr/>
        </p:nvCxnSpPr>
        <p:spPr bwMode="auto">
          <a:xfrm>
            <a:off x="1600200" y="5245405"/>
            <a:ext cx="73914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4644F79D-BF64-6BFF-88CA-1952EAE3655F}"/>
              </a:ext>
            </a:extLst>
          </p:cNvPr>
          <p:cNvCxnSpPr/>
          <p:nvPr/>
        </p:nvCxnSpPr>
        <p:spPr bwMode="auto">
          <a:xfrm flipV="1">
            <a:off x="1600200" y="4781016"/>
            <a:ext cx="0" cy="4572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EE2AD3B6-2D04-C99E-8240-EA006722577A}"/>
              </a:ext>
            </a:extLst>
          </p:cNvPr>
          <p:cNvCxnSpPr>
            <a:cxnSpLocks/>
          </p:cNvCxnSpPr>
          <p:nvPr/>
        </p:nvCxnSpPr>
        <p:spPr bwMode="auto">
          <a:xfrm flipV="1">
            <a:off x="5334000" y="4784436"/>
            <a:ext cx="0" cy="77816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2CEA3CD3-52AE-23EC-F7F9-05B2086FC70A}"/>
              </a:ext>
            </a:extLst>
          </p:cNvPr>
          <p:cNvCxnSpPr/>
          <p:nvPr/>
        </p:nvCxnSpPr>
        <p:spPr bwMode="auto">
          <a:xfrm flipV="1">
            <a:off x="8991600" y="4781016"/>
            <a:ext cx="0" cy="4572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CB7BB033-86C0-493D-8175-DFEC64E4E4A6}"/>
              </a:ext>
            </a:extLst>
          </p:cNvPr>
          <p:cNvSpPr txBox="1"/>
          <p:nvPr/>
        </p:nvSpPr>
        <p:spPr>
          <a:xfrm>
            <a:off x="3048000" y="5558135"/>
            <a:ext cx="49646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Corresponds to 20ms for this example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F7C9B8C-E81C-F051-4901-CBF9BD4D14CF}"/>
              </a:ext>
            </a:extLst>
          </p:cNvPr>
          <p:cNvSpPr/>
          <p:nvPr/>
        </p:nvSpPr>
        <p:spPr bwMode="auto">
          <a:xfrm>
            <a:off x="2743200" y="2209800"/>
            <a:ext cx="1371600" cy="228600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8A23E38-AEF3-CCE8-B194-A7FAA85709DB}"/>
              </a:ext>
            </a:extLst>
          </p:cNvPr>
          <p:cNvSpPr/>
          <p:nvPr/>
        </p:nvSpPr>
        <p:spPr bwMode="auto">
          <a:xfrm>
            <a:off x="6457957" y="2209800"/>
            <a:ext cx="1371600" cy="228600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7882163-F812-3F8C-A65B-592D9484834A}"/>
              </a:ext>
            </a:extLst>
          </p:cNvPr>
          <p:cNvSpPr/>
          <p:nvPr/>
        </p:nvSpPr>
        <p:spPr bwMode="auto">
          <a:xfrm>
            <a:off x="10092272" y="2182409"/>
            <a:ext cx="1413927" cy="228600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Date Placeholder 21">
            <a:extLst>
              <a:ext uri="{FF2B5EF4-FFF2-40B4-BE49-F238E27FC236}">
                <a16:creationId xmlns:a16="http://schemas.microsoft.com/office/drawing/2014/main" id="{EF4771EB-B479-95BB-7C90-A683102B979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7294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21752</TotalTime>
  <Words>932</Words>
  <Application>Microsoft Office PowerPoint</Application>
  <PresentationFormat>Widescreen</PresentationFormat>
  <Paragraphs>134</Paragraphs>
  <Slides>12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Symbol</vt:lpstr>
      <vt:lpstr>Times New Roman</vt:lpstr>
      <vt:lpstr>Office Theme</vt:lpstr>
      <vt:lpstr>Microsoft Word 97 - 2003 Document</vt:lpstr>
      <vt:lpstr>Proposal for Bluetooth and Wi-Fi Coexistence in 5 and 6GHz</vt:lpstr>
      <vt:lpstr>Introduction</vt:lpstr>
      <vt:lpstr>Key Principles of the Proposal</vt:lpstr>
      <vt:lpstr>Existing Toolset in Bluetooth for Coexistence</vt:lpstr>
      <vt:lpstr>State Machine for Higher Band Operation</vt:lpstr>
      <vt:lpstr>Regulated-Detect-and-Avoid (rDAA)</vt:lpstr>
      <vt:lpstr>Higher Band Mode</vt:lpstr>
      <vt:lpstr>Example using rDAA</vt:lpstr>
      <vt:lpstr>Collision with Wi-Fi</vt:lpstr>
      <vt:lpstr>Time to Vacate Wi-Fi-occupied Band</vt:lpstr>
      <vt:lpstr>Summary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Kumbhkar, Ratnesh</dc:creator>
  <cp:lastModifiedBy>Kumbhkar, Ratnesh</cp:lastModifiedBy>
  <cp:revision>2</cp:revision>
  <cp:lastPrinted>1601-01-01T00:00:00Z</cp:lastPrinted>
  <dcterms:created xsi:type="dcterms:W3CDTF">2023-12-27T17:26:30Z</dcterms:created>
  <dcterms:modified xsi:type="dcterms:W3CDTF">2024-01-15T04:26:50Z</dcterms:modified>
</cp:coreProperties>
</file>