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6"/>
  </p:notesMasterIdLst>
  <p:handoutMasterIdLst>
    <p:handoutMasterId r:id="rId67"/>
  </p:handoutMasterIdLst>
  <p:sldIdLst>
    <p:sldId id="269" r:id="rId2"/>
    <p:sldId id="392" r:id="rId3"/>
    <p:sldId id="574" r:id="rId4"/>
    <p:sldId id="619" r:id="rId5"/>
    <p:sldId id="374" r:id="rId6"/>
    <p:sldId id="564" r:id="rId7"/>
    <p:sldId id="403" r:id="rId8"/>
    <p:sldId id="267" r:id="rId9"/>
    <p:sldId id="534" r:id="rId10"/>
    <p:sldId id="268" r:id="rId11"/>
    <p:sldId id="416" r:id="rId12"/>
    <p:sldId id="571" r:id="rId13"/>
    <p:sldId id="576" r:id="rId14"/>
    <p:sldId id="496" r:id="rId15"/>
    <p:sldId id="577" r:id="rId16"/>
    <p:sldId id="417" r:id="rId17"/>
    <p:sldId id="415" r:id="rId18"/>
    <p:sldId id="369" r:id="rId19"/>
    <p:sldId id="365" r:id="rId20"/>
    <p:sldId id="366" r:id="rId21"/>
    <p:sldId id="367" r:id="rId22"/>
    <p:sldId id="405" r:id="rId23"/>
    <p:sldId id="376" r:id="rId24"/>
    <p:sldId id="373" r:id="rId25"/>
    <p:sldId id="418" r:id="rId26"/>
    <p:sldId id="419" r:id="rId27"/>
    <p:sldId id="371" r:id="rId28"/>
    <p:sldId id="288" r:id="rId29"/>
    <p:sldId id="285" r:id="rId30"/>
    <p:sldId id="286" r:id="rId31"/>
    <p:sldId id="284" r:id="rId32"/>
    <p:sldId id="566" r:id="rId33"/>
    <p:sldId id="283" r:id="rId34"/>
    <p:sldId id="567" r:id="rId35"/>
    <p:sldId id="430" r:id="rId36"/>
    <p:sldId id="287" r:id="rId37"/>
    <p:sldId id="565" r:id="rId38"/>
    <p:sldId id="289" r:id="rId39"/>
    <p:sldId id="572" r:id="rId40"/>
    <p:sldId id="569" r:id="rId41"/>
    <p:sldId id="568" r:id="rId42"/>
    <p:sldId id="324" r:id="rId43"/>
    <p:sldId id="570" r:id="rId44"/>
    <p:sldId id="323" r:id="rId45"/>
    <p:sldId id="280" r:id="rId46"/>
    <p:sldId id="340" r:id="rId47"/>
    <p:sldId id="346" r:id="rId48"/>
    <p:sldId id="347" r:id="rId49"/>
    <p:sldId id="348" r:id="rId50"/>
    <p:sldId id="349" r:id="rId51"/>
    <p:sldId id="350" r:id="rId52"/>
    <p:sldId id="351" r:id="rId53"/>
    <p:sldId id="290" r:id="rId54"/>
    <p:sldId id="438" r:id="rId55"/>
    <p:sldId id="618" r:id="rId56"/>
    <p:sldId id="341" r:id="rId57"/>
    <p:sldId id="326" r:id="rId58"/>
    <p:sldId id="423" r:id="rId59"/>
    <p:sldId id="377" r:id="rId60"/>
    <p:sldId id="306" r:id="rId61"/>
    <p:sldId id="562" r:id="rId62"/>
    <p:sldId id="458" r:id="rId63"/>
    <p:sldId id="281" r:id="rId64"/>
    <p:sldId id="307"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619"/>
            <p14:sldId id="374"/>
            <p14:sldId id="564"/>
            <p14:sldId id="403"/>
            <p14:sldId id="267"/>
            <p14:sldId id="534"/>
            <p14:sldId id="268"/>
            <p14:sldId id="416"/>
            <p14:sldId id="571"/>
            <p14:sldId id="576"/>
            <p14:sldId id="496"/>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618"/>
            <p14:sldId id="341"/>
            <p14:sldId id="326"/>
            <p14:sldId id="423"/>
            <p14:sldId id="377"/>
            <p14:sldId id="306"/>
            <p14:sldId id="562"/>
            <p14:sldId id="458"/>
          </p14:sldIdLst>
        </p14:section>
        <p14:section name="Monday" id="{4B7C112C-E236-4D4B-9841-D43330742BB2}">
          <p14:sldIdLst/>
        </p14:section>
        <p14:section name="Wednessday" id="{F21A492A-BA32-4758-8679-031504230AE7}">
          <p14:sldIdLst>
            <p14:sldId id="281"/>
            <p14:sldId id="307"/>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100" d="100"/>
          <a:sy n="100" d="100"/>
        </p:scale>
        <p:origin x="67" y="192"/>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802.11-24/0004r3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802.11-24/0004r3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10</a:t>
            </a:fld>
            <a:endParaRPr lang="en-GB"/>
          </a:p>
        </p:txBody>
      </p:sp>
    </p:spTree>
    <p:extLst>
      <p:ext uri="{BB962C8B-B14F-4D97-AF65-F5344CB8AC3E}">
        <p14:creationId xmlns:p14="http://schemas.microsoft.com/office/powerpoint/2010/main" val="2786265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14</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9356"/>
            <a:ext cx="12179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15</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16</a:t>
            </a:fld>
            <a:endParaRPr lang="en-US" altLang="en-US" sz="1200" b="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17</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a:t>July 2024</a:t>
            </a:r>
            <a:endParaRPr lang="en-GB" altLang="en-US" sz="14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18</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21</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22</a:t>
            </a:fld>
            <a:endParaRPr lang="en-US" altLang="en-US" sz="1200" b="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23</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23</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27</a:t>
            </a:fld>
            <a:endParaRPr lang="en-US" altLang="en-US" sz="1200" b="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31</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32</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32</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35</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35</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39</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39</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42</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42</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43</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43</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44</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44</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45</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45</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46</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46</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47</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47</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48</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48</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49</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49</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37024390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50</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50</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51</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51</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52</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52</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53</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53</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54</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54</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63</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63</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64</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64</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6</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802.11-24/0004r3</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July 2024</a:t>
            </a:r>
            <a:endParaRPr lang="en-US" altLang="en-US" sz="1400" dirty="0"/>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7</a:t>
            </a:fld>
            <a:endParaRPr lang="en-US" altLang="en-US" sz="1200"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8</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9</a:t>
            </a:fld>
            <a:endParaRPr lang="en-US" altLang="en-US" sz="1200" b="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2C05462-8841-55BE-B73D-16A2AAE4143F}"/>
              </a:ext>
            </a:extLst>
          </p:cNvPr>
          <p:cNvSpPr>
            <a:spLocks noGrp="1" noChangeArrowheads="1"/>
          </p:cNvSpPr>
          <p:nvPr>
            <p:ph type="dt" idx="10"/>
          </p:nvPr>
        </p:nvSpPr>
        <p:spPr>
          <a:xfrm>
            <a:off x="929218" y="333375"/>
            <a:ext cx="2499783" cy="273050"/>
          </a:xfrm>
          <a:ln/>
        </p:spPr>
        <p:txBody>
          <a:bodyPr/>
          <a:lstStyle>
            <a:lvl1pPr>
              <a:defRPr/>
            </a:lvl1pPr>
          </a:lstStyle>
          <a:p>
            <a:r>
              <a:rPr lang="en-US" dirty="0"/>
              <a:t>July 2024</a:t>
            </a:r>
            <a:endParaRPr lang="en-GB" dirty="0"/>
          </a:p>
        </p:txBody>
      </p:sp>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a:t>July 2024</a:t>
            </a:r>
            <a:endParaRPr lang="en-US" dirty="0"/>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a:t>July 2024</a:t>
            </a:r>
            <a:endParaRPr lang="en-US" dirty="0"/>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a:t>July 2024</a:t>
            </a:r>
            <a:endParaRPr lang="en-US" dirty="0"/>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a:t>July 2024</a:t>
            </a:r>
            <a:endParaRPr lang="en-US" dirty="0"/>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a:t>July 2024</a:t>
            </a:r>
            <a:endParaRPr lang="en-US" dirty="0"/>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a:t>July 2024</a:t>
            </a:r>
            <a:endParaRPr lang="en-US" dirty="0"/>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2" name="Rectangle 3">
            <a:extLst>
              <a:ext uri="{FF2B5EF4-FFF2-40B4-BE49-F238E27FC236}">
                <a16:creationId xmlns:a16="http://schemas.microsoft.com/office/drawing/2014/main" id="{1E1ACA1C-5914-7600-1250-25C83FF9C954}"/>
              </a:ext>
            </a:extLst>
          </p:cNvPr>
          <p:cNvSpPr txBox="1">
            <a:spLocks noChangeArrowheads="1"/>
          </p:cNvSpPr>
          <p:nvPr userDrawn="1"/>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July 2024</a:t>
            </a:r>
            <a:endParaRPr lang="en-GB" dirty="0"/>
          </a:p>
        </p:txBody>
      </p:sp>
      <p:sp>
        <p:nvSpPr>
          <p:cNvPr id="6" name="Rectangle 4"/>
          <p:cNvSpPr>
            <a:spLocks noGrp="1" noChangeArrowheads="1"/>
          </p:cNvSpPr>
          <p:nvPr>
            <p:ph type="ftr" idx="11"/>
          </p:nvPr>
        </p:nvSpPr>
        <p:spPr>
          <a:ln/>
        </p:spPr>
        <p:txBody>
          <a:bodyPr/>
          <a:lstStyle>
            <a:lvl1pPr>
              <a:defRPr/>
            </a:lvl1pPr>
          </a:lstStyle>
          <a:p>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July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July 2024</a:t>
            </a:r>
            <a:endParaRPr lang="en-GB" dirty="0"/>
          </a:p>
        </p:txBody>
      </p:sp>
      <p:sp>
        <p:nvSpPr>
          <p:cNvPr id="4" name="Rectangle 4"/>
          <p:cNvSpPr>
            <a:spLocks noGrp="1" noChangeArrowheads="1"/>
          </p:cNvSpPr>
          <p:nvPr>
            <p:ph type="ftr" idx="11"/>
          </p:nvPr>
        </p:nvSpPr>
        <p:spPr>
          <a:ln/>
        </p:spPr>
        <p:txBody>
          <a:bodyPr/>
          <a:lstStyle>
            <a:lvl1pPr>
              <a:defRPr/>
            </a:lvl1pPr>
          </a:lstStyle>
          <a:p>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July 2024</a:t>
            </a:r>
            <a:endParaRPr lang="en-GB" dirty="0"/>
          </a:p>
        </p:txBody>
      </p:sp>
      <p:sp>
        <p:nvSpPr>
          <p:cNvPr id="3" name="Rectangle 4"/>
          <p:cNvSpPr>
            <a:spLocks noGrp="1" noChangeArrowheads="1"/>
          </p:cNvSpPr>
          <p:nvPr>
            <p:ph type="ftr" idx="11"/>
          </p:nvPr>
        </p:nvSpPr>
        <p:spPr>
          <a:ln/>
        </p:spPr>
        <p:txBody>
          <a:bodyPr/>
          <a:lstStyle>
            <a:lvl1pPr>
              <a:defRPr/>
            </a:lvl1pPr>
          </a:lstStyle>
          <a:p>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802.11-24/0004r3</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Lst>
  <p:hf sldNum="0" hdr="0" ft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tgevents.com.au/ieee2024/re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24/ec-24-0123-00-00EC-montreal-2024-july-802-plenary-things-to-know.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8.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ieee802.linespeed.com/filemanager/802.11/23" TargetMode="External"/><Relationship Id="rId4" Type="http://schemas.openxmlformats.org/officeDocument/2006/relationships/hyperlink" Target="https://mentor.ieee.org/802.11/documents"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endParaRPr lang="en-US" altLang="en-US" sz="1800" dirty="0"/>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2024-07-10</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4097327821"/>
              </p:ext>
            </p:extLst>
          </p:nvPr>
        </p:nvGraphicFramePr>
        <p:xfrm>
          <a:off x="1271464" y="2342142"/>
          <a:ext cx="9858375" cy="2871787"/>
        </p:xfrm>
        <a:graphic>
          <a:graphicData uri="http://schemas.openxmlformats.org/presentationml/2006/ole">
            <mc:AlternateContent xmlns:mc="http://schemas.openxmlformats.org/markup-compatibility/2006">
              <mc:Choice xmlns:v="urn:schemas-microsoft-com:vml" Requires="v">
                <p:oleObj spid="_x0000_s1028" name="Document" r:id="rId4" imgW="8439175" imgH="2457322" progId="Word.Document.8">
                  <p:embed/>
                </p:oleObj>
              </mc:Choice>
              <mc:Fallback>
                <p:oleObj name="Document" r:id="rId4"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1271464" y="2342142"/>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2" name="Rectangle 5">
            <a:extLst>
              <a:ext uri="{FF2B5EF4-FFF2-40B4-BE49-F238E27FC236}">
                <a16:creationId xmlns:a16="http://schemas.microsoft.com/office/drawing/2014/main" id="{C61229AA-7ED0-A78D-0672-B801AFDD5B4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8" name="Date Placeholder 7">
            <a:extLst>
              <a:ext uri="{FF2B5EF4-FFF2-40B4-BE49-F238E27FC236}">
                <a16:creationId xmlns:a16="http://schemas.microsoft.com/office/drawing/2014/main" id="{425256DD-B82D-7AC1-10D3-E9DC063C48DD}"/>
              </a:ext>
            </a:extLst>
          </p:cNvPr>
          <p:cNvSpPr>
            <a:spLocks noGrp="1"/>
          </p:cNvSpPr>
          <p:nvPr>
            <p:ph type="dt" sz="half" idx="4294967295"/>
          </p:nvPr>
        </p:nvSpPr>
        <p:spPr>
          <a:xfrm>
            <a:off x="914400" y="6380957"/>
            <a:ext cx="2190749" cy="365125"/>
          </a:xfrm>
        </p:spPr>
        <p:txBody>
          <a:bodyPr/>
          <a:lstStyle/>
          <a:p>
            <a:pPr>
              <a:defRPr/>
            </a:pPr>
            <a:r>
              <a:rPr lang="en-US">
                <a:solidFill>
                  <a:prstClr val="black">
                    <a:tint val="75000"/>
                  </a:prstClr>
                </a:solidFill>
              </a:rPr>
              <a:t>July 2024</a:t>
            </a:r>
            <a:endParaRPr lang="en-US" dirty="0">
              <a:solidFill>
                <a:prstClr val="black">
                  <a:tint val="75000"/>
                </a:prstClr>
              </a:solidFill>
            </a:endParaRPr>
          </a:p>
        </p:txBody>
      </p:sp>
    </p:spTree>
    <p:extLst>
      <p:ext uri="{BB962C8B-B14F-4D97-AF65-F5344CB8AC3E}">
        <p14:creationId xmlns:p14="http://schemas.microsoft.com/office/powerpoint/2010/main" val="295631551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11</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Robert Stacey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Tuncer </a:t>
            </a:r>
            <a:r>
              <a:rPr lang="en-US" sz="1400" dirty="0" err="1">
                <a:solidFill>
                  <a:prstClr val="black"/>
                </a:solidFill>
                <a:latin typeface="Calibri"/>
              </a:rPr>
              <a:t>Baykas</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6399205" y="1612550"/>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3790950"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Executive Committee</a:t>
            </a:r>
          </a:p>
          <a:p>
            <a:pPr algn="ctr" eaLnBrk="0" hangingPunct="0">
              <a:defRPr/>
            </a:pPr>
            <a:r>
              <a:rPr lang="en-US" sz="1600" dirty="0">
                <a:solidFill>
                  <a:prstClr val="black"/>
                </a:solidFill>
                <a:latin typeface="Calibri"/>
              </a:rPr>
              <a:t>James </a:t>
            </a:r>
            <a:r>
              <a:rPr lang="en-US" sz="1600" dirty="0" err="1">
                <a:solidFill>
                  <a:prstClr val="black"/>
                </a:solidFill>
                <a:latin typeface="Calibri"/>
              </a:rPr>
              <a:t>Gilb</a:t>
            </a:r>
            <a:r>
              <a:rPr lang="en-US" sz="1600" dirty="0">
                <a:solidFill>
                  <a:prstClr val="black"/>
                </a:solidFill>
                <a:latin typeface="Calibri"/>
              </a:rPr>
              <a:t>,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6" y="4297932"/>
            <a:ext cx="8842750" cy="954107"/>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 Jon Rosdahl		1</a:t>
            </a:r>
            <a:r>
              <a:rPr lang="en-US" sz="1400" baseline="30000" dirty="0">
                <a:solidFill>
                  <a:prstClr val="black"/>
                </a:solidFill>
                <a:latin typeface="Calibri"/>
              </a:rPr>
              <a:t>st</a:t>
            </a:r>
            <a:r>
              <a:rPr lang="en-US" sz="1400" dirty="0">
                <a:solidFill>
                  <a:prstClr val="black"/>
                </a:solidFill>
                <a:latin typeface="Calibri"/>
              </a:rPr>
              <a:t> Vice Chair - David </a:t>
            </a:r>
            <a:r>
              <a:rPr lang="en-US" sz="1400" dirty="0" err="1">
                <a:solidFill>
                  <a:prstClr val="black"/>
                </a:solidFill>
                <a:latin typeface="Calibri"/>
              </a:rPr>
              <a:t>Halasz</a:t>
            </a:r>
            <a:br>
              <a:rPr lang="en-US" sz="1400" dirty="0">
                <a:solidFill>
                  <a:prstClr val="black"/>
                </a:solidFill>
                <a:latin typeface="Calibri"/>
              </a:rPr>
            </a:br>
            <a:r>
              <a:rPr lang="en-US" sz="1400" dirty="0">
                <a:solidFill>
                  <a:prstClr val="black"/>
                </a:solidFill>
                <a:latin typeface="Calibri"/>
              </a:rPr>
              <a:t>Recording Secretary -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 George Zimmerman </a:t>
            </a:r>
          </a:p>
          <a:p>
            <a:r>
              <a:rPr lang="en-US" sz="1400" dirty="0">
                <a:solidFill>
                  <a:prstClr val="black"/>
                </a:solidFill>
                <a:latin typeface="Calibri"/>
              </a:rPr>
              <a:t>Treasurer - Clint Chaplin			Member Emeriti - Paul </a:t>
            </a:r>
            <a:r>
              <a:rPr lang="en-US" sz="1400" dirty="0" err="1">
                <a:solidFill>
                  <a:prstClr val="black"/>
                </a:solidFill>
                <a:latin typeface="Calibri"/>
              </a:rPr>
              <a:t>Nikolich</a:t>
            </a:r>
            <a:r>
              <a:rPr lang="en-US" sz="1400" dirty="0">
                <a:solidFill>
                  <a:prstClr val="black"/>
                </a:solidFill>
                <a:latin typeface="Calibri"/>
              </a:rPr>
              <a:t>, Geoff Thompson, Jason </a:t>
            </a:r>
            <a:r>
              <a:rPr lang="en-US" sz="1400" dirty="0" err="1">
                <a:solidFill>
                  <a:prstClr val="black"/>
                </a:solidFill>
                <a:latin typeface="Calibri"/>
              </a:rPr>
              <a:t>Potterf</a:t>
            </a:r>
            <a:r>
              <a:rPr lang="en-US" sz="1400" dirty="0">
                <a:solidFill>
                  <a:prstClr val="black"/>
                </a:solidFill>
                <a:latin typeface="Calibri"/>
              </a:rPr>
              <a:t> </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67C1A356-8E9E-231B-A7C0-19933B9A744A}"/>
              </a:ext>
            </a:extLst>
          </p:cNvPr>
          <p:cNvSpPr txBox="1">
            <a:spLocks noChangeArrowheads="1"/>
          </p:cNvSpPr>
          <p:nvPr/>
        </p:nvSpPr>
        <p:spPr>
          <a:xfrm>
            <a:off x="840978" y="287405"/>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July 2024</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12</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FA2C8811-8661-88B5-1DF3-7BEE3F2F49BF}"/>
              </a:ext>
            </a:extLst>
          </p:cNvPr>
          <p:cNvSpPr txBox="1">
            <a:spLocks noChangeArrowheads="1"/>
          </p:cNvSpPr>
          <p:nvPr/>
        </p:nvSpPr>
        <p:spPr>
          <a:xfrm>
            <a:off x="836779" y="282610"/>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July 2024</a:t>
            </a:r>
          </a:p>
        </p:txBody>
      </p:sp>
    </p:spTree>
    <p:extLst>
      <p:ext uri="{BB962C8B-B14F-4D97-AF65-F5344CB8AC3E}">
        <p14:creationId xmlns:p14="http://schemas.microsoft.com/office/powerpoint/2010/main" val="413645031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a:t>July 2024</a:t>
            </a:r>
            <a:endParaRPr lang="en-GB"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
        <p:nvSpPr>
          <p:cNvPr id="2" name="Rectangle 5">
            <a:extLst>
              <a:ext uri="{FF2B5EF4-FFF2-40B4-BE49-F238E27FC236}">
                <a16:creationId xmlns:a16="http://schemas.microsoft.com/office/drawing/2014/main" id="{6C502A7D-CB28-BA8E-9C8E-DC916B06673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8893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Text Box 6"/>
          <p:cNvSpPr txBox="1">
            <a:spLocks noChangeArrowheads="1"/>
          </p:cNvSpPr>
          <p:nvPr/>
        </p:nvSpPr>
        <p:spPr bwMode="auto">
          <a:xfrm rot="16200000">
            <a:off x="477867" y="1827582"/>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2752606" y="1149585"/>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11aa</a:t>
              </a:r>
            </a:p>
            <a:p>
              <a:pPr algn="ctr"/>
              <a:r>
                <a:rPr lang="en-US" sz="1100" b="1" dirty="0">
                  <a:solidFill>
                    <a:schemeClr val="tx1"/>
                  </a:solidFill>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11ae</a:t>
              </a:r>
            </a:p>
            <a:p>
              <a:pPr algn="ctr"/>
              <a:r>
                <a:rPr lang="en-US" sz="1100" b="1" dirty="0" err="1">
                  <a:solidFill>
                    <a:schemeClr val="tx1"/>
                  </a:solidFill>
                  <a:latin typeface="Tahoma" pitchFamily="34" charset="0"/>
                  <a:ea typeface="ＭＳ Ｐゴシック" charset="-128"/>
                  <a:cs typeface="Arial" pitchFamily="34" charset="0"/>
                </a:rPr>
                <a:t>QoS</a:t>
              </a:r>
              <a:r>
                <a:rPr lang="en-US" sz="1100" b="1" dirty="0">
                  <a:solidFill>
                    <a:schemeClr val="tx1"/>
                  </a:solidFill>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11ac -VHT</a:t>
              </a:r>
            </a:p>
            <a:p>
              <a:pPr algn="ctr"/>
              <a:r>
                <a:rPr lang="en-US" sz="1050" b="1" dirty="0">
                  <a:solidFill>
                    <a:schemeClr val="tx1"/>
                  </a:solidFill>
                  <a:latin typeface="Tahoma" pitchFamily="34" charset="0"/>
                  <a:ea typeface="ＭＳ Ｐゴシック" charset="-128"/>
                  <a:cs typeface="Arial" pitchFamily="34" charset="0"/>
                </a:rPr>
                <a:t>&gt;1 </a:t>
              </a:r>
              <a:r>
                <a:rPr lang="en-US" sz="1050" b="1" dirty="0" err="1">
                  <a:solidFill>
                    <a:schemeClr val="tx1"/>
                  </a:solidFill>
                  <a:latin typeface="Tahoma" pitchFamily="34" charset="0"/>
                  <a:ea typeface="ＭＳ Ｐゴシック" charset="-128"/>
                  <a:cs typeface="Arial" pitchFamily="34" charset="0"/>
                </a:rPr>
                <a:t>Gbps</a:t>
              </a:r>
              <a:r>
                <a:rPr lang="en-US" sz="1050" b="1" dirty="0">
                  <a:solidFill>
                    <a:schemeClr val="tx1"/>
                  </a:solidFill>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11ad - VHT</a:t>
              </a:r>
            </a:p>
            <a:p>
              <a:pPr algn="ctr"/>
              <a:r>
                <a:rPr lang="en-US" sz="1000" b="1" dirty="0">
                  <a:solidFill>
                    <a:schemeClr val="tx1"/>
                  </a:solidFill>
                  <a:latin typeface="Tahoma" pitchFamily="34" charset="0"/>
                  <a:ea typeface="ＭＳ Ｐゴシック" charset="-128"/>
                  <a:cs typeface="Arial" pitchFamily="34" charset="0"/>
                </a:rPr>
                <a:t>&gt;1 </a:t>
              </a:r>
              <a:r>
                <a:rPr lang="en-US" sz="1000" b="1" dirty="0" err="1">
                  <a:solidFill>
                    <a:schemeClr val="tx1"/>
                  </a:solidFill>
                  <a:latin typeface="Tahoma" pitchFamily="34" charset="0"/>
                  <a:ea typeface="ＭＳ Ｐゴシック" charset="-128"/>
                  <a:cs typeface="Arial" pitchFamily="34" charset="0"/>
                </a:rPr>
                <a:t>Gbps</a:t>
              </a:r>
              <a:r>
                <a:rPr lang="en-US" sz="1000" b="1" dirty="0">
                  <a:solidFill>
                    <a:schemeClr val="tx1"/>
                  </a:solidFill>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11af</a:t>
              </a:r>
            </a:p>
            <a:p>
              <a:pPr algn="ctr"/>
              <a:r>
                <a:rPr lang="en-US" sz="1100" b="1" dirty="0">
                  <a:solidFill>
                    <a:schemeClr val="tx1"/>
                  </a:solidFill>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92271" y="358593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47" name="Text Box 6"/>
          <p:cNvSpPr txBox="1">
            <a:spLocks noChangeArrowheads="1"/>
          </p:cNvSpPr>
          <p:nvPr/>
        </p:nvSpPr>
        <p:spPr bwMode="auto">
          <a:xfrm rot="16200000">
            <a:off x="165362" y="5032507"/>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22367" y="1124747"/>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22367" y="3929515"/>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93767" y="3814093"/>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83832" y="1124744"/>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11w</a:t>
              </a:r>
            </a:p>
            <a:p>
              <a:pPr algn="ctr"/>
              <a:r>
                <a:rPr lang="en-US" sz="1000" b="1" dirty="0">
                  <a:solidFill>
                    <a:schemeClr val="tx1"/>
                  </a:solidFill>
                  <a:latin typeface="Tahoma" pitchFamily="34" charset="0"/>
                  <a:ea typeface="ＭＳ Ｐゴシック" charset="-128"/>
                  <a:cs typeface="Arial" pitchFamily="34" charset="0"/>
                </a:rPr>
                <a:t>Management</a:t>
              </a:r>
            </a:p>
            <a:p>
              <a:pPr algn="ctr"/>
              <a:r>
                <a:rPr lang="en-US" sz="1000" b="1" dirty="0">
                  <a:solidFill>
                    <a:schemeClr val="tx1"/>
                  </a:solidFill>
                  <a:latin typeface="Tahoma" pitchFamily="34" charset="0"/>
                  <a:ea typeface="ＭＳ Ｐゴシック" charset="-128"/>
                  <a:cs typeface="Arial" pitchFamily="34" charset="0"/>
                </a:rPr>
                <a:t>Frame </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11k</a:t>
              </a:r>
            </a:p>
            <a:p>
              <a:pPr algn="ctr"/>
              <a:r>
                <a:rPr lang="en-US" sz="1000" b="1" dirty="0">
                  <a:solidFill>
                    <a:schemeClr val="tx1"/>
                  </a:solidFill>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11r</a:t>
              </a:r>
            </a:p>
            <a:p>
              <a:pPr algn="ctr"/>
              <a:r>
                <a:rPr lang="en-US" sz="1000" b="1" dirty="0">
                  <a:solidFill>
                    <a:schemeClr val="tx1"/>
                  </a:solidFill>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11v</a:t>
              </a:r>
            </a:p>
            <a:p>
              <a:pPr algn="ctr"/>
              <a:r>
                <a:rPr lang="en-US" sz="1000" b="1" dirty="0">
                  <a:solidFill>
                    <a:schemeClr val="tx1"/>
                  </a:solidFill>
                  <a:latin typeface="Tahoma" pitchFamily="34" charset="0"/>
                  <a:ea typeface="ＭＳ Ｐゴシック" charset="-128"/>
                  <a:cs typeface="Arial" pitchFamily="34" charset="0"/>
                </a:rPr>
                <a:t>Network</a:t>
              </a:r>
            </a:p>
            <a:p>
              <a:pPr algn="ctr"/>
              <a:r>
                <a:rPr lang="en-US" sz="1000" b="1" dirty="0">
                  <a:solidFill>
                    <a:schemeClr val="tx1"/>
                  </a:solidFill>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11s</a:t>
              </a:r>
            </a:p>
            <a:p>
              <a:pPr algn="ctr"/>
              <a:r>
                <a:rPr lang="en-US" sz="1000" b="1" dirty="0">
                  <a:solidFill>
                    <a:schemeClr val="tx1"/>
                  </a:solidFill>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11u</a:t>
              </a:r>
            </a:p>
            <a:p>
              <a:pPr algn="ctr"/>
              <a:r>
                <a:rPr lang="en-US" sz="1000" b="1" dirty="0">
                  <a:solidFill>
                    <a:schemeClr val="tx1"/>
                  </a:solidFill>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Tahoma" pitchFamily="34" charset="0"/>
                  <a:cs typeface="Tahoma" pitchFamily="34" charset="0"/>
                </a:rPr>
                <a:t>11y</a:t>
              </a:r>
            </a:p>
            <a:p>
              <a:pPr algn="ctr" eaLnBrk="0" hangingPunct="0"/>
              <a:r>
                <a:rPr lang="en-US" sz="1000" b="1" dirty="0">
                  <a:solidFill>
                    <a:schemeClr val="tx1"/>
                  </a:solidFill>
                  <a:latin typeface="Tahoma" pitchFamily="34" charset="0"/>
                  <a:ea typeface="Tahoma" pitchFamily="34" charset="0"/>
                  <a:cs typeface="Tahoma" pitchFamily="34" charset="0"/>
                </a:rPr>
                <a:t>Contention</a:t>
              </a:r>
            </a:p>
            <a:p>
              <a:pPr algn="ctr" eaLnBrk="0" hangingPunct="0"/>
              <a:r>
                <a:rPr lang="en-US" sz="1000" b="1" dirty="0">
                  <a:solidFill>
                    <a:schemeClr val="tx1"/>
                  </a:solidFill>
                  <a:latin typeface="Tahoma" pitchFamily="34" charset="0"/>
                  <a:ea typeface="Tahoma" pitchFamily="34" charset="0"/>
                  <a:cs typeface="Tahoma" pitchFamily="34" charset="0"/>
                </a:rPr>
                <a:t>Based</a:t>
              </a:r>
            </a:p>
            <a:p>
              <a:pPr algn="ctr" eaLnBrk="0" hangingPunct="0"/>
              <a:r>
                <a:rPr lang="en-US" sz="1000" b="1" dirty="0">
                  <a:solidFill>
                    <a:schemeClr val="tx1"/>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11n</a:t>
              </a:r>
            </a:p>
            <a:p>
              <a:pPr algn="ctr"/>
              <a:r>
                <a:rPr lang="en-US" sz="1000" b="1" dirty="0">
                  <a:solidFill>
                    <a:schemeClr val="tx1"/>
                  </a:solidFill>
                  <a:latin typeface="Tahoma" pitchFamily="34" charset="0"/>
                  <a:ea typeface="ＭＳ Ｐゴシック" charset="-128"/>
                  <a:cs typeface="Arial" pitchFamily="34" charset="0"/>
                </a:rPr>
                <a:t>High </a:t>
              </a:r>
            </a:p>
            <a:p>
              <a:pPr algn="ctr"/>
              <a:r>
                <a:rPr lang="en-US" sz="1000" b="1" dirty="0">
                  <a:solidFill>
                    <a:schemeClr val="tx1"/>
                  </a:solidFill>
                  <a:latin typeface="Tahoma" pitchFamily="34" charset="0"/>
                  <a:ea typeface="ＭＳ Ｐゴシック" charset="-128"/>
                  <a:cs typeface="Arial" pitchFamily="34" charset="0"/>
                </a:rPr>
                <a:t>Throughput</a:t>
              </a:r>
            </a:p>
            <a:p>
              <a:pPr algn="ctr"/>
              <a:r>
                <a:rPr lang="en-US" sz="1000" b="1" dirty="0">
                  <a:solidFill>
                    <a:schemeClr val="tx1"/>
                  </a:solidFill>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11z</a:t>
              </a:r>
            </a:p>
            <a:p>
              <a:pPr algn="ctr"/>
              <a:r>
                <a:rPr lang="en-US" sz="1000" b="1" dirty="0">
                  <a:solidFill>
                    <a:schemeClr val="tx1"/>
                  </a:solidFill>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11p</a:t>
              </a:r>
            </a:p>
            <a:p>
              <a:pPr algn="ctr"/>
              <a:r>
                <a:rPr lang="en-US" sz="1000" b="1" dirty="0">
                  <a:solidFill>
                    <a:schemeClr val="tx1"/>
                  </a:solidFill>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86958"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4" name="Group 3"/>
          <p:cNvGrpSpPr/>
          <p:nvPr/>
        </p:nvGrpSpPr>
        <p:grpSpPr>
          <a:xfrm>
            <a:off x="7549768" y="1172049"/>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11g</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11e</a:t>
              </a:r>
            </a:p>
            <a:p>
              <a:pPr algn="ctr"/>
              <a:r>
                <a:rPr lang="en-US" sz="1000" b="1" dirty="0" err="1">
                  <a:solidFill>
                    <a:schemeClr val="tx1"/>
                  </a:solidFill>
                  <a:latin typeface="Tahoma" pitchFamily="34" charset="0"/>
                  <a:ea typeface="ＭＳ Ｐゴシック" charset="-128"/>
                  <a:cs typeface="Arial" pitchFamily="34" charset="0"/>
                </a:rPr>
                <a:t>QoS</a:t>
              </a:r>
              <a:endParaRPr lang="en-US" sz="1000" b="1" dirty="0">
                <a:solidFill>
                  <a:schemeClr val="tx1"/>
                </a:solidFill>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11i</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11h</a:t>
              </a:r>
            </a:p>
            <a:p>
              <a:pPr algn="ctr"/>
              <a:r>
                <a:rPr lang="en-US" sz="1000" b="1" dirty="0">
                  <a:solidFill>
                    <a:schemeClr val="tx1"/>
                  </a:solidFill>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11j</a:t>
              </a:r>
            </a:p>
            <a:p>
              <a:pPr algn="ctr"/>
              <a:r>
                <a:rPr lang="en-US" sz="1000" b="1" dirty="0">
                  <a:solidFill>
                    <a:schemeClr val="tx1"/>
                  </a:solidFill>
                  <a:latin typeface="Tahoma" pitchFamily="34" charset="0"/>
                  <a:ea typeface="ＭＳ Ｐゴシック" charset="-128"/>
                  <a:cs typeface="Arial" pitchFamily="34" charset="0"/>
                </a:rPr>
                <a:t>JP bands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a:solidFill>
                    <a:schemeClr val="tx1"/>
                  </a:solidFill>
                  <a:latin typeface="Tahoma" pitchFamily="34" charset="0"/>
                  <a:ea typeface="ＭＳ Ｐゴシック" charset="-128"/>
                  <a:cs typeface="Arial" charset="0"/>
                </a:rPr>
                <a:t>11f </a:t>
              </a:r>
            </a:p>
            <a:p>
              <a:pPr algn="ctr">
                <a:defRPr/>
              </a:pPr>
              <a:r>
                <a:rPr lang="en-US" sz="1000" b="1" dirty="0">
                  <a:solidFill>
                    <a:schemeClr val="tx1"/>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9414"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8" name="Group 7"/>
          <p:cNvGrpSpPr/>
          <p:nvPr/>
        </p:nvGrpSpPr>
        <p:grpSpPr>
          <a:xfrm>
            <a:off x="9213055" y="1172049"/>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 </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11b</a:t>
              </a:r>
            </a:p>
            <a:p>
              <a:pPr algn="ctr"/>
              <a:r>
                <a:rPr lang="en-US" sz="1000" b="1" dirty="0">
                  <a:solidFill>
                    <a:schemeClr val="tx1"/>
                  </a:solidFill>
                  <a:latin typeface="Tahoma" pitchFamily="34" charset="0"/>
                  <a:ea typeface="ＭＳ Ｐゴシック" charset="-128"/>
                  <a:cs typeface="Arial" pitchFamily="34" charset="0"/>
                </a:rPr>
                <a:t>11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11d</a:t>
              </a:r>
            </a:p>
            <a:p>
              <a:pPr algn="ctr"/>
              <a:r>
                <a:rPr lang="en-US" sz="1000" b="1" dirty="0">
                  <a:solidFill>
                    <a:schemeClr val="tx1"/>
                  </a:solidFill>
                  <a:latin typeface="Tahoma" pitchFamily="34" charset="0"/>
                  <a:ea typeface="ＭＳ Ｐゴシック" charset="-128"/>
                  <a:cs typeface="Arial" pitchFamily="34" charset="0"/>
                </a:rPr>
                <a:t>Intl roaming </a:t>
              </a:r>
            </a:p>
          </p:txBody>
        </p:sp>
      </p:grpSp>
      <p:sp>
        <p:nvSpPr>
          <p:cNvPr id="55" name="Right Arrow 54"/>
          <p:cNvSpPr/>
          <p:nvPr/>
        </p:nvSpPr>
        <p:spPr bwMode="auto">
          <a:xfrm rot="10800000">
            <a:off x="10166752" y="3517706"/>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32785" name="AutoShape 12"/>
          <p:cNvSpPr>
            <a:spLocks noChangeArrowheads="1"/>
          </p:cNvSpPr>
          <p:nvPr/>
        </p:nvSpPr>
        <p:spPr bwMode="auto">
          <a:xfrm>
            <a:off x="10599767" y="1859823"/>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IEEE</a:t>
            </a:r>
          </a:p>
          <a:p>
            <a:pPr algn="ctr"/>
            <a:r>
              <a:rPr lang="en-US" sz="1400" b="1" dirty="0" err="1">
                <a:solidFill>
                  <a:schemeClr val="tx1"/>
                </a:solidFill>
                <a:latin typeface="Arial" panose="020B0604020202020204" pitchFamily="34" charset="0"/>
                <a:cs typeface="Arial" panose="020B0604020202020204" pitchFamily="34" charset="0"/>
              </a:rPr>
              <a:t>Std</a:t>
            </a:r>
            <a:endParaRPr lang="en-US" sz="1400" b="1" dirty="0">
              <a:solidFill>
                <a:schemeClr val="tx1"/>
              </a:solidFill>
              <a:latin typeface="Arial" panose="020B0604020202020204" pitchFamily="34" charset="0"/>
              <a:cs typeface="Arial" panose="020B0604020202020204" pitchFamily="34" charset="0"/>
            </a:endParaRPr>
          </a:p>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 -1997</a:t>
            </a:r>
          </a:p>
          <a:p>
            <a:pPr algn="ctr"/>
            <a:endParaRPr lang="en-US" sz="1000" b="1" dirty="0">
              <a:latin typeface="Tahoma" pitchFamily="34" charset="0"/>
              <a:ea typeface="ＭＳ Ｐゴシック" charset="-128"/>
              <a:cs typeface="Arial" pitchFamily="34" charset="0"/>
            </a:endParaRPr>
          </a:p>
        </p:txBody>
      </p:sp>
      <p:grpSp>
        <p:nvGrpSpPr>
          <p:cNvPr id="49" name="Group 48"/>
          <p:cNvGrpSpPr/>
          <p:nvPr/>
        </p:nvGrpSpPr>
        <p:grpSpPr>
          <a:xfrm>
            <a:off x="919566" y="1149585"/>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11aq</a:t>
              </a:r>
            </a:p>
            <a:p>
              <a:pPr algn="ctr"/>
              <a:r>
                <a:rPr lang="en-US" sz="1100" b="1" dirty="0">
                  <a:solidFill>
                    <a:schemeClr val="tx1"/>
                  </a:solidFill>
                  <a:latin typeface="Tahoma" pitchFamily="34" charset="0"/>
                  <a:ea typeface="ＭＳ Ｐゴシック" charset="-128"/>
                  <a:cs typeface="Arial" pitchFamily="34" charset="0"/>
                </a:rPr>
                <a:t>Pre Association</a:t>
              </a:r>
            </a:p>
            <a:p>
              <a:pPr algn="ctr"/>
              <a:r>
                <a:rPr lang="en-US" sz="1100" b="1" dirty="0">
                  <a:solidFill>
                    <a:schemeClr val="tx1"/>
                  </a:solidFill>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11ak</a:t>
              </a:r>
            </a:p>
            <a:p>
              <a:pPr algn="ctr"/>
              <a:r>
                <a:rPr lang="en-US" sz="1100" b="1" dirty="0">
                  <a:solidFill>
                    <a:schemeClr val="tx1"/>
                  </a:solidFill>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11ah </a:t>
              </a:r>
            </a:p>
            <a:p>
              <a:pPr algn="ctr"/>
              <a:r>
                <a:rPr lang="en-US" sz="1050" b="1" dirty="0">
                  <a:solidFill>
                    <a:schemeClr val="tx1"/>
                  </a:solidFill>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11aj </a:t>
              </a:r>
            </a:p>
            <a:p>
              <a:pPr algn="ctr"/>
              <a:r>
                <a:rPr lang="en-US" sz="1000" b="1" dirty="0">
                  <a:solidFill>
                    <a:schemeClr val="tx1"/>
                  </a:solidFill>
                  <a:latin typeface="Tahoma" pitchFamily="34" charset="0"/>
                  <a:ea typeface="ＭＳ Ｐゴシック" charset="-128"/>
                  <a:cs typeface="Arial" pitchFamily="34" charset="0"/>
                </a:rPr>
                <a:t>China millimeter </a:t>
              </a:r>
            </a:p>
            <a:p>
              <a:pPr algn="ctr"/>
              <a:r>
                <a:rPr lang="en-US" sz="1000" b="1" dirty="0">
                  <a:solidFill>
                    <a:schemeClr val="tx1"/>
                  </a:solidFill>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11ai</a:t>
              </a:r>
            </a:p>
            <a:p>
              <a:pPr algn="ctr"/>
              <a:r>
                <a:rPr lang="en-US" sz="1100" b="1" dirty="0">
                  <a:solidFill>
                    <a:schemeClr val="tx1"/>
                  </a:solidFill>
                  <a:latin typeface="Tahoma" pitchFamily="34" charset="0"/>
                  <a:ea typeface="ＭＳ Ｐゴシック" charset="-128"/>
                  <a:cs typeface="Arial" pitchFamily="34" charset="0"/>
                </a:rPr>
                <a:t>Fast Initial Link </a:t>
              </a:r>
            </a:p>
            <a:p>
              <a:pPr algn="ctr"/>
              <a:r>
                <a:rPr lang="en-US" sz="1100" b="1" dirty="0">
                  <a:solidFill>
                    <a:schemeClr val="tx1"/>
                  </a:solidFill>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60371" y="3532928"/>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421957" y="629733"/>
            <a:ext cx="4711700" cy="457200"/>
          </a:xfrm>
        </p:spPr>
        <p:txBody>
          <a:bodyPr/>
          <a:lstStyle/>
          <a:p>
            <a:r>
              <a:rPr lang="en-US" altLang="en-US" dirty="0"/>
              <a:t>IEEE 802.11 Revisions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a:t>July 2024</a:t>
            </a:r>
            <a:endParaRPr lang="en-GB" dirty="0"/>
          </a:p>
        </p:txBody>
      </p:sp>
      <p:sp>
        <p:nvSpPr>
          <p:cNvPr id="6" name="Rectangle 5">
            <a:extLst>
              <a:ext uri="{FF2B5EF4-FFF2-40B4-BE49-F238E27FC236}">
                <a16:creationId xmlns:a16="http://schemas.microsoft.com/office/drawing/2014/main" id="{FA25ED45-723A-A143-46FE-66AEC127726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054996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15</a:t>
            </a:fld>
            <a:endParaRPr lang="en-US" sz="800" dirty="0">
              <a:latin typeface="+mj-lt"/>
            </a:endParaRPr>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a:t>July 2024</a:t>
            </a:r>
            <a:endParaRPr lang="en-GB" dirty="0"/>
          </a:p>
        </p:txBody>
      </p:sp>
      <p:sp>
        <p:nvSpPr>
          <p:cNvPr id="49" name="Text Box 3">
            <a:extLst>
              <a:ext uri="{FF2B5EF4-FFF2-40B4-BE49-F238E27FC236}">
                <a16:creationId xmlns:a16="http://schemas.microsoft.com/office/drawing/2014/main" id="{C78233A7-EED6-44B7-A3C1-BAEC86789D2A}"/>
              </a:ext>
            </a:extLst>
          </p:cNvPr>
          <p:cNvSpPr txBox="1">
            <a:spLocks noChangeArrowheads="1"/>
          </p:cNvSpPr>
          <p:nvPr/>
        </p:nvSpPr>
        <p:spPr bwMode="auto">
          <a:xfrm>
            <a:off x="5150307" y="5149716"/>
            <a:ext cx="5613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50" name="Text Box 4">
            <a:extLst>
              <a:ext uri="{FF2B5EF4-FFF2-40B4-BE49-F238E27FC236}">
                <a16:creationId xmlns:a16="http://schemas.microsoft.com/office/drawing/2014/main" id="{693D33E0-C029-4902-B3D5-459F9031A3B6}"/>
              </a:ext>
            </a:extLst>
          </p:cNvPr>
          <p:cNvSpPr txBox="1">
            <a:spLocks noChangeArrowheads="1"/>
          </p:cNvSpPr>
          <p:nvPr/>
        </p:nvSpPr>
        <p:spPr bwMode="auto">
          <a:xfrm>
            <a:off x="7507916" y="5890641"/>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SA</a:t>
            </a:r>
          </a:p>
          <a:p>
            <a:pPr algn="ctr"/>
            <a:r>
              <a:rPr lang="en-US" sz="1200" b="1" dirty="0">
                <a:latin typeface="Tahoma" pitchFamily="34" charset="0"/>
                <a:ea typeface="ＭＳ Ｐゴシック" charset="-128"/>
                <a:cs typeface="Arial" pitchFamily="34" charset="0"/>
              </a:rPr>
              <a:t>Ballot</a:t>
            </a:r>
          </a:p>
        </p:txBody>
      </p:sp>
      <p:sp>
        <p:nvSpPr>
          <p:cNvPr id="51" name="AutoShape 5">
            <a:extLst>
              <a:ext uri="{FF2B5EF4-FFF2-40B4-BE49-F238E27FC236}">
                <a16:creationId xmlns:a16="http://schemas.microsoft.com/office/drawing/2014/main" id="{B5DD22E8-2738-4B4F-A5AC-6C83785C7E28}"/>
              </a:ext>
            </a:extLst>
          </p:cNvPr>
          <p:cNvSpPr>
            <a:spLocks/>
          </p:cNvSpPr>
          <p:nvPr/>
        </p:nvSpPr>
        <p:spPr bwMode="auto">
          <a:xfrm rot="-5400000">
            <a:off x="6470807" y="5317795"/>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3" name="Text Box 6">
            <a:extLst>
              <a:ext uri="{FF2B5EF4-FFF2-40B4-BE49-F238E27FC236}">
                <a16:creationId xmlns:a16="http://schemas.microsoft.com/office/drawing/2014/main" id="{4843279A-0395-4609-8029-EB6A0077DB3B}"/>
              </a:ext>
            </a:extLst>
          </p:cNvPr>
          <p:cNvSpPr txBox="1">
            <a:spLocks noChangeArrowheads="1"/>
          </p:cNvSpPr>
          <p:nvPr/>
        </p:nvSpPr>
        <p:spPr bwMode="auto">
          <a:xfrm>
            <a:off x="6326343" y="2870712"/>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54" name="Text Box 7">
            <a:extLst>
              <a:ext uri="{FF2B5EF4-FFF2-40B4-BE49-F238E27FC236}">
                <a16:creationId xmlns:a16="http://schemas.microsoft.com/office/drawing/2014/main" id="{0B56CD35-AA68-467B-9D7B-94BAEF689A67}"/>
              </a:ext>
            </a:extLst>
          </p:cNvPr>
          <p:cNvSpPr txBox="1">
            <a:spLocks noChangeArrowheads="1"/>
          </p:cNvSpPr>
          <p:nvPr/>
        </p:nvSpPr>
        <p:spPr bwMode="auto">
          <a:xfrm>
            <a:off x="3620457" y="5929417"/>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TIG/Study </a:t>
            </a:r>
          </a:p>
          <a:p>
            <a:pPr algn="ctr">
              <a:lnSpc>
                <a:spcPct val="80000"/>
              </a:lnSpc>
            </a:pPr>
            <a:r>
              <a:rPr lang="en-US" sz="1200" b="1" dirty="0">
                <a:latin typeface="Tahoma" pitchFamily="34" charset="0"/>
                <a:ea typeface="ＭＳ Ｐゴシック" charset="-128"/>
                <a:cs typeface="Arial" pitchFamily="34" charset="0"/>
              </a:rPr>
              <a:t>groups</a:t>
            </a:r>
          </a:p>
        </p:txBody>
      </p:sp>
      <p:sp>
        <p:nvSpPr>
          <p:cNvPr id="55" name="AutoShape 8">
            <a:extLst>
              <a:ext uri="{FF2B5EF4-FFF2-40B4-BE49-F238E27FC236}">
                <a16:creationId xmlns:a16="http://schemas.microsoft.com/office/drawing/2014/main" id="{E918C8B8-A067-4473-9617-CD4D7F91B308}"/>
              </a:ext>
            </a:extLst>
          </p:cNvPr>
          <p:cNvSpPr>
            <a:spLocks/>
          </p:cNvSpPr>
          <p:nvPr/>
        </p:nvSpPr>
        <p:spPr bwMode="auto">
          <a:xfrm rot="-5400000">
            <a:off x="4160997" y="5289220"/>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6" name="Text Box 13">
            <a:extLst>
              <a:ext uri="{FF2B5EF4-FFF2-40B4-BE49-F238E27FC236}">
                <a16:creationId xmlns:a16="http://schemas.microsoft.com/office/drawing/2014/main" id="{B8176B39-99E7-4322-9BE0-8DA829B00563}"/>
              </a:ext>
            </a:extLst>
          </p:cNvPr>
          <p:cNvSpPr txBox="1">
            <a:spLocks noChangeArrowheads="1"/>
          </p:cNvSpPr>
          <p:nvPr/>
        </p:nvSpPr>
        <p:spPr bwMode="auto">
          <a:xfrm>
            <a:off x="10044076" y="586419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Standard</a:t>
            </a:r>
          </a:p>
        </p:txBody>
      </p:sp>
      <p:sp>
        <p:nvSpPr>
          <p:cNvPr id="57" name="Text Box 26">
            <a:extLst>
              <a:ext uri="{FF2B5EF4-FFF2-40B4-BE49-F238E27FC236}">
                <a16:creationId xmlns:a16="http://schemas.microsoft.com/office/drawing/2014/main" id="{5D0C8ED2-85E3-44EE-BEA4-6B6F70DB7B17}"/>
              </a:ext>
            </a:extLst>
          </p:cNvPr>
          <p:cNvSpPr txBox="1">
            <a:spLocks noChangeArrowheads="1"/>
          </p:cNvSpPr>
          <p:nvPr/>
        </p:nvSpPr>
        <p:spPr bwMode="auto">
          <a:xfrm>
            <a:off x="6081595" y="5953375"/>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WG  </a:t>
            </a:r>
          </a:p>
          <a:p>
            <a:pPr algn="ctr">
              <a:lnSpc>
                <a:spcPct val="80000"/>
              </a:lnSpc>
            </a:pPr>
            <a:r>
              <a:rPr lang="en-US" sz="1200" b="1" dirty="0">
                <a:latin typeface="Tahoma" pitchFamily="34" charset="0"/>
                <a:ea typeface="ＭＳ Ｐゴシック" charset="-128"/>
                <a:cs typeface="Arial" pitchFamily="34" charset="0"/>
              </a:rPr>
              <a:t>Letter Ballot</a:t>
            </a:r>
          </a:p>
        </p:txBody>
      </p:sp>
      <p:sp>
        <p:nvSpPr>
          <p:cNvPr id="58" name="AutoShape 27">
            <a:extLst>
              <a:ext uri="{FF2B5EF4-FFF2-40B4-BE49-F238E27FC236}">
                <a16:creationId xmlns:a16="http://schemas.microsoft.com/office/drawing/2014/main" id="{0469D715-5A9E-4A03-8F45-97907E0F60DB}"/>
              </a:ext>
            </a:extLst>
          </p:cNvPr>
          <p:cNvSpPr>
            <a:spLocks/>
          </p:cNvSpPr>
          <p:nvPr/>
        </p:nvSpPr>
        <p:spPr bwMode="auto">
          <a:xfrm rot="-5400000">
            <a:off x="7676533"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59" name="Line 29">
            <a:extLst>
              <a:ext uri="{FF2B5EF4-FFF2-40B4-BE49-F238E27FC236}">
                <a16:creationId xmlns:a16="http://schemas.microsoft.com/office/drawing/2014/main" id="{DB9069C0-5636-4206-98FB-75FF7A5A9A3D}"/>
              </a:ext>
            </a:extLst>
          </p:cNvPr>
          <p:cNvSpPr>
            <a:spLocks noChangeShapeType="1"/>
          </p:cNvSpPr>
          <p:nvPr/>
        </p:nvSpPr>
        <p:spPr bwMode="auto">
          <a:xfrm>
            <a:off x="3548223" y="3506457"/>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solidFill>
                <a:schemeClr val="tx1"/>
              </a:solidFill>
            </a:endParaRPr>
          </a:p>
        </p:txBody>
      </p:sp>
      <p:sp>
        <p:nvSpPr>
          <p:cNvPr id="60" name="AutoShape 34">
            <a:extLst>
              <a:ext uri="{FF2B5EF4-FFF2-40B4-BE49-F238E27FC236}">
                <a16:creationId xmlns:a16="http://schemas.microsoft.com/office/drawing/2014/main" id="{6CEAEC55-5BAD-42BB-9272-F4E1ADB5AF5E}"/>
              </a:ext>
            </a:extLst>
          </p:cNvPr>
          <p:cNvSpPr>
            <a:spLocks/>
          </p:cNvSpPr>
          <p:nvPr/>
        </p:nvSpPr>
        <p:spPr bwMode="auto">
          <a:xfrm rot="-5400000">
            <a:off x="5291298" y="5290808"/>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1" name="Text Box 35">
            <a:extLst>
              <a:ext uri="{FF2B5EF4-FFF2-40B4-BE49-F238E27FC236}">
                <a16:creationId xmlns:a16="http://schemas.microsoft.com/office/drawing/2014/main" id="{B66DDE99-79EE-4D40-897A-5215A45ACAB4}"/>
              </a:ext>
            </a:extLst>
          </p:cNvPr>
          <p:cNvSpPr txBox="1">
            <a:spLocks noChangeArrowheads="1"/>
          </p:cNvSpPr>
          <p:nvPr/>
        </p:nvSpPr>
        <p:spPr bwMode="auto">
          <a:xfrm>
            <a:off x="4758373" y="5944857"/>
            <a:ext cx="1345241"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TG without </a:t>
            </a:r>
          </a:p>
          <a:p>
            <a:pPr algn="ctr">
              <a:lnSpc>
                <a:spcPct val="80000"/>
              </a:lnSpc>
            </a:pPr>
            <a:r>
              <a:rPr lang="en-US" sz="1200" b="1" dirty="0">
                <a:latin typeface="Tahoma" pitchFamily="34" charset="0"/>
                <a:ea typeface="ＭＳ Ｐゴシック" charset="-128"/>
                <a:cs typeface="Arial" pitchFamily="34" charset="0"/>
              </a:rPr>
              <a:t>Approved draft</a:t>
            </a:r>
          </a:p>
        </p:txBody>
      </p:sp>
      <p:sp>
        <p:nvSpPr>
          <p:cNvPr id="62" name="Text Box 36">
            <a:extLst>
              <a:ext uri="{FF2B5EF4-FFF2-40B4-BE49-F238E27FC236}">
                <a16:creationId xmlns:a16="http://schemas.microsoft.com/office/drawing/2014/main" id="{2BF279A1-D45D-4F98-B68B-B80634E0FC83}"/>
              </a:ext>
            </a:extLst>
          </p:cNvPr>
          <p:cNvSpPr txBox="1">
            <a:spLocks noChangeArrowheads="1"/>
          </p:cNvSpPr>
          <p:nvPr/>
        </p:nvSpPr>
        <p:spPr bwMode="auto">
          <a:xfrm>
            <a:off x="2509995" y="5918207"/>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Discussion Topics</a:t>
            </a:r>
          </a:p>
        </p:txBody>
      </p:sp>
      <p:sp>
        <p:nvSpPr>
          <p:cNvPr id="63" name="AutoShape 37">
            <a:extLst>
              <a:ext uri="{FF2B5EF4-FFF2-40B4-BE49-F238E27FC236}">
                <a16:creationId xmlns:a16="http://schemas.microsoft.com/office/drawing/2014/main" id="{0151C663-A96B-4F76-8258-907EB7B78BF3}"/>
              </a:ext>
            </a:extLst>
          </p:cNvPr>
          <p:cNvSpPr>
            <a:spLocks/>
          </p:cNvSpPr>
          <p:nvPr/>
        </p:nvSpPr>
        <p:spPr bwMode="auto">
          <a:xfrm rot="-5400000">
            <a:off x="2971144"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4" name="Text Box 38">
            <a:extLst>
              <a:ext uri="{FF2B5EF4-FFF2-40B4-BE49-F238E27FC236}">
                <a16:creationId xmlns:a16="http://schemas.microsoft.com/office/drawing/2014/main" id="{890F26CE-AF9A-4778-976B-1FDBB5CD6607}"/>
              </a:ext>
            </a:extLst>
          </p:cNvPr>
          <p:cNvSpPr txBox="1">
            <a:spLocks noChangeArrowheads="1"/>
          </p:cNvSpPr>
          <p:nvPr/>
        </p:nvSpPr>
        <p:spPr bwMode="auto">
          <a:xfrm>
            <a:off x="8508760" y="588258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Amendment</a:t>
            </a:r>
          </a:p>
        </p:txBody>
      </p:sp>
      <p:sp>
        <p:nvSpPr>
          <p:cNvPr id="65" name="Cloud">
            <a:extLst>
              <a:ext uri="{FF2B5EF4-FFF2-40B4-BE49-F238E27FC236}">
                <a16:creationId xmlns:a16="http://schemas.microsoft.com/office/drawing/2014/main" id="{0AB38E47-A96F-4EF8-BCB6-B2654F3D3F79}"/>
              </a:ext>
            </a:extLst>
          </p:cNvPr>
          <p:cNvSpPr>
            <a:spLocks noChangeAspect="1" noEditPoints="1" noChangeArrowheads="1"/>
          </p:cNvSpPr>
          <p:nvPr/>
        </p:nvSpPr>
        <p:spPr bwMode="auto">
          <a:xfrm>
            <a:off x="2121057" y="210946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b="1">
              <a:solidFill>
                <a:schemeClr val="tx1"/>
              </a:solidFill>
            </a:endParaRPr>
          </a:p>
        </p:txBody>
      </p:sp>
      <p:sp>
        <p:nvSpPr>
          <p:cNvPr id="66" name="AutoShape 46">
            <a:extLst>
              <a:ext uri="{FF2B5EF4-FFF2-40B4-BE49-F238E27FC236}">
                <a16:creationId xmlns:a16="http://schemas.microsoft.com/office/drawing/2014/main" id="{25D3F3C5-359F-4E86-9CC9-562CCDAFC469}"/>
              </a:ext>
            </a:extLst>
          </p:cNvPr>
          <p:cNvSpPr>
            <a:spLocks noChangeArrowheads="1"/>
          </p:cNvSpPr>
          <p:nvPr/>
        </p:nvSpPr>
        <p:spPr bwMode="auto">
          <a:xfrm>
            <a:off x="2425857" y="320324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dirty="0">
                <a:solidFill>
                  <a:schemeClr val="tx1"/>
                </a:solidFill>
                <a:latin typeface="Tahoma" pitchFamily="34" charset="0"/>
                <a:ea typeface="ＭＳ Ｐゴシック" charset="-128"/>
                <a:cs typeface="Arial" pitchFamily="34" charset="0"/>
              </a:rPr>
              <a:t>WNG</a:t>
            </a:r>
          </a:p>
        </p:txBody>
      </p:sp>
      <p:sp>
        <p:nvSpPr>
          <p:cNvPr id="67" name="AutoShape 46">
            <a:extLst>
              <a:ext uri="{FF2B5EF4-FFF2-40B4-BE49-F238E27FC236}">
                <a16:creationId xmlns:a16="http://schemas.microsoft.com/office/drawing/2014/main" id="{333891D6-6F44-4C40-87A5-D43CE8318411}"/>
              </a:ext>
            </a:extLst>
          </p:cNvPr>
          <p:cNvSpPr>
            <a:spLocks noChangeArrowheads="1"/>
          </p:cNvSpPr>
          <p:nvPr/>
        </p:nvSpPr>
        <p:spPr bwMode="auto">
          <a:xfrm>
            <a:off x="8558465" y="366352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802.11ax</a:t>
            </a:r>
          </a:p>
          <a:p>
            <a:pPr algn="ctr"/>
            <a:r>
              <a:rPr lang="en-US" sz="1200" b="1" dirty="0">
                <a:solidFill>
                  <a:schemeClr val="tx1"/>
                </a:solidFill>
                <a:latin typeface="Tahoma" pitchFamily="34" charset="0"/>
                <a:ea typeface="ＭＳ Ｐゴシック" charset="-128"/>
                <a:cs typeface="Arial" pitchFamily="34" charset="0"/>
              </a:rPr>
              <a:t>HEW</a:t>
            </a:r>
          </a:p>
        </p:txBody>
      </p:sp>
      <p:sp>
        <p:nvSpPr>
          <p:cNvPr id="68" name="AutoShape 46">
            <a:extLst>
              <a:ext uri="{FF2B5EF4-FFF2-40B4-BE49-F238E27FC236}">
                <a16:creationId xmlns:a16="http://schemas.microsoft.com/office/drawing/2014/main" id="{06BDDE38-EE98-4BD5-8D2C-39F3A31126C8}"/>
              </a:ext>
            </a:extLst>
          </p:cNvPr>
          <p:cNvSpPr>
            <a:spLocks noChangeArrowheads="1"/>
          </p:cNvSpPr>
          <p:nvPr/>
        </p:nvSpPr>
        <p:spPr bwMode="auto">
          <a:xfrm>
            <a:off x="8565081" y="433011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802.11ay</a:t>
            </a:r>
          </a:p>
          <a:p>
            <a:pPr algn="ctr"/>
            <a:r>
              <a:rPr lang="en-US" sz="1200" b="1" dirty="0">
                <a:solidFill>
                  <a:schemeClr val="tx1"/>
                </a:solidFill>
                <a:latin typeface="Tahoma" pitchFamily="34" charset="0"/>
                <a:ea typeface="ＭＳ Ｐゴシック" charset="-128"/>
                <a:cs typeface="Arial" pitchFamily="34" charset="0"/>
              </a:rPr>
              <a:t>NG60</a:t>
            </a:r>
          </a:p>
        </p:txBody>
      </p:sp>
      <p:sp>
        <p:nvSpPr>
          <p:cNvPr id="69" name="AutoShape 11">
            <a:extLst>
              <a:ext uri="{FF2B5EF4-FFF2-40B4-BE49-F238E27FC236}">
                <a16:creationId xmlns:a16="http://schemas.microsoft.com/office/drawing/2014/main" id="{8C3DA1D8-AD47-4BC2-8837-882B9F757CA6}"/>
              </a:ext>
            </a:extLst>
          </p:cNvPr>
          <p:cNvSpPr>
            <a:spLocks noChangeArrowheads="1"/>
          </p:cNvSpPr>
          <p:nvPr/>
        </p:nvSpPr>
        <p:spPr bwMode="auto">
          <a:xfrm>
            <a:off x="10044073" y="136197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latin typeface="Arial" panose="020B0604020202020204" pitchFamily="34" charset="0"/>
                <a:cs typeface="Arial" panose="020B0604020202020204" pitchFamily="34" charset="0"/>
              </a:rPr>
              <a:t>802.11</a:t>
            </a:r>
          </a:p>
          <a:p>
            <a:pPr algn="ctr" eaLnBrk="0" hangingPunct="0">
              <a:defRPr/>
            </a:pPr>
            <a:r>
              <a:rPr lang="en-US" sz="1400" b="1" dirty="0">
                <a:solidFill>
                  <a:schemeClr val="tx1"/>
                </a:solidFill>
                <a:latin typeface="Arial" panose="020B0604020202020204" pitchFamily="34" charset="0"/>
                <a:cs typeface="Arial" panose="020B0604020202020204" pitchFamily="34" charset="0"/>
              </a:rPr>
              <a:t>-2020</a:t>
            </a:r>
          </a:p>
        </p:txBody>
      </p:sp>
      <p:sp>
        <p:nvSpPr>
          <p:cNvPr id="70" name="AutoShape 46">
            <a:extLst>
              <a:ext uri="{FF2B5EF4-FFF2-40B4-BE49-F238E27FC236}">
                <a16:creationId xmlns:a16="http://schemas.microsoft.com/office/drawing/2014/main" id="{82345E72-8420-42C9-A636-9E4205846B8D}"/>
              </a:ext>
            </a:extLst>
          </p:cNvPr>
          <p:cNvSpPr>
            <a:spLocks noChangeArrowheads="1"/>
          </p:cNvSpPr>
          <p:nvPr/>
        </p:nvSpPr>
        <p:spPr bwMode="auto">
          <a:xfrm>
            <a:off x="8574519" y="1298990"/>
            <a:ext cx="981162" cy="5532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802.11az</a:t>
            </a:r>
          </a:p>
          <a:p>
            <a:pPr algn="ctr"/>
            <a:r>
              <a:rPr lang="en-US" sz="1200" b="1" dirty="0">
                <a:solidFill>
                  <a:schemeClr val="tx1"/>
                </a:solidFill>
                <a:latin typeface="Tahoma" pitchFamily="34" charset="0"/>
                <a:ea typeface="ＭＳ Ｐゴシック" charset="-128"/>
                <a:cs typeface="Arial" pitchFamily="34" charset="0"/>
              </a:rPr>
              <a:t>NGP</a:t>
            </a:r>
          </a:p>
        </p:txBody>
      </p:sp>
      <p:sp>
        <p:nvSpPr>
          <p:cNvPr id="71" name="AutoShape 46">
            <a:extLst>
              <a:ext uri="{FF2B5EF4-FFF2-40B4-BE49-F238E27FC236}">
                <a16:creationId xmlns:a16="http://schemas.microsoft.com/office/drawing/2014/main" id="{912997D6-FBEF-4D8A-B354-B3F7C90DE47B}"/>
              </a:ext>
            </a:extLst>
          </p:cNvPr>
          <p:cNvSpPr>
            <a:spLocks noChangeArrowheads="1"/>
          </p:cNvSpPr>
          <p:nvPr/>
        </p:nvSpPr>
        <p:spPr bwMode="auto">
          <a:xfrm>
            <a:off x="8565081" y="2809949"/>
            <a:ext cx="987652" cy="53944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802.11ba</a:t>
            </a:r>
          </a:p>
          <a:p>
            <a:pPr algn="ctr"/>
            <a:r>
              <a:rPr lang="en-US" sz="1200" b="1" dirty="0">
                <a:solidFill>
                  <a:schemeClr val="tx1"/>
                </a:solidFill>
                <a:latin typeface="Tahoma" pitchFamily="34" charset="0"/>
                <a:ea typeface="ＭＳ Ｐゴシック" charset="-128"/>
                <a:cs typeface="Arial" pitchFamily="34" charset="0"/>
              </a:rPr>
              <a:t>WUR</a:t>
            </a:r>
          </a:p>
        </p:txBody>
      </p:sp>
      <p:sp>
        <p:nvSpPr>
          <p:cNvPr id="72" name="AutoShape 46">
            <a:extLst>
              <a:ext uri="{FF2B5EF4-FFF2-40B4-BE49-F238E27FC236}">
                <a16:creationId xmlns:a16="http://schemas.microsoft.com/office/drawing/2014/main" id="{BBED0C5F-4702-4194-8CDE-B0F6F8F7CB3A}"/>
              </a:ext>
            </a:extLst>
          </p:cNvPr>
          <p:cNvSpPr>
            <a:spLocks noChangeArrowheads="1"/>
          </p:cNvSpPr>
          <p:nvPr/>
        </p:nvSpPr>
        <p:spPr bwMode="auto">
          <a:xfrm>
            <a:off x="7340207" y="4356286"/>
            <a:ext cx="906803" cy="5174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802.11be </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EHT</a:t>
            </a:r>
          </a:p>
        </p:txBody>
      </p:sp>
      <p:sp>
        <p:nvSpPr>
          <p:cNvPr id="73" name="AutoShape 27">
            <a:extLst>
              <a:ext uri="{FF2B5EF4-FFF2-40B4-BE49-F238E27FC236}">
                <a16:creationId xmlns:a16="http://schemas.microsoft.com/office/drawing/2014/main" id="{68A75956-3700-42AB-B6D8-C961B86C21FD}"/>
              </a:ext>
            </a:extLst>
          </p:cNvPr>
          <p:cNvSpPr>
            <a:spLocks/>
          </p:cNvSpPr>
          <p:nvPr/>
        </p:nvSpPr>
        <p:spPr bwMode="auto">
          <a:xfrm rot="-5400000">
            <a:off x="8979758"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74" name="AutoShape 46">
            <a:extLst>
              <a:ext uri="{FF2B5EF4-FFF2-40B4-BE49-F238E27FC236}">
                <a16:creationId xmlns:a16="http://schemas.microsoft.com/office/drawing/2014/main" id="{C5C78BAA-8F41-4BD5-AD56-522FD5E4DA19}"/>
              </a:ext>
            </a:extLst>
          </p:cNvPr>
          <p:cNvSpPr>
            <a:spLocks noChangeArrowheads="1"/>
          </p:cNvSpPr>
          <p:nvPr/>
        </p:nvSpPr>
        <p:spPr bwMode="auto">
          <a:xfrm>
            <a:off x="7323192" y="1282342"/>
            <a:ext cx="901943" cy="556632"/>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a:r>
              <a:rPr lang="en-US" sz="1200" b="1" dirty="0" err="1">
                <a:solidFill>
                  <a:schemeClr val="tx1"/>
                </a:solidFill>
                <a:latin typeface="Tahoma" panose="020B0604030504040204" pitchFamily="34" charset="0"/>
                <a:ea typeface="Tahoma" panose="020B0604030504040204" pitchFamily="34" charset="0"/>
                <a:cs typeface="Tahoma" panose="020B0604030504040204" pitchFamily="34" charset="0"/>
              </a:rPr>
              <a:t>REVme</a:t>
            </a:r>
            <a:endPar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5" name="AutoShape 46">
            <a:extLst>
              <a:ext uri="{FF2B5EF4-FFF2-40B4-BE49-F238E27FC236}">
                <a16:creationId xmlns:a16="http://schemas.microsoft.com/office/drawing/2014/main" id="{60776E22-B141-4B9A-BCDF-ED657A0AB43C}"/>
              </a:ext>
            </a:extLst>
          </p:cNvPr>
          <p:cNvSpPr>
            <a:spLocks noChangeArrowheads="1"/>
          </p:cNvSpPr>
          <p:nvPr/>
        </p:nvSpPr>
        <p:spPr bwMode="auto">
          <a:xfrm>
            <a:off x="8016901" y="2417352"/>
            <a:ext cx="901943"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802.11bc</a:t>
            </a:r>
          </a:p>
          <a:p>
            <a:pPr algn="ctr"/>
            <a:r>
              <a:rPr lang="en-US" sz="1200" b="1" dirty="0">
                <a:solidFill>
                  <a:schemeClr val="tx1"/>
                </a:solidFill>
                <a:latin typeface="Tahoma" pitchFamily="34" charset="0"/>
                <a:ea typeface="ＭＳ Ｐゴシック" charset="-128"/>
                <a:cs typeface="Arial" pitchFamily="34" charset="0"/>
              </a:rPr>
              <a:t>BCS</a:t>
            </a:r>
          </a:p>
        </p:txBody>
      </p:sp>
      <p:sp>
        <p:nvSpPr>
          <p:cNvPr id="76" name="AutoShape 46">
            <a:extLst>
              <a:ext uri="{FF2B5EF4-FFF2-40B4-BE49-F238E27FC236}">
                <a16:creationId xmlns:a16="http://schemas.microsoft.com/office/drawing/2014/main" id="{C60394A9-9C1D-4998-86E0-4EF4B75B6BC8}"/>
              </a:ext>
            </a:extLst>
          </p:cNvPr>
          <p:cNvSpPr>
            <a:spLocks noChangeArrowheads="1"/>
          </p:cNvSpPr>
          <p:nvPr/>
        </p:nvSpPr>
        <p:spPr bwMode="auto">
          <a:xfrm>
            <a:off x="8579772" y="5056752"/>
            <a:ext cx="969292" cy="51293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802.11bd</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 NGV</a:t>
            </a:r>
          </a:p>
        </p:txBody>
      </p:sp>
      <p:sp>
        <p:nvSpPr>
          <p:cNvPr id="108" name="AutoShape 46">
            <a:extLst>
              <a:ext uri="{FF2B5EF4-FFF2-40B4-BE49-F238E27FC236}">
                <a16:creationId xmlns:a16="http://schemas.microsoft.com/office/drawing/2014/main" id="{BD5A62B8-9183-4680-8495-A3414546F8FF}"/>
              </a:ext>
            </a:extLst>
          </p:cNvPr>
          <p:cNvSpPr>
            <a:spLocks noChangeArrowheads="1"/>
          </p:cNvSpPr>
          <p:nvPr/>
        </p:nvSpPr>
        <p:spPr bwMode="auto">
          <a:xfrm>
            <a:off x="8016393" y="3237961"/>
            <a:ext cx="931502" cy="53177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802.11bb</a:t>
            </a:r>
          </a:p>
          <a:p>
            <a:pPr algn="ctr"/>
            <a:r>
              <a:rPr lang="en-US" sz="1200" b="1" dirty="0">
                <a:solidFill>
                  <a:schemeClr val="tx1"/>
                </a:solidFill>
                <a:latin typeface="Tahoma" pitchFamily="34" charset="0"/>
                <a:ea typeface="ＭＳ Ｐゴシック" charset="-128"/>
                <a:cs typeface="Arial" pitchFamily="34" charset="0"/>
              </a:rPr>
              <a:t>LC</a:t>
            </a:r>
          </a:p>
        </p:txBody>
      </p:sp>
      <p:sp>
        <p:nvSpPr>
          <p:cNvPr id="109" name="AutoShape 46">
            <a:extLst>
              <a:ext uri="{FF2B5EF4-FFF2-40B4-BE49-F238E27FC236}">
                <a16:creationId xmlns:a16="http://schemas.microsoft.com/office/drawing/2014/main" id="{3A9B2F9B-570F-4C2F-910F-04CB26E0C582}"/>
              </a:ext>
            </a:extLst>
          </p:cNvPr>
          <p:cNvSpPr>
            <a:spLocks noChangeArrowheads="1"/>
          </p:cNvSpPr>
          <p:nvPr/>
        </p:nvSpPr>
        <p:spPr bwMode="auto">
          <a:xfrm>
            <a:off x="4970869" y="2789308"/>
            <a:ext cx="929946" cy="55402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802.11bi</a:t>
            </a:r>
          </a:p>
          <a:p>
            <a:pPr algn="ctr"/>
            <a:r>
              <a:rPr lang="en-US" sz="1200" b="1" dirty="0">
                <a:solidFill>
                  <a:schemeClr val="tx1"/>
                </a:solidFill>
                <a:latin typeface="Tahoma" pitchFamily="34" charset="0"/>
                <a:ea typeface="ＭＳ Ｐゴシック" charset="-128"/>
                <a:cs typeface="Arial" pitchFamily="34" charset="0"/>
              </a:rPr>
              <a:t>EDP</a:t>
            </a:r>
          </a:p>
        </p:txBody>
      </p:sp>
      <p:sp>
        <p:nvSpPr>
          <p:cNvPr id="114" name="AutoShape 46">
            <a:extLst>
              <a:ext uri="{FF2B5EF4-FFF2-40B4-BE49-F238E27FC236}">
                <a16:creationId xmlns:a16="http://schemas.microsoft.com/office/drawing/2014/main" id="{5F4B0259-B3C3-48C0-A2C7-01A124780571}"/>
              </a:ext>
            </a:extLst>
          </p:cNvPr>
          <p:cNvSpPr>
            <a:spLocks noChangeArrowheads="1"/>
          </p:cNvSpPr>
          <p:nvPr/>
        </p:nvSpPr>
        <p:spPr bwMode="auto">
          <a:xfrm>
            <a:off x="6167254" y="3640699"/>
            <a:ext cx="906803" cy="5109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802.11bf</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SENS</a:t>
            </a:r>
          </a:p>
        </p:txBody>
      </p:sp>
      <p:sp>
        <p:nvSpPr>
          <p:cNvPr id="115" name="AutoShape 46">
            <a:extLst>
              <a:ext uri="{FF2B5EF4-FFF2-40B4-BE49-F238E27FC236}">
                <a16:creationId xmlns:a16="http://schemas.microsoft.com/office/drawing/2014/main" id="{09B0181C-A2EE-4CBB-A8BE-D951E644C7AC}"/>
              </a:ext>
            </a:extLst>
          </p:cNvPr>
          <p:cNvSpPr>
            <a:spLocks noChangeArrowheads="1"/>
          </p:cNvSpPr>
          <p:nvPr/>
        </p:nvSpPr>
        <p:spPr bwMode="auto">
          <a:xfrm>
            <a:off x="1047484" y="3065855"/>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ITU Liaison</a:t>
            </a:r>
          </a:p>
          <a:p>
            <a:pPr algn="ctr"/>
            <a:r>
              <a:rPr lang="en-US" sz="1100" b="1" dirty="0">
                <a:solidFill>
                  <a:schemeClr val="tx1"/>
                </a:solidFill>
                <a:latin typeface="Tahoma" pitchFamily="34" charset="0"/>
                <a:ea typeface="ＭＳ Ｐゴシック" charset="-128"/>
                <a:cs typeface="Arial" pitchFamily="34" charset="0"/>
              </a:rPr>
              <a:t>(ITU) AHG</a:t>
            </a:r>
          </a:p>
        </p:txBody>
      </p:sp>
      <p:sp>
        <p:nvSpPr>
          <p:cNvPr id="117" name="Text Box 36">
            <a:extLst>
              <a:ext uri="{FF2B5EF4-FFF2-40B4-BE49-F238E27FC236}">
                <a16:creationId xmlns:a16="http://schemas.microsoft.com/office/drawing/2014/main" id="{A29B1D1C-D966-4639-9ED2-7FE26CA1CDAE}"/>
              </a:ext>
            </a:extLst>
          </p:cNvPr>
          <p:cNvSpPr txBox="1">
            <a:spLocks noChangeArrowheads="1"/>
          </p:cNvSpPr>
          <p:nvPr/>
        </p:nvSpPr>
        <p:spPr bwMode="auto">
          <a:xfrm>
            <a:off x="992798" y="5909396"/>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Liaison  Topics</a:t>
            </a:r>
          </a:p>
        </p:txBody>
      </p:sp>
      <p:sp>
        <p:nvSpPr>
          <p:cNvPr id="118" name="AutoShape 37">
            <a:extLst>
              <a:ext uri="{FF2B5EF4-FFF2-40B4-BE49-F238E27FC236}">
                <a16:creationId xmlns:a16="http://schemas.microsoft.com/office/drawing/2014/main" id="{3D91D57C-5F86-468C-A113-845A08D90CDC}"/>
              </a:ext>
            </a:extLst>
          </p:cNvPr>
          <p:cNvSpPr>
            <a:spLocks/>
          </p:cNvSpPr>
          <p:nvPr/>
        </p:nvSpPr>
        <p:spPr bwMode="auto">
          <a:xfrm rot="-5400000">
            <a:off x="1460477"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119" name="AutoShape 46">
            <a:extLst>
              <a:ext uri="{FF2B5EF4-FFF2-40B4-BE49-F238E27FC236}">
                <a16:creationId xmlns:a16="http://schemas.microsoft.com/office/drawing/2014/main" id="{FBA4FA15-5B54-4A99-B99E-E5D6430AEFE1}"/>
              </a:ext>
            </a:extLst>
          </p:cNvPr>
          <p:cNvSpPr>
            <a:spLocks noChangeArrowheads="1"/>
          </p:cNvSpPr>
          <p:nvPr/>
        </p:nvSpPr>
        <p:spPr bwMode="auto">
          <a:xfrm>
            <a:off x="7313075" y="2011389"/>
            <a:ext cx="922175"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802.11bh </a:t>
            </a:r>
          </a:p>
          <a:p>
            <a:pPr algn="ctr"/>
            <a:r>
              <a:rPr lang="en-US" sz="1200" b="1" dirty="0">
                <a:solidFill>
                  <a:schemeClr val="tx1"/>
                </a:solidFill>
                <a:latin typeface="Tahoma" pitchFamily="34" charset="0"/>
                <a:ea typeface="ＭＳ Ｐゴシック" charset="-128"/>
                <a:cs typeface="Arial" pitchFamily="34" charset="0"/>
              </a:rPr>
              <a:t>RCM</a:t>
            </a:r>
          </a:p>
        </p:txBody>
      </p:sp>
      <p:sp>
        <p:nvSpPr>
          <p:cNvPr id="120" name="AutoShape 46">
            <a:extLst>
              <a:ext uri="{FF2B5EF4-FFF2-40B4-BE49-F238E27FC236}">
                <a16:creationId xmlns:a16="http://schemas.microsoft.com/office/drawing/2014/main" id="{7287A421-ECFC-4E88-92C3-1ECD78B02382}"/>
              </a:ext>
            </a:extLst>
          </p:cNvPr>
          <p:cNvSpPr>
            <a:spLocks noChangeArrowheads="1"/>
          </p:cNvSpPr>
          <p:nvPr/>
        </p:nvSpPr>
        <p:spPr bwMode="auto">
          <a:xfrm>
            <a:off x="4957739" y="4366531"/>
            <a:ext cx="959214" cy="51769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802.11bn</a:t>
            </a:r>
          </a:p>
          <a:p>
            <a:pPr algn="ctr"/>
            <a:r>
              <a:rPr lang="en-US" sz="1100" b="1" dirty="0">
                <a:solidFill>
                  <a:schemeClr val="tx1"/>
                </a:solidFill>
                <a:latin typeface="Tahoma" pitchFamily="34" charset="0"/>
                <a:ea typeface="ＭＳ Ｐゴシック" charset="-128"/>
                <a:cs typeface="Arial" pitchFamily="34" charset="0"/>
              </a:rPr>
              <a:t>UHR</a:t>
            </a:r>
          </a:p>
        </p:txBody>
      </p:sp>
      <p:sp>
        <p:nvSpPr>
          <p:cNvPr id="121" name="AutoShape 46">
            <a:extLst>
              <a:ext uri="{FF2B5EF4-FFF2-40B4-BE49-F238E27FC236}">
                <a16:creationId xmlns:a16="http://schemas.microsoft.com/office/drawing/2014/main" id="{60E39A34-BF69-47E2-AA34-434EEFE5AC1F}"/>
              </a:ext>
            </a:extLst>
          </p:cNvPr>
          <p:cNvSpPr>
            <a:spLocks noChangeArrowheads="1"/>
          </p:cNvSpPr>
          <p:nvPr/>
        </p:nvSpPr>
        <p:spPr bwMode="auto">
          <a:xfrm>
            <a:off x="3801249" y="2780993"/>
            <a:ext cx="974337" cy="56118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AIML SC</a:t>
            </a:r>
          </a:p>
        </p:txBody>
      </p:sp>
      <p:sp>
        <p:nvSpPr>
          <p:cNvPr id="44" name="AutoShape 46">
            <a:extLst>
              <a:ext uri="{FF2B5EF4-FFF2-40B4-BE49-F238E27FC236}">
                <a16:creationId xmlns:a16="http://schemas.microsoft.com/office/drawing/2014/main" id="{78609EB3-4750-29EC-3B43-1BE2464745C2}"/>
              </a:ext>
            </a:extLst>
          </p:cNvPr>
          <p:cNvSpPr>
            <a:spLocks noChangeArrowheads="1"/>
          </p:cNvSpPr>
          <p:nvPr/>
        </p:nvSpPr>
        <p:spPr bwMode="auto">
          <a:xfrm>
            <a:off x="8558465" y="2027825"/>
            <a:ext cx="990599" cy="55663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COR-1</a:t>
            </a:r>
          </a:p>
        </p:txBody>
      </p:sp>
      <p:sp>
        <p:nvSpPr>
          <p:cNvPr id="45" name="AutoShape 46">
            <a:extLst>
              <a:ext uri="{FF2B5EF4-FFF2-40B4-BE49-F238E27FC236}">
                <a16:creationId xmlns:a16="http://schemas.microsoft.com/office/drawing/2014/main" id="{D56AC998-9E0E-23BC-4663-E6855A84A0AC}"/>
              </a:ext>
            </a:extLst>
          </p:cNvPr>
          <p:cNvSpPr>
            <a:spLocks noChangeArrowheads="1"/>
          </p:cNvSpPr>
          <p:nvPr/>
        </p:nvSpPr>
        <p:spPr bwMode="auto">
          <a:xfrm>
            <a:off x="4953916" y="3637315"/>
            <a:ext cx="946899"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802.11bp</a:t>
            </a:r>
          </a:p>
          <a:p>
            <a:pPr algn="ctr"/>
            <a:r>
              <a:rPr lang="en-US" sz="1100" b="1" dirty="0">
                <a:solidFill>
                  <a:schemeClr val="tx1"/>
                </a:solidFill>
                <a:latin typeface="Tahoma" pitchFamily="34" charset="0"/>
                <a:ea typeface="ＭＳ Ｐゴシック" charset="-128"/>
                <a:cs typeface="Arial" pitchFamily="34" charset="0"/>
              </a:rPr>
              <a:t>AMP SG</a:t>
            </a:r>
          </a:p>
        </p:txBody>
      </p:sp>
      <p:sp>
        <p:nvSpPr>
          <p:cNvPr id="4" name="AutoShape 46">
            <a:extLst>
              <a:ext uri="{FF2B5EF4-FFF2-40B4-BE49-F238E27FC236}">
                <a16:creationId xmlns:a16="http://schemas.microsoft.com/office/drawing/2014/main" id="{1E383DE9-83C8-E64A-54A0-B334EE85B084}"/>
              </a:ext>
            </a:extLst>
          </p:cNvPr>
          <p:cNvSpPr>
            <a:spLocks noChangeArrowheads="1"/>
          </p:cNvSpPr>
          <p:nvPr/>
        </p:nvSpPr>
        <p:spPr bwMode="auto">
          <a:xfrm>
            <a:off x="6167254" y="5044218"/>
            <a:ext cx="910602" cy="54529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802.11bk</a:t>
            </a:r>
          </a:p>
          <a:p>
            <a:pPr algn="ctr"/>
            <a:r>
              <a:rPr lang="en-US" sz="1200" b="1" dirty="0">
                <a:solidFill>
                  <a:schemeClr val="tx1"/>
                </a:solidFill>
                <a:latin typeface="Tahoma" pitchFamily="34" charset="0"/>
                <a:ea typeface="ＭＳ Ｐゴシック" charset="-128"/>
                <a:cs typeface="Arial" pitchFamily="34" charset="0"/>
              </a:rPr>
              <a:t>320P</a:t>
            </a:r>
          </a:p>
        </p:txBody>
      </p:sp>
      <p:sp>
        <p:nvSpPr>
          <p:cNvPr id="2" name="AutoShape 46">
            <a:extLst>
              <a:ext uri="{FF2B5EF4-FFF2-40B4-BE49-F238E27FC236}">
                <a16:creationId xmlns:a16="http://schemas.microsoft.com/office/drawing/2014/main" id="{45759DE8-1B32-D0DF-5590-A88132BCE740}"/>
              </a:ext>
            </a:extLst>
          </p:cNvPr>
          <p:cNvSpPr>
            <a:spLocks noChangeArrowheads="1"/>
          </p:cNvSpPr>
          <p:nvPr/>
        </p:nvSpPr>
        <p:spPr bwMode="auto">
          <a:xfrm>
            <a:off x="8010784" y="4627231"/>
            <a:ext cx="947700" cy="54491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COR-2</a:t>
            </a:r>
          </a:p>
        </p:txBody>
      </p:sp>
      <p:sp>
        <p:nvSpPr>
          <p:cNvPr id="3" name="AutoShape 46">
            <a:extLst>
              <a:ext uri="{FF2B5EF4-FFF2-40B4-BE49-F238E27FC236}">
                <a16:creationId xmlns:a16="http://schemas.microsoft.com/office/drawing/2014/main" id="{6D5BC194-267A-473D-CE82-D0E86F592209}"/>
              </a:ext>
            </a:extLst>
          </p:cNvPr>
          <p:cNvSpPr>
            <a:spLocks noChangeArrowheads="1"/>
          </p:cNvSpPr>
          <p:nvPr/>
        </p:nvSpPr>
        <p:spPr bwMode="auto">
          <a:xfrm>
            <a:off x="3810688" y="4359491"/>
            <a:ext cx="981036"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IMMW SG</a:t>
            </a:r>
          </a:p>
        </p:txBody>
      </p:sp>
      <p:sp>
        <p:nvSpPr>
          <p:cNvPr id="6" name="Rectangle 5">
            <a:extLst>
              <a:ext uri="{FF2B5EF4-FFF2-40B4-BE49-F238E27FC236}">
                <a16:creationId xmlns:a16="http://schemas.microsoft.com/office/drawing/2014/main" id="{8D8FB3DF-AB11-6201-98AB-87B62DF02F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037748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16</a:t>
            </a:fld>
            <a:endParaRPr lang="en-US" altLang="en-US" sz="1200" b="0"/>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a:t>July 2024</a:t>
            </a:r>
            <a:endParaRPr lang="en-GB" dirty="0"/>
          </a:p>
        </p:txBody>
      </p:sp>
      <p:sp>
        <p:nvSpPr>
          <p:cNvPr id="4" name="Rectangle 5">
            <a:extLst>
              <a:ext uri="{FF2B5EF4-FFF2-40B4-BE49-F238E27FC236}">
                <a16:creationId xmlns:a16="http://schemas.microsoft.com/office/drawing/2014/main" id="{8198CFE6-7723-CE07-6EF4-2D9F6542B5B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sp>
        <p:nvSpPr>
          <p:cNvPr id="14" name="Rounded Rectangle 13">
            <a:extLst>
              <a:ext uri="{FF2B5EF4-FFF2-40B4-BE49-F238E27FC236}">
                <a16:creationId xmlns:a16="http://schemas.microsoft.com/office/drawing/2014/main" id="{96D4069B-E46A-48F8-B2AA-1A71A4777C85}"/>
              </a:ext>
            </a:extLst>
          </p:cNvPr>
          <p:cNvSpPr/>
          <p:nvPr/>
        </p:nvSpPr>
        <p:spPr bwMode="auto">
          <a:xfrm>
            <a:off x="7423150" y="762001"/>
            <a:ext cx="3244850" cy="2487613"/>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658943" y="2066912"/>
            <a:ext cx="1295300" cy="609605"/>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811332" y="3887773"/>
            <a:ext cx="990523"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3220923" y="3887773"/>
            <a:ext cx="1828658"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5583238" y="3900489"/>
            <a:ext cx="1371600" cy="814399"/>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7373499" y="3876682"/>
            <a:ext cx="1752464" cy="838206"/>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9545033" y="3962386"/>
            <a:ext cx="1066717" cy="688980"/>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p:cNvCxnSpPr>
          <p:nvPr/>
        </p:nvCxnSpPr>
        <p:spPr bwMode="auto">
          <a:xfrm>
            <a:off x="2307128" y="2674159"/>
            <a:ext cx="0" cy="121920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2801855" y="3430569"/>
            <a:ext cx="6286013"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2801855" y="4306876"/>
            <a:ext cx="41906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5049581" y="4306876"/>
            <a:ext cx="533657"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6954838" y="4295785"/>
            <a:ext cx="418661"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5428337" y="3130577"/>
            <a:ext cx="1275001" cy="306374"/>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9125963" y="4295786"/>
            <a:ext cx="419070"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4287838" y="5459414"/>
            <a:ext cx="3200400" cy="609600"/>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9" name="Elbow Connector 131">
            <a:extLst>
              <a:ext uri="{FF2B5EF4-FFF2-40B4-BE49-F238E27FC236}">
                <a16:creationId xmlns:a16="http://schemas.microsoft.com/office/drawing/2014/main" id="{288905D3-9DEF-496F-A083-E60BD887D3A8}"/>
              </a:ext>
            </a:extLst>
          </p:cNvPr>
          <p:cNvCxnSpPr>
            <a:cxnSpLocks noChangeShapeType="1"/>
          </p:cNvCxnSpPr>
          <p:nvPr/>
        </p:nvCxnSpPr>
        <p:spPr bwMode="auto">
          <a:xfrm rot="10800000">
            <a:off x="2307326" y="4725979"/>
            <a:ext cx="1981047" cy="1038233"/>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8226669" y="3912490"/>
            <a:ext cx="1112845" cy="2590599"/>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8340214" y="5487985"/>
            <a:ext cx="1738177" cy="276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7944956" y="882125"/>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7944956" y="1263127"/>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7944956" y="1637756"/>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7944956" y="2025133"/>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bwMode="auto">
          <a:xfrm>
            <a:off x="8697913" y="2428876"/>
            <a:ext cx="779462" cy="669925"/>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bwMode="auto">
          <a:xfrm flipV="1">
            <a:off x="9477375" y="1403351"/>
            <a:ext cx="754063" cy="136048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bwMode="auto">
          <a:xfrm>
            <a:off x="9088438" y="1162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bwMode="auto">
          <a:xfrm>
            <a:off x="9088438" y="1543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bwMode="auto">
          <a:xfrm>
            <a:off x="9091613" y="1924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bwMode="auto">
          <a:xfrm flipH="1">
            <a:off x="9088438" y="230505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bwMode="auto">
          <a:xfrm flipH="1">
            <a:off x="9085263" y="309880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bwMode="auto">
          <a:xfrm flipV="1">
            <a:off x="3221038" y="1403351"/>
            <a:ext cx="4202112" cy="248443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bwMode="auto">
          <a:xfrm flipV="1">
            <a:off x="5049838" y="3235326"/>
            <a:ext cx="2895600" cy="6524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17</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a:t>July 2024</a:t>
            </a:r>
            <a:endParaRPr lang="en-US" dirty="0"/>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18</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a:t>July 2024</a:t>
            </a:r>
            <a:endParaRPr lang="en-US" dirty="0"/>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a:t>July 2024</a:t>
            </a:r>
            <a:endParaRPr lang="en-US" dirty="0"/>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July 10</a:t>
            </a:r>
            <a:r>
              <a:rPr lang="en-US" altLang="en-US" sz="3200" baseline="30000" dirty="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2024</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Rectangle 4">
            <a:extLst>
              <a:ext uri="{FF2B5EF4-FFF2-40B4-BE49-F238E27FC236}">
                <a16:creationId xmlns:a16="http://schemas.microsoft.com/office/drawing/2014/main" id="{DEB17D5B-F3AD-6FA8-306A-0E06AF8D7EAC}"/>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July 2024</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20</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a:t>July 2024</a:t>
            </a:r>
            <a:endParaRPr lang="en-US" dirty="0"/>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21</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a:t>July 2024</a:t>
            </a:r>
            <a:endParaRPr lang="en-US" dirty="0"/>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A1ED1788-77A0-592C-3504-EA2D196170F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EB9F1C1B-CA11-9C36-1C9F-4125497D29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2B298A9C-1A5C-FBB2-42F2-3080667A4D1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BCB4049C-0118-AF8A-AD7C-DCC0EC88A46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757E6CD2-5DB5-788C-0801-F4993215B74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9940DA81-09D1-1F43-E392-7E6F8B86FA7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E6CB4FB2-56C8-8A89-6761-2725533AF7F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a:t>July 2024</a:t>
            </a:r>
            <a:endParaRPr lang="en-GB" dirty="0"/>
          </a:p>
        </p:txBody>
      </p:sp>
      <p:sp>
        <p:nvSpPr>
          <p:cNvPr id="3" name="Rectangle 5">
            <a:extLst>
              <a:ext uri="{FF2B5EF4-FFF2-40B4-BE49-F238E27FC236}">
                <a16:creationId xmlns:a16="http://schemas.microsoft.com/office/drawing/2014/main" id="{F0BE0205-781E-A100-2C34-73AEBFF1BDA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i="1" dirty="0"/>
              <a:t>If you have not already done so, you can register here: </a:t>
            </a:r>
            <a:r>
              <a:rPr lang="en-US" altLang="en-US" b="0" i="1" dirty="0">
                <a:hlinkClick r:id="rId3"/>
              </a:rPr>
              <a:t>https://mtgevents.com.au/ieee2024/reg</a:t>
            </a:r>
            <a:r>
              <a:rPr lang="en-US" altLang="en-US" b="0" i="1"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endParaRPr lang="en-US" altLang="en-US" sz="1800" dirty="0"/>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E9306C86-03A6-CFD5-9E72-95FF3A58B03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01966405-A198-6EA0-1DFE-BB80E808151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0C44FB07-3561-8BA4-2121-1259F33B2E0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93938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
        <p:nvSpPr>
          <p:cNvPr id="4" name="Rectangle 5">
            <a:extLst>
              <a:ext uri="{FF2B5EF4-FFF2-40B4-BE49-F238E27FC236}">
                <a16:creationId xmlns:a16="http://schemas.microsoft.com/office/drawing/2014/main" id="{B1909BD1-826C-FE0C-C1DB-3A18220F07F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464650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
        <p:nvSpPr>
          <p:cNvPr id="4" name="Rectangle 5">
            <a:extLst>
              <a:ext uri="{FF2B5EF4-FFF2-40B4-BE49-F238E27FC236}">
                <a16:creationId xmlns:a16="http://schemas.microsoft.com/office/drawing/2014/main" id="{B6FB4D54-5434-4982-602E-FA8143C753A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171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C20E920E-880A-2D40-0B7E-1363789A31B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
        <p:nvSpPr>
          <p:cNvPr id="5" name="Rectangle 5">
            <a:extLst>
              <a:ext uri="{FF2B5EF4-FFF2-40B4-BE49-F238E27FC236}">
                <a16:creationId xmlns:a16="http://schemas.microsoft.com/office/drawing/2014/main" id="{E786DE5E-AF2C-CC9E-A941-5FB784F3058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933083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
        <p:nvSpPr>
          <p:cNvPr id="5" name="Rectangle 5">
            <a:extLst>
              <a:ext uri="{FF2B5EF4-FFF2-40B4-BE49-F238E27FC236}">
                <a16:creationId xmlns:a16="http://schemas.microsoft.com/office/drawing/2014/main" id="{FA4E741B-A3D6-B623-242D-7FA325363E5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437058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
        <p:nvSpPr>
          <p:cNvPr id="5" name="Rectangle 5">
            <a:extLst>
              <a:ext uri="{FF2B5EF4-FFF2-40B4-BE49-F238E27FC236}">
                <a16:creationId xmlns:a16="http://schemas.microsoft.com/office/drawing/2014/main" id="{F50303DC-D1B3-255F-EB14-55A3AB97766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969542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4FC1D6ED-09F6-F959-DC60-94B1BA8D23E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14180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Logistics (Onsite)</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pPr>
              <a:buFont typeface="Arial" panose="020B0604020202020204" pitchFamily="34" charset="0"/>
              <a:buChar char="•"/>
            </a:pPr>
            <a:r>
              <a:rPr lang="en-US" altLang="en-US" b="0" dirty="0"/>
              <a:t>Some important information has been compiled to help you make the most of your Onsite In-Person experience</a:t>
            </a:r>
          </a:p>
          <a:p>
            <a:endParaRPr lang="en-US" altLang="en-US" sz="2800" b="0" dirty="0"/>
          </a:p>
          <a:p>
            <a:pPr>
              <a:buFont typeface="Arial" panose="020B0604020202020204" pitchFamily="34" charset="0"/>
              <a:buChar char="•"/>
            </a:pPr>
            <a:r>
              <a:rPr lang="en-US" altLang="en-US" b="0" dirty="0"/>
              <a:t>This information is also presented in a as a slide deck and is available on Mentor: </a:t>
            </a:r>
            <a:r>
              <a:rPr lang="en-US" altLang="en-US" b="0" dirty="0">
                <a:hlinkClick r:id="rId3"/>
              </a:rPr>
              <a:t>https://mentor.ieee.org/802-ec/dcn/24/ec-24-0123-00-00EC-montreal-2024-july-802-plenary-things-to-know.pptx</a:t>
            </a:r>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endParaRPr lang="en-US" altLang="en-US" sz="1800" dirty="0"/>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4877245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2" name="Rectangle 5">
            <a:extLst>
              <a:ext uri="{FF2B5EF4-FFF2-40B4-BE49-F238E27FC236}">
                <a16:creationId xmlns:a16="http://schemas.microsoft.com/office/drawing/2014/main" id="{9937FC3E-8CB3-0734-B83F-63543A66B2F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29865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2" name="Rectangle 5">
            <a:extLst>
              <a:ext uri="{FF2B5EF4-FFF2-40B4-BE49-F238E27FC236}">
                <a16:creationId xmlns:a16="http://schemas.microsoft.com/office/drawing/2014/main" id="{091E4687-F755-F702-4A78-36F79814013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6733879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478F8B62-0C35-93BE-CAB5-775D54C73B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a:t>July 2024</a:t>
            </a:r>
            <a:endParaRPr lang="en-US" dirty="0"/>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
        <p:nvSpPr>
          <p:cNvPr id="4" name="Rectangle 5">
            <a:extLst>
              <a:ext uri="{FF2B5EF4-FFF2-40B4-BE49-F238E27FC236}">
                <a16:creationId xmlns:a16="http://schemas.microsoft.com/office/drawing/2014/main" id="{32C795BE-4CB7-BD0D-7221-0D164C5A7F7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783760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7000DFB7-4BAA-E299-FAEE-06425CCD10B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5FDD8364-DD7D-C290-5A93-D4C0A913FA8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C8F83594-7E94-C3E8-DA0E-B2E5E074EEB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E20082DD-A6C5-BFA1-CC0A-8EDE5E1A6C9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9060244A-66B3-4335-1B43-8214D192C7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a:t>July 2024</a:t>
            </a:r>
            <a:endParaRPr lang="en-GB" dirty="0"/>
          </a:p>
        </p:txBody>
      </p:sp>
      <p:sp>
        <p:nvSpPr>
          <p:cNvPr id="4" name="Rectangle 5">
            <a:extLst>
              <a:ext uri="{FF2B5EF4-FFF2-40B4-BE49-F238E27FC236}">
                <a16:creationId xmlns:a16="http://schemas.microsoft.com/office/drawing/2014/main" id="{7BC2B684-1A33-F272-48EB-9C74720DE27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for 802.11 submissions 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http://ieee802.linespeed.com/filemanager/802.11/23</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endParaRPr lang="en-US" altLang="en-US" sz="1800" dirty="0"/>
          </a:p>
        </p:txBody>
      </p:sp>
      <p:sp>
        <p:nvSpPr>
          <p:cNvPr id="2" name="Rectangle 5">
            <a:extLst>
              <a:ext uri="{FF2B5EF4-FFF2-40B4-BE49-F238E27FC236}">
                <a16:creationId xmlns:a16="http://schemas.microsoft.com/office/drawing/2014/main" id="{0D1AB904-77F1-02C2-7D6D-41964322F6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5F35A134-A00D-7218-E7B1-5B3B0BCDC48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1B392D85-1A9A-CB8D-5D56-B993B78126D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BFE03D2B-A211-7585-5E1E-9DBA388319C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37BDC5CB-AEE8-9F73-6601-3280F14CEC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8EA28C21-679A-B1D4-D1D8-3F2CEF84274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266105538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
        <p:nvSpPr>
          <p:cNvPr id="3" name="Rectangle 5">
            <a:extLst>
              <a:ext uri="{FF2B5EF4-FFF2-40B4-BE49-F238E27FC236}">
                <a16:creationId xmlns:a16="http://schemas.microsoft.com/office/drawing/2014/main" id="{0EB3E297-0850-92D3-4075-67A50A03EA8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a:t>July 2024</a:t>
            </a:r>
            <a:endParaRPr lang="en-GB" dirty="0"/>
          </a:p>
        </p:txBody>
      </p:sp>
      <p:sp>
        <p:nvSpPr>
          <p:cNvPr id="4" name="Rectangle 5">
            <a:extLst>
              <a:ext uri="{FF2B5EF4-FFF2-40B4-BE49-F238E27FC236}">
                <a16:creationId xmlns:a16="http://schemas.microsoft.com/office/drawing/2014/main" id="{5FEE53FA-8571-09E5-6951-B624FBEE42C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6A081980-5DFD-7745-2F07-3E0800FA7A5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1F126677-F1BC-09EC-7BD1-38633BBE68E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E207B51F-68B9-DC8F-AF3A-3A993F39A1D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endParaRPr lang="en-US" altLang="en-US" sz="1800" dirty="0"/>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542501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AA2DC0DC-D7CF-B5FE-BC66-2F0E51754C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https://mentor.ieee.org/802.11/dcn/22/11-22-1967-01-0000-working-group-motions-templates.pptx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endParaRPr lang="en-US" altLang="en-US" sz="1800" dirty="0"/>
          </a:p>
        </p:txBody>
      </p:sp>
      <p:sp>
        <p:nvSpPr>
          <p:cNvPr id="3" name="Rectangle 5">
            <a:extLst>
              <a:ext uri="{FF2B5EF4-FFF2-40B4-BE49-F238E27FC236}">
                <a16:creationId xmlns:a16="http://schemas.microsoft.com/office/drawing/2014/main" id="{08DDA8B4-ED98-0FAF-8D4D-A204A107425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339531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endParaRPr lang="en-US" altLang="en-US" sz="1800" dirty="0"/>
          </a:p>
        </p:txBody>
      </p:sp>
      <p:sp>
        <p:nvSpPr>
          <p:cNvPr id="3" name="Rectangle 5">
            <a:extLst>
              <a:ext uri="{FF2B5EF4-FFF2-40B4-BE49-F238E27FC236}">
                <a16:creationId xmlns:a16="http://schemas.microsoft.com/office/drawing/2014/main" id="{FC1C47B5-705F-6C79-014E-6415E52781C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839993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600125A0-7CD6-DC46-C576-2A191677D69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a:t>July 2024</a:t>
            </a:r>
            <a:endParaRPr lang="en-GB" dirty="0"/>
          </a:p>
        </p:txBody>
      </p:sp>
      <p:sp>
        <p:nvSpPr>
          <p:cNvPr id="3" name="Rectangle 5">
            <a:extLst>
              <a:ext uri="{FF2B5EF4-FFF2-40B4-BE49-F238E27FC236}">
                <a16:creationId xmlns:a16="http://schemas.microsoft.com/office/drawing/2014/main" id="{3E5CD03D-328D-D0E2-5F16-9DB3CA66E98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endParaRPr lang="en-US" altLang="en-US" sz="1800" dirty="0"/>
          </a:p>
        </p:txBody>
      </p:sp>
      <p:sp>
        <p:nvSpPr>
          <p:cNvPr id="2" name="Rectangle 5">
            <a:extLst>
              <a:ext uri="{FF2B5EF4-FFF2-40B4-BE49-F238E27FC236}">
                <a16:creationId xmlns:a16="http://schemas.microsoft.com/office/drawing/2014/main" id="{1717F36E-157B-1752-48C2-9E4F170202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endParaRPr lang="en-US" altLang="en-US" sz="1800" dirty="0"/>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a14="http://schemas.microsoft.com/office/drawing/2010/main" xmlns="" xmlns:lc="http://schemas.openxmlformats.org/drawingml/2006/lockedCanvas">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
        <p:nvSpPr>
          <p:cNvPr id="2" name="Rectangle 5">
            <a:extLst>
              <a:ext uri="{FF2B5EF4-FFF2-40B4-BE49-F238E27FC236}">
                <a16:creationId xmlns:a16="http://schemas.microsoft.com/office/drawing/2014/main" id="{636D4311-9777-0C20-5A84-3B7193B90A5F}"/>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TotalTime>
  <Words>6933</Words>
  <Application>Microsoft Office PowerPoint</Application>
  <PresentationFormat>Widescreen</PresentationFormat>
  <Paragraphs>1152</Paragraphs>
  <Slides>64</Slides>
  <Notes>51</Notes>
  <HiddenSlides>0</HiddenSlides>
  <MMClips>0</MMClips>
  <ScaleCrop>false</ScaleCrop>
  <HeadingPairs>
    <vt:vector size="8" baseType="variant">
      <vt:variant>
        <vt:lpstr>Fonts Used</vt:lpstr>
      </vt:variant>
      <vt:variant>
        <vt:i4>15</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81" baseType="lpstr">
      <vt:lpstr>MS Gothic</vt:lpstr>
      <vt:lpstr>ＭＳ Ｐゴシック</vt:lpstr>
      <vt:lpstr>ＭＳ Ｐゴシック</vt:lpstr>
      <vt:lpstr>Arial</vt:lpstr>
      <vt:lpstr>Arial Unicode MS</vt:lpstr>
      <vt:lpstr>Calibri</vt:lpstr>
      <vt:lpstr>DejaVu Sans</vt:lpstr>
      <vt:lpstr>Helvetica</vt:lpstr>
      <vt:lpstr>Monotype Sorts</vt:lpstr>
      <vt:lpstr>Tahoma</vt:lpstr>
      <vt:lpstr>Times New Roman</vt:lpstr>
      <vt:lpstr>Verdana</vt:lpstr>
      <vt:lpstr>Verdana (Body)</vt:lpstr>
      <vt:lpstr>Wingdings</vt:lpstr>
      <vt:lpstr>Wingdings 2</vt:lpstr>
      <vt:lpstr>802-11 Theme</vt:lpstr>
      <vt:lpstr>Document</vt:lpstr>
      <vt:lpstr>IEEE 802.11 New Members Introduction</vt:lpstr>
      <vt:lpstr>PowerPoint Presentation</vt:lpstr>
      <vt:lpstr>Registration for the July IEEE 802 plenary session</vt:lpstr>
      <vt:lpstr>Logistics (Onsite)</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IEEE 802.11 Revisions</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Votes and Responses</vt:lpstr>
      <vt:lpstr>Website membership list</vt:lpstr>
      <vt:lpstr>Email Reflectors</vt:lpstr>
      <vt:lpstr>Email Reflectors</vt:lpstr>
      <vt:lpstr>Documentation</vt:lpstr>
      <vt:lpstr>Documentation Generally</vt:lpstr>
      <vt:lpstr> Motion and other templates</vt:lpstr>
      <vt:lpstr> Comment Resolution Resources</vt:lpstr>
      <vt:lpstr>Face to face meeting badges</vt:lpstr>
      <vt:lpstr>Thank you for attending. Questions ?</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424</cp:revision>
  <cp:lastPrinted>2020-01-13T01:47:50Z</cp:lastPrinted>
  <dcterms:created xsi:type="dcterms:W3CDTF">2014-04-14T10:59:07Z</dcterms:created>
  <dcterms:modified xsi:type="dcterms:W3CDTF">2024-07-15T18:53:22Z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1721064406</vt:lpwstr>
  </property>
</Properties>
</file>