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6" r:id="rId5"/>
    <p:sldId id="267" r:id="rId6"/>
    <p:sldId id="271" r:id="rId7"/>
    <p:sldId id="276" r:id="rId8"/>
    <p:sldId id="274" r:id="rId9"/>
    <p:sldId id="275" r:id="rId10"/>
    <p:sldId id="277" r:id="rId11"/>
    <p:sldId id="278" r:id="rId12"/>
    <p:sldId id="279" r:id="rId13"/>
    <p:sldId id="269" r:id="rId14"/>
    <p:sldId id="272" r:id="rId15"/>
    <p:sldId id="273" r:id="rId16"/>
    <p:sldId id="281"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CCE9D08-DFAA-47AE-81B1-EB527880419A}">
          <p14:sldIdLst>
            <p14:sldId id="256"/>
            <p14:sldId id="257"/>
            <p14:sldId id="262"/>
            <p14:sldId id="266"/>
            <p14:sldId id="267"/>
            <p14:sldId id="271"/>
            <p14:sldId id="276"/>
            <p14:sldId id="274"/>
            <p14:sldId id="275"/>
            <p14:sldId id="277"/>
            <p14:sldId id="278"/>
            <p14:sldId id="279"/>
            <p14:sldId id="269"/>
            <p14:sldId id="272"/>
            <p14:sldId id="273"/>
            <p14:sldId id="28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p:cViewPr varScale="1">
        <p:scale>
          <a:sx n="107" d="100"/>
          <a:sy n="107" d="100"/>
        </p:scale>
        <p:origin x="426" y="114"/>
      </p:cViewPr>
      <p:guideLst>
        <p:guide orient="horz" pos="2160"/>
        <p:guide pos="3840"/>
      </p:guideLst>
    </p:cSldViewPr>
  </p:slideViewPr>
  <p:outlineViewPr>
    <p:cViewPr varScale="1">
      <p:scale>
        <a:sx n="170" d="200"/>
        <a:sy n="170" d="200"/>
      </p:scale>
      <p:origin x="0" y="-761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4" d="100"/>
          <a:sy n="104" d="100"/>
        </p:scale>
        <p:origin x="313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104747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Michail KOUNDOURAKIS,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Michail KOUNDOURAKIS, et al.,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Michail KOUNDOURAKIS,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dirty="0"/>
          </a:p>
        </p:txBody>
      </p:sp>
      <p:sp>
        <p:nvSpPr>
          <p:cNvPr id="6" name="Footer Placeholder 5"/>
          <p:cNvSpPr>
            <a:spLocks noGrp="1"/>
          </p:cNvSpPr>
          <p:nvPr>
            <p:ph type="ftr" idx="11"/>
          </p:nvPr>
        </p:nvSpPr>
        <p:spPr/>
        <p:txBody>
          <a:bodyPr/>
          <a:lstStyle>
            <a:lvl1pPr>
              <a:defRPr/>
            </a:lvl1pPr>
          </a:lstStyle>
          <a:p>
            <a:r>
              <a:rPr lang="en-GB"/>
              <a:t>Michail KOUNDOURAKIS, et 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Michail KOUNDOURAKIS, et 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dirty="0"/>
          </a:p>
        </p:txBody>
      </p:sp>
      <p:sp>
        <p:nvSpPr>
          <p:cNvPr id="4" name="Footer Placeholder 3"/>
          <p:cNvSpPr>
            <a:spLocks noGrp="1"/>
          </p:cNvSpPr>
          <p:nvPr>
            <p:ph type="ftr" idx="11"/>
          </p:nvPr>
        </p:nvSpPr>
        <p:spPr/>
        <p:txBody>
          <a:bodyPr/>
          <a:lstStyle>
            <a:lvl1pPr>
              <a:defRPr/>
            </a:lvl1pPr>
          </a:lstStyle>
          <a:p>
            <a:r>
              <a:rPr lang="en-GB"/>
              <a:t>Michail KOUNDOURAKIS, et 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dirty="0"/>
          </a:p>
        </p:txBody>
      </p:sp>
      <p:sp>
        <p:nvSpPr>
          <p:cNvPr id="3" name="Footer Placeholder 2"/>
          <p:cNvSpPr>
            <a:spLocks noGrp="1"/>
          </p:cNvSpPr>
          <p:nvPr>
            <p:ph type="ftr" idx="11"/>
          </p:nvPr>
        </p:nvSpPr>
        <p:spPr/>
        <p:txBody>
          <a:bodyPr/>
          <a:lstStyle>
            <a:lvl1pPr>
              <a:defRPr/>
            </a:lvl1pPr>
          </a:lstStyle>
          <a:p>
            <a:r>
              <a:rPr lang="en-GB"/>
              <a:t>Michail KOUNDOURAKIS, et 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Michail KOUNDOURAKIS, et al.,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Michail KOUNDOURAKIS, et al.,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Michail KOUNDOURAKIS, et al.,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DL MU Ext PPDU</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endParaRPr lang="en-GB" sz="2000" b="0" dirty="0">
              <a:highlight>
                <a:srgbClr val="FFFF00"/>
              </a:highlight>
            </a:endParaRP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Michail KOUNDOURAKIS,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04526436"/>
              </p:ext>
            </p:extLst>
          </p:nvPr>
        </p:nvGraphicFramePr>
        <p:xfrm>
          <a:off x="990600" y="2419350"/>
          <a:ext cx="10125075" cy="2857500"/>
        </p:xfrm>
        <a:graphic>
          <a:graphicData uri="http://schemas.openxmlformats.org/presentationml/2006/ole">
            <mc:AlternateContent xmlns:mc="http://schemas.openxmlformats.org/markup-compatibility/2006">
              <mc:Choice xmlns:v="urn:schemas-microsoft-com:vml" Requires="v">
                <p:oleObj spid="_x0000_s1166" name="Document" r:id="rId4" imgW="10448057" imgH="2960398" progId="Word.Document.8">
                  <p:embed/>
                </p:oleObj>
              </mc:Choice>
              <mc:Fallback>
                <p:oleObj name="Document" r:id="rId4" imgW="10448057" imgH="2960398" progId="Word.Document.8">
                  <p:embed/>
                  <p:pic>
                    <p:nvPicPr>
                      <p:cNvPr id="0" name="Picture 3"/>
                      <p:cNvPicPr>
                        <a:picLocks noChangeAspect="1" noChangeArrowheads="1"/>
                      </p:cNvPicPr>
                      <p:nvPr/>
                    </p:nvPicPr>
                    <p:blipFill>
                      <a:blip r:embed="rId5"/>
                      <a:srcRect/>
                      <a:stretch>
                        <a:fillRect/>
                      </a:stretch>
                    </p:blipFill>
                    <p:spPr bwMode="auto">
                      <a:xfrm>
                        <a:off x="990600" y="2419350"/>
                        <a:ext cx="10125075" cy="2857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Additional considerations</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1" y="1700808"/>
            <a:ext cx="10361084" cy="4774606"/>
          </a:xfrm>
        </p:spPr>
        <p:txBody>
          <a:bodyPr/>
          <a:lstStyle/>
          <a:p>
            <a:pPr>
              <a:buFont typeface="Arial" panose="020B0604020202020204" pitchFamily="34" charset="0"/>
              <a:buChar char="•"/>
            </a:pPr>
            <a:r>
              <a:rPr lang="en-GB" sz="2000" dirty="0"/>
              <a:t>Q: </a:t>
            </a:r>
            <a:r>
              <a:rPr lang="en-US" sz="2000" dirty="0"/>
              <a:t>Due to mismatch of symbol length and number of subcarriers (and pilots) in VHT and HE/EHT there would be some power leakage issues from one channel to another at the receiver side making it difficult to decode. Any idea on how to approach solving that problem?</a:t>
            </a:r>
          </a:p>
          <a:p>
            <a:pPr>
              <a:buFont typeface="Arial" panose="020B0604020202020204" pitchFamily="34" charset="0"/>
              <a:buChar char="•"/>
            </a:pPr>
            <a:r>
              <a:rPr lang="en-GB" sz="2000" b="0" dirty="0"/>
              <a:t>A: M</a:t>
            </a:r>
            <a:r>
              <a:rPr lang="en-US" sz="2000" b="0" dirty="0" err="1"/>
              <a:t>ixing</a:t>
            </a:r>
            <a:r>
              <a:rPr lang="en-US" sz="2000" b="0" dirty="0"/>
              <a:t> non-HT with HE/EHT RU will not maintain strict orthogonality between them. </a:t>
            </a:r>
            <a:r>
              <a:rPr lang="en-GB" sz="2000" dirty="0"/>
              <a:t>The interference from HE RU to non-HE RU will be smaller; but the non-HE RU to HE RU interference will be similar to adjacent channel.</a:t>
            </a:r>
          </a:p>
          <a:p>
            <a:pPr>
              <a:buFont typeface="Arial" panose="020B0604020202020204" pitchFamily="34" charset="0"/>
              <a:buChar char="•"/>
            </a:pPr>
            <a:r>
              <a:rPr lang="en-US" sz="2000" b="0" dirty="0"/>
              <a:t>There are means to reduce the </a:t>
            </a:r>
            <a:r>
              <a:rPr lang="en-US" sz="2000" b="0" dirty="0" err="1"/>
              <a:t>intersymbol</a:t>
            </a:r>
            <a:r>
              <a:rPr lang="en-US" sz="2000" b="0" dirty="0"/>
              <a:t> interference on the receiver side:</a:t>
            </a:r>
          </a:p>
          <a:p>
            <a:pPr lvl="1">
              <a:buFont typeface="Arial" panose="020B0604020202020204" pitchFamily="34" charset="0"/>
              <a:buChar char="•"/>
            </a:pPr>
            <a:r>
              <a:rPr lang="en-GB" dirty="0"/>
              <a:t>the NON-HT receiver will normally have a front end filter</a:t>
            </a:r>
          </a:p>
          <a:p>
            <a:pPr lvl="1">
              <a:buFont typeface="Arial" panose="020B0604020202020204" pitchFamily="34" charset="0"/>
              <a:buChar char="•"/>
            </a:pPr>
            <a:r>
              <a:rPr lang="en-GB" dirty="0"/>
              <a:t>the receiver design for the new Gen can also deploy filter (as it would know its location) to reduce the experienced interference level</a:t>
            </a:r>
            <a:endParaRPr lang="en-US" b="0" dirty="0"/>
          </a:p>
          <a:p>
            <a:pPr>
              <a:buFont typeface="Arial" panose="020B0604020202020204" pitchFamily="34" charset="0"/>
              <a:buChar char="•"/>
            </a:pPr>
            <a:r>
              <a:rPr lang="en-US" sz="2000" b="0" dirty="0"/>
              <a:t>There are means to reduce the </a:t>
            </a:r>
            <a:r>
              <a:rPr lang="en-US" sz="2000" b="0" dirty="0" err="1"/>
              <a:t>intersymbol</a:t>
            </a:r>
            <a:r>
              <a:rPr lang="en-US" sz="2000" b="0" dirty="0"/>
              <a:t> interference on the AP side:</a:t>
            </a:r>
          </a:p>
          <a:p>
            <a:pPr lvl="1">
              <a:buFont typeface="Arial" panose="020B0604020202020204" pitchFamily="34" charset="0"/>
              <a:buChar char="•"/>
            </a:pPr>
            <a:r>
              <a:rPr lang="en-US" dirty="0"/>
              <a:t>reserve small RU to be a frequency guard band</a:t>
            </a:r>
          </a:p>
          <a:p>
            <a:pPr lvl="1">
              <a:buFont typeface="Arial" panose="020B0604020202020204" pitchFamily="34" charset="0"/>
              <a:buChar char="•"/>
            </a:pPr>
            <a:r>
              <a:rPr lang="en-US" dirty="0"/>
              <a:t>adjust TX PHY rate for each STA/PSDU). </a:t>
            </a:r>
            <a:endParaRPr lang="en-GB" dirty="0"/>
          </a:p>
          <a:p>
            <a:pPr>
              <a:buFont typeface="Arial" panose="020B0604020202020204" pitchFamily="34" charset="0"/>
              <a:buChar char="•"/>
            </a:pPr>
            <a:endParaRPr lang="en-GB" b="0" dirty="0"/>
          </a:p>
          <a:p>
            <a:pPr>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18444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17EB2-2961-4104-9E81-24B34D8F3B0B}"/>
              </a:ext>
            </a:extLst>
          </p:cNvPr>
          <p:cNvSpPr>
            <a:spLocks noGrp="1"/>
          </p:cNvSpPr>
          <p:nvPr>
            <p:ph type="title"/>
          </p:nvPr>
        </p:nvSpPr>
        <p:spPr>
          <a:xfrm>
            <a:off x="914401" y="685801"/>
            <a:ext cx="10361084" cy="654967"/>
          </a:xfrm>
        </p:spPr>
        <p:txBody>
          <a:bodyPr/>
          <a:lstStyle/>
          <a:p>
            <a:r>
              <a:rPr lang="en-GB" dirty="0"/>
              <a:t>Adjacent channel interference</a:t>
            </a:r>
          </a:p>
        </p:txBody>
      </p:sp>
      <p:pic>
        <p:nvPicPr>
          <p:cNvPr id="8" name="Content Placeholder 7">
            <a:extLst>
              <a:ext uri="{FF2B5EF4-FFF2-40B4-BE49-F238E27FC236}">
                <a16:creationId xmlns:a16="http://schemas.microsoft.com/office/drawing/2014/main" id="{AFC15B75-D6D7-4108-9C85-FDB6BD1CA5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416" y="1340768"/>
            <a:ext cx="4968552" cy="3573757"/>
          </a:xfrm>
        </p:spPr>
      </p:pic>
      <p:sp>
        <p:nvSpPr>
          <p:cNvPr id="4" name="Slide Number Placeholder 3">
            <a:extLst>
              <a:ext uri="{FF2B5EF4-FFF2-40B4-BE49-F238E27FC236}">
                <a16:creationId xmlns:a16="http://schemas.microsoft.com/office/drawing/2014/main" id="{A21810BA-BAB4-4891-8D6C-CE059301A17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B24D6E2-4E23-4B0B-9491-31F8DF1A4E62}"/>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CF0A16DA-7FFA-4A13-B82D-5B4F785DD266}"/>
              </a:ext>
            </a:extLst>
          </p:cNvPr>
          <p:cNvSpPr>
            <a:spLocks noGrp="1"/>
          </p:cNvSpPr>
          <p:nvPr>
            <p:ph type="dt" idx="15"/>
          </p:nvPr>
        </p:nvSpPr>
        <p:spPr/>
        <p:txBody>
          <a:bodyPr/>
          <a:lstStyle/>
          <a:p>
            <a:r>
              <a:rPr lang="en-US"/>
              <a:t>March 2024</a:t>
            </a:r>
            <a:endParaRPr lang="en-GB" dirty="0"/>
          </a:p>
        </p:txBody>
      </p:sp>
      <p:pic>
        <p:nvPicPr>
          <p:cNvPr id="10" name="Picture 9">
            <a:extLst>
              <a:ext uri="{FF2B5EF4-FFF2-40B4-BE49-F238E27FC236}">
                <a16:creationId xmlns:a16="http://schemas.microsoft.com/office/drawing/2014/main" id="{218E2E67-A7C2-4D74-8CFE-34B44A4683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5934" y="1340768"/>
            <a:ext cx="4612445" cy="3500047"/>
          </a:xfrm>
          <a:prstGeom prst="rect">
            <a:avLst/>
          </a:prstGeom>
        </p:spPr>
      </p:pic>
      <p:sp>
        <p:nvSpPr>
          <p:cNvPr id="3" name="TextBox 2">
            <a:extLst>
              <a:ext uri="{FF2B5EF4-FFF2-40B4-BE49-F238E27FC236}">
                <a16:creationId xmlns:a16="http://schemas.microsoft.com/office/drawing/2014/main" id="{C77B5BC7-D6F1-4F31-92F9-0B2901A615CC}"/>
              </a:ext>
            </a:extLst>
          </p:cNvPr>
          <p:cNvSpPr txBox="1"/>
          <p:nvPr/>
        </p:nvSpPr>
        <p:spPr>
          <a:xfrm>
            <a:off x="983432" y="5013176"/>
            <a:ext cx="10292053" cy="1200329"/>
          </a:xfrm>
          <a:prstGeom prst="rect">
            <a:avLst/>
          </a:prstGeom>
          <a:noFill/>
        </p:spPr>
        <p:txBody>
          <a:bodyPr wrap="square" rtlCol="0">
            <a:spAutoFit/>
          </a:bodyPr>
          <a:lstStyle/>
          <a:p>
            <a:r>
              <a:rPr lang="en-GB" dirty="0">
                <a:solidFill>
                  <a:schemeClr val="tx1"/>
                </a:solidFill>
              </a:rPr>
              <a:t>The frequency axis shows how far a non-P20 PSDU needs to be from the interference RU allocation (assumed on P20) to achieve a given Signal-to-Interference/leakage level</a:t>
            </a:r>
          </a:p>
        </p:txBody>
      </p:sp>
    </p:spTree>
    <p:extLst>
      <p:ext uri="{BB962C8B-B14F-4D97-AF65-F5344CB8AC3E}">
        <p14:creationId xmlns:p14="http://schemas.microsoft.com/office/powerpoint/2010/main" val="1237663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86DD4-EF97-4676-ADF1-55E8072CE491}"/>
              </a:ext>
            </a:extLst>
          </p:cNvPr>
          <p:cNvSpPr>
            <a:spLocks noGrp="1"/>
          </p:cNvSpPr>
          <p:nvPr>
            <p:ph type="title"/>
          </p:nvPr>
        </p:nvSpPr>
        <p:spPr>
          <a:xfrm>
            <a:off x="914401" y="685801"/>
            <a:ext cx="10361084" cy="726975"/>
          </a:xfrm>
        </p:spPr>
        <p:txBody>
          <a:bodyPr/>
          <a:lstStyle/>
          <a:p>
            <a:r>
              <a:rPr lang="en-GB" dirty="0"/>
              <a:t>Summary</a:t>
            </a:r>
          </a:p>
        </p:txBody>
      </p:sp>
      <p:sp>
        <p:nvSpPr>
          <p:cNvPr id="3" name="Content Placeholder 2">
            <a:extLst>
              <a:ext uri="{FF2B5EF4-FFF2-40B4-BE49-F238E27FC236}">
                <a16:creationId xmlns:a16="http://schemas.microsoft.com/office/drawing/2014/main" id="{4FE94794-2C9B-4122-9B54-B695D2EB229C}"/>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GB" dirty="0"/>
              <a:t>Improve utilisation of unused BSS bandwidth</a:t>
            </a:r>
          </a:p>
          <a:p>
            <a:pPr>
              <a:buFont typeface="Arial" panose="020B0604020202020204" pitchFamily="34" charset="0"/>
              <a:buChar char="•"/>
            </a:pPr>
            <a:r>
              <a:rPr lang="en-GB" dirty="0"/>
              <a:t>AP can use to reduce latency for cases currently not handled; non-HE STAs/traffic (no MU-MIMO Rx, up to 80MHz channel support), MMPDUs (Beacon, Probe Response),</a:t>
            </a:r>
          </a:p>
          <a:p>
            <a:pPr>
              <a:buFont typeface="Arial" panose="020B0604020202020204" pitchFamily="34" charset="0"/>
              <a:buChar char="•"/>
            </a:pPr>
            <a:r>
              <a:rPr lang="en-GB" dirty="0"/>
              <a:t>AP in control of </a:t>
            </a:r>
          </a:p>
          <a:p>
            <a:pPr lvl="1">
              <a:buFont typeface="Arial" panose="020B0604020202020204" pitchFamily="34" charset="0"/>
              <a:buChar char="•"/>
            </a:pPr>
            <a:r>
              <a:rPr lang="en-GB" dirty="0"/>
              <a:t>TX PHY rate for each PSDU</a:t>
            </a:r>
          </a:p>
          <a:p>
            <a:pPr lvl="1">
              <a:buFont typeface="Arial" panose="020B0604020202020204" pitchFamily="34" charset="0"/>
              <a:buChar char="•"/>
            </a:pPr>
            <a:r>
              <a:rPr lang="en-GB" dirty="0"/>
              <a:t>RUs used or punctured in the PPDU</a:t>
            </a:r>
          </a:p>
          <a:p>
            <a:pPr>
              <a:buFont typeface="Arial" panose="020B0604020202020204" pitchFamily="34" charset="0"/>
              <a:buChar char="•"/>
            </a:pPr>
            <a:r>
              <a:rPr lang="en-GB" dirty="0"/>
              <a:t>so can construct a DL MU Ext PPDU for multiple STAs</a:t>
            </a:r>
          </a:p>
          <a:p>
            <a:pPr>
              <a:buFont typeface="Arial" panose="020B0604020202020204" pitchFamily="34" charset="0"/>
              <a:buChar char="•"/>
            </a:pPr>
            <a:r>
              <a:rPr lang="en-GB" dirty="0"/>
              <a:t>or can allocate RUs for STAs to use for TXOP Sharing Mode 2</a:t>
            </a:r>
          </a:p>
        </p:txBody>
      </p:sp>
      <p:sp>
        <p:nvSpPr>
          <p:cNvPr id="4" name="Slide Number Placeholder 3">
            <a:extLst>
              <a:ext uri="{FF2B5EF4-FFF2-40B4-BE49-F238E27FC236}">
                <a16:creationId xmlns:a16="http://schemas.microsoft.com/office/drawing/2014/main" id="{6CBF8D86-78C3-4B70-AEE1-3D0A4D7A402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27F0385-9013-40E1-9737-5CBFA76A0A73}"/>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82ADB72B-D172-46AE-A355-9954B6E17A4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11785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DL MU Ext PPDUs should be developed as a mechanism to make better use of the channel during transmissions to legacy STAs</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57608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BD108-B374-457B-A734-798C2455042B}"/>
              </a:ext>
            </a:extLst>
          </p:cNvPr>
          <p:cNvSpPr>
            <a:spLocks noGrp="1"/>
          </p:cNvSpPr>
          <p:nvPr>
            <p:ph type="title"/>
          </p:nvPr>
        </p:nvSpPr>
        <p:spPr/>
        <p:txBody>
          <a:bodyPr/>
          <a:lstStyle/>
          <a:p>
            <a:r>
              <a:rPr lang="en-GB" dirty="0"/>
              <a:t>Backup</a:t>
            </a:r>
          </a:p>
        </p:txBody>
      </p:sp>
      <p:sp>
        <p:nvSpPr>
          <p:cNvPr id="3" name="Text Placeholder 2">
            <a:extLst>
              <a:ext uri="{FF2B5EF4-FFF2-40B4-BE49-F238E27FC236}">
                <a16:creationId xmlns:a16="http://schemas.microsoft.com/office/drawing/2014/main" id="{B2A4E3DD-A3A1-437C-AF7B-C3ED9AE4DB9B}"/>
              </a:ext>
            </a:extLst>
          </p:cNvPr>
          <p:cNvSpPr>
            <a:spLocks noGrp="1"/>
          </p:cNvSpPr>
          <p:nvPr>
            <p:ph type="body" idx="1"/>
          </p:nvPr>
        </p:nvSpPr>
        <p:spPr/>
        <p:txBody>
          <a:bodyPr/>
          <a:lstStyle/>
          <a:p>
            <a:r>
              <a:rPr lang="en-GB" dirty="0"/>
              <a:t> </a:t>
            </a:r>
          </a:p>
        </p:txBody>
      </p:sp>
      <p:sp>
        <p:nvSpPr>
          <p:cNvPr id="4" name="Date Placeholder 3">
            <a:extLst>
              <a:ext uri="{FF2B5EF4-FFF2-40B4-BE49-F238E27FC236}">
                <a16:creationId xmlns:a16="http://schemas.microsoft.com/office/drawing/2014/main" id="{4468A5F0-C8D9-4AF2-B1C0-C7B4ABD4609B}"/>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5150271C-F239-4CCE-A954-025009580EDE}"/>
              </a:ext>
            </a:extLst>
          </p:cNvPr>
          <p:cNvSpPr>
            <a:spLocks noGrp="1"/>
          </p:cNvSpPr>
          <p:nvPr>
            <p:ph type="ftr" idx="11"/>
          </p:nvPr>
        </p:nvSpPr>
        <p:spPr/>
        <p:txBody>
          <a:bodyPr/>
          <a:lstStyle/>
          <a:p>
            <a:r>
              <a:rPr lang="en-GB"/>
              <a:t>Michail KOUNDOURAKIS, et al., Samsung</a:t>
            </a:r>
            <a:endParaRPr lang="en-GB" dirty="0"/>
          </a:p>
        </p:txBody>
      </p:sp>
      <p:sp>
        <p:nvSpPr>
          <p:cNvPr id="6" name="Slide Number Placeholder 5">
            <a:extLst>
              <a:ext uri="{FF2B5EF4-FFF2-40B4-BE49-F238E27FC236}">
                <a16:creationId xmlns:a16="http://schemas.microsoft.com/office/drawing/2014/main" id="{402A36F0-DE43-4C6B-B5BD-CA0259471775}"/>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2132673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19EAA-FFF4-4768-B9B6-5901F4D2C465}"/>
              </a:ext>
            </a:extLst>
          </p:cNvPr>
          <p:cNvSpPr>
            <a:spLocks noGrp="1"/>
          </p:cNvSpPr>
          <p:nvPr>
            <p:ph type="dt" idx="10"/>
          </p:nvPr>
        </p:nvSpPr>
        <p:spPr/>
        <p:txBody>
          <a:bodyPr/>
          <a:lstStyle/>
          <a:p>
            <a:r>
              <a:rPr lang="en-US"/>
              <a:t>March 2024</a:t>
            </a:r>
            <a:endParaRPr lang="en-GB" dirty="0"/>
          </a:p>
        </p:txBody>
      </p:sp>
      <p:sp>
        <p:nvSpPr>
          <p:cNvPr id="3" name="Footer Placeholder 2">
            <a:extLst>
              <a:ext uri="{FF2B5EF4-FFF2-40B4-BE49-F238E27FC236}">
                <a16:creationId xmlns:a16="http://schemas.microsoft.com/office/drawing/2014/main" id="{5AD1C6E9-0F90-451F-A3C1-66B4AFA7B3BC}"/>
              </a:ext>
            </a:extLst>
          </p:cNvPr>
          <p:cNvSpPr>
            <a:spLocks noGrp="1"/>
          </p:cNvSpPr>
          <p:nvPr>
            <p:ph type="ftr" idx="11"/>
          </p:nvPr>
        </p:nvSpPr>
        <p:spPr/>
        <p:txBody>
          <a:bodyPr/>
          <a:lstStyle/>
          <a:p>
            <a:r>
              <a:rPr lang="en-GB"/>
              <a:t>Michail KOUNDOURAKIS, et al., Samsung</a:t>
            </a:r>
            <a:endParaRPr lang="en-GB" dirty="0"/>
          </a:p>
        </p:txBody>
      </p:sp>
      <p:sp>
        <p:nvSpPr>
          <p:cNvPr id="4" name="Slide Number Placeholder 3">
            <a:extLst>
              <a:ext uri="{FF2B5EF4-FFF2-40B4-BE49-F238E27FC236}">
                <a16:creationId xmlns:a16="http://schemas.microsoft.com/office/drawing/2014/main" id="{57A19EB8-3914-447D-9AB2-337FD87CA08A}"/>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pic>
        <p:nvPicPr>
          <p:cNvPr id="5" name="Picture 4">
            <a:extLst>
              <a:ext uri="{FF2B5EF4-FFF2-40B4-BE49-F238E27FC236}">
                <a16:creationId xmlns:a16="http://schemas.microsoft.com/office/drawing/2014/main" id="{42ADD9DC-0ECD-4FF1-B2CD-2B7B7BB77F48}"/>
              </a:ext>
            </a:extLst>
          </p:cNvPr>
          <p:cNvPicPr>
            <a:picLocks noChangeAspect="1"/>
          </p:cNvPicPr>
          <p:nvPr/>
        </p:nvPicPr>
        <p:blipFill>
          <a:blip r:embed="rId2"/>
          <a:stretch>
            <a:fillRect/>
          </a:stretch>
        </p:blipFill>
        <p:spPr>
          <a:xfrm>
            <a:off x="1199456" y="4005064"/>
            <a:ext cx="9624392" cy="1591950"/>
          </a:xfrm>
          <a:prstGeom prst="rect">
            <a:avLst/>
          </a:prstGeom>
        </p:spPr>
      </p:pic>
      <p:sp>
        <p:nvSpPr>
          <p:cNvPr id="7" name="Title 1">
            <a:extLst>
              <a:ext uri="{FF2B5EF4-FFF2-40B4-BE49-F238E27FC236}">
                <a16:creationId xmlns:a16="http://schemas.microsoft.com/office/drawing/2014/main" id="{D24D0121-D6E4-4E22-A4A9-0E1C9A8E2D57}"/>
              </a:ext>
            </a:extLst>
          </p:cNvPr>
          <p:cNvSpPr txBox="1">
            <a:spLocks/>
          </p:cNvSpPr>
          <p:nvPr/>
        </p:nvSpPr>
        <p:spPr>
          <a:xfrm>
            <a:off x="914401" y="685801"/>
            <a:ext cx="10361084" cy="79898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Non-HE Primary Announcement</a:t>
            </a:r>
          </a:p>
        </p:txBody>
      </p:sp>
    </p:spTree>
    <p:extLst>
      <p:ext uri="{BB962C8B-B14F-4D97-AF65-F5344CB8AC3E}">
        <p14:creationId xmlns:p14="http://schemas.microsoft.com/office/powerpoint/2010/main" val="2287633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60D0-A757-4449-86CC-EC362A27F2F6}"/>
              </a:ext>
            </a:extLst>
          </p:cNvPr>
          <p:cNvSpPr>
            <a:spLocks noGrp="1"/>
          </p:cNvSpPr>
          <p:nvPr>
            <p:ph type="title"/>
          </p:nvPr>
        </p:nvSpPr>
        <p:spPr>
          <a:xfrm>
            <a:off x="914401" y="685801"/>
            <a:ext cx="10361084" cy="798983"/>
          </a:xfrm>
        </p:spPr>
        <p:txBody>
          <a:bodyPr/>
          <a:lstStyle/>
          <a:p>
            <a:r>
              <a:rPr lang="en-GB" dirty="0"/>
              <a:t>Explanations for slide 11</a:t>
            </a:r>
          </a:p>
        </p:txBody>
      </p:sp>
      <p:sp>
        <p:nvSpPr>
          <p:cNvPr id="3" name="Content Placeholder 2">
            <a:extLst>
              <a:ext uri="{FF2B5EF4-FFF2-40B4-BE49-F238E27FC236}">
                <a16:creationId xmlns:a16="http://schemas.microsoft.com/office/drawing/2014/main" id="{239C6922-EE6A-4366-997B-AA5E7892C663}"/>
              </a:ext>
            </a:extLst>
          </p:cNvPr>
          <p:cNvSpPr>
            <a:spLocks noGrp="1"/>
          </p:cNvSpPr>
          <p:nvPr>
            <p:ph idx="1"/>
          </p:nvPr>
        </p:nvSpPr>
        <p:spPr>
          <a:xfrm>
            <a:off x="914401" y="1772817"/>
            <a:ext cx="10361084" cy="4536504"/>
          </a:xfrm>
        </p:spPr>
        <p:txBody>
          <a:bodyPr/>
          <a:lstStyle/>
          <a:p>
            <a:r>
              <a:rPr lang="en-GB" sz="2000" dirty="0"/>
              <a:t>Receiver performance</a:t>
            </a:r>
          </a:p>
          <a:p>
            <a:r>
              <a:rPr lang="en-GB" sz="2000" b="0" dirty="0"/>
              <a:t>Per each case, there are three scenarios for comparison</a:t>
            </a:r>
          </a:p>
          <a:p>
            <a:endParaRPr lang="en-GB" sz="2000" b="0" dirty="0"/>
          </a:p>
          <a:p>
            <a:pPr marL="457200" lvl="0" indent="-457200">
              <a:buFont typeface="Wingdings" panose="05000000000000000000" pitchFamily="2" charset="2"/>
              <a:buChar char="Ø"/>
            </a:pPr>
            <a:r>
              <a:rPr lang="en-GB" sz="2000" dirty="0"/>
              <a:t>HE receiver (HE_rx_interference.png)</a:t>
            </a:r>
          </a:p>
          <a:p>
            <a:pPr lvl="0">
              <a:buFont typeface="Arial" panose="020B0604020202020204" pitchFamily="34" charset="0"/>
              <a:buChar char="•"/>
            </a:pPr>
            <a:r>
              <a:rPr lang="en-GB" sz="2000" b="0" dirty="0"/>
              <a:t>HE interference (async, </a:t>
            </a:r>
            <a:r>
              <a:rPr lang="en-GB" sz="2000" b="0" dirty="0" err="1"/>
              <a:t>ie</a:t>
            </a:r>
            <a:r>
              <a:rPr lang="en-GB" sz="2000" b="0" dirty="0"/>
              <a:t> normal adjacent channel interference)</a:t>
            </a:r>
          </a:p>
          <a:p>
            <a:pPr lvl="0">
              <a:buFont typeface="Arial" panose="020B0604020202020204" pitchFamily="34" charset="0"/>
              <a:buChar char="•"/>
            </a:pPr>
            <a:r>
              <a:rPr lang="en-GB" sz="2000" b="0" dirty="0"/>
              <a:t>VHT interference (async, </a:t>
            </a:r>
            <a:r>
              <a:rPr lang="en-GB" sz="2000" b="0" dirty="0" err="1"/>
              <a:t>ie</a:t>
            </a:r>
            <a:r>
              <a:rPr lang="en-GB" sz="2000" b="0" dirty="0"/>
              <a:t> normal adjacent channel interference)</a:t>
            </a:r>
          </a:p>
          <a:p>
            <a:pPr lvl="0">
              <a:buFont typeface="Arial" panose="020B0604020202020204" pitchFamily="34" charset="0"/>
              <a:buChar char="•"/>
            </a:pPr>
            <a:r>
              <a:rPr lang="en-GB" sz="2000" b="0" dirty="0"/>
              <a:t>VHT interference (sync, </a:t>
            </a:r>
            <a:r>
              <a:rPr lang="en-GB" sz="2000" b="0" dirty="0" err="1"/>
              <a:t>ie</a:t>
            </a:r>
            <a:r>
              <a:rPr lang="en-GB" sz="2000" b="0" dirty="0"/>
              <a:t> our proposal) </a:t>
            </a:r>
          </a:p>
          <a:p>
            <a:pPr marL="457200" lvl="0" indent="-457200">
              <a:buFont typeface="+mj-lt"/>
              <a:buAutoNum type="arabicPeriod"/>
            </a:pPr>
            <a:endParaRPr lang="en-GB" sz="2000" dirty="0"/>
          </a:p>
          <a:p>
            <a:pPr marL="457200" indent="-457200">
              <a:buFont typeface="Wingdings" panose="05000000000000000000" pitchFamily="2" charset="2"/>
              <a:buChar char="Ø"/>
            </a:pPr>
            <a:r>
              <a:rPr lang="en-GB" sz="2000" dirty="0"/>
              <a:t>VHT receiver (VHT_rx_interference.png)</a:t>
            </a:r>
          </a:p>
          <a:p>
            <a:pPr>
              <a:buFont typeface="Arial" panose="020B0604020202020204" pitchFamily="34" charset="0"/>
              <a:buChar char="•"/>
            </a:pPr>
            <a:r>
              <a:rPr lang="en-GB" sz="2000" b="0" dirty="0"/>
              <a:t>HE interference (async)</a:t>
            </a:r>
          </a:p>
          <a:p>
            <a:pPr>
              <a:buFont typeface="Arial" panose="020B0604020202020204" pitchFamily="34" charset="0"/>
              <a:buChar char="•"/>
            </a:pPr>
            <a:r>
              <a:rPr lang="en-GB" sz="2000" b="0" dirty="0"/>
              <a:t>VHT interference (async)</a:t>
            </a:r>
          </a:p>
          <a:p>
            <a:pPr>
              <a:buFont typeface="Arial" panose="020B0604020202020204" pitchFamily="34" charset="0"/>
              <a:buChar char="•"/>
            </a:pPr>
            <a:r>
              <a:rPr lang="en-GB" sz="2000" b="0" dirty="0"/>
              <a:t>HE interference (sync, </a:t>
            </a:r>
            <a:r>
              <a:rPr lang="en-GB" sz="2000" b="0" dirty="0" err="1"/>
              <a:t>ie</a:t>
            </a:r>
            <a:r>
              <a:rPr lang="en-GB" sz="2000" b="0" dirty="0"/>
              <a:t> our proposal)</a:t>
            </a:r>
          </a:p>
          <a:p>
            <a:endParaRPr lang="en-GB" dirty="0"/>
          </a:p>
        </p:txBody>
      </p:sp>
      <p:sp>
        <p:nvSpPr>
          <p:cNvPr id="4" name="Slide Number Placeholder 3">
            <a:extLst>
              <a:ext uri="{FF2B5EF4-FFF2-40B4-BE49-F238E27FC236}">
                <a16:creationId xmlns:a16="http://schemas.microsoft.com/office/drawing/2014/main" id="{FCEC03AE-25C9-433D-8C9A-68D34FCF9F5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4BE2DEE-F926-495F-ADFB-7D41B0EA47F6}"/>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663DBBD2-9BCC-47AC-9514-DE9732D4978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0326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proposes a mechanism to support OFDMA with legacy STAs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Michail KOUNDOURAKIS, et al., Samsung</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62024"/>
          </a:xfrm>
        </p:spPr>
        <p:txBody>
          <a:bodyPr/>
          <a:lstStyle/>
          <a:p>
            <a:r>
              <a:rPr lang="en-GB" dirty="0"/>
              <a:t>Problem statement</a:t>
            </a:r>
          </a:p>
        </p:txBody>
      </p:sp>
      <p:sp>
        <p:nvSpPr>
          <p:cNvPr id="9218" name="Rectangle 2"/>
          <p:cNvSpPr>
            <a:spLocks noGrp="1" noChangeArrowheads="1"/>
          </p:cNvSpPr>
          <p:nvPr>
            <p:ph idx="1"/>
          </p:nvPr>
        </p:nvSpPr>
        <p:spPr>
          <a:xfrm>
            <a:off x="914401" y="1527203"/>
            <a:ext cx="10361084" cy="4948211"/>
          </a:xfrm>
          <a:ln/>
        </p:spPr>
        <p:txBody>
          <a:bodyPr/>
          <a:lstStyle/>
          <a:p>
            <a:pPr>
              <a:buFont typeface="Times New Roman" pitchFamily="16" charset="0"/>
              <a:buChar char="•"/>
            </a:pPr>
            <a:r>
              <a:rPr lang="en-GB" dirty="0"/>
              <a:t>Fact: Various transmissions have to be non-OFDMA PPDUs on the primary channel</a:t>
            </a:r>
          </a:p>
          <a:p>
            <a:pPr lvl="1">
              <a:buFont typeface="Times New Roman" pitchFamily="16" charset="0"/>
              <a:buChar char="•"/>
            </a:pPr>
            <a:r>
              <a:rPr lang="en-GB" dirty="0"/>
              <a:t>Beacons (typically 20M, though could be non-HT duplicate)</a:t>
            </a:r>
          </a:p>
          <a:p>
            <a:pPr lvl="1">
              <a:buFont typeface="Times New Roman" pitchFamily="16" charset="0"/>
              <a:buChar char="•"/>
            </a:pPr>
            <a:r>
              <a:rPr lang="en-GB" dirty="0"/>
              <a:t>Probe responses</a:t>
            </a:r>
          </a:p>
          <a:p>
            <a:pPr lvl="1">
              <a:buFont typeface="Times New Roman" pitchFamily="16" charset="0"/>
              <a:buChar char="•"/>
            </a:pPr>
            <a:r>
              <a:rPr lang="en-GB" dirty="0"/>
              <a:t>Broadcasts</a:t>
            </a:r>
          </a:p>
          <a:p>
            <a:pPr lvl="1">
              <a:buFont typeface="Times New Roman" pitchFamily="16" charset="0"/>
              <a:buChar char="•"/>
            </a:pPr>
            <a:r>
              <a:rPr lang="en-GB" dirty="0"/>
              <a:t>Transmissions to non-HE STAs (at the max width they support; could be &lt; BSS width)</a:t>
            </a:r>
          </a:p>
          <a:p>
            <a:pPr lvl="1">
              <a:buFont typeface="Times New Roman" pitchFamily="16" charset="0"/>
              <a:buChar char="•"/>
            </a:pPr>
            <a:r>
              <a:rPr lang="en-GB" dirty="0"/>
              <a:t>etc.</a:t>
            </a:r>
          </a:p>
          <a:p>
            <a:pPr>
              <a:buFont typeface="Times New Roman" pitchFamily="16" charset="0"/>
              <a:buChar char="•"/>
            </a:pPr>
            <a:r>
              <a:rPr lang="en-GB" dirty="0"/>
              <a:t>These transmissions can consume a significant fraction of the beacon interval but utilise only a portion of the BSS available bandwidth</a:t>
            </a:r>
          </a:p>
          <a:p>
            <a:pPr lvl="1">
              <a:buFont typeface="Times New Roman" pitchFamily="16" charset="0"/>
              <a:buChar char="•"/>
            </a:pPr>
            <a:r>
              <a:rPr lang="en-GB" dirty="0"/>
              <a:t>Typically at low rates, worsening the issue of channel utilisation efficiency</a:t>
            </a:r>
          </a:p>
          <a:p>
            <a:pPr>
              <a:buFont typeface="Times New Roman" pitchFamily="16" charset="0"/>
              <a:buChar char="•"/>
            </a:pPr>
            <a:r>
              <a:rPr lang="en-GB" dirty="0"/>
              <a:t>The rest of the channel is wasted during these transmissions</a:t>
            </a:r>
          </a:p>
          <a:p>
            <a:pPr>
              <a:buFont typeface="Times New Roman" pitchFamily="16" charset="0"/>
              <a:buChar char="•"/>
            </a:pPr>
            <a:r>
              <a:rPr lang="en-GB" dirty="0"/>
              <a:t>Overall latency is increased as a result of these transmissions</a:t>
            </a:r>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Michail KOUNDOURAKIS, et al., Samsung</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0" y="1772816"/>
            <a:ext cx="10942239" cy="4399383"/>
          </a:xfrm>
        </p:spPr>
        <p:txBody>
          <a:bodyPr/>
          <a:lstStyle/>
          <a:p>
            <a:pPr>
              <a:buFont typeface="Arial" panose="020B0604020202020204" pitchFamily="34" charset="0"/>
              <a:buChar char="•"/>
            </a:pPr>
            <a:r>
              <a:rPr lang="en-GB" dirty="0"/>
              <a:t>Introduce a special form of DL OFDMA, a “DL MU Ext PPDU”</a:t>
            </a:r>
          </a:p>
          <a:p>
            <a:pPr lvl="1">
              <a:buFont typeface="Arial" panose="020B0604020202020204" pitchFamily="34" charset="0"/>
              <a:buChar char="•"/>
            </a:pPr>
            <a:r>
              <a:rPr lang="en-GB" dirty="0"/>
              <a:t>Transmission on the P20 (or P40 etc.) is a legacy (non-OFDMA) waveform</a:t>
            </a:r>
          </a:p>
          <a:p>
            <a:pPr lvl="1">
              <a:buFont typeface="Arial" panose="020B0604020202020204" pitchFamily="34" charset="0"/>
              <a:buChar char="•"/>
            </a:pPr>
            <a:r>
              <a:rPr lang="en-GB" dirty="0"/>
              <a:t>Transmission on other subchannels is an OFDMA waveform</a:t>
            </a:r>
          </a:p>
          <a:p>
            <a:pPr lvl="2">
              <a:buFont typeface="Arial" panose="020B0604020202020204" pitchFamily="34" charset="0"/>
              <a:buChar char="•"/>
            </a:pPr>
            <a:r>
              <a:rPr lang="en-GB" dirty="0"/>
              <a:t>Can also be used for TXOP Sharing Mode 2</a:t>
            </a:r>
          </a:p>
          <a:p>
            <a:pPr>
              <a:buFont typeface="Arial" panose="020B0604020202020204" pitchFamily="34" charset="0"/>
              <a:buChar char="•"/>
            </a:pPr>
            <a:r>
              <a:rPr lang="en-GB" dirty="0"/>
              <a:t>Use announcement frame prior to DL MU Ext PPDU, a “Non-HE-Primary Announcement”</a:t>
            </a:r>
          </a:p>
          <a:p>
            <a:pPr lvl="1">
              <a:buFont typeface="Arial" panose="020B0604020202020204" pitchFamily="34" charset="0"/>
              <a:buChar char="•"/>
            </a:pPr>
            <a:r>
              <a:rPr lang="en-GB" dirty="0"/>
              <a:t>Short frame, as inexpensive as protection frame</a:t>
            </a:r>
          </a:p>
          <a:p>
            <a:pPr lvl="1">
              <a:buFont typeface="Arial" panose="020B0604020202020204" pitchFamily="34" charset="0"/>
              <a:buChar char="•"/>
            </a:pPr>
            <a:r>
              <a:rPr lang="en-GB" dirty="0"/>
              <a:t>Ignored by legacy STAs, except that it may set their NAV</a:t>
            </a:r>
          </a:p>
          <a:p>
            <a:pPr lvl="1">
              <a:buFont typeface="Arial" panose="020B0604020202020204" pitchFamily="34" charset="0"/>
              <a:buChar char="•"/>
            </a:pPr>
            <a:r>
              <a:rPr lang="en-GB" dirty="0"/>
              <a:t>UHR STAs can use this to determine where (MRU/RU) to listen for the next (DL MU Ext) PPDU</a:t>
            </a:r>
          </a:p>
          <a:p>
            <a:pPr lvl="2">
              <a:buFont typeface="Arial" panose="020B0604020202020204" pitchFamily="34" charset="0"/>
              <a:buChar char="•"/>
            </a:pPr>
            <a:r>
              <a:rPr lang="en-GB" dirty="0"/>
              <a:t>Announcement frame indicates which UHR STAs are to ignore the primary channel and look elsewhere</a:t>
            </a:r>
          </a:p>
          <a:p>
            <a:pPr lvl="2">
              <a:buFont typeface="Arial" panose="020B0604020202020204" pitchFamily="34" charset="0"/>
              <a:buChar char="•"/>
            </a:pPr>
            <a:r>
              <a:rPr lang="en-GB" dirty="0"/>
              <a:t>Note no HE/EHT/UHR header on primary channel for DL MU Ext PPDU</a:t>
            </a:r>
          </a:p>
          <a:p>
            <a:pPr>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7321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00E8C-E37E-4E6F-8AC7-5FBF28C94CC5}"/>
              </a:ext>
            </a:extLst>
          </p:cNvPr>
          <p:cNvSpPr>
            <a:spLocks noGrp="1"/>
          </p:cNvSpPr>
          <p:nvPr>
            <p:ph type="title"/>
          </p:nvPr>
        </p:nvSpPr>
        <p:spPr>
          <a:xfrm>
            <a:off x="914401" y="685801"/>
            <a:ext cx="10361084" cy="1065213"/>
          </a:xfrm>
        </p:spPr>
        <p:txBody>
          <a:bodyPr/>
          <a:lstStyle/>
          <a:p>
            <a:r>
              <a:rPr lang="en-GB" dirty="0"/>
              <a:t>Example</a:t>
            </a:r>
            <a:endParaRPr lang="en-GB" sz="2000" dirty="0"/>
          </a:p>
        </p:txBody>
      </p:sp>
      <p:sp>
        <p:nvSpPr>
          <p:cNvPr id="3" name="Content Placeholder 2">
            <a:extLst>
              <a:ext uri="{FF2B5EF4-FFF2-40B4-BE49-F238E27FC236}">
                <a16:creationId xmlns:a16="http://schemas.microsoft.com/office/drawing/2014/main" id="{5111D5FB-1504-4652-B51A-CAC255194DB8}"/>
              </a:ext>
            </a:extLst>
          </p:cNvPr>
          <p:cNvSpPr>
            <a:spLocks noGrp="1"/>
          </p:cNvSpPr>
          <p:nvPr>
            <p:ph idx="1"/>
          </p:nvPr>
        </p:nvSpPr>
        <p:spPr>
          <a:xfrm>
            <a:off x="914401" y="1981201"/>
            <a:ext cx="4749551" cy="4113213"/>
          </a:xfrm>
        </p:spPr>
        <p:txBody>
          <a:bodyPr/>
          <a:lstStyle/>
          <a:p>
            <a:pPr>
              <a:buFont typeface="Arial" panose="020B0604020202020204" pitchFamily="34" charset="0"/>
              <a:buChar char="•"/>
            </a:pPr>
            <a:r>
              <a:rPr lang="en-US" dirty="0"/>
              <a:t>In this example only the P20 is used for the non-HE PPDU, but can be a wider primary</a:t>
            </a:r>
          </a:p>
          <a:p>
            <a:pPr>
              <a:buFont typeface="Arial" panose="020B0604020202020204" pitchFamily="34" charset="0"/>
              <a:buChar char="•"/>
            </a:pPr>
            <a:r>
              <a:rPr lang="en-US" dirty="0"/>
              <a:t>In this example the HE PPDUs are shown as aligned with 20M subchannel boundaries, but can be in any RU</a:t>
            </a:r>
          </a:p>
        </p:txBody>
      </p:sp>
      <p:sp>
        <p:nvSpPr>
          <p:cNvPr id="4" name="Slide Number Placeholder 3">
            <a:extLst>
              <a:ext uri="{FF2B5EF4-FFF2-40B4-BE49-F238E27FC236}">
                <a16:creationId xmlns:a16="http://schemas.microsoft.com/office/drawing/2014/main" id="{53B9B461-6FBC-4403-A433-758C4E9B1C1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472A70C-BC29-4EA1-BAB9-2DF417DF5DDC}"/>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2E48D1F4-E859-4CFA-8A63-597F6E78080F}"/>
              </a:ext>
            </a:extLst>
          </p:cNvPr>
          <p:cNvSpPr>
            <a:spLocks noGrp="1"/>
          </p:cNvSpPr>
          <p:nvPr>
            <p:ph type="dt" idx="15"/>
          </p:nvPr>
        </p:nvSpPr>
        <p:spPr/>
        <p:txBody>
          <a:bodyPr/>
          <a:lstStyle/>
          <a:p>
            <a:r>
              <a:rPr lang="en-US"/>
              <a:t>March 2024</a:t>
            </a:r>
            <a:endParaRPr lang="en-GB" dirty="0"/>
          </a:p>
        </p:txBody>
      </p:sp>
      <p:sp>
        <p:nvSpPr>
          <p:cNvPr id="8" name="Rectangle 65">
            <a:extLst>
              <a:ext uri="{FF2B5EF4-FFF2-40B4-BE49-F238E27FC236}">
                <a16:creationId xmlns:a16="http://schemas.microsoft.com/office/drawing/2014/main" id="{BF1CC853-8908-4171-A048-B5CA17E31DF1}"/>
              </a:ext>
            </a:extLst>
          </p:cNvPr>
          <p:cNvSpPr>
            <a:spLocks noChangeArrowheads="1"/>
          </p:cNvSpPr>
          <p:nvPr/>
        </p:nvSpPr>
        <p:spPr bwMode="auto">
          <a:xfrm>
            <a:off x="4511824" y="249289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7" name="Picture 6">
            <a:extLst>
              <a:ext uri="{FF2B5EF4-FFF2-40B4-BE49-F238E27FC236}">
                <a16:creationId xmlns:a16="http://schemas.microsoft.com/office/drawing/2014/main" id="{6C997FF5-BDD0-446D-8104-94787CECDF3F}"/>
              </a:ext>
            </a:extLst>
          </p:cNvPr>
          <p:cNvPicPr>
            <a:picLocks noChangeAspect="1"/>
          </p:cNvPicPr>
          <p:nvPr/>
        </p:nvPicPr>
        <p:blipFill>
          <a:blip r:embed="rId2"/>
          <a:stretch>
            <a:fillRect/>
          </a:stretch>
        </p:blipFill>
        <p:spPr>
          <a:xfrm>
            <a:off x="1487488" y="1827548"/>
            <a:ext cx="10408902" cy="4344651"/>
          </a:xfrm>
          <a:prstGeom prst="rect">
            <a:avLst/>
          </a:prstGeom>
        </p:spPr>
      </p:pic>
    </p:spTree>
    <p:extLst>
      <p:ext uri="{BB962C8B-B14F-4D97-AF65-F5344CB8AC3E}">
        <p14:creationId xmlns:p14="http://schemas.microsoft.com/office/powerpoint/2010/main" val="157447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Operation – When to use</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p:txBody>
          <a:bodyPr/>
          <a:lstStyle/>
          <a:p>
            <a:pPr>
              <a:buFont typeface="Arial" panose="020B0604020202020204" pitchFamily="34" charset="0"/>
              <a:buChar char="•"/>
            </a:pPr>
            <a:r>
              <a:rPr lang="en-GB" dirty="0"/>
              <a:t>AP identifies UHR STAs in active mode that are not interested in the transmission on the primary channel</a:t>
            </a:r>
          </a:p>
          <a:p>
            <a:pPr lvl="1">
              <a:buFont typeface="Arial" panose="020B0604020202020204" pitchFamily="34" charset="0"/>
              <a:buChar char="•"/>
            </a:pPr>
            <a:r>
              <a:rPr lang="en-GB" dirty="0"/>
              <a:t>E.g. UHR 160/320MHz capable STA not interested in the Beacon (20MHz), or</a:t>
            </a:r>
          </a:p>
          <a:p>
            <a:pPr lvl="1">
              <a:buFont typeface="Arial" panose="020B0604020202020204" pitchFamily="34" charset="0"/>
              <a:buChar char="•"/>
            </a:pPr>
            <a:r>
              <a:rPr lang="en-GB" dirty="0"/>
              <a:t>DL PPDU to non-HE 20/40/80MHz STA</a:t>
            </a:r>
          </a:p>
          <a:p>
            <a:pPr lvl="1">
              <a:buFont typeface="Arial" panose="020B0604020202020204" pitchFamily="34" charset="0"/>
              <a:buChar char="•"/>
            </a:pPr>
            <a:endParaRPr lang="en-GB" dirty="0"/>
          </a:p>
          <a:p>
            <a:pPr>
              <a:buFont typeface="Arial" panose="020B0604020202020204" pitchFamily="34" charset="0"/>
              <a:buChar char="•"/>
            </a:pPr>
            <a:r>
              <a:rPr lang="en-GB" dirty="0"/>
              <a:t>Don’t use for beacons with critical update</a:t>
            </a:r>
          </a:p>
          <a:p>
            <a:pPr>
              <a:buFont typeface="Arial" panose="020B0604020202020204" pitchFamily="34" charset="0"/>
              <a:buChar char="•"/>
            </a:pPr>
            <a:r>
              <a:rPr lang="en-GB" dirty="0"/>
              <a:t>Don’t use for short frames</a:t>
            </a:r>
          </a:p>
          <a:p>
            <a:pPr lvl="1">
              <a:buFont typeface="Arial" panose="020B0604020202020204" pitchFamily="34" charset="0"/>
              <a:buChar char="•"/>
            </a:pPr>
            <a:r>
              <a:rPr lang="en-GB" dirty="0"/>
              <a:t>Time cost of announcement frame outweighs the spectral benefit</a:t>
            </a:r>
          </a:p>
          <a:p>
            <a:pPr>
              <a:buFont typeface="Arial" panose="020B0604020202020204" pitchFamily="34" charset="0"/>
              <a:buChar char="•"/>
            </a:pPr>
            <a:endParaRPr lang="en-GB" dirty="0"/>
          </a:p>
          <a:p>
            <a:pPr>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26171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4EAAC-EC78-4436-9C25-445884DCC841}"/>
              </a:ext>
            </a:extLst>
          </p:cNvPr>
          <p:cNvSpPr>
            <a:spLocks noGrp="1"/>
          </p:cNvSpPr>
          <p:nvPr>
            <p:ph type="title"/>
          </p:nvPr>
        </p:nvSpPr>
        <p:spPr>
          <a:xfrm>
            <a:off x="914401" y="685801"/>
            <a:ext cx="10361084" cy="654967"/>
          </a:xfrm>
        </p:spPr>
        <p:txBody>
          <a:bodyPr/>
          <a:lstStyle/>
          <a:p>
            <a:r>
              <a:rPr lang="en-GB" dirty="0"/>
              <a:t>Example Use Cases</a:t>
            </a:r>
          </a:p>
        </p:txBody>
      </p:sp>
      <p:sp>
        <p:nvSpPr>
          <p:cNvPr id="4" name="Slide Number Placeholder 3">
            <a:extLst>
              <a:ext uri="{FF2B5EF4-FFF2-40B4-BE49-F238E27FC236}">
                <a16:creationId xmlns:a16="http://schemas.microsoft.com/office/drawing/2014/main" id="{213895CF-3391-4696-BFB7-3AE43A63FFD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398FD8-2412-4B7D-BC73-B46607FC8237}"/>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696BE7FF-9B19-4E74-B8DA-2673C230C6D1}"/>
              </a:ext>
            </a:extLst>
          </p:cNvPr>
          <p:cNvSpPr>
            <a:spLocks noGrp="1"/>
          </p:cNvSpPr>
          <p:nvPr>
            <p:ph type="dt" idx="15"/>
          </p:nvPr>
        </p:nvSpPr>
        <p:spPr/>
        <p:txBody>
          <a:bodyPr/>
          <a:lstStyle/>
          <a:p>
            <a:r>
              <a:rPr lang="en-US"/>
              <a:t>March 2024</a:t>
            </a:r>
            <a:endParaRPr lang="en-GB" dirty="0"/>
          </a:p>
        </p:txBody>
      </p:sp>
      <p:pic>
        <p:nvPicPr>
          <p:cNvPr id="12" name="Picture 11">
            <a:extLst>
              <a:ext uri="{FF2B5EF4-FFF2-40B4-BE49-F238E27FC236}">
                <a16:creationId xmlns:a16="http://schemas.microsoft.com/office/drawing/2014/main" id="{11E73135-2EE6-49B6-A49A-6A0CB453DEC0}"/>
              </a:ext>
            </a:extLst>
          </p:cNvPr>
          <p:cNvPicPr>
            <a:picLocks noChangeAspect="1"/>
          </p:cNvPicPr>
          <p:nvPr/>
        </p:nvPicPr>
        <p:blipFill>
          <a:blip r:embed="rId2"/>
          <a:stretch>
            <a:fillRect/>
          </a:stretch>
        </p:blipFill>
        <p:spPr>
          <a:xfrm>
            <a:off x="1991544" y="1484784"/>
            <a:ext cx="7951285" cy="4608512"/>
          </a:xfrm>
          <a:prstGeom prst="rect">
            <a:avLst/>
          </a:prstGeom>
        </p:spPr>
      </p:pic>
    </p:spTree>
    <p:extLst>
      <p:ext uri="{BB962C8B-B14F-4D97-AF65-F5344CB8AC3E}">
        <p14:creationId xmlns:p14="http://schemas.microsoft.com/office/powerpoint/2010/main" val="38298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Additional considerations</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1" y="1700808"/>
            <a:ext cx="10361084" cy="4774606"/>
          </a:xfrm>
        </p:spPr>
        <p:txBody>
          <a:bodyPr/>
          <a:lstStyle/>
          <a:p>
            <a:pPr>
              <a:buFont typeface="Arial" panose="020B0604020202020204" pitchFamily="34" charset="0"/>
              <a:buChar char="•"/>
            </a:pPr>
            <a:r>
              <a:rPr lang="en-GB" dirty="0"/>
              <a:t>Q: Is it OK to not receive the Beacon?</a:t>
            </a:r>
          </a:p>
          <a:p>
            <a:pPr>
              <a:buFont typeface="Arial" panose="020B0604020202020204" pitchFamily="34" charset="0"/>
              <a:buChar char="•"/>
            </a:pPr>
            <a:r>
              <a:rPr lang="en-GB" dirty="0"/>
              <a:t>A: Announcement frame could indicate whether broadcast frames follow</a:t>
            </a:r>
          </a:p>
          <a:p>
            <a:pPr lvl="1">
              <a:buFont typeface="Arial" panose="020B0604020202020204" pitchFamily="34" charset="0"/>
              <a:buChar char="•"/>
            </a:pPr>
            <a:r>
              <a:rPr lang="en-GB" dirty="0"/>
              <a:t>But the UHR STAs are in active mode so will receive anyway</a:t>
            </a:r>
          </a:p>
          <a:p>
            <a:pPr>
              <a:buFont typeface="Arial" panose="020B0604020202020204" pitchFamily="34" charset="0"/>
              <a:buChar char="•"/>
            </a:pPr>
            <a:r>
              <a:rPr lang="en-GB" dirty="0"/>
              <a:t>Q: Are all ack policy options suitable for DL MU Ext PPDU?</a:t>
            </a:r>
          </a:p>
          <a:p>
            <a:pPr>
              <a:buFont typeface="Arial" panose="020B0604020202020204" pitchFamily="34" charset="0"/>
              <a:buChar char="•"/>
            </a:pPr>
            <a:r>
              <a:rPr lang="en-GB" dirty="0"/>
              <a:t>A: Need to ensure no acks to MPDUs in DL MU Ext PPDU while DL MU Ext PPDU still being transmitted</a:t>
            </a:r>
          </a:p>
          <a:p>
            <a:pPr lvl="1">
              <a:buFont typeface="Arial" panose="020B0604020202020204" pitchFamily="34" charset="0"/>
              <a:buChar char="•"/>
            </a:pPr>
            <a:r>
              <a:rPr lang="en-GB" dirty="0"/>
              <a:t>Could just use ack policy No Ack or Block Ack</a:t>
            </a:r>
          </a:p>
          <a:p>
            <a:pPr lvl="1">
              <a:buFont typeface="Arial" panose="020B0604020202020204" pitchFamily="34" charset="0"/>
              <a:buChar char="•"/>
            </a:pPr>
            <a:r>
              <a:rPr lang="en-GB" dirty="0"/>
              <a:t>Could allow just one STA to legacy ack</a:t>
            </a:r>
          </a:p>
          <a:p>
            <a:pPr lvl="1">
              <a:buFont typeface="Arial" panose="020B0604020202020204" pitchFamily="34" charset="0"/>
              <a:buChar char="•"/>
            </a:pPr>
            <a:r>
              <a:rPr lang="en-GB" dirty="0"/>
              <a:t>Could use Trigger frames in DL MU Ext PPDU to solicit UL OFDMA acks</a:t>
            </a:r>
          </a:p>
          <a:p>
            <a:pPr lvl="1">
              <a:buFont typeface="Arial" panose="020B0604020202020204" pitchFamily="34" charset="0"/>
              <a:buChar char="•"/>
            </a:pPr>
            <a:r>
              <a:rPr lang="en-GB" dirty="0"/>
              <a:t>Could extend announcement frame to also carry trigger information, for UL OFDMA ack after the DL MU Ext PPDU</a:t>
            </a:r>
          </a:p>
          <a:p>
            <a:pPr lvl="1">
              <a:buFont typeface="Arial" panose="020B0604020202020204" pitchFamily="34" charset="0"/>
              <a:buChar char="•"/>
            </a:pPr>
            <a:r>
              <a:rPr lang="en-GB" dirty="0"/>
              <a:t>If allowing ack, need to pad to align to end of DL MU Ext PPDU</a:t>
            </a:r>
          </a:p>
          <a:p>
            <a:pPr>
              <a:buFont typeface="Arial" panose="020B0604020202020204" pitchFamily="34" charset="0"/>
              <a:buChar char="•"/>
            </a:pPr>
            <a:endParaRPr lang="en-GB" dirty="0"/>
          </a:p>
          <a:p>
            <a:pPr>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806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Additional considerations</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1" y="1700808"/>
            <a:ext cx="10361084" cy="4774606"/>
          </a:xfrm>
        </p:spPr>
        <p:txBody>
          <a:bodyPr/>
          <a:lstStyle/>
          <a:p>
            <a:pPr>
              <a:buFont typeface="Arial" panose="020B0604020202020204" pitchFamily="34" charset="0"/>
              <a:buChar char="•"/>
            </a:pPr>
            <a:r>
              <a:rPr lang="en-GB" dirty="0"/>
              <a:t>Q: Do participating STAs need switch latency?</a:t>
            </a:r>
          </a:p>
          <a:p>
            <a:pPr>
              <a:buFont typeface="Arial" panose="020B0604020202020204" pitchFamily="34" charset="0"/>
              <a:buChar char="•"/>
            </a:pPr>
            <a:r>
              <a:rPr lang="en-GB" b="0" dirty="0"/>
              <a:t>A: Not typically (same as DL OFDMA), but if they do, we can include as Padding in Announcement or/and DL MU Ext PPDU</a:t>
            </a:r>
          </a:p>
          <a:p>
            <a:pPr>
              <a:buFont typeface="Arial" panose="020B0604020202020204" pitchFamily="34" charset="0"/>
              <a:buChar char="•"/>
            </a:pPr>
            <a:endParaRPr lang="en-GB" dirty="0"/>
          </a:p>
          <a:p>
            <a:pPr>
              <a:buFont typeface="Arial" panose="020B0604020202020204" pitchFamily="34" charset="0"/>
              <a:buChar char="•"/>
            </a:pPr>
            <a:r>
              <a:rPr lang="en-GB" dirty="0"/>
              <a:t>Q:</a:t>
            </a:r>
            <a:r>
              <a:rPr lang="en-US" dirty="0"/>
              <a:t> Can this feature co-exist within secondary channel access feature being proposed by a lot of people within </a:t>
            </a:r>
            <a:r>
              <a:rPr lang="en-US" dirty="0" err="1"/>
              <a:t>TGbn</a:t>
            </a:r>
            <a:r>
              <a:rPr lang="en-US" dirty="0"/>
              <a:t>?</a:t>
            </a:r>
            <a:endParaRPr lang="en-GB" dirty="0"/>
          </a:p>
          <a:p>
            <a:pPr>
              <a:buFont typeface="Arial" panose="020B0604020202020204" pitchFamily="34" charset="0"/>
              <a:buChar char="•"/>
            </a:pPr>
            <a:r>
              <a:rPr lang="en-GB" b="0" dirty="0"/>
              <a:t>A: For DL, for best results, AP can control the bandwidth use. Use of this new PPDU is optional; in many cases it can be beneficial to use.</a:t>
            </a:r>
          </a:p>
          <a:p>
            <a:pPr>
              <a:buFont typeface="Arial" panose="020B0604020202020204" pitchFamily="34" charset="0"/>
              <a:buChar char="•"/>
            </a:pPr>
            <a:endParaRPr lang="en-GB" b="0" dirty="0"/>
          </a:p>
          <a:p>
            <a:pPr>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Michail KOUNDOURAKIS, et al.,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2736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802-11-submission(2)</Template>
  <TotalTime>21508</TotalTime>
  <Words>1260</Words>
  <Application>Microsoft Office PowerPoint</Application>
  <PresentationFormat>Widescreen</PresentationFormat>
  <Paragraphs>161</Paragraphs>
  <Slides>16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MS Gothic</vt:lpstr>
      <vt:lpstr>Arial</vt:lpstr>
      <vt:lpstr>Arial Unicode MS</vt:lpstr>
      <vt:lpstr>Times New Roman</vt:lpstr>
      <vt:lpstr>Wingdings</vt:lpstr>
      <vt:lpstr>Office Theme</vt:lpstr>
      <vt:lpstr>Document</vt:lpstr>
      <vt:lpstr>DL MU Ext PPDU</vt:lpstr>
      <vt:lpstr>Abstract</vt:lpstr>
      <vt:lpstr>Problem statement</vt:lpstr>
      <vt:lpstr>Solution</vt:lpstr>
      <vt:lpstr>Example</vt:lpstr>
      <vt:lpstr>Operation – When to use</vt:lpstr>
      <vt:lpstr>Example Use Cases</vt:lpstr>
      <vt:lpstr>Additional considerations</vt:lpstr>
      <vt:lpstr>Additional considerations</vt:lpstr>
      <vt:lpstr>Additional considerations</vt:lpstr>
      <vt:lpstr>Adjacent channel interference</vt:lpstr>
      <vt:lpstr>Summary</vt:lpstr>
      <vt:lpstr>Straw poll</vt:lpstr>
      <vt:lpstr>Backup</vt:lpstr>
      <vt:lpstr>PowerPoint Presentation</vt:lpstr>
      <vt:lpstr>Explanations for slide 11</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 MU Ext PPDUs</dc:title>
  <dc:subject>Test</dc:subject>
  <dc:creator>Mark Rison</dc:creator>
  <cp:keywords/>
  <cp:lastModifiedBy>Michail Koundourakis</cp:lastModifiedBy>
  <cp:revision>127</cp:revision>
  <cp:lastPrinted>1601-01-01T00:00:00Z</cp:lastPrinted>
  <dcterms:created xsi:type="dcterms:W3CDTF">2023-12-12T14:53:34Z</dcterms:created>
  <dcterms:modified xsi:type="dcterms:W3CDTF">2024-03-14T09:25:59Z</dcterms:modified>
  <cp:category>Michail KOUNDOURAKIS, Samsung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