
<file path=[Content_Types].xml><?xml version="1.0" encoding="utf-8"?>
<Types xmlns="http://schemas.openxmlformats.org/package/2006/content-types">
  <Default Extension="vml" ContentType="application/vnd.openxmlformats-officedocument.vmlDrawing"/>
  <Default Extension="doc" ContentType="application/msword"/>
  <Default Extension="bin" ContentType="application/vnd.openxmlformats-officedocument.oleObject"/>
  <Default Extension="emf" ContentType="image/x-emf"/>
  <Default Extension="png" ContentType="image/pn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19"/>
  </p:notesMasterIdLst>
  <p:handoutMasterIdLst>
    <p:handoutMasterId r:id="rId20"/>
  </p:handoutMasterIdLst>
  <p:sldIdLst>
    <p:sldId id="256" r:id="rId4"/>
    <p:sldId id="368" r:id="rId5"/>
    <p:sldId id="403" r:id="rId6"/>
    <p:sldId id="399" r:id="rId7"/>
    <p:sldId id="364" r:id="rId8"/>
    <p:sldId id="402" r:id="rId9"/>
    <p:sldId id="388" r:id="rId10"/>
    <p:sldId id="404" r:id="rId11"/>
    <p:sldId id="405" r:id="rId12"/>
    <p:sldId id="406" r:id="rId13"/>
    <p:sldId id="400" r:id="rId14"/>
    <p:sldId id="367" r:id="rId15"/>
    <p:sldId id="297" r:id="rId16"/>
    <p:sldId id="415" r:id="rId17"/>
    <p:sldId id="41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2" clrIdx="0"/>
  <p:cmAuthor id="2" name="Galati Giordano, Lorenzo (Nokia - DE/Stuttgart)" initials="GGL(-D" lastIdx="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25" autoAdjust="0"/>
    <p:restoredTop sz="95859" autoAdjust="0"/>
  </p:normalViewPr>
  <p:slideViewPr>
    <p:cSldViewPr snapToGrid="0">
      <p:cViewPr varScale="1">
        <p:scale>
          <a:sx n="113" d="100"/>
          <a:sy n="113" d="100"/>
        </p:scale>
        <p:origin x="720" y="176"/>
      </p:cViewPr>
      <p:guideLst/>
    </p:cSldViewPr>
  </p:slideViewPr>
  <p:notesTextViewPr>
    <p:cViewPr>
      <p:scale>
        <a:sx n="1" d="1"/>
        <a:sy n="1" d="1"/>
      </p:scale>
      <p:origin x="0" y="0"/>
    </p:cViewPr>
  </p:notesTextViewPr>
  <p:notesViewPr>
    <p:cSldViewPr snapToGrid="0">
      <p:cViewPr varScale="1">
        <p:scale>
          <a:sx n="47" d="100"/>
          <a:sy n="47" d="100"/>
        </p:scale>
        <p:origin x="2784" y="6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4" Type="http://schemas.openxmlformats.org/officeDocument/2006/relationships/commentAuthors" Target="commentAuthors.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handoutMaster" Target="handoutMasters/handoutMaster1.xml"/><Relationship Id="rId2" Type="http://schemas.openxmlformats.org/officeDocument/2006/relationships/theme" Target="theme/theme1.xml"/><Relationship Id="rId19" Type="http://schemas.openxmlformats.org/officeDocument/2006/relationships/notesMaster" Target="notesMasters/notesMaster1.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ltLang="zh-CN"/>
              <a:t>Doc.: 802.11-22/828r4</a:t>
            </a:r>
            <a:endParaRPr lang="zh-CN" alt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864B3C3-1730-4818-86F0-26E791C69C69}" type="datetime1">
              <a:rPr lang="en-US" altLang="zh-CN" smtClean="0"/>
            </a:fld>
            <a:endParaRPr lang="zh-CN" alt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74ADAF-64A2-4BCC-B8AB-1D88A11752B9}" type="slidenum">
              <a:rPr lang="zh-CN" altLang="en-US" smtClean="0"/>
            </a:fld>
            <a:endParaRPr lang="zh-CN" altLang="en-US"/>
          </a:p>
        </p:txBody>
      </p:sp>
    </p:spTree>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Doc.: 802.11-22/828r4</a:t>
            </a: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EBEC8A-9456-4C66-AD86-F29878999039}" type="datetime1">
              <a:rPr lang="en-US" altLang="zh-CN"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5FBDD-38CD-4C88-8D6A-46542FF4F3A2}" type="slidenum">
              <a:rPr lang="en-US" smtClean="0"/>
            </a:fld>
            <a:endParaRPr lang="en-US"/>
          </a:p>
        </p:txBody>
      </p:sp>
    </p:spTree>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DC9B8F1-287D-4B8B-8904-2261870F7D4F}"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6E05228-1FDB-49BC-8BC4-A91A7D762AB2}"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F652A146-6F07-41EF-8958-F5CF356A0B78}"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B3AFDE4-E638-42C0-A68B-50C601C7C88B}"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47F62F27-0EC7-4D1C-8A98-B521A5C1B642}" type="slidenum">
              <a:rPr lang="en-US"/>
            </a:fld>
            <a:endParaRPr lang="en-US"/>
          </a:p>
        </p:txBody>
      </p:sp>
      <p:sp>
        <p:nvSpPr>
          <p:cNvPr id="10"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69D9E18-8FC9-4D6F-9D47-7F236DA35C33}" type="slidenum">
              <a:rPr lang="en-US"/>
            </a:fld>
            <a:endParaRPr lang="en-US"/>
          </a:p>
        </p:txBody>
      </p:sp>
      <p:sp>
        <p:nvSpPr>
          <p:cNvPr id="6"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pPr>
              <a:defRPr/>
            </a:pPr>
            <a:r>
              <a:rPr lang="en-US"/>
              <a:t>Slide </a:t>
            </a:r>
            <a:fld id="{4A8CB34A-F2D3-4F3B-AD27-33B98B268C82}" type="slidenum">
              <a:rPr lang="en-US"/>
            </a:fld>
            <a:endParaRPr lang="en-US"/>
          </a:p>
        </p:txBody>
      </p:sp>
      <p:sp>
        <p:nvSpPr>
          <p:cNvPr id="5"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6842823D-4EFD-4122-8A9F-C6D9274A89D2}"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1079F9C-5C87-45BF-8450-007BCEAE6FD6}"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DC9B8F1-287D-4B8B-8904-2261870F7D4F}"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6E05228-1FDB-49BC-8BC4-A91A7D762AB2}"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F652A146-6F07-41EF-8958-F5CF356A0B78}"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B3AFDE4-E638-42C0-A68B-50C601C7C88B}"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47F62F27-0EC7-4D1C-8A98-B521A5C1B642}" type="slidenum">
              <a:rPr lang="en-US"/>
            </a:fld>
            <a:endParaRPr lang="en-US"/>
          </a:p>
        </p:txBody>
      </p:sp>
      <p:sp>
        <p:nvSpPr>
          <p:cNvPr id="10"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69D9E18-8FC9-4D6F-9D47-7F236DA35C33}" type="slidenum">
              <a:rPr lang="en-US"/>
            </a:fld>
            <a:endParaRPr lang="en-US"/>
          </a:p>
        </p:txBody>
      </p:sp>
      <p:sp>
        <p:nvSpPr>
          <p:cNvPr id="6"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pPr>
              <a:defRPr/>
            </a:pPr>
            <a:r>
              <a:rPr lang="en-US"/>
              <a:t>Slide </a:t>
            </a:r>
            <a:fld id="{4A8CB34A-F2D3-4F3B-AD27-33B98B268C82}" type="slidenum">
              <a:rPr lang="en-US"/>
            </a:fld>
            <a:endParaRPr lang="en-US"/>
          </a:p>
        </p:txBody>
      </p:sp>
      <p:sp>
        <p:nvSpPr>
          <p:cNvPr id="5"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6842823D-4EFD-4122-8A9F-C6D9274A89D2}"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1079F9C-5C87-45BF-8450-007BCEAE6FD6}"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endParaRPr lang="en-US" dirty="0"/>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1" noChangeArrowheads="1"/>
          </p:cNvSpPr>
          <p:nvPr>
            <p:ph type="ftr" sz="quarter" idx="3"/>
          </p:nvPr>
        </p:nvSpPr>
        <p:spPr bwMode="auto">
          <a:xfrm>
            <a:off x="9658985" y="6475413"/>
            <a:ext cx="1732915" cy="276860"/>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dirty="0"/>
              <a:t>Jay Yang al. (ZTE)</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1"/>
          </p:cNvSpPr>
          <p:nvPr/>
        </p:nvSpPr>
        <p:spPr bwMode="auto">
          <a:xfrm>
            <a:off x="7971367" y="332740"/>
            <a:ext cx="32893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802.11-23/2</a:t>
            </a:r>
            <a:r>
              <a:rPr lang="en-US" altLang="en-GB" sz="1800" b="1" kern="1200" dirty="0">
                <a:solidFill>
                  <a:schemeClr val="tx1"/>
                </a:solidFill>
                <a:latin typeface="Times New Roman" panose="02020603050405020304" pitchFamily="18" charset="0"/>
                <a:ea typeface="+mn-ea"/>
                <a:cs typeface="Arial" panose="020B0604020202020204" pitchFamily="34" charset="0"/>
              </a:rPr>
              <a:t>217</a:t>
            </a:r>
            <a:r>
              <a:rPr lang="en-US" altLang="en-US" sz="1800" b="1" kern="1200" dirty="0">
                <a:solidFill>
                  <a:schemeClr val="tx1"/>
                </a:solidFill>
                <a:latin typeface="Times New Roman" panose="02020603050405020304" pitchFamily="18" charset="0"/>
                <a:ea typeface="+mn-ea"/>
                <a:cs typeface="+mn-cs"/>
              </a:rPr>
              <a:t>r1</a:t>
            </a:r>
            <a:endParaRPr lang="en-US" altLang="en-US" sz="1800" b="1" kern="1200" dirty="0">
              <a:solidFill>
                <a:schemeClr val="tx1"/>
              </a:solidFill>
              <a:latin typeface="Times New Roman" panose="02020603050405020304" pitchFamily="18" charset="0"/>
              <a:ea typeface="+mn-ea"/>
              <a:cs typeface="+mn-cs"/>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1"/>
          </p:cNvSpPr>
          <p:nvPr userDrawn="1"/>
        </p:nvSpPr>
        <p:spPr bwMode="auto">
          <a:xfrm>
            <a:off x="304801" y="324520"/>
            <a:ext cx="1409700"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Nov. 2023</a:t>
            </a:r>
            <a:endParaRPr lang="en-US" sz="1800" b="1" dirty="0">
              <a:cs typeface="+mn-cs"/>
            </a:endParaRPr>
          </a:p>
        </p:txBody>
      </p:sp>
      <p:sp>
        <p:nvSpPr>
          <p:cNvPr id="2" name="Text Box 1"/>
          <p:cNvSpPr txBox="1"/>
          <p:nvPr userDrawn="1"/>
        </p:nvSpPr>
        <p:spPr>
          <a:xfrm>
            <a:off x="11861800" y="2842260"/>
            <a:ext cx="4064000" cy="368300"/>
          </a:xfrm>
          <a:prstGeom prst="rect">
            <a:avLst/>
          </a:prstGeom>
          <a:noFill/>
        </p:spPr>
        <p:txBody>
          <a:bodyPr wrap="square" rtlCol="0">
            <a:spAutoFit/>
          </a:bodyPr>
          <a:p>
            <a:endParaRPr lang="en-US"/>
          </a:p>
        </p:txBody>
      </p:sp>
      <p:sp>
        <p:nvSpPr>
          <p:cNvPr id="3" name="Text Box 2"/>
          <p:cNvSpPr txBox="1"/>
          <p:nvPr userDrawn="1"/>
        </p:nvSpPr>
        <p:spPr>
          <a:xfrm>
            <a:off x="11772265" y="3015615"/>
            <a:ext cx="4064000" cy="368300"/>
          </a:xfrm>
          <a:prstGeom prst="rect">
            <a:avLst/>
          </a:prstGeom>
          <a:noFill/>
        </p:spPr>
        <p:txBody>
          <a:bodyPr wrap="square" rtlCol="0">
            <a:spAutoFit/>
          </a:bodyPr>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endParaRPr lang="en-US" dirty="0"/>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1" noChangeArrowheads="1"/>
          </p:cNvSpPr>
          <p:nvPr>
            <p:ph type="ftr" sz="quarter" idx="3"/>
          </p:nvPr>
        </p:nvSpPr>
        <p:spPr bwMode="auto">
          <a:xfrm>
            <a:off x="9658985" y="6475413"/>
            <a:ext cx="1732915" cy="276860"/>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dirty="0"/>
              <a:t>Jay Yang al. (ZTE)</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1"/>
          </p:cNvSpPr>
          <p:nvPr/>
        </p:nvSpPr>
        <p:spPr bwMode="auto">
          <a:xfrm>
            <a:off x="7971367" y="332740"/>
            <a:ext cx="32893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802.11-23/2190</a:t>
            </a:r>
            <a:r>
              <a:rPr lang="en-US" altLang="en-US" sz="1800" b="1" kern="1200" dirty="0">
                <a:solidFill>
                  <a:schemeClr val="tx1"/>
                </a:solidFill>
                <a:latin typeface="Times New Roman" panose="02020603050405020304" pitchFamily="18" charset="0"/>
                <a:ea typeface="+mn-ea"/>
                <a:cs typeface="+mn-cs"/>
              </a:rPr>
              <a:t>r0</a:t>
            </a:r>
            <a:endParaRPr lang="en-US" altLang="en-US" sz="1800" b="1" kern="1200" dirty="0">
              <a:solidFill>
                <a:schemeClr val="tx1"/>
              </a:solidFill>
              <a:latin typeface="Times New Roman" panose="02020603050405020304" pitchFamily="18" charset="0"/>
              <a:ea typeface="+mn-ea"/>
              <a:cs typeface="+mn-cs"/>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1"/>
          </p:cNvSpPr>
          <p:nvPr userDrawn="1"/>
        </p:nvSpPr>
        <p:spPr bwMode="auto">
          <a:xfrm>
            <a:off x="304801" y="324520"/>
            <a:ext cx="1409700"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Nov. 2023</a:t>
            </a:r>
            <a:endParaRPr lang="en-US" sz="1800" b="1" dirty="0">
              <a:cs typeface="+mn-cs"/>
            </a:endParaRPr>
          </a:p>
        </p:txBody>
      </p:sp>
      <p:sp>
        <p:nvSpPr>
          <p:cNvPr id="2" name="Text Box 1"/>
          <p:cNvSpPr txBox="1"/>
          <p:nvPr userDrawn="1"/>
        </p:nvSpPr>
        <p:spPr>
          <a:xfrm>
            <a:off x="11861800" y="2842260"/>
            <a:ext cx="4064000" cy="368300"/>
          </a:xfrm>
          <a:prstGeom prst="rect">
            <a:avLst/>
          </a:prstGeom>
          <a:noFill/>
        </p:spPr>
        <p:txBody>
          <a:bodyPr wrap="square" rtlCol="0">
            <a:spAutoFit/>
          </a:bodyPr>
          <a:p>
            <a:endParaRPr lang="en-US"/>
          </a:p>
        </p:txBody>
      </p:sp>
      <p:sp>
        <p:nvSpPr>
          <p:cNvPr id="3" name="Text Box 2"/>
          <p:cNvSpPr txBox="1"/>
          <p:nvPr userDrawn="1"/>
        </p:nvSpPr>
        <p:spPr>
          <a:xfrm>
            <a:off x="11772265" y="3015615"/>
            <a:ext cx="4064000" cy="368300"/>
          </a:xfrm>
          <a:prstGeom prst="rect">
            <a:avLst/>
          </a:prstGeom>
          <a:noFill/>
        </p:spPr>
        <p:txBody>
          <a:bodyPr wrap="square" rtlCol="0">
            <a:spAutoFit/>
          </a:bodyPr>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Document1.doc"/></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0.png"/><Relationship Id="rId1" Type="http://schemas.openxmlformats.org/officeDocument/2006/relationships/image" Target="../media/image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4" Type="http://schemas.openxmlformats.org/officeDocument/2006/relationships/vmlDrawing" Target="../drawings/vmlDrawing2.vml"/><Relationship Id="rId3" Type="http://schemas.openxmlformats.org/officeDocument/2006/relationships/slideLayout" Target="../slideLayouts/slideLayout2.xml"/><Relationship Id="rId2" Type="http://schemas.openxmlformats.org/officeDocument/2006/relationships/image" Target="../media/image2.wmf"/><Relationship Id="rId1"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81380" y="1057276"/>
            <a:ext cx="10363200" cy="1470025"/>
          </a:xfrm>
        </p:spPr>
        <p:txBody>
          <a:bodyPr>
            <a:normAutofit/>
          </a:bodyPr>
          <a:lstStyle/>
          <a:p>
            <a:r>
              <a:rPr lang="en-US" dirty="0"/>
              <a:t>Some thoughts on relay improvement</a:t>
            </a:r>
            <a:endParaRPr lang="en-US" dirty="0"/>
          </a:p>
        </p:txBody>
      </p:sp>
      <p:graphicFrame>
        <p:nvGraphicFramePr>
          <p:cNvPr id="6" name="Object 3"/>
          <p:cNvGraphicFramePr>
            <a:graphicFrameLocks noChangeAspect="1"/>
          </p:cNvGraphicFramePr>
          <p:nvPr/>
        </p:nvGraphicFramePr>
        <p:xfrm>
          <a:off x="1310640" y="2429193"/>
          <a:ext cx="9958705" cy="2926080"/>
        </p:xfrm>
        <a:graphic>
          <a:graphicData uri="http://schemas.openxmlformats.org/presentationml/2006/ole">
            <mc:AlternateContent xmlns:mc="http://schemas.openxmlformats.org/markup-compatibility/2006">
              <mc:Choice xmlns:v="urn:schemas-microsoft-com:vml" Requires="v">
                <p:oleObj spid="_x0000_s4" name="Document" r:id="rId1" imgW="11430000" imgH="3101340" progId="Word.Document.8">
                  <p:embed/>
                </p:oleObj>
              </mc:Choice>
              <mc:Fallback>
                <p:oleObj name="Document" r:id="rId1" imgW="11430000" imgH="3101340" progId="Word.Document.8">
                  <p:embed/>
                  <p:pic>
                    <p:nvPicPr>
                      <p:cNvPr id="0" name="Object 3"/>
                      <p:cNvPicPr>
                        <a:picLocks noChangeAspect="1" noChangeArrowheads="1"/>
                      </p:cNvPicPr>
                      <p:nvPr/>
                    </p:nvPicPr>
                    <p:blipFill>
                      <a:blip r:embed="rId2"/>
                      <a:srcRect/>
                      <a:stretch>
                        <a:fillRect/>
                      </a:stretch>
                    </p:blipFill>
                    <p:spPr bwMode="auto">
                      <a:xfrm>
                        <a:off x="1310640" y="2429193"/>
                        <a:ext cx="9958705" cy="2926080"/>
                      </a:xfrm>
                      <a:prstGeom prst="rect">
                        <a:avLst/>
                      </a:prstGeom>
                      <a:noFill/>
                    </p:spPr>
                  </p:pic>
                </p:oleObj>
              </mc:Fallback>
            </mc:AlternateContent>
          </a:graphicData>
        </a:graphic>
      </p:graphicFrame>
      <p:sp>
        <p:nvSpPr>
          <p:cNvPr id="7" name="页脚占位符 4"/>
          <p:cNvSpPr>
            <a:spLocks noGrp="1"/>
          </p:cNvSpPr>
          <p:nvPr>
            <p:ph type="ftr" sz="quarter" idx="11"/>
          </p:nvPr>
        </p:nvSpPr>
        <p:spPr/>
        <p:txBody>
          <a:bodyPr/>
          <a:lstStyle/>
          <a:p>
            <a:r>
              <a:rPr lang="da-DK" dirty="0"/>
              <a:t>Jay Yang al. (ZTE)</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ym typeface="+mn-ea"/>
              </a:rPr>
              <a:t>D-AP MLD framework for Joint Transmission</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
        <p:nvSpPr>
          <p:cNvPr id="7" name="Text Box 6"/>
          <p:cNvSpPr txBox="1"/>
          <p:nvPr/>
        </p:nvSpPr>
        <p:spPr>
          <a:xfrm>
            <a:off x="188595" y="1652905"/>
            <a:ext cx="10569575" cy="1476375"/>
          </a:xfrm>
          <a:prstGeom prst="rect">
            <a:avLst/>
          </a:prstGeom>
          <a:noFill/>
        </p:spPr>
        <p:txBody>
          <a:bodyPr wrap="square" rtlCol="0">
            <a:spAutoFit/>
          </a:bodyPr>
          <a:p>
            <a:r>
              <a:rPr lang="en-US" b="1"/>
              <a:t>Root AP: </a:t>
            </a:r>
            <a:r>
              <a:rPr lang="en-US"/>
              <a:t>Transmit the same or different MPDUs via BH.</a:t>
            </a:r>
            <a:endParaRPr lang="en-US"/>
          </a:p>
          <a:p>
            <a:endParaRPr lang="en-US"/>
          </a:p>
          <a:p>
            <a:r>
              <a:rPr lang="en-US" b="1"/>
              <a:t>Relays</a:t>
            </a:r>
            <a:r>
              <a:rPr lang="en-US"/>
              <a:t>:  Jointly transmit the received MPDUs to the Client at the same time. </a:t>
            </a:r>
            <a:endParaRPr lang="en-US"/>
          </a:p>
          <a:p>
            <a:endParaRPr lang="en-US"/>
          </a:p>
          <a:p>
            <a:r>
              <a:rPr lang="en-US" b="1"/>
              <a:t>Client</a:t>
            </a:r>
            <a:r>
              <a:rPr lang="en-US"/>
              <a:t>: receive the same or different MPDUs from two Relays, and decode the received MPDUs together.</a:t>
            </a:r>
            <a:endParaRPr lang="en-US"/>
          </a:p>
        </p:txBody>
      </p:sp>
      <p:pic>
        <p:nvPicPr>
          <p:cNvPr id="3" name="Picture 2"/>
          <p:cNvPicPr>
            <a:picLocks noChangeAspect="1"/>
          </p:cNvPicPr>
          <p:nvPr/>
        </p:nvPicPr>
        <p:blipFill>
          <a:blip r:embed="rId1"/>
          <a:stretch>
            <a:fillRect/>
          </a:stretch>
        </p:blipFill>
        <p:spPr>
          <a:xfrm>
            <a:off x="1509395" y="3303905"/>
            <a:ext cx="4029075" cy="2689225"/>
          </a:xfrm>
          <a:prstGeom prst="rect">
            <a:avLst/>
          </a:prstGeom>
        </p:spPr>
      </p:pic>
      <p:pic>
        <p:nvPicPr>
          <p:cNvPr id="6" name="Picture 5"/>
          <p:cNvPicPr>
            <a:picLocks noChangeAspect="1"/>
          </p:cNvPicPr>
          <p:nvPr/>
        </p:nvPicPr>
        <p:blipFill>
          <a:blip r:embed="rId2"/>
          <a:stretch>
            <a:fillRect/>
          </a:stretch>
        </p:blipFill>
        <p:spPr>
          <a:xfrm>
            <a:off x="6414135" y="3314065"/>
            <a:ext cx="3906520" cy="2720340"/>
          </a:xfrm>
          <a:prstGeom prst="rect">
            <a:avLst/>
          </a:prstGeom>
        </p:spPr>
      </p:pic>
      <p:sp>
        <p:nvSpPr>
          <p:cNvPr id="8" name="Text Box 7"/>
          <p:cNvSpPr txBox="1"/>
          <p:nvPr/>
        </p:nvSpPr>
        <p:spPr>
          <a:xfrm>
            <a:off x="2501900" y="6016625"/>
            <a:ext cx="2607310" cy="368300"/>
          </a:xfrm>
          <a:prstGeom prst="rect">
            <a:avLst/>
          </a:prstGeom>
          <a:noFill/>
        </p:spPr>
        <p:txBody>
          <a:bodyPr wrap="square" rtlCol="0">
            <a:spAutoFit/>
          </a:bodyPr>
          <a:p>
            <a:r>
              <a:rPr lang="en-US"/>
              <a:t>Case 1-same MPDUs</a:t>
            </a:r>
            <a:endParaRPr lang="en-US"/>
          </a:p>
        </p:txBody>
      </p:sp>
      <p:sp>
        <p:nvSpPr>
          <p:cNvPr id="9" name="Text Box 8"/>
          <p:cNvSpPr txBox="1"/>
          <p:nvPr/>
        </p:nvSpPr>
        <p:spPr>
          <a:xfrm>
            <a:off x="6999605" y="6034405"/>
            <a:ext cx="2607310" cy="368300"/>
          </a:xfrm>
          <a:prstGeom prst="rect">
            <a:avLst/>
          </a:prstGeom>
          <a:noFill/>
        </p:spPr>
        <p:txBody>
          <a:bodyPr wrap="square" rtlCol="0">
            <a:spAutoFit/>
          </a:bodyPr>
          <a:p>
            <a:r>
              <a:rPr lang="en-US"/>
              <a:t>Case 2-Different MPDUs</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The challenge and possible solution for JT</a:t>
            </a:r>
            <a:endParaRPr lang="en-US"/>
          </a:p>
        </p:txBody>
      </p:sp>
      <p:sp>
        <p:nvSpPr>
          <p:cNvPr id="3" name="Content Placeholder 2"/>
          <p:cNvSpPr>
            <a:spLocks noGrp="1"/>
          </p:cNvSpPr>
          <p:nvPr>
            <p:ph idx="1"/>
          </p:nvPr>
        </p:nvSpPr>
        <p:spPr/>
        <p:txBody>
          <a:bodyPr/>
          <a:p>
            <a:pPr marL="0" lvl="1" indent="0">
              <a:buNone/>
            </a:pPr>
            <a:r>
              <a:rPr kumimoji="1" lang="en-US" altLang="ja-JP" sz="2400" dirty="0">
                <a:sym typeface="+mn-ea"/>
              </a:rPr>
              <a:t>The mainly challenge in JT </a:t>
            </a:r>
            <a:endParaRPr kumimoji="1" lang="en-US" altLang="ja-JP" sz="2400" dirty="0">
              <a:sym typeface="+mn-ea"/>
            </a:endParaRPr>
          </a:p>
          <a:p>
            <a:pPr marL="457200" lvl="2"/>
            <a:r>
              <a:rPr kumimoji="1" lang="en-US" altLang="ja-JP" sz="2160" dirty="0">
                <a:sym typeface="+mn-ea"/>
              </a:rPr>
              <a:t>Joint TX requires tight time/frequency synchronization between multiple APs.</a:t>
            </a:r>
            <a:endParaRPr kumimoji="1" lang="en-US" altLang="ja-JP" sz="2160" dirty="0"/>
          </a:p>
          <a:p>
            <a:pPr marL="0" indent="0">
              <a:buNone/>
            </a:pPr>
            <a:endParaRPr lang="en-US"/>
          </a:p>
          <a:p>
            <a:pPr marL="0" indent="0">
              <a:buNone/>
            </a:pPr>
            <a:r>
              <a:rPr lang="en-US" b="0"/>
              <a:t>Possible solution for time synchronization in FTTR product</a:t>
            </a:r>
            <a:endParaRPr lang="en-US" b="0"/>
          </a:p>
          <a:p>
            <a:pPr lvl="1">
              <a:buFont typeface="Arial" panose="020B0604020202020204" pitchFamily="34" charset="0"/>
              <a:buChar char="•"/>
            </a:pPr>
            <a:r>
              <a:rPr lang="en-US" b="0"/>
              <a:t>SFUs always synchronization with MFU in PON system</a:t>
            </a:r>
            <a:endParaRPr lang="en-US" b="0"/>
          </a:p>
          <a:p>
            <a:pPr lvl="1">
              <a:buFont typeface="Arial" panose="020B0604020202020204" pitchFamily="34" charset="0"/>
              <a:buChar char="•"/>
            </a:pPr>
            <a:r>
              <a:rPr lang="en-US" b="0"/>
              <a:t>PON clock can provide 10</a:t>
            </a:r>
            <a:r>
              <a:rPr lang="en-US" b="0" baseline="30000"/>
              <a:t>-11 </a:t>
            </a:r>
            <a:r>
              <a:rPr lang="en-US" b="0"/>
              <a:t> granularity（reference: ITU-T G.987.2), PON system also support IEEE 1588 for time synchronization.</a:t>
            </a:r>
            <a:endParaRPr lang="en-US" b="0"/>
          </a:p>
          <a:p>
            <a:pPr lvl="1">
              <a:buFont typeface="Arial" panose="020B0604020202020204" pitchFamily="34" charset="0"/>
              <a:buChar char="•"/>
            </a:pPr>
            <a:r>
              <a:rPr lang="en-US" b="0"/>
              <a:t>It’s naturally each AP synchronize its WIFI clock synchronized from its PON(e.g. synchronize period: 125us) </a:t>
            </a:r>
            <a:r>
              <a:rPr lang="en-US">
                <a:sym typeface="+mn-ea"/>
              </a:rPr>
              <a:t>system</a:t>
            </a:r>
            <a:r>
              <a:rPr lang="en-US" b="0"/>
              <a:t>, and the time synchronization requirement can be met.</a:t>
            </a:r>
            <a:endParaRPr lang="en-US" b="0"/>
          </a:p>
          <a:p>
            <a:pPr marL="457200" lvl="1" indent="0">
              <a:buFont typeface="Arial" panose="020B0604020202020204" pitchFamily="34" charset="0"/>
              <a:buNone/>
            </a:pPr>
            <a:endParaRPr lang="en-US" b="0"/>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Summary</a:t>
            </a:r>
            <a:endParaRPr lang="en-US"/>
          </a:p>
        </p:txBody>
      </p:sp>
      <p:sp>
        <p:nvSpPr>
          <p:cNvPr id="3" name="Content Placeholder 2"/>
          <p:cNvSpPr>
            <a:spLocks noGrp="1"/>
          </p:cNvSpPr>
          <p:nvPr>
            <p:ph idx="1"/>
          </p:nvPr>
        </p:nvSpPr>
        <p:spPr>
          <a:xfrm>
            <a:off x="914400" y="1752600"/>
            <a:ext cx="11040745" cy="4572000"/>
          </a:xfrm>
        </p:spPr>
        <p:txBody>
          <a:bodyPr/>
          <a:p>
            <a:r>
              <a:rPr lang="en-US" b="0"/>
              <a:t>Recap some residential network topology  (Easy Mesh and FTTR).</a:t>
            </a:r>
            <a:endParaRPr lang="en-US" b="0"/>
          </a:p>
          <a:p>
            <a:r>
              <a:rPr lang="en-US" b="0"/>
              <a:t>Analyze a high level D-AP MLD framework in residential environment.</a:t>
            </a:r>
            <a:endParaRPr lang="en-US" b="0"/>
          </a:p>
          <a:p>
            <a:r>
              <a:rPr lang="en-US" b="0"/>
              <a:t>Analyze the link level relay, seamless roaming and JT in D-AP MLD framework  </a:t>
            </a:r>
            <a:endParaRPr lang="en-US" b="0"/>
          </a:p>
          <a:p>
            <a:endParaRPr lang="en-US" b="0"/>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Reference</a:t>
            </a:r>
            <a:endParaRPr lang="en-US" dirty="0"/>
          </a:p>
        </p:txBody>
      </p:sp>
      <p:sp>
        <p:nvSpPr>
          <p:cNvPr id="3" name="Content Placeholder 2"/>
          <p:cNvSpPr>
            <a:spLocks noGrp="1"/>
          </p:cNvSpPr>
          <p:nvPr>
            <p:ph idx="1"/>
          </p:nvPr>
        </p:nvSpPr>
        <p:spPr/>
        <p:txBody>
          <a:bodyPr/>
          <a:lstStyle/>
          <a:p>
            <a:pPr marL="0" indent="0">
              <a:buNone/>
            </a:pPr>
            <a:endParaRPr lang="en-US" dirty="0"/>
          </a:p>
          <a:p>
            <a:r>
              <a:rPr lang="en-US" altLang="zh-CN" b="0">
                <a:sym typeface="+mn-ea"/>
              </a:rPr>
              <a:t>[1]802.11bn PAR</a:t>
            </a:r>
            <a:endParaRPr lang="en-US" altLang="zh-CN" b="0">
              <a:sym typeface="+mn-ea"/>
            </a:endParaRPr>
          </a:p>
          <a:p>
            <a:r>
              <a:rPr lang="en-US" altLang="zh-CN" b="0">
                <a:sym typeface="+mn-ea"/>
              </a:rPr>
              <a:t>[2] ETSI GR RIS 006 V0.0.2</a:t>
            </a:r>
            <a:endParaRPr lang="en-US" altLang="zh-CN" b="0">
              <a:sym typeface="+mn-ea"/>
            </a:endParaRPr>
          </a:p>
          <a:p>
            <a:r>
              <a:rPr lang="en-US" altLang="zh-CN" b="0">
                <a:sym typeface="+mn-ea"/>
              </a:rPr>
              <a:t>[3] </a:t>
            </a:r>
            <a:r>
              <a:rPr lang="en-US" altLang="zh-CN" b="0" dirty="0">
                <a:sym typeface="+mn-ea"/>
              </a:rPr>
              <a:t>ITU-T G.9940(G.fin-SA) High speed </a:t>
            </a:r>
            <a:r>
              <a:rPr lang="en-US" altLang="zh-CN" b="0" dirty="0" err="1">
                <a:sym typeface="+mn-ea"/>
              </a:rPr>
              <a:t>fibre</a:t>
            </a:r>
            <a:r>
              <a:rPr lang="en-US" altLang="zh-CN" b="0" dirty="0">
                <a:sym typeface="+mn-ea"/>
              </a:rPr>
              <a:t>-based in-premises transceivers – system architecture</a:t>
            </a:r>
            <a:endParaRPr lang="en-US" altLang="zh-CN" b="0">
              <a:sym typeface="+mn-ea"/>
            </a:endParaRPr>
          </a:p>
          <a:p>
            <a:r>
              <a:rPr lang="en-US" altLang="zh-CN" b="0">
                <a:sym typeface="+mn-ea"/>
              </a:rPr>
              <a:t>[4]23-</a:t>
            </a:r>
            <a:r>
              <a:rPr lang="zh-CN" altLang="en-US" b="0">
                <a:sym typeface="+mn-ea"/>
              </a:rPr>
              <a:t>1138</a:t>
            </a:r>
            <a:r>
              <a:rPr lang="en-US" altLang="zh-CN" b="0">
                <a:sym typeface="+mn-ea"/>
              </a:rPr>
              <a:t>-</a:t>
            </a:r>
            <a:r>
              <a:rPr lang="zh-CN" altLang="en-US" b="0">
                <a:sym typeface="+mn-ea"/>
              </a:rPr>
              <a:t>Features to consider for efficient Relay operation</a:t>
            </a:r>
            <a:endParaRPr lang="zh-CN" altLang="en-US" b="0">
              <a:sym typeface="+mn-ea"/>
            </a:endParaRPr>
          </a:p>
          <a:p>
            <a:r>
              <a:rPr lang="en-US" b="0" dirty="0"/>
              <a:t>[5]23-1146-Relaying for Low Latency Traffic in UHR</a:t>
            </a:r>
            <a:endParaRPr lang="en-US" b="0" dirty="0"/>
          </a:p>
          <a:p>
            <a:r>
              <a:rPr lang="en-US" b="0" dirty="0"/>
              <a:t>[6]23-1175-UHR relay follow up</a:t>
            </a:r>
            <a:endParaRPr lang="en-US" b="0" dirty="0"/>
          </a:p>
          <a:p>
            <a:endParaRPr lang="en-US" b="0" dirty="0"/>
          </a:p>
        </p:txBody>
      </p:sp>
      <p:sp>
        <p:nvSpPr>
          <p:cNvPr id="4" name="Slide Number Placeholder 3"/>
          <p:cNvSpPr>
            <a:spLocks noGrp="1"/>
          </p:cNvSpPr>
          <p:nvPr>
            <p:ph type="sldNum" sz="quarter" idx="12"/>
          </p:nvPr>
        </p:nvSpPr>
        <p:spPr/>
        <p:txBody>
          <a:bodyPr/>
          <a:lstStyle/>
          <a:p>
            <a:pPr>
              <a:defRPr/>
            </a:pPr>
            <a:r>
              <a:rPr lang="en-US"/>
              <a:t>Slide </a:t>
            </a:r>
            <a:fld id="{C1789BC7-C074-42CC-ADF8-5107DF6BD1C1}" type="slidenum">
              <a:rPr lang="en-US" smtClean="0"/>
            </a:fld>
            <a:endParaRPr lang="en-US"/>
          </a:p>
        </p:txBody>
      </p:sp>
      <p:sp>
        <p:nvSpPr>
          <p:cNvPr id="5" name="Footer Placeholder 4"/>
          <p:cNvSpPr>
            <a:spLocks noGrp="1"/>
          </p:cNvSpPr>
          <p:nvPr>
            <p:ph type="ftr" sz="quarter" idx="11"/>
          </p:nvPr>
        </p:nvSpPr>
        <p:spPr>
          <a:xfrm>
            <a:off x="9323426" y="6481446"/>
            <a:ext cx="2012315" cy="276860"/>
          </a:xfrm>
        </p:spPr>
        <p:txBody>
          <a:bodyPr/>
          <a:lstStyle/>
          <a:p>
            <a:pPr>
              <a:defRPr/>
            </a:pPr>
            <a:r>
              <a:rPr lang="en-US"/>
              <a:t>Jay Yang, et al. (ZTE)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SP1</a:t>
            </a:r>
            <a:endParaRPr lang="en-US"/>
          </a:p>
        </p:txBody>
      </p:sp>
      <p:sp>
        <p:nvSpPr>
          <p:cNvPr id="3" name="Content Placeholder 2"/>
          <p:cNvSpPr>
            <a:spLocks noGrp="1"/>
          </p:cNvSpPr>
          <p:nvPr>
            <p:ph idx="1"/>
          </p:nvPr>
        </p:nvSpPr>
        <p:spPr/>
        <p:txBody>
          <a:bodyPr/>
          <a:p>
            <a:r>
              <a:rPr lang="en-US" b="0"/>
              <a:t>Do you agree to define D-AP MLD framework in relay communication, in which root AP has the additional UHR high MAC function, and relay has the additional UHR low MAC function? </a:t>
            </a:r>
            <a:endParaRPr lang="en-US" b="0"/>
          </a:p>
          <a:p>
            <a:r>
              <a:rPr lang="en-US" altLang="zh-CN" b="0">
                <a:ea typeface="宋体" panose="02010600030101010101" pitchFamily="2" charset="-122"/>
              </a:rPr>
              <a:t>Note: the backhaul connection between root AP and relay may be wireless or wired. And the D-AP MLD framework refers to figure in slide 8.</a:t>
            </a:r>
            <a:endParaRPr lang="en-US" altLang="zh-CN" b="0">
              <a:ea typeface="宋体" panose="02010600030101010101" pitchFamily="2" charset="-122"/>
            </a:endParaRPr>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SP2</a:t>
            </a:r>
            <a:endParaRPr lang="en-US"/>
          </a:p>
        </p:txBody>
      </p:sp>
      <p:sp>
        <p:nvSpPr>
          <p:cNvPr id="3" name="Content Placeholder 2"/>
          <p:cNvSpPr>
            <a:spLocks noGrp="1"/>
          </p:cNvSpPr>
          <p:nvPr>
            <p:ph idx="1"/>
          </p:nvPr>
        </p:nvSpPr>
        <p:spPr/>
        <p:txBody>
          <a:bodyPr/>
          <a:p>
            <a:r>
              <a:rPr lang="en-US" b="0"/>
              <a:t>Do you agree to optionally support Joint Transmission in D-AP MLD framework?</a:t>
            </a:r>
            <a:endParaRPr lang="en-US" b="0"/>
          </a:p>
          <a:p>
            <a:pPr marL="0" indent="0">
              <a:buNone/>
            </a:pPr>
            <a:endParaRPr lang="en-US" b="0"/>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Background</a:t>
            </a:r>
            <a:endParaRPr lang="en-US"/>
          </a:p>
        </p:txBody>
      </p:sp>
      <p:sp>
        <p:nvSpPr>
          <p:cNvPr id="3" name="Content Placeholder 2"/>
          <p:cNvSpPr>
            <a:spLocks noGrp="1"/>
          </p:cNvSpPr>
          <p:nvPr>
            <p:ph idx="1"/>
          </p:nvPr>
        </p:nvSpPr>
        <p:spPr/>
        <p:txBody>
          <a:bodyPr/>
          <a:p>
            <a:r>
              <a:rPr lang="en-US" sz="2000" b="0">
                <a:solidFill>
                  <a:schemeClr val="tx1"/>
                </a:solidFill>
              </a:rPr>
              <a:t>UHR PAR illustration</a:t>
            </a:r>
            <a:endParaRPr lang="en-US" sz="2000" b="0">
              <a:solidFill>
                <a:schemeClr val="tx1"/>
              </a:solidFill>
            </a:endParaRPr>
          </a:p>
          <a:p>
            <a:pPr lvl="1">
              <a:buFont typeface="Wingdings" panose="05000000000000000000" charset="0"/>
              <a:buChar char="Ø"/>
            </a:pPr>
            <a:r>
              <a:rPr lang="en-US" sz="1800" b="0">
                <a:solidFill>
                  <a:schemeClr val="tx1"/>
                </a:solidFill>
              </a:rPr>
              <a:t>Achieve Ultra High reliability, with the improvement on</a:t>
            </a:r>
            <a:r>
              <a:rPr lang="en-US" altLang="ko-KR" sz="1800" dirty="0" smtClean="0">
                <a:sym typeface="+mn-ea"/>
              </a:rPr>
              <a:t> throughput</a:t>
            </a:r>
            <a:r>
              <a:rPr lang="en-US" altLang="ko-KR" sz="1800" dirty="0">
                <a:sym typeface="+mn-ea"/>
              </a:rPr>
              <a:t>, latency, packet loss,etc. </a:t>
            </a:r>
            <a:endParaRPr lang="en-US" sz="1800" b="0">
              <a:solidFill>
                <a:schemeClr val="tx1"/>
              </a:solidFill>
            </a:endParaRPr>
          </a:p>
          <a:p>
            <a:pPr lvl="1">
              <a:buFont typeface="Wingdings" panose="05000000000000000000" charset="0"/>
              <a:buChar char="Ø"/>
            </a:pPr>
            <a:r>
              <a:rPr lang="en-US" sz="1800" b="0">
                <a:solidFill>
                  <a:schemeClr val="tx1"/>
                </a:solidFill>
              </a:rPr>
              <a:t>Improve the performance of STA in different range( improve SINR).</a:t>
            </a:r>
            <a:endParaRPr lang="en-US" sz="1800" b="0">
              <a:solidFill>
                <a:schemeClr val="tx1"/>
              </a:solidFill>
            </a:endParaRPr>
          </a:p>
          <a:p>
            <a:endParaRPr lang="en-US" b="0">
              <a:solidFill>
                <a:schemeClr val="tx1"/>
              </a:solidFill>
            </a:endParaRPr>
          </a:p>
          <a:p>
            <a:endParaRPr lang="en-US" sz="2000" b="0">
              <a:solidFill>
                <a:schemeClr val="tx1"/>
              </a:solidFill>
            </a:endParaRPr>
          </a:p>
          <a:p>
            <a:r>
              <a:rPr lang="en-US" sz="2000" b="0">
                <a:solidFill>
                  <a:schemeClr val="tx1"/>
                </a:solidFill>
              </a:rPr>
              <a:t>11bn SFD(roaming)</a:t>
            </a:r>
            <a:endParaRPr lang="en-US" sz="2000" b="0">
              <a:solidFill>
                <a:schemeClr val="tx1"/>
              </a:solidFill>
            </a:endParaRPr>
          </a:p>
          <a:p>
            <a:r>
              <a:rPr lang="en-US" sz="1600" b="0">
                <a:solidFill>
                  <a:schemeClr val="tx1"/>
                </a:solidFill>
              </a:rPr>
              <a:t>11bn defines a mechanism that enables a non-AP MLD to roam from one AP MLD to another AP MLD and the non-AP MLD remains in state 4 (see 11.3)  during and after roaming to the other AP MLD</a:t>
            </a:r>
            <a:endParaRPr lang="en-US" sz="1600" b="0">
              <a:solidFill>
                <a:schemeClr val="tx1"/>
              </a:solidFill>
            </a:endParaRPr>
          </a:p>
          <a:p>
            <a:endParaRPr lang="en-US" sz="2000" b="0">
              <a:solidFill>
                <a:schemeClr val="tx1"/>
              </a:solidFill>
            </a:endParaRPr>
          </a:p>
          <a:p>
            <a:pPr marL="0" indent="0">
              <a:buNone/>
            </a:pPr>
            <a:endParaRPr lang="en-US" sz="2000" b="0">
              <a:solidFill>
                <a:schemeClr val="tx1"/>
              </a:solidFill>
            </a:endParaRPr>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Abstract</a:t>
            </a:r>
            <a:endParaRPr lang="en-US"/>
          </a:p>
        </p:txBody>
      </p:sp>
      <p:sp>
        <p:nvSpPr>
          <p:cNvPr id="3" name="Content Placeholder 2"/>
          <p:cNvSpPr>
            <a:spLocks noGrp="1"/>
          </p:cNvSpPr>
          <p:nvPr>
            <p:ph idx="1"/>
          </p:nvPr>
        </p:nvSpPr>
        <p:spPr/>
        <p:txBody>
          <a:bodyPr/>
          <a:p>
            <a:pPr marL="0" indent="0">
              <a:buNone/>
            </a:pPr>
            <a:endParaRPr lang="en-US" b="0"/>
          </a:p>
          <a:p>
            <a:r>
              <a:rPr lang="en-US" b="0"/>
              <a:t>In this contribution, we will discuss two types of network topology with relay function in residential environment, and analyze the possible UHR feature in relay communication.</a:t>
            </a:r>
            <a:endParaRPr lang="en-US" b="0"/>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Recap-1(easy mesh)</a:t>
            </a:r>
            <a:endParaRPr lang="en-US"/>
          </a:p>
        </p:txBody>
      </p:sp>
      <p:sp>
        <p:nvSpPr>
          <p:cNvPr id="3" name="Content Placeholder 2"/>
          <p:cNvSpPr>
            <a:spLocks noGrp="1"/>
          </p:cNvSpPr>
          <p:nvPr>
            <p:ph idx="1"/>
          </p:nvPr>
        </p:nvSpPr>
        <p:spPr>
          <a:xfrm>
            <a:off x="311785" y="1752607"/>
            <a:ext cx="10363200" cy="4571990"/>
          </a:xfrm>
        </p:spPr>
        <p:txBody>
          <a:bodyPr/>
          <a:p>
            <a:r>
              <a:rPr lang="en-US" b="0"/>
              <a:t>In residential environment, S1G-based easy mesh products are widely deployed in many countries.</a:t>
            </a:r>
            <a:endParaRPr lang="en-US" b="0"/>
          </a:p>
          <a:p>
            <a:r>
              <a:rPr lang="en-US" b="0"/>
              <a:t>In easy mesh network topology:</a:t>
            </a:r>
            <a:endParaRPr lang="en-US" b="0"/>
          </a:p>
          <a:p>
            <a:pPr lvl="1">
              <a:buFont typeface="Wingdings" panose="05000000000000000000" charset="0"/>
              <a:buChar char="Ø"/>
            </a:pPr>
            <a:r>
              <a:rPr lang="en-US" b="0"/>
              <a:t>one MAP Controller can access to WAN</a:t>
            </a:r>
            <a:endParaRPr lang="en-US" b="0"/>
          </a:p>
          <a:p>
            <a:pPr lvl="1">
              <a:buFont typeface="Wingdings" panose="05000000000000000000" charset="0"/>
              <a:buChar char="Ø"/>
            </a:pPr>
            <a:r>
              <a:rPr lang="en-US" b="0"/>
              <a:t>MAP Agents(Relay) associates with Controller via wireless</a:t>
            </a:r>
            <a:endParaRPr lang="en-US" b="0"/>
          </a:p>
          <a:p>
            <a:pPr marL="457200" lvl="1" indent="0">
              <a:buFont typeface="Wingdings" panose="05000000000000000000" charset="0"/>
              <a:buNone/>
            </a:pPr>
            <a:r>
              <a:rPr lang="en-US" b="0"/>
              <a:t>/wired backhaul.</a:t>
            </a:r>
            <a:endParaRPr lang="en-US" b="0"/>
          </a:p>
          <a:p>
            <a:pPr lvl="1">
              <a:buFont typeface="Wingdings" panose="05000000000000000000" charset="0"/>
              <a:buChar char="Ø"/>
            </a:pPr>
            <a:r>
              <a:rPr lang="en-US" b="0"/>
              <a:t>one or more MAP Agents provide the data</a:t>
            </a:r>
            <a:endParaRPr lang="en-US" b="0"/>
          </a:p>
          <a:p>
            <a:pPr marL="457200" lvl="1" indent="0">
              <a:buFont typeface="Wingdings" panose="05000000000000000000" charset="0"/>
              <a:buNone/>
            </a:pPr>
            <a:r>
              <a:rPr lang="en-US" b="0"/>
              <a:t>relay function(application level relay) for the associated STA. </a:t>
            </a:r>
            <a:endParaRPr lang="en-US" b="0"/>
          </a:p>
          <a:p>
            <a:pPr lvl="1">
              <a:buFont typeface="Wingdings" panose="05000000000000000000" charset="0"/>
              <a:buChar char="Ø"/>
            </a:pPr>
            <a:r>
              <a:rPr lang="en-US" b="0"/>
              <a:t>Obviously, all the STAs traffics need to go through</a:t>
            </a:r>
            <a:endParaRPr lang="en-US" b="0"/>
          </a:p>
          <a:p>
            <a:pPr marL="457200" lvl="1" indent="0">
              <a:buFont typeface="Wingdings" panose="05000000000000000000" charset="0"/>
              <a:buNone/>
            </a:pPr>
            <a:r>
              <a:rPr lang="en-US" b="0"/>
              <a:t>MAP controller.</a:t>
            </a:r>
            <a:endParaRPr lang="en-US" b="0"/>
          </a:p>
          <a:p>
            <a:endParaRPr lang="en-US" b="0"/>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graphicFrame>
        <p:nvGraphicFramePr>
          <p:cNvPr id="6" name="Object 5"/>
          <p:cNvGraphicFramePr/>
          <p:nvPr/>
        </p:nvGraphicFramePr>
        <p:xfrm>
          <a:off x="7261225" y="2212975"/>
          <a:ext cx="4897755" cy="3989705"/>
        </p:xfrm>
        <a:graphic>
          <a:graphicData uri="http://schemas.openxmlformats.org/presentationml/2006/ole">
            <mc:AlternateContent xmlns:mc="http://schemas.openxmlformats.org/markup-compatibility/2006">
              <mc:Choice xmlns:v="urn:schemas-microsoft-com:vml" Requires="v">
                <p:oleObj spid="_x0000_s7" name="" r:id="rId1" imgW="6576060" imgH="5341620" progId="Paint.Picture">
                  <p:embed/>
                </p:oleObj>
              </mc:Choice>
              <mc:Fallback>
                <p:oleObj name="" r:id="rId1" imgW="6576060" imgH="5341620" progId="Paint.Picture">
                  <p:embed/>
                  <p:pic>
                    <p:nvPicPr>
                      <p:cNvPr id="0" name="Picture 6"/>
                      <p:cNvPicPr/>
                      <p:nvPr/>
                    </p:nvPicPr>
                    <p:blipFill>
                      <a:blip r:embed="rId2"/>
                      <a:stretch>
                        <a:fillRect/>
                      </a:stretch>
                    </p:blipFill>
                    <p:spPr>
                      <a:xfrm>
                        <a:off x="7261225" y="2212975"/>
                        <a:ext cx="4897755" cy="3989705"/>
                      </a:xfrm>
                      <a:prstGeom prst="rect">
                        <a:avLst/>
                      </a:prstGeom>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ym typeface="+mn-ea"/>
              </a:rPr>
              <a:t>Recap(FTTR)</a:t>
            </a:r>
            <a:endParaRPr lang="en-US"/>
          </a:p>
        </p:txBody>
      </p:sp>
      <p:sp>
        <p:nvSpPr>
          <p:cNvPr id="3" name="Content Placeholder 2"/>
          <p:cNvSpPr>
            <a:spLocks noGrp="1"/>
          </p:cNvSpPr>
          <p:nvPr>
            <p:ph idx="1"/>
          </p:nvPr>
        </p:nvSpPr>
        <p:spPr>
          <a:xfrm>
            <a:off x="5151120" y="1752600"/>
            <a:ext cx="7041515" cy="4572000"/>
          </a:xfrm>
        </p:spPr>
        <p:txBody>
          <a:bodyPr/>
          <a:p>
            <a:pPr marL="457200" lvl="1" indent="0">
              <a:buFont typeface="Wingdings" panose="05000000000000000000" charset="0"/>
              <a:buNone/>
            </a:pPr>
            <a:endParaRPr lang="en-US"/>
          </a:p>
          <a:p>
            <a:endParaRPr lang="en-US"/>
          </a:p>
          <a:p>
            <a:endParaRPr lang="en-US"/>
          </a:p>
          <a:p>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
        <p:nvSpPr>
          <p:cNvPr id="6" name="Text Box 5"/>
          <p:cNvSpPr txBox="1"/>
          <p:nvPr/>
        </p:nvSpPr>
        <p:spPr>
          <a:xfrm>
            <a:off x="167640" y="1797050"/>
            <a:ext cx="5495290" cy="4398645"/>
          </a:xfrm>
          <a:prstGeom prst="rect">
            <a:avLst/>
          </a:prstGeom>
          <a:noFill/>
        </p:spPr>
        <p:txBody>
          <a:bodyPr wrap="square" rtlCol="0">
            <a:noAutofit/>
          </a:bodyPr>
          <a:p>
            <a:pPr marL="285750" indent="-285750">
              <a:buFont typeface="Arial" panose="020B0604020202020204" pitchFamily="34" charset="0"/>
              <a:buChar char="•"/>
            </a:pPr>
            <a:r>
              <a:rPr lang="en-US">
                <a:sym typeface="+mn-ea"/>
              </a:rPr>
              <a:t>Based on fibre backhaul(BH) connection(Application level wired relay),the MFU provides 2.5Gbps DL and 1Gbps UL throughput for SFUs in each room, and it features low lost, low latency and high reliability. In the near future, the TP on backhaul can up to 10Gbps.</a:t>
            </a:r>
            <a:endParaRPr lang="en-US">
              <a:sym typeface="+mn-ea"/>
            </a:endParaRPr>
          </a:p>
          <a:p>
            <a:pPr marL="285750" indent="-285750">
              <a:buFont typeface="Arial" panose="020B0604020202020204" pitchFamily="34" charset="0"/>
              <a:buChar char="•"/>
            </a:pPr>
            <a:endParaRPr lang="en-US">
              <a:sym typeface="+mn-ea"/>
            </a:endParaRPr>
          </a:p>
          <a:p>
            <a:pPr marL="285750" indent="-285750">
              <a:buFont typeface="Arial" panose="020B0604020202020204" pitchFamily="34" charset="0"/>
              <a:buChar char="•"/>
            </a:pPr>
            <a:r>
              <a:rPr lang="en-US">
                <a:sym typeface="+mn-ea"/>
              </a:rPr>
              <a:t>About 10 million FTTR products deployed in 2023.</a:t>
            </a:r>
            <a:endParaRPr lang="en-US">
              <a:sym typeface="+mn-ea"/>
            </a:endParaRPr>
          </a:p>
          <a:p>
            <a:pPr marL="285750" indent="-285750">
              <a:buFont typeface="Arial" panose="020B0604020202020204" pitchFamily="34" charset="0"/>
              <a:buChar char="•"/>
            </a:pPr>
            <a:endParaRPr lang="en-US">
              <a:sym typeface="+mn-ea"/>
            </a:endParaRPr>
          </a:p>
          <a:p>
            <a:pPr marL="285750" indent="-285750">
              <a:buFont typeface="Arial" panose="020B0604020202020204" pitchFamily="34" charset="0"/>
              <a:buChar char="•"/>
            </a:pPr>
            <a:r>
              <a:rPr lang="en-US">
                <a:sym typeface="+mn-ea"/>
              </a:rPr>
              <a:t>The packet lost rate in the BH is about: 10</a:t>
            </a:r>
            <a:r>
              <a:rPr lang="en-US" baseline="30000">
                <a:sym typeface="+mn-ea"/>
              </a:rPr>
              <a:t>-12</a:t>
            </a:r>
            <a:endParaRPr lang="en-US">
              <a:sym typeface="+mn-ea"/>
            </a:endParaRPr>
          </a:p>
          <a:p>
            <a:pPr marL="285750" indent="-285750">
              <a:buFont typeface="Arial" panose="020B0604020202020204" pitchFamily="34" charset="0"/>
              <a:buChar char="•"/>
            </a:pPr>
            <a:endParaRPr lang="en-US">
              <a:sym typeface="+mn-ea"/>
            </a:endParaRPr>
          </a:p>
          <a:p>
            <a:pPr marL="285750" indent="-285750">
              <a:buFont typeface="Arial" panose="020B0604020202020204" pitchFamily="34" charset="0"/>
              <a:buChar char="•"/>
            </a:pPr>
            <a:r>
              <a:rPr lang="en-US">
                <a:sym typeface="+mn-ea"/>
              </a:rPr>
              <a:t>The delay in the BH is about 10us-400us.</a:t>
            </a:r>
            <a:endParaRPr lang="en-US">
              <a:sym typeface="+mn-ea"/>
            </a:endParaRPr>
          </a:p>
          <a:p>
            <a:endParaRPr lang="en-US">
              <a:sym typeface="+mn-ea"/>
            </a:endParaRPr>
          </a:p>
          <a:p>
            <a:pPr marL="285750" indent="-285750">
              <a:buFont typeface="Arial" panose="020B0604020202020204" pitchFamily="34" charset="0"/>
              <a:buChar char="•"/>
            </a:pPr>
            <a:r>
              <a:rPr lang="en-US">
                <a:sym typeface="+mn-ea"/>
              </a:rPr>
              <a:t>The fibre is easier to be deployed in/on the wall, which address the pain point of the deployment issue in residential environment.</a:t>
            </a:r>
            <a:endParaRPr lang="en-US"/>
          </a:p>
          <a:p>
            <a:endParaRPr lang="en-US"/>
          </a:p>
        </p:txBody>
      </p:sp>
      <p:pic>
        <p:nvPicPr>
          <p:cNvPr id="8" name="Picture 7"/>
          <p:cNvPicPr>
            <a:picLocks noChangeAspect="1"/>
          </p:cNvPicPr>
          <p:nvPr/>
        </p:nvPicPr>
        <p:blipFill>
          <a:blip r:embed="rId1"/>
          <a:stretch>
            <a:fillRect/>
          </a:stretch>
        </p:blipFill>
        <p:spPr>
          <a:xfrm>
            <a:off x="5746750" y="1687830"/>
            <a:ext cx="5998210" cy="3028315"/>
          </a:xfrm>
          <a:prstGeom prst="rect">
            <a:avLst/>
          </a:prstGeom>
        </p:spPr>
      </p:pic>
      <p:pic>
        <p:nvPicPr>
          <p:cNvPr id="7" name="Picture 6" descr="1-13"/>
          <p:cNvPicPr>
            <a:picLocks noChangeAspect="1"/>
          </p:cNvPicPr>
          <p:nvPr/>
        </p:nvPicPr>
        <p:blipFill>
          <a:blip r:embed="rId2"/>
          <a:stretch>
            <a:fillRect/>
          </a:stretch>
        </p:blipFill>
        <p:spPr>
          <a:xfrm>
            <a:off x="8524240" y="4866005"/>
            <a:ext cx="2964180" cy="1524000"/>
          </a:xfrm>
          <a:prstGeom prst="rect">
            <a:avLst/>
          </a:prstGeom>
        </p:spPr>
      </p:pic>
      <p:pic>
        <p:nvPicPr>
          <p:cNvPr id="9" name="Picture 8" descr="1-14"/>
          <p:cNvPicPr>
            <a:picLocks noChangeAspect="1"/>
          </p:cNvPicPr>
          <p:nvPr/>
        </p:nvPicPr>
        <p:blipFill>
          <a:blip r:embed="rId3"/>
          <a:stretch>
            <a:fillRect/>
          </a:stretch>
        </p:blipFill>
        <p:spPr>
          <a:xfrm>
            <a:off x="6547485" y="4808220"/>
            <a:ext cx="1722120" cy="161544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High level Relay function improvement direction</a:t>
            </a:r>
            <a:endParaRPr lang="en-US"/>
          </a:p>
        </p:txBody>
      </p:sp>
      <p:sp>
        <p:nvSpPr>
          <p:cNvPr id="3" name="Content Placeholder 2"/>
          <p:cNvSpPr>
            <a:spLocks noGrp="1"/>
          </p:cNvSpPr>
          <p:nvPr>
            <p:ph idx="1"/>
          </p:nvPr>
        </p:nvSpPr>
        <p:spPr>
          <a:xfrm>
            <a:off x="-1905" y="1521460"/>
            <a:ext cx="8194040" cy="4572000"/>
          </a:xfrm>
        </p:spPr>
        <p:txBody>
          <a:bodyPr/>
          <a:p>
            <a:r>
              <a:rPr lang="en-US" sz="2400" b="0">
                <a:sym typeface="+mn-ea"/>
              </a:rPr>
              <a:t>A batch of UHR relay improvement proposal well discussed last year.</a:t>
            </a:r>
            <a:endParaRPr lang="en-US" sz="2400" b="0">
              <a:solidFill>
                <a:schemeClr val="tx1"/>
              </a:solidFill>
            </a:endParaRPr>
          </a:p>
          <a:p>
            <a:pPr lvl="1">
              <a:buFont typeface="Wingdings" panose="05000000000000000000" charset="0"/>
              <a:buChar char="Ø"/>
            </a:pPr>
            <a:r>
              <a:rPr lang="en-US" b="0">
                <a:sym typeface="+mn-ea"/>
              </a:rPr>
              <a:t>One of the direction focus on MPDU forwarding to reduce reorder delay(MAC link level relay)</a:t>
            </a:r>
            <a:endParaRPr lang="en-US" b="0">
              <a:solidFill>
                <a:schemeClr val="tx1"/>
              </a:solidFill>
            </a:endParaRPr>
          </a:p>
          <a:p>
            <a:pPr lvl="3"/>
            <a:r>
              <a:rPr lang="en-US" sz="1800" b="0">
                <a:sym typeface="+mn-ea"/>
              </a:rPr>
              <a:t> 23/1175 UHR relay follow up (Kiseon Ryu)</a:t>
            </a:r>
            <a:endParaRPr lang="en-US" sz="1800" b="0">
              <a:solidFill>
                <a:schemeClr val="tx1"/>
              </a:solidFill>
            </a:endParaRPr>
          </a:p>
          <a:p>
            <a:pPr lvl="3"/>
            <a:r>
              <a:rPr lang="en-US" sz="1800" b="0">
                <a:sym typeface="+mn-ea"/>
              </a:rPr>
              <a:t>23/1405 Consideration on UHR Relay Architecture (Kosuke Aio)</a:t>
            </a:r>
            <a:endParaRPr lang="en-US" sz="1800" b="0">
              <a:solidFill>
                <a:schemeClr val="tx1"/>
              </a:solidFill>
            </a:endParaRPr>
          </a:p>
          <a:p>
            <a:pPr lvl="3"/>
            <a:r>
              <a:rPr lang="en-US" sz="1800" b="0">
                <a:sym typeface="+mn-ea"/>
              </a:rPr>
              <a:t> 24/74   Relay Operation Follow-up(Guogang Huang)</a:t>
            </a:r>
            <a:endParaRPr lang="en-US" sz="1800" b="0">
              <a:solidFill>
                <a:schemeClr val="tx1"/>
              </a:solidFill>
            </a:endParaRPr>
          </a:p>
          <a:p>
            <a:pPr lvl="1">
              <a:buFont typeface="Wingdings" panose="05000000000000000000" charset="0"/>
              <a:buChar char="Ø"/>
            </a:pPr>
            <a:r>
              <a:rPr lang="en-US" b="0">
                <a:sym typeface="+mn-ea"/>
              </a:rPr>
              <a:t>Another direction is Joint Transmission to improve the TP significantly</a:t>
            </a:r>
            <a:endParaRPr lang="en-US" b="0">
              <a:solidFill>
                <a:schemeClr val="tx1"/>
              </a:solidFill>
            </a:endParaRPr>
          </a:p>
          <a:p>
            <a:pPr marL="1371600" lvl="3" indent="0">
              <a:buFont typeface="Wingdings" panose="05000000000000000000" charset="0"/>
              <a:buNone/>
            </a:pPr>
            <a:r>
              <a:rPr lang="en-US" sz="1800" b="0">
                <a:sym typeface="+mn-ea"/>
              </a:rPr>
              <a:t>- 23/1843 Multi-AP Joint Transmission Simulations with Impairments (Rainer Strobel)</a:t>
            </a:r>
            <a:endParaRPr lang="en-US" sz="1800" b="0">
              <a:sym typeface="+mn-ea"/>
            </a:endParaRPr>
          </a:p>
          <a:p>
            <a:pPr marL="1371600" lvl="3" indent="0">
              <a:buFont typeface="Wingdings" panose="05000000000000000000" charset="0"/>
              <a:buNone/>
            </a:pPr>
            <a:r>
              <a:rPr lang="en-US" sz="1800" b="0">
                <a:sym typeface="+mn-ea"/>
              </a:rPr>
              <a:t>-23/243 Joint Transmission for UHR - Additional Results(Ron Porat) </a:t>
            </a:r>
            <a:endParaRPr lang="en-US" sz="1800" b="0">
              <a:sym typeface="+mn-ea"/>
            </a:endParaRPr>
          </a:p>
          <a:p>
            <a:pPr marL="1371600" lvl="3" indent="0">
              <a:buFont typeface="Wingdings" panose="05000000000000000000" charset="0"/>
              <a:buNone/>
            </a:pPr>
            <a:r>
              <a:rPr lang="en-US" sz="1800" b="0">
                <a:sym typeface="+mn-ea"/>
              </a:rPr>
              <a:t>-22/1821 System Level Simulation of Co-BF and Joint Tx (Kosuke Aio)</a:t>
            </a:r>
            <a:endParaRPr lang="en-US" sz="2400" b="0">
              <a:sym typeface="+mn-ea"/>
            </a:endParaRPr>
          </a:p>
          <a:p>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pic>
        <p:nvPicPr>
          <p:cNvPr id="7" name="Picture 6"/>
          <p:cNvPicPr>
            <a:picLocks noChangeAspect="1"/>
          </p:cNvPicPr>
          <p:nvPr/>
        </p:nvPicPr>
        <p:blipFill>
          <a:blip r:embed="rId1"/>
          <a:stretch>
            <a:fillRect/>
          </a:stretch>
        </p:blipFill>
        <p:spPr>
          <a:xfrm>
            <a:off x="7906385" y="1864995"/>
            <a:ext cx="4236085" cy="329311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Motivation</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
        <p:nvSpPr>
          <p:cNvPr id="3" name="Content Placeholder 2"/>
          <p:cNvSpPr/>
          <p:nvPr>
            <p:ph idx="1"/>
          </p:nvPr>
        </p:nvSpPr>
        <p:spPr/>
        <p:txBody>
          <a:bodyPr/>
          <a:p>
            <a:r>
              <a:rPr lang="en-US" sz="2000" b="0"/>
              <a:t>Obviously, Easy mesh, FTTR and other Relay product have the similar framework, in which all Clients traffic need to go through the root AP/MFU. Therefore, we would like to see a centralized UHR High MAC located at root AP/MFU to manage all UHR clients traffic in the new relay function.</a:t>
            </a:r>
            <a:endParaRPr lang="en-US" sz="2000" b="0"/>
          </a:p>
          <a:p>
            <a:endParaRPr lang="en-US" sz="2000" b="0"/>
          </a:p>
          <a:p>
            <a:r>
              <a:rPr lang="en-US" sz="2000"/>
              <a:t> Also we would like to see how the following features work in the D-AP MLD framework</a:t>
            </a:r>
            <a:endParaRPr lang="en-US" sz="1665" b="0"/>
          </a:p>
          <a:p>
            <a:pPr lvl="1">
              <a:buFont typeface="Wingdings" panose="05000000000000000000" charset="0"/>
              <a:buChar char="Ø"/>
            </a:pPr>
            <a:r>
              <a:rPr lang="en-US" sz="1665" b="0"/>
              <a:t>link level relay function(from Root AP to Relay)</a:t>
            </a:r>
            <a:endParaRPr lang="en-US" sz="1665" b="0"/>
          </a:p>
          <a:p>
            <a:pPr lvl="1">
              <a:buFont typeface="Wingdings" panose="05000000000000000000" charset="0"/>
              <a:buChar char="Ø"/>
            </a:pPr>
            <a:r>
              <a:rPr lang="en-US" sz="1665">
                <a:sym typeface="+mn-ea"/>
              </a:rPr>
              <a:t>Seamless roaming(between Relay to Root AP, or between Relays)</a:t>
            </a:r>
            <a:endParaRPr lang="en-US" sz="1665" b="0"/>
          </a:p>
          <a:p>
            <a:pPr lvl="1">
              <a:buFont typeface="Wingdings" panose="05000000000000000000" charset="0"/>
              <a:buChar char="Ø"/>
            </a:pPr>
            <a:r>
              <a:rPr lang="en-US" sz="1665" b="0"/>
              <a:t>Joint Transmission(Specially in FTTR or other cable BH product)</a:t>
            </a:r>
            <a:endParaRPr lang="en-US" sz="1665" b="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D-AP MLD framework for link level relay function</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
        <p:nvSpPr>
          <p:cNvPr id="9" name="Text Box 8"/>
          <p:cNvSpPr txBox="1"/>
          <p:nvPr/>
        </p:nvSpPr>
        <p:spPr>
          <a:xfrm>
            <a:off x="543560" y="1900555"/>
            <a:ext cx="7522210" cy="2861310"/>
          </a:xfrm>
          <a:prstGeom prst="rect">
            <a:avLst/>
          </a:prstGeom>
          <a:noFill/>
        </p:spPr>
        <p:txBody>
          <a:bodyPr wrap="square" rtlCol="0">
            <a:spAutoFit/>
          </a:bodyPr>
          <a:p>
            <a:r>
              <a:rPr lang="en-US" b="1"/>
              <a:t>Root AP</a:t>
            </a:r>
            <a:r>
              <a:rPr lang="en-US"/>
              <a:t>: Has additional UHR common MAC function, constructs MPDUs</a:t>
            </a:r>
            <a:endParaRPr lang="en-US"/>
          </a:p>
          <a:p>
            <a:endParaRPr lang="en-US"/>
          </a:p>
          <a:p>
            <a:endParaRPr lang="en-US"/>
          </a:p>
          <a:p>
            <a:r>
              <a:rPr lang="en-US" b="1"/>
              <a:t>Relay</a:t>
            </a:r>
            <a:r>
              <a:rPr lang="en-US"/>
              <a:t>: Has additional UHR Low MAC and PHY function, forwards MPDUs between UHR Client and Root AP without encryption/decryption.</a:t>
            </a:r>
            <a:endParaRPr lang="en-US"/>
          </a:p>
          <a:p>
            <a:endParaRPr lang="en-US"/>
          </a:p>
          <a:p>
            <a:r>
              <a:rPr lang="en-US"/>
              <a:t>Note: To compatible with pre-UHR Client, Relay also has pre-UHR full MAC function. </a:t>
            </a:r>
            <a:endParaRPr lang="en-US"/>
          </a:p>
          <a:p>
            <a:endParaRPr lang="en-US"/>
          </a:p>
          <a:p>
            <a:r>
              <a:rPr lang="en-US" b="1"/>
              <a:t>Client</a:t>
            </a:r>
            <a:r>
              <a:rPr lang="en-US"/>
              <a:t>: may require to decode new MPDU format or UHR signaling.</a:t>
            </a:r>
            <a:endParaRPr lang="en-US"/>
          </a:p>
        </p:txBody>
      </p:sp>
      <p:pic>
        <p:nvPicPr>
          <p:cNvPr id="6" name="Content Placeholder 5"/>
          <p:cNvPicPr>
            <a:picLocks noChangeAspect="1"/>
          </p:cNvPicPr>
          <p:nvPr>
            <p:ph idx="1"/>
          </p:nvPr>
        </p:nvPicPr>
        <p:blipFill>
          <a:blip r:embed="rId1"/>
          <a:stretch>
            <a:fillRect/>
          </a:stretch>
        </p:blipFill>
        <p:spPr>
          <a:xfrm>
            <a:off x="8052435" y="1858010"/>
            <a:ext cx="3974465" cy="355092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ym typeface="+mn-ea"/>
              </a:rPr>
              <a:t>D-AP MLD framework for seamless roaming</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
        <p:nvSpPr>
          <p:cNvPr id="6" name="Text Box 5"/>
          <p:cNvSpPr txBox="1"/>
          <p:nvPr/>
        </p:nvSpPr>
        <p:spPr>
          <a:xfrm>
            <a:off x="151130" y="2168525"/>
            <a:ext cx="6614795" cy="2861310"/>
          </a:xfrm>
          <a:prstGeom prst="rect">
            <a:avLst/>
          </a:prstGeom>
          <a:noFill/>
        </p:spPr>
        <p:txBody>
          <a:bodyPr wrap="square" rtlCol="0" anchor="t">
            <a:spAutoFit/>
          </a:bodyPr>
          <a:p>
            <a:r>
              <a:rPr lang="en-US" b="1">
                <a:sym typeface="+mn-ea"/>
              </a:rPr>
              <a:t>Root AP</a:t>
            </a:r>
            <a:r>
              <a:rPr lang="en-US">
                <a:sym typeface="+mn-ea"/>
              </a:rPr>
              <a:t>: Before rooming, Root AP transmits the constructed DL MPDUs via </a:t>
            </a:r>
            <a:r>
              <a:rPr lang="en-US" b="1">
                <a:sym typeface="+mn-ea"/>
              </a:rPr>
              <a:t>Relay1</a:t>
            </a:r>
            <a:r>
              <a:rPr lang="en-US">
                <a:sym typeface="+mn-ea"/>
              </a:rPr>
              <a:t>. After rooming,  Root AP transmits the DL MPDUs via </a:t>
            </a:r>
            <a:r>
              <a:rPr lang="en-US" b="1">
                <a:sym typeface="+mn-ea"/>
              </a:rPr>
              <a:t>Relay2</a:t>
            </a:r>
            <a:r>
              <a:rPr lang="en-US">
                <a:sym typeface="+mn-ea"/>
              </a:rPr>
              <a:t>, and buffer the undelivered MPDUs. And thus it can achieve 0 packet lost during roaming procedure.</a:t>
            </a:r>
            <a:endParaRPr lang="en-US">
              <a:sym typeface="+mn-ea"/>
            </a:endParaRPr>
          </a:p>
          <a:p>
            <a:endParaRPr lang="en-US">
              <a:sym typeface="+mn-ea"/>
            </a:endParaRPr>
          </a:p>
          <a:p>
            <a:r>
              <a:rPr lang="en-US" b="1">
                <a:sym typeface="+mn-ea"/>
              </a:rPr>
              <a:t>Relay: </a:t>
            </a:r>
            <a:r>
              <a:rPr lang="en-US">
                <a:sym typeface="+mn-ea"/>
              </a:rPr>
              <a:t> (If assume Relay also can buffer MPDUs)drop the undelivered MPDUs directly if STA roams to another Relay.</a:t>
            </a:r>
            <a:endParaRPr lang="en-US">
              <a:sym typeface="+mn-ea"/>
            </a:endParaRPr>
          </a:p>
          <a:p>
            <a:endParaRPr lang="en-US" b="1">
              <a:sym typeface="+mn-ea"/>
            </a:endParaRPr>
          </a:p>
          <a:p>
            <a:r>
              <a:rPr lang="en-US" b="1">
                <a:sym typeface="+mn-ea"/>
              </a:rPr>
              <a:t>Client</a:t>
            </a:r>
            <a:r>
              <a:rPr lang="en-US">
                <a:sym typeface="+mn-ea"/>
              </a:rPr>
              <a:t>: Client control the whole roaming procedure.</a:t>
            </a:r>
            <a:endParaRPr lang="en-US" b="1">
              <a:sym typeface="+mn-ea"/>
            </a:endParaRPr>
          </a:p>
          <a:p>
            <a:endParaRPr lang="en-US" b="1">
              <a:sym typeface="+mn-ea"/>
            </a:endParaRPr>
          </a:p>
        </p:txBody>
      </p:sp>
      <p:pic>
        <p:nvPicPr>
          <p:cNvPr id="7" name="Picture 6"/>
          <p:cNvPicPr>
            <a:picLocks noChangeAspect="1"/>
          </p:cNvPicPr>
          <p:nvPr/>
        </p:nvPicPr>
        <p:blipFill>
          <a:blip r:embed="rId1"/>
          <a:stretch>
            <a:fillRect/>
          </a:stretch>
        </p:blipFill>
        <p:spPr>
          <a:xfrm>
            <a:off x="6720840" y="2600960"/>
            <a:ext cx="5438775" cy="2921000"/>
          </a:xfrm>
          <a:prstGeom prst="rect">
            <a:avLst/>
          </a:prstGeom>
        </p:spPr>
      </p:pic>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5770</Words>
  <Application>WPS Presentation</Application>
  <PresentationFormat>Widescreen</PresentationFormat>
  <Paragraphs>198</Paragraphs>
  <Slides>15</Slides>
  <Notes>0</Notes>
  <HiddenSlides>0</HiddenSlides>
  <MMClips>0</MMClips>
  <ScaleCrop>false</ScaleCrop>
  <HeadingPairs>
    <vt:vector size="8" baseType="variant">
      <vt:variant>
        <vt:lpstr>已用的字体</vt:lpstr>
      </vt:variant>
      <vt:variant>
        <vt:i4>8</vt:i4>
      </vt:variant>
      <vt:variant>
        <vt:lpstr>主题</vt:lpstr>
      </vt:variant>
      <vt:variant>
        <vt:i4>2</vt:i4>
      </vt:variant>
      <vt:variant>
        <vt:lpstr>嵌入 OLE 服务器</vt:lpstr>
      </vt:variant>
      <vt:variant>
        <vt:i4>2</vt:i4>
      </vt:variant>
      <vt:variant>
        <vt:lpstr>幻灯片标题</vt:lpstr>
      </vt:variant>
      <vt:variant>
        <vt:i4>15</vt:i4>
      </vt:variant>
    </vt:vector>
  </HeadingPairs>
  <TitlesOfParts>
    <vt:vector size="27" baseType="lpstr">
      <vt:lpstr>Arial</vt:lpstr>
      <vt:lpstr>宋体</vt:lpstr>
      <vt:lpstr>Wingdings</vt:lpstr>
      <vt:lpstr>Times New Roman</vt:lpstr>
      <vt:lpstr>Wingdings</vt:lpstr>
      <vt:lpstr>微软雅黑</vt:lpstr>
      <vt:lpstr>Arial Unicode MS</vt:lpstr>
      <vt:lpstr>Calibri</vt:lpstr>
      <vt:lpstr>802-11-Submission</vt:lpstr>
      <vt:lpstr>1_802-11-Submission</vt:lpstr>
      <vt:lpstr>Word.Document.8</vt:lpstr>
      <vt:lpstr>Paint.Picture</vt:lpstr>
      <vt:lpstr>Some thoughts on relay improvement</vt:lpstr>
      <vt:lpstr>Background</vt:lpstr>
      <vt:lpstr>Abstract</vt:lpstr>
      <vt:lpstr>Recap-1(easy mesh)</vt:lpstr>
      <vt:lpstr>Recap(FTTR)</vt:lpstr>
      <vt:lpstr>High level Relay function improvement direction</vt:lpstr>
      <vt:lpstr>Motivation</vt:lpstr>
      <vt:lpstr>D-AP MLD framework for link level relay function</vt:lpstr>
      <vt:lpstr>D-AP MLD framework for seamless roaming</vt:lpstr>
      <vt:lpstr>D-AP MLD framework for Joint Transmission</vt:lpstr>
      <vt:lpstr>The challenge and possible solution for JT</vt:lpstr>
      <vt:lpstr>Summary</vt:lpstr>
      <vt:lpstr>Reference</vt:lpstr>
      <vt:lpstr>SP1</vt:lpstr>
      <vt:lpstr>SP2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rule-based Random MAC-Identification proposal</dc:title>
  <dc:creator>Yang, Zhijie (NSB - CN/Shanghai)</dc:creator>
  <cp:lastModifiedBy>10343608</cp:lastModifiedBy>
  <cp:revision>285</cp:revision>
  <dcterms:created xsi:type="dcterms:W3CDTF">2020-11-25T01:30:00Z</dcterms:created>
  <dcterms:modified xsi:type="dcterms:W3CDTF">2024-03-10T02:12:06Z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0x01010067BC94C346AF0B4FB46C347AD4C1744E</vt:lpwstr>
  </property>
  <property fmtid="{D5CDD505-2E9C-101B-9397-08002B2CF9AE}" pid="3" name="_dlc_DocIdItemGuid">
    <vt:lpwstr>10be83f3-be18-47b6-8306-cd5de8e8c2d6</vt:lpwstr>
  </property>
  <property fmtid="{D5CDD505-2E9C-101B-9397-08002B2CF9AE}" pid="4" name="ICV">
    <vt:lpwstr>D1CFB852F4734C2FA55AC88C8EB22482_13</vt:lpwstr>
  </property>
  <property fmtid="{D5CDD505-2E9C-101B-9397-08002B2CF9AE}" pid="5" name="KSOProductBuildVer">
    <vt:lpwstr>1033-12.2.0.13201</vt:lpwstr>
  </property>
</Properties>
</file>