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emf" ContentType="image/x-em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6"/>
  </p:notesMasterIdLst>
  <p:handoutMasterIdLst>
    <p:handoutMasterId r:id="rId17"/>
  </p:handoutMasterIdLst>
  <p:sldIdLst>
    <p:sldId id="256" r:id="rId4"/>
    <p:sldId id="368" r:id="rId5"/>
    <p:sldId id="378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265" r:id="rId14"/>
    <p:sldId id="29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0.w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7.wmf"/><Relationship Id="rId10" Type="http://schemas.openxmlformats.org/officeDocument/2006/relationships/vmlDrawing" Target="../drawings/vmlDrawing3.vml"/><Relationship Id="rId1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Some thoughts on relay improvement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594610"/>
          <a:ext cx="9958705" cy="2595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750820" progId="Word.Document.8">
                  <p:embed/>
                </p:oleObj>
              </mc:Choice>
              <mc:Fallback>
                <p:oleObj name="Document" r:id="rId1" imgW="11430000" imgH="27508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594610"/>
                        <a:ext cx="9958705" cy="25952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1040745" cy="4572000"/>
          </a:xfrm>
        </p:spPr>
        <p:txBody>
          <a:bodyPr/>
          <a:p>
            <a:r>
              <a:rPr lang="en-US" b="0"/>
              <a:t>Recap S1G-based framework</a:t>
            </a:r>
            <a:endParaRPr lang="en-US" b="0"/>
          </a:p>
          <a:p>
            <a:r>
              <a:rPr lang="en-US" b="0"/>
              <a:t>Analyze several proposals of S1G-based framework </a:t>
            </a:r>
            <a:endParaRPr lang="en-US" b="0"/>
          </a:p>
          <a:p>
            <a:r>
              <a:rPr lang="en-US" b="0"/>
              <a:t>Introduce  the current relay framework(FTTR) in residential environment</a:t>
            </a:r>
            <a:endParaRPr lang="en-US" b="0"/>
          </a:p>
          <a:p>
            <a:r>
              <a:rPr lang="en-US" b="0"/>
              <a:t>Introduce the next generation of wireless relay framework(RIS)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b="0">
                <a:sym typeface="+mn-ea"/>
              </a:rPr>
              <a:t>[1]802.11bn PAR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sym typeface="+mn-ea"/>
              </a:rPr>
              <a:t>[2] ETSI GR RIS 006 V0.0.2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sym typeface="+mn-ea"/>
              </a:rPr>
              <a:t>[3] </a:t>
            </a:r>
            <a:r>
              <a:rPr lang="en-US" altLang="zh-CN" b="0" dirty="0">
                <a:sym typeface="+mn-ea"/>
              </a:rPr>
              <a:t>ITU-T G.9940(G.fin-SA) High speed </a:t>
            </a:r>
            <a:r>
              <a:rPr lang="en-US" altLang="zh-CN" b="0" dirty="0" err="1">
                <a:sym typeface="+mn-ea"/>
              </a:rPr>
              <a:t>fibre</a:t>
            </a:r>
            <a:r>
              <a:rPr lang="en-US" altLang="zh-CN" b="0" dirty="0">
                <a:sym typeface="+mn-ea"/>
              </a:rPr>
              <a:t>-based in-premises transceivers – system architecture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sym typeface="+mn-ea"/>
              </a:rPr>
              <a:t>[4]23-</a:t>
            </a:r>
            <a:r>
              <a:rPr lang="zh-CN" altLang="en-US" b="0">
                <a:sym typeface="+mn-ea"/>
              </a:rPr>
              <a:t>1138</a:t>
            </a:r>
            <a:r>
              <a:rPr lang="en-US" altLang="zh-CN" b="0">
                <a:sym typeface="+mn-ea"/>
              </a:rPr>
              <a:t>-</a:t>
            </a:r>
            <a:r>
              <a:rPr lang="zh-CN" altLang="en-US" b="0">
                <a:sym typeface="+mn-ea"/>
              </a:rPr>
              <a:t>Features to consider for efficient Relay operation</a:t>
            </a:r>
            <a:endParaRPr lang="zh-CN" altLang="en-US" b="0">
              <a:sym typeface="+mn-ea"/>
            </a:endParaRPr>
          </a:p>
          <a:p>
            <a:r>
              <a:rPr lang="en-US" b="0" dirty="0"/>
              <a:t>[5]23-1146-Relaying for Low Latency Traffic in UHR</a:t>
            </a:r>
            <a:endParaRPr lang="en-US" b="0" dirty="0"/>
          </a:p>
          <a:p>
            <a:r>
              <a:rPr lang="en-US" b="0" dirty="0"/>
              <a:t>[6]23-1175-UHR relay follow up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Background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>
                <a:solidFill>
                  <a:schemeClr val="tx1"/>
                </a:solidFill>
              </a:rPr>
              <a:t>UHR PAR illustration</a:t>
            </a:r>
            <a:endParaRPr lang="en-US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0">
                <a:solidFill>
                  <a:schemeClr val="tx1"/>
                </a:solidFill>
              </a:rPr>
              <a:t>improve the reliability of the wireless network</a:t>
            </a:r>
            <a:endParaRPr lang="en-US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0">
                <a:solidFill>
                  <a:schemeClr val="tx1"/>
                </a:solidFill>
              </a:rPr>
              <a:t>improve the performance of STA in different range( improve SINR).</a:t>
            </a:r>
            <a:endParaRPr lang="en-US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0">
                <a:solidFill>
                  <a:schemeClr val="tx1"/>
                </a:solidFill>
              </a:rPr>
              <a:t>Reduce the power consumption on both single AP or MAP</a:t>
            </a:r>
            <a:endParaRPr lang="en-US" b="0">
              <a:solidFill>
                <a:schemeClr val="tx1"/>
              </a:solidFill>
            </a:endParaRPr>
          </a:p>
          <a:p>
            <a:endParaRPr lang="en-US" b="0">
              <a:solidFill>
                <a:schemeClr val="tx1"/>
              </a:solidFill>
            </a:endParaRPr>
          </a:p>
          <a:p>
            <a:r>
              <a:rPr lang="en-US" sz="2000" b="0">
                <a:solidFill>
                  <a:schemeClr val="tx1"/>
                </a:solidFill>
              </a:rPr>
              <a:t>Relay is a candidate feature to improve the Wi-Fi coverage issue based on the precondition of reliability. Meanwhile, it’s encouraged to reduce the power consumption on the relay as well.</a:t>
            </a:r>
            <a:endParaRPr lang="en-US" sz="2000" b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Abstract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In this contribution, we will recap S1G relay framework, and analyze some proposals of S1G relay framework enhancement.</a:t>
            </a:r>
            <a:endParaRPr lang="en-US" b="0"/>
          </a:p>
          <a:p>
            <a:endParaRPr lang="en-US" b="0"/>
          </a:p>
          <a:p>
            <a:r>
              <a:rPr lang="en-US" b="0"/>
              <a:t>Also, provide another two types of relay framework</a:t>
            </a:r>
            <a:endParaRPr lang="en-US" b="0"/>
          </a:p>
          <a:p>
            <a:endParaRPr lang="en-US" b="0"/>
          </a:p>
          <a:p>
            <a:pPr lvl="1"/>
            <a:r>
              <a:rPr lang="en-US" b="0"/>
              <a:t>FTTR(</a:t>
            </a:r>
            <a:r>
              <a:rPr lang="en-US">
                <a:sym typeface="+mn-ea"/>
              </a:rPr>
              <a:t>fiber-to-the-room</a:t>
            </a:r>
            <a:r>
              <a:rPr lang="en-US" b="0"/>
              <a:t>)</a:t>
            </a:r>
            <a:endParaRPr lang="en-US" b="0"/>
          </a:p>
          <a:p>
            <a:pPr lvl="1"/>
            <a:endParaRPr lang="en-US" b="0"/>
          </a:p>
          <a:p>
            <a:pPr lvl="1"/>
            <a:r>
              <a:rPr lang="en-US" b="0"/>
              <a:t>RIS(</a:t>
            </a:r>
            <a:r>
              <a:rPr lang="en-US" altLang="zh-CN">
                <a:latin typeface="+mj-lt"/>
                <a:ea typeface="思源黑体 CN Normal" panose="020B0400000000000000" charset="-122"/>
                <a:cs typeface="+mj-lt"/>
                <a:sym typeface="+mn-ea"/>
              </a:rPr>
              <a:t>Reconfigurable Intelligent Surface</a:t>
            </a:r>
            <a:r>
              <a:rPr lang="en-US" b="0"/>
              <a:t>)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" name="Rectangles 15"/>
          <p:cNvSpPr/>
          <p:nvPr/>
        </p:nvSpPr>
        <p:spPr>
          <a:xfrm>
            <a:off x="9087485" y="1080770"/>
            <a:ext cx="2400300" cy="23107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Relay framework under MLO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S1G relay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6178550" y="3368675"/>
          <a:ext cx="6004560" cy="310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6004560" imgH="3101340" progId="Paint.Picture">
                  <p:embed/>
                </p:oleObj>
              </mc:Choice>
              <mc:Fallback>
                <p:oleObj name="" r:id="rId1" imgW="6004560" imgH="310134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78550" y="3368675"/>
                        <a:ext cx="6004560" cy="3101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/>
          <p:nvPr/>
        </p:nvSpPr>
        <p:spPr>
          <a:xfrm>
            <a:off x="256540" y="1620520"/>
            <a:ext cx="8525510" cy="39077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S1G framework </a:t>
            </a:r>
            <a:r>
              <a:rPr lang="en-US" b="1">
                <a:sym typeface="+mn-ea"/>
              </a:rPr>
              <a:t>relay </a:t>
            </a:r>
            <a:endParaRPr lang="en-US" b="1"/>
          </a:p>
          <a:p>
            <a:endParaRPr lang="en-US"/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en-US" sz="1600"/>
              <a:t>To enlarge Wi-Fi signal coverage, the S1G-based relay products are widely deployed in residential environment in the past several years.</a:t>
            </a:r>
            <a:endParaRPr lang="en-US" sz="1600"/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en-US" sz="1600"/>
              <a:t>Each relay has a relay STA entity that associates with a upper BSS and a relay AP entity that acts as an AP in a lower BSS. Relay STA and relay AP exchange the UL/DL MSDUs via a relay function </a:t>
            </a:r>
            <a:endParaRPr lang="en-US" sz="1600"/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en-US" sz="1600"/>
              <a:t> In MLO, each Relay has a relay non-AP MLD that associates with an upper AP MLD and a relay AP MLD entity that acts as an AP MLD to serve non-AP MLDs. </a:t>
            </a:r>
            <a:endParaRPr lang="en-US" sz="1600"/>
          </a:p>
          <a:p>
            <a:pPr lvl="0" indent="0">
              <a:buFont typeface="Wingdings" panose="05000000000000000000" charset="0"/>
              <a:buNone/>
            </a:pPr>
            <a:endParaRPr lang="en-US" sz="1600"/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en-US" sz="1600"/>
              <a:t>Each entity has a full MAC function, e.g. re(transmit) and receive MSDU separately.</a:t>
            </a:r>
            <a:endParaRPr lang="en-US" sz="1600"/>
          </a:p>
          <a:p>
            <a:pPr marL="285750" lvl="0" indent="-285750">
              <a:buFont typeface="Wingdings" panose="05000000000000000000" charset="0"/>
              <a:buChar char="Ø"/>
            </a:pPr>
            <a:endParaRPr lang="en-US" sz="1600"/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en-US" sz="1600"/>
              <a:t>A STA or a non-AP MLD associate with the Root AP or Relay AP/AP MLD</a:t>
            </a:r>
            <a:endParaRPr lang="en-US" sz="1600"/>
          </a:p>
          <a:p>
            <a:endParaRPr lang="en-US"/>
          </a:p>
          <a:p>
            <a:r>
              <a:rPr lang="en-US"/>
              <a:t>  </a:t>
            </a:r>
            <a:endParaRPr lang="en-US"/>
          </a:p>
        </p:txBody>
      </p:sp>
      <p:sp>
        <p:nvSpPr>
          <p:cNvPr id="11" name="Rectangles 10"/>
          <p:cNvSpPr/>
          <p:nvPr/>
        </p:nvSpPr>
        <p:spPr>
          <a:xfrm>
            <a:off x="9599930" y="1687195"/>
            <a:ext cx="1390650" cy="3060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non-AP MLD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Up-Down Arrow 11"/>
          <p:cNvSpPr/>
          <p:nvPr/>
        </p:nvSpPr>
        <p:spPr>
          <a:xfrm>
            <a:off x="10204450" y="1993265"/>
            <a:ext cx="157480" cy="347345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Rectangles 12"/>
          <p:cNvSpPr/>
          <p:nvPr/>
        </p:nvSpPr>
        <p:spPr>
          <a:xfrm>
            <a:off x="9627870" y="2334260"/>
            <a:ext cx="1390650" cy="3060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relay function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Rectangles 13"/>
          <p:cNvSpPr/>
          <p:nvPr/>
        </p:nvSpPr>
        <p:spPr>
          <a:xfrm>
            <a:off x="9636125" y="2961640"/>
            <a:ext cx="1390650" cy="3060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 MLD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Up-Down Arrow 14"/>
          <p:cNvSpPr/>
          <p:nvPr/>
        </p:nvSpPr>
        <p:spPr>
          <a:xfrm>
            <a:off x="10224135" y="2615565"/>
            <a:ext cx="157480" cy="347345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shortage of S1G-based relay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770" y="1752600"/>
            <a:ext cx="10831830" cy="4572000"/>
          </a:xfrm>
        </p:spPr>
        <p:txBody>
          <a:bodyPr/>
          <a:p>
            <a:r>
              <a:rPr lang="en-US" sz="2000"/>
              <a:t>Higher delay, lower reliability</a:t>
            </a:r>
            <a:endParaRPr lang="en-US" sz="200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Each wireless hop may possible loss packet, assume the MSDU successful delivery rate is p%, N-hop wireless connection means the MSDU </a:t>
            </a:r>
            <a:r>
              <a:rPr lang="en-US" b="0">
                <a:sym typeface="+mn-ea"/>
              </a:rPr>
              <a:t>successful</a:t>
            </a:r>
            <a:r>
              <a:rPr lang="en-US" b="0">
                <a:sym typeface="+mn-ea"/>
              </a:rPr>
              <a:t> delivery rate may drop to (p%)</a:t>
            </a:r>
            <a:r>
              <a:rPr lang="en-US" b="0" baseline="30000">
                <a:sym typeface="+mn-ea"/>
              </a:rPr>
              <a:t>n</a:t>
            </a:r>
            <a:endParaRPr lang="en-US" b="0" baseline="3000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High level application has to retransmit the missing MSDU, which will cause a significant higher delay due to the higher missing rate in L2 layer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In the cost-sensitive market, upper MLD/BSS(let’s call backhaul) may operate on the same channel with lower MLD/BSS(</a:t>
            </a:r>
            <a:r>
              <a:rPr lang="en-US">
                <a:sym typeface="+mn-ea"/>
              </a:rPr>
              <a:t>let’s call front haul</a:t>
            </a:r>
            <a:r>
              <a:rPr lang="en-US" b="0"/>
              <a:t>), which cause a serious TP drop issue when the client associates with relay AP/AP MLD.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In some high-end market,  backhaul may operate on a separate channel from front haul to void the collision issue,but the reliability issue is still here 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analyze against S1G-based relay proposal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295" y="1504950"/>
            <a:ext cx="10949305" cy="955040"/>
          </a:xfrm>
        </p:spPr>
        <p:txBody>
          <a:bodyPr/>
          <a:p>
            <a:r>
              <a:rPr lang="en-US" b="0"/>
              <a:t> S1G-based relay may enjoy the benefit of s</a:t>
            </a:r>
            <a:r>
              <a:rPr lang="en-US" b="0">
                <a:sym typeface="+mn-ea"/>
              </a:rPr>
              <a:t>everal MAP coordination schemes</a:t>
            </a:r>
            <a:endParaRPr lang="en-US" b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/>
              <a:t>leverage the general MAP features like C-TDMA,C-OFDMA to mitigate the collision issue between backhaul and front haul</a:t>
            </a:r>
            <a:endParaRPr lang="en-US" sz="1800" b="0"/>
          </a:p>
          <a:p>
            <a:pPr marL="457200" lvl="1" indent="0">
              <a:buFont typeface="Wingdings" panose="05000000000000000000" charset="0"/>
              <a:buNone/>
            </a:pPr>
            <a:endParaRPr lang="en-US" b="0"/>
          </a:p>
          <a:p>
            <a:pPr lvl="1">
              <a:buFont typeface="Wingdings" panose="05000000000000000000" charset="0"/>
              <a:buChar char="Ø"/>
            </a:pPr>
            <a:endParaRPr lang="en-US" b="0"/>
          </a:p>
          <a:p>
            <a:pPr lvl="1">
              <a:buFont typeface="Wingdings" panose="05000000000000000000" charset="0"/>
              <a:buChar char="Ø"/>
            </a:pPr>
            <a:endParaRPr lang="en-US" b="0"/>
          </a:p>
          <a:p>
            <a:pPr marL="457200" lvl="1" indent="0">
              <a:buFont typeface="Wingdings" panose="05000000000000000000" charset="0"/>
              <a:buNone/>
            </a:pPr>
            <a:endParaRPr lang="en-US" b="0"/>
          </a:p>
          <a:p>
            <a:pPr marL="457200" lvl="1" indent="0">
              <a:buFont typeface="Wingdings" panose="05000000000000000000" charset="0"/>
              <a:buNone/>
            </a:pPr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07580" y="2759075"/>
            <a:ext cx="4866005" cy="378206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/>
        </p:nvSpPr>
        <p:spPr>
          <a:xfrm>
            <a:off x="149860" y="3093085"/>
            <a:ext cx="5946140" cy="9550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b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328295" y="2592705"/>
            <a:ext cx="7059295" cy="3795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/>
              <a:t>The proposal for MPDU delivery in rSTA is interesting</a:t>
            </a:r>
            <a:endParaRPr lang="en-US" sz="1800" b="0"/>
          </a:p>
          <a:p>
            <a:pPr lvl="1">
              <a:buFont typeface="Wingdings" panose="05000000000000000000" charset="0"/>
              <a:buChar char="Ø"/>
            </a:pPr>
            <a:r>
              <a:rPr lang="en-US" sz="1500" b="0"/>
              <a:t>Such framework may reduce the reorder delay</a:t>
            </a:r>
            <a:endParaRPr lang="en-US" sz="1500" b="0"/>
          </a:p>
          <a:p>
            <a:pPr lvl="1">
              <a:buFont typeface="Wingdings" panose="05000000000000000000" charset="0"/>
              <a:buChar char="Ø"/>
            </a:pPr>
            <a:r>
              <a:rPr lang="en-US" sz="1500" b="0"/>
              <a:t>But reorder delay is </a:t>
            </a:r>
            <a:r>
              <a:rPr lang="en-US" sz="1500" b="1"/>
              <a:t>NOT </a:t>
            </a:r>
            <a:r>
              <a:rPr lang="en-US" sz="1500" b="0"/>
              <a:t>main factors</a:t>
            </a:r>
            <a:endParaRPr lang="en-US" sz="1500" b="0"/>
          </a:p>
          <a:p>
            <a:pPr lvl="1">
              <a:buFont typeface="Wingdings" panose="05000000000000000000" charset="0"/>
              <a:buChar char="Ø"/>
            </a:pPr>
            <a:r>
              <a:rPr lang="en-US" sz="1500">
                <a:sym typeface="+mn-ea"/>
              </a:rPr>
              <a:t>Enhanced S1G-based network is a still unreliability network</a:t>
            </a:r>
            <a:endParaRPr lang="en-US" sz="1500">
              <a:sym typeface="+mn-ea"/>
            </a:endParaRPr>
          </a:p>
          <a:p>
            <a:pPr marL="457200" lvl="1" indent="0">
              <a:buFont typeface="Wingdings" panose="05000000000000000000" charset="0"/>
              <a:buNone/>
            </a:pPr>
            <a:endParaRPr lang="en-US" sz="1500" b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/>
              <a:t>Conclusion </a:t>
            </a:r>
            <a:endParaRPr lang="en-US" sz="1800" b="0"/>
          </a:p>
          <a:p>
            <a:pPr>
              <a:buFont typeface="Wingdings" panose="05000000000000000000" charset="0"/>
              <a:buChar char="Ø"/>
            </a:pPr>
            <a:r>
              <a:rPr lang="en-US" sz="1800" b="0"/>
              <a:t>S1G-based relay can be deemed to an implementation that can enjoy the benefit with  the general MAP coordination schemes.</a:t>
            </a:r>
            <a:endParaRPr lang="en-US" sz="1800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FTTR Overview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120" y="1752600"/>
            <a:ext cx="7041515" cy="4572000"/>
          </a:xfrm>
        </p:spPr>
        <p:txBody>
          <a:bodyPr/>
          <a:p>
            <a:pPr marL="457200" lvl="1" indent="0">
              <a:buFont typeface="Wingdings" panose="05000000000000000000" charset="0"/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Text Box 5"/>
          <p:cNvSpPr txBox="1"/>
          <p:nvPr/>
        </p:nvSpPr>
        <p:spPr>
          <a:xfrm>
            <a:off x="167640" y="2160270"/>
            <a:ext cx="5495290" cy="38627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Based on fibre backhaul(BH) connection,the MFU provides 2.5Gbps DL and 1Gbps UL throughput for SFUs in each room, and features low lost, low latency and high reliability.</a:t>
            </a:r>
            <a:endParaRPr 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The packet lost rate in the BH is about: 10</a:t>
            </a:r>
            <a:r>
              <a:rPr lang="en-US" baseline="30000">
                <a:sym typeface="+mn-ea"/>
              </a:rPr>
              <a:t>-12</a:t>
            </a:r>
            <a:endParaRPr 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The delay in the BH is about 10us-400us.</a:t>
            </a:r>
            <a:endParaRPr lang="en-US">
              <a:sym typeface="+mn-ea"/>
            </a:endParaRPr>
          </a:p>
          <a:p>
            <a:endParaRPr 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The backhaul fibre is easier to deploy in/on the wall, which address the pain point of the deployment issue in residential environment.</a:t>
            </a:r>
            <a:endParaRPr lang="en-US"/>
          </a:p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46750" y="1687830"/>
            <a:ext cx="5998210" cy="3028315"/>
          </a:xfrm>
          <a:prstGeom prst="rect">
            <a:avLst/>
          </a:prstGeom>
        </p:spPr>
      </p:pic>
      <p:pic>
        <p:nvPicPr>
          <p:cNvPr id="7" name="Picture 6" descr="1-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40" y="4866005"/>
            <a:ext cx="2964180" cy="1524000"/>
          </a:xfrm>
          <a:prstGeom prst="rect">
            <a:avLst/>
          </a:prstGeom>
        </p:spPr>
      </p:pic>
      <p:pic>
        <p:nvPicPr>
          <p:cNvPr id="9" name="Picture 8" descr="1-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485" y="4808220"/>
            <a:ext cx="1722120" cy="16154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RIS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9707880" y="4787265"/>
          <a:ext cx="2308860" cy="845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2308860" imgH="845820" progId="Paint.Picture">
                  <p:embed/>
                </p:oleObj>
              </mc:Choice>
              <mc:Fallback>
                <p:oleObj name="" r:id="rId1" imgW="2308860" imgH="84582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707880" y="4787265"/>
                        <a:ext cx="2308860" cy="845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/>
          <p:nvPr/>
        </p:nvGraphicFramePr>
        <p:xfrm>
          <a:off x="10814685" y="2818765"/>
          <a:ext cx="1067435" cy="1906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3" imgW="1066800" imgH="1905000" progId="Paint.Picture">
                  <p:embed/>
                </p:oleObj>
              </mc:Choice>
              <mc:Fallback>
                <p:oleObj name="" r:id="rId3" imgW="1066800" imgH="1905000" progId="Paint.Picture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14685" y="2818765"/>
                        <a:ext cx="1067435" cy="1906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/>
          <p:nvPr/>
        </p:nvGraphicFramePr>
        <p:xfrm>
          <a:off x="9493885" y="2818765"/>
          <a:ext cx="1196975" cy="1929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5" imgW="1196340" imgH="1927860" progId="Paint.Picture">
                  <p:embed/>
                </p:oleObj>
              </mc:Choice>
              <mc:Fallback>
                <p:oleObj name="" r:id="rId5" imgW="1196340" imgH="1927860" progId="Paint.Picture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93885" y="2818765"/>
                        <a:ext cx="1196975" cy="1929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1"/>
          <p:cNvSpPr txBox="1"/>
          <p:nvPr/>
        </p:nvSpPr>
        <p:spPr>
          <a:xfrm>
            <a:off x="9685655" y="2430145"/>
            <a:ext cx="23145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RIS demo variety</a:t>
            </a:r>
            <a:endParaRPr lang="en-US"/>
          </a:p>
        </p:txBody>
      </p:sp>
      <p:graphicFrame>
        <p:nvGraphicFramePr>
          <p:cNvPr id="15" name="Object 14"/>
          <p:cNvGraphicFramePr/>
          <p:nvPr/>
        </p:nvGraphicFramePr>
        <p:xfrm>
          <a:off x="5624830" y="2239645"/>
          <a:ext cx="3851275" cy="4148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7" imgW="3848100" imgH="4145280" progId="Paint.Picture">
                  <p:embed/>
                </p:oleObj>
              </mc:Choice>
              <mc:Fallback>
                <p:oleObj name="" r:id="rId7" imgW="3848100" imgH="4145280" progId="Paint.Picture">
                  <p:embed/>
                  <p:pic>
                    <p:nvPicPr>
                      <p:cNvPr id="0" name="Picture 1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24830" y="2239645"/>
                        <a:ext cx="3851275" cy="4148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6"/>
          <p:cNvSpPr txBox="1"/>
          <p:nvPr/>
        </p:nvSpPr>
        <p:spPr>
          <a:xfrm>
            <a:off x="188595" y="1600200"/>
            <a:ext cx="6123305" cy="42519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Based on wave reflection and refraction mechanism, RIS features Low lost, Low latency, Low Power cost, Zero delay in seamless roaming and compatible with legacy STA.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Low latency</a:t>
            </a:r>
            <a:r>
              <a:rPr lang="en-US"/>
              <a:t>: wave propagation level latency delay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Low lost</a:t>
            </a:r>
            <a:r>
              <a:rPr lang="en-US"/>
              <a:t>: like extra virtual antennas to improve SNR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Low Power cost</a:t>
            </a:r>
            <a:r>
              <a:rPr lang="en-US"/>
              <a:t>: no power cost in “operating” mode, less</a:t>
            </a:r>
            <a:endParaRPr lang="en-US"/>
          </a:p>
          <a:p>
            <a:pPr indent="0">
              <a:buFont typeface="Arial" panose="020B0604020202020204" pitchFamily="34" charset="0"/>
              <a:buNone/>
            </a:pPr>
            <a:r>
              <a:rPr lang="en-US"/>
              <a:t>power consumption when root AP exchanges control signaling with RIS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Zero delay in seamless roaming</a:t>
            </a:r>
            <a:r>
              <a:rPr lang="en-US"/>
              <a:t>: dynamically adopt the </a:t>
            </a:r>
            <a:r>
              <a:rPr lang="en-US">
                <a:sym typeface="+mn-ea"/>
              </a:rPr>
              <a:t>wave reflection and refraction when STA moves from one place to another</a:t>
            </a:r>
            <a:endParaRPr 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sym typeface="+mn-ea"/>
              </a:rPr>
              <a:t>Compatible with any legacy STA</a:t>
            </a:r>
            <a:r>
              <a:rPr lang="en-US">
                <a:sym typeface="+mn-ea"/>
              </a:rPr>
              <a:t>: no signaling design between STA and RIS.</a:t>
            </a:r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6312535" y="1831340"/>
            <a:ext cx="53200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STAR:Simultaneously Transmitting and Reflecting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Comparison on different Relay products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Table 5"/>
          <p:cNvGraphicFramePr/>
          <p:nvPr/>
        </p:nvGraphicFramePr>
        <p:xfrm>
          <a:off x="1301115" y="2095500"/>
          <a:ext cx="853186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965"/>
                <a:gridCol w="2132965"/>
                <a:gridCol w="2132965"/>
                <a:gridCol w="213296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b="1">
                          <a:solidFill>
                            <a:schemeClr val="tx1"/>
                          </a:solidFill>
                        </a:rPr>
                        <a:t>SIG-based Relay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b="1">
                          <a:solidFill>
                            <a:schemeClr val="tx1"/>
                          </a:solidFill>
                        </a:rPr>
                        <a:t>FTTR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b="1">
                          <a:solidFill>
                            <a:schemeClr val="tx1"/>
                          </a:solidFill>
                        </a:rPr>
                        <a:t>RIS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b="1"/>
                        <a:t>Packet lost rate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High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No Packet lost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No Packet lost</a:t>
                      </a:r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b="1"/>
                        <a:t>Reliability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Low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High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High</a:t>
                      </a:r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b="1"/>
                        <a:t>Relay delay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ms-second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10-400us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0</a:t>
                      </a:r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b="1"/>
                        <a:t>Power consumption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High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High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Extremely Low</a:t>
                      </a:r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b="1"/>
                        <a:t>Seamless roaming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only 11bn STA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all legacy STA</a:t>
                      </a:r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b="1"/>
                        <a:t>market intelligence(2023, China)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On sell in retail market, but no order from ISP</a:t>
                      </a:r>
                      <a:endParaRPr lang="en-US" sz="1800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10 million sets</a:t>
                      </a:r>
                      <a:r>
                        <a:rPr lang="en-US" sz="1800">
                          <a:sym typeface="+mn-ea"/>
                        </a:rPr>
                        <a:t> deployed in residential environment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Not commercialization</a:t>
                      </a:r>
                      <a:endParaRPr lang="en-US" sz="1800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4974</Words>
  <Application>WPS Presentation</Application>
  <PresentationFormat>Widescreen</PresentationFormat>
  <Paragraphs>218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12</vt:i4>
      </vt:variant>
    </vt:vector>
  </HeadingPairs>
  <TitlesOfParts>
    <vt:vector size="30" baseType="lpstr">
      <vt:lpstr>Arial</vt:lpstr>
      <vt:lpstr>宋体</vt:lpstr>
      <vt:lpstr>Wingdings</vt:lpstr>
      <vt:lpstr>Times New Roman</vt:lpstr>
      <vt:lpstr>Wingdings</vt:lpstr>
      <vt:lpstr>思源黑体 CN Normal</vt:lpstr>
      <vt:lpstr>微软雅黑</vt:lpstr>
      <vt:lpstr>Arial Unicode MS</vt:lpstr>
      <vt:lpstr>Calibri</vt:lpstr>
      <vt:lpstr>等线</vt:lpstr>
      <vt:lpstr>802-11-Submission</vt:lpstr>
      <vt:lpstr>1_802-11-Submission</vt:lpstr>
      <vt:lpstr>Word.Document.8</vt:lpstr>
      <vt:lpstr>Paint.Picture</vt:lpstr>
      <vt:lpstr>Paint.Picture</vt:lpstr>
      <vt:lpstr>Paint.Picture</vt:lpstr>
      <vt:lpstr>Paint.Picture</vt:lpstr>
      <vt:lpstr>Paint.Picture</vt:lpstr>
      <vt:lpstr>Some thoughts on relay improvement</vt:lpstr>
      <vt:lpstr>Background</vt:lpstr>
      <vt:lpstr>Abstract</vt:lpstr>
      <vt:lpstr>Recap S1G relay</vt:lpstr>
      <vt:lpstr>The shortage of S1G-based relay</vt:lpstr>
      <vt:lpstr>The analyze against S1G-based relay proposal</vt:lpstr>
      <vt:lpstr>FTTR Overview</vt:lpstr>
      <vt:lpstr>RIS Overview</vt:lpstr>
      <vt:lpstr>Comparison on different Relay products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267</cp:revision>
  <dcterms:created xsi:type="dcterms:W3CDTF">2020-11-25T01:30:00Z</dcterms:created>
  <dcterms:modified xsi:type="dcterms:W3CDTF">2024-01-13T07:35:39Z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D1CFB852F4734C2FA55AC88C8EB22482_13</vt:lpwstr>
  </property>
  <property fmtid="{D5CDD505-2E9C-101B-9397-08002B2CF9AE}" pid="5" name="KSOProductBuildVer">
    <vt:lpwstr>1033-12.2.0.13201</vt:lpwstr>
  </property>
</Properties>
</file>