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3"/>
  </p:notesMasterIdLst>
  <p:handoutMasterIdLst>
    <p:handoutMasterId r:id="rId14"/>
  </p:handoutMasterIdLst>
  <p:sldIdLst>
    <p:sldId id="287" r:id="rId7"/>
    <p:sldId id="335" r:id="rId8"/>
    <p:sldId id="355" r:id="rId9"/>
    <p:sldId id="357" r:id="rId10"/>
    <p:sldId id="346" r:id="rId11"/>
    <p:sldId id="3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450" autoAdjust="0"/>
  </p:normalViewPr>
  <p:slideViewPr>
    <p:cSldViewPr snapToGrid="0">
      <p:cViewPr varScale="1">
        <p:scale>
          <a:sx n="76" d="100"/>
          <a:sy n="76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98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3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/2212</a:t>
            </a:r>
            <a:r>
              <a:rPr lang="en-US" sz="1800" b="1" dirty="0" smtClean="0">
                <a:cs typeface="+mn-cs"/>
              </a:rPr>
              <a:t>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Nov 2023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R-TWT protection in 11bn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2023-12-22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246729"/>
              </p:ext>
            </p:extLst>
          </p:nvPr>
        </p:nvGraphicFramePr>
        <p:xfrm>
          <a:off x="1065869" y="3322233"/>
          <a:ext cx="11047435" cy="509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" name="Document" r:id="rId4" imgW="9612588" imgH="4446606" progId="Word.Document.8">
                  <p:embed/>
                </p:oleObj>
              </mc:Choice>
              <mc:Fallback>
                <p:oleObj name="Document" r:id="rId4" imgW="9612588" imgH="444660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869" y="3322233"/>
                        <a:ext cx="11047435" cy="5096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02300"/>
            <a:ext cx="10363200" cy="2381744"/>
          </a:xfrm>
        </p:spPr>
        <p:txBody>
          <a:bodyPr/>
          <a:lstStyle/>
          <a:p>
            <a:r>
              <a:rPr lang="en-US" altLang="zh-CN" sz="1800" dirty="0" smtClean="0"/>
              <a:t>MAP coordinated R-TWT SP protection has been discussed for a long time.</a:t>
            </a:r>
          </a:p>
          <a:p>
            <a:pPr marL="342900" lvl="1" indent="-342900">
              <a:buChar char="•"/>
            </a:pPr>
            <a:endParaRPr lang="en-US" altLang="zh-CN" sz="18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In this contribution, we provide considerations and proposals on R-TWT SP protection in 11bn.</a:t>
            </a:r>
            <a:endParaRPr lang="en-US" altLang="zh-CN" sz="1800" b="1" dirty="0"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Considerations on R-TWT SP protection 11bn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422" y="1628093"/>
            <a:ext cx="10363200" cy="2716320"/>
          </a:xfrm>
        </p:spPr>
        <p:txBody>
          <a:bodyPr/>
          <a:lstStyle/>
          <a:p>
            <a:r>
              <a:rPr lang="en-US" sz="1600" dirty="0" smtClean="0"/>
              <a:t>For a BSS, an AP corresponding to an OBSS R-TWT SP of may be not in the same ESS as the BSS AP. They are just neighboring.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1600" dirty="0" smtClean="0"/>
              <a:t>Overlapped R-TWT SP(s) should be avoided between 2 AP(</a:t>
            </a:r>
            <a:r>
              <a:rPr lang="en-US" altLang="zh-CN" sz="1600" dirty="0" smtClean="0"/>
              <a:t>s) that can hear from each other.</a:t>
            </a:r>
          </a:p>
          <a:p>
            <a:pPr lvl="1"/>
            <a:r>
              <a:rPr lang="en-US" sz="1400" dirty="0" smtClean="0"/>
              <a:t>If there have to be overlapped R-TWT SP(s) between the 2 AP(s), C-OFDMA and C-TDMA etc. can be candidate solutions. However, for AP(s) not belonging to an ESS, there may be security issues to use C-OFDMA or C-TDMA. Further study is needed.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altLang="zh-CN" sz="1600" dirty="0" smtClean="0"/>
              <a:t>STAs in a BSS may have different OBSS R-TWT SPs to protect, subject to their locations.</a:t>
            </a: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500580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1" name="等腰三角形 10"/>
          <p:cNvSpPr/>
          <p:nvPr/>
        </p:nvSpPr>
        <p:spPr>
          <a:xfrm>
            <a:off x="4760779" y="4803197"/>
            <a:ext cx="184738" cy="37869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椭圆 11"/>
          <p:cNvSpPr/>
          <p:nvPr/>
        </p:nvSpPr>
        <p:spPr>
          <a:xfrm>
            <a:off x="3691156" y="4014086"/>
            <a:ext cx="2321707" cy="221893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等腰三角形 12"/>
          <p:cNvSpPr/>
          <p:nvPr/>
        </p:nvSpPr>
        <p:spPr>
          <a:xfrm>
            <a:off x="6207284" y="4841541"/>
            <a:ext cx="184738" cy="378697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椭圆 13"/>
          <p:cNvSpPr/>
          <p:nvPr/>
        </p:nvSpPr>
        <p:spPr>
          <a:xfrm>
            <a:off x="5131551" y="4010485"/>
            <a:ext cx="2334652" cy="2222536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矩形 14"/>
          <p:cNvSpPr/>
          <p:nvPr/>
        </p:nvSpPr>
        <p:spPr>
          <a:xfrm>
            <a:off x="3983583" y="5006199"/>
            <a:ext cx="92364" cy="20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/>
          <p:cNvSpPr/>
          <p:nvPr/>
        </p:nvSpPr>
        <p:spPr>
          <a:xfrm>
            <a:off x="5427126" y="5473439"/>
            <a:ext cx="92364" cy="20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文本框 16"/>
          <p:cNvSpPr txBox="1"/>
          <p:nvPr/>
        </p:nvSpPr>
        <p:spPr>
          <a:xfrm>
            <a:off x="3762802" y="5255701"/>
            <a:ext cx="5325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STA1</a:t>
            </a:r>
            <a:r>
              <a:rPr lang="en-US" altLang="zh-CN" sz="1000" dirty="0" smtClean="0"/>
              <a:t>2</a:t>
            </a:r>
            <a:endParaRPr lang="en-US" sz="1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5207049" y="5688465"/>
            <a:ext cx="5325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STA1</a:t>
            </a:r>
            <a:r>
              <a:rPr lang="en-US" altLang="zh-CN" sz="1000" dirty="0" smtClean="0"/>
              <a:t>1</a:t>
            </a:r>
            <a:endParaRPr lang="en-US" sz="1000" dirty="0"/>
          </a:p>
        </p:txBody>
      </p:sp>
      <p:sp>
        <p:nvSpPr>
          <p:cNvPr id="19" name="文本框 18"/>
          <p:cNvSpPr txBox="1"/>
          <p:nvPr/>
        </p:nvSpPr>
        <p:spPr>
          <a:xfrm>
            <a:off x="4654565" y="520978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20" name="文本框 19"/>
          <p:cNvSpPr txBox="1"/>
          <p:nvPr/>
        </p:nvSpPr>
        <p:spPr>
          <a:xfrm>
            <a:off x="6128589" y="5256529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AP2</a:t>
            </a:r>
            <a:endParaRPr lang="en-US" sz="1000" dirty="0"/>
          </a:p>
        </p:txBody>
      </p:sp>
      <p:sp>
        <p:nvSpPr>
          <p:cNvPr id="22" name="矩形 21"/>
          <p:cNvSpPr/>
          <p:nvPr/>
        </p:nvSpPr>
        <p:spPr>
          <a:xfrm>
            <a:off x="5579526" y="4724275"/>
            <a:ext cx="92364" cy="203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文本框 22"/>
          <p:cNvSpPr txBox="1"/>
          <p:nvPr/>
        </p:nvSpPr>
        <p:spPr>
          <a:xfrm>
            <a:off x="5359449" y="4973730"/>
            <a:ext cx="5325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</a:t>
            </a:r>
            <a:r>
              <a:rPr lang="en-US" altLang="zh-CN" sz="1000" dirty="0" smtClean="0"/>
              <a:t>21</a:t>
            </a:r>
            <a:endParaRPr lang="en-US" sz="1000" dirty="0"/>
          </a:p>
        </p:txBody>
      </p:sp>
      <p:sp>
        <p:nvSpPr>
          <p:cNvPr id="24" name="椭圆 23"/>
          <p:cNvSpPr/>
          <p:nvPr/>
        </p:nvSpPr>
        <p:spPr>
          <a:xfrm>
            <a:off x="5971849" y="4028661"/>
            <a:ext cx="2334652" cy="222253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等腰三角形 24"/>
          <p:cNvSpPr/>
          <p:nvPr/>
        </p:nvSpPr>
        <p:spPr>
          <a:xfrm>
            <a:off x="7055971" y="4842939"/>
            <a:ext cx="184738" cy="37869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文本框 25"/>
          <p:cNvSpPr txBox="1"/>
          <p:nvPr/>
        </p:nvSpPr>
        <p:spPr>
          <a:xfrm>
            <a:off x="6977276" y="5257927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AP3</a:t>
            </a:r>
            <a:endParaRPr lang="en-US" sz="1000" dirty="0"/>
          </a:p>
        </p:txBody>
      </p:sp>
      <p:sp>
        <p:nvSpPr>
          <p:cNvPr id="27" name="矩形 26"/>
          <p:cNvSpPr/>
          <p:nvPr/>
        </p:nvSpPr>
        <p:spPr>
          <a:xfrm>
            <a:off x="7674958" y="4431126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文本框 27"/>
          <p:cNvSpPr txBox="1"/>
          <p:nvPr/>
        </p:nvSpPr>
        <p:spPr>
          <a:xfrm>
            <a:off x="7454177" y="4680628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STA31</a:t>
            </a:r>
            <a:endParaRPr lang="en-US" sz="1000" dirty="0"/>
          </a:p>
        </p:txBody>
      </p:sp>
      <p:sp>
        <p:nvSpPr>
          <p:cNvPr id="29" name="矩形 28"/>
          <p:cNvSpPr/>
          <p:nvPr/>
        </p:nvSpPr>
        <p:spPr>
          <a:xfrm>
            <a:off x="6684359" y="5716586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文本框 29"/>
          <p:cNvSpPr txBox="1"/>
          <p:nvPr/>
        </p:nvSpPr>
        <p:spPr>
          <a:xfrm>
            <a:off x="6463578" y="5966088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STA3</a:t>
            </a:r>
            <a:r>
              <a:rPr lang="en-US" altLang="zh-CN" sz="1000" dirty="0" smtClean="0"/>
              <a:t>2</a:t>
            </a:r>
            <a:endParaRPr lang="en-US" sz="1000" dirty="0"/>
          </a:p>
        </p:txBody>
      </p:sp>
      <p:sp>
        <p:nvSpPr>
          <p:cNvPr id="33" name="矩形 32"/>
          <p:cNvSpPr/>
          <p:nvPr/>
        </p:nvSpPr>
        <p:spPr>
          <a:xfrm>
            <a:off x="6586692" y="4330021"/>
            <a:ext cx="92364" cy="203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文本框 33"/>
          <p:cNvSpPr txBox="1"/>
          <p:nvPr/>
        </p:nvSpPr>
        <p:spPr>
          <a:xfrm>
            <a:off x="6366615" y="4579476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</a:t>
            </a:r>
            <a:r>
              <a:rPr lang="en-US" altLang="zh-CN" sz="1000" dirty="0" smtClean="0"/>
              <a:t>22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0634"/>
            <a:ext cx="9998766" cy="914399"/>
          </a:xfrm>
        </p:spPr>
        <p:txBody>
          <a:bodyPr/>
          <a:lstStyle/>
          <a:p>
            <a:r>
              <a:rPr lang="en-US" dirty="0" smtClean="0"/>
              <a:t>Proposals on R-TWT SP protection in 11bn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35071"/>
            <a:ext cx="10734261" cy="4765883"/>
          </a:xfrm>
        </p:spPr>
        <p:txBody>
          <a:bodyPr/>
          <a:lstStyle/>
          <a:p>
            <a:r>
              <a:rPr lang="en-US" altLang="zh-CN" sz="1800" dirty="0" smtClean="0"/>
              <a:t>Based on the previous considerations, we propose in a BSS:</a:t>
            </a:r>
          </a:p>
          <a:p>
            <a:pPr marL="0" indent="0">
              <a:buNone/>
            </a:pPr>
            <a:endParaRPr lang="en-US" altLang="zh-CN" sz="1400" dirty="0" smtClean="0"/>
          </a:p>
          <a:p>
            <a:pPr lvl="1"/>
            <a:r>
              <a:rPr lang="en-US" altLang="zh-CN" sz="1600" b="1" dirty="0" smtClean="0"/>
              <a:t>A STA informs its associated AP the OBSS R-TWT SP(s) to protect. During each of the OBSS R-TWT SP(s), </a:t>
            </a:r>
          </a:p>
          <a:p>
            <a:pPr lvl="2"/>
            <a:r>
              <a:rPr lang="en-US" altLang="zh-CN" sz="1600" dirty="0" smtClean="0"/>
              <a:t>The STA should not EDCA the channel to protect the OBSS R-TWT SP.</a:t>
            </a:r>
          </a:p>
          <a:p>
            <a:pPr lvl="2"/>
            <a:r>
              <a:rPr lang="en-US" altLang="zh-CN" sz="1600" dirty="0" smtClean="0"/>
              <a:t>The AP should not send to the STA to avoid transmission failure.</a:t>
            </a:r>
          </a:p>
          <a:p>
            <a:pPr lvl="2"/>
            <a:r>
              <a:rPr lang="en-US" altLang="zh-CN" sz="1600" dirty="0" smtClean="0"/>
              <a:t>The AP may send to another STA that doesn’t inform the OBSS R-TWT SP.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b="1" dirty="0" smtClean="0"/>
              <a:t>The AP broadcasts the OBSS R-TWT SP(s) to protect. During each of the OBSS R-TWT SP(s),</a:t>
            </a:r>
          </a:p>
          <a:p>
            <a:pPr lvl="2"/>
            <a:r>
              <a:rPr lang="en-US" altLang="zh-CN" sz="1600" dirty="0" smtClean="0"/>
              <a:t>The AP should not EDCA the channel to protect the OBSS R-TWT SP.</a:t>
            </a:r>
          </a:p>
          <a:p>
            <a:pPr lvl="2"/>
            <a:r>
              <a:rPr lang="en-US" altLang="zh-CN" sz="1600" dirty="0" smtClean="0"/>
              <a:t>STAs in the BSS should not send to the AP to avoid transmission failure.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b="1" dirty="0" smtClean="0"/>
              <a:t>RCPI of the Beacon frame sent by the AP of each OBSS R-TWT SP to protect can be added.</a:t>
            </a:r>
          </a:p>
          <a:p>
            <a:pPr lvl="2"/>
            <a:r>
              <a:rPr lang="en-US" altLang="zh-CN" sz="1600" smtClean="0"/>
              <a:t>Spatial Reuse in the OBSS R-TWT SP </a:t>
            </a:r>
            <a:r>
              <a:rPr lang="en-US" altLang="zh-CN" sz="1600" dirty="0" smtClean="0"/>
              <a:t>can be studied in further.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b="1" dirty="0" smtClean="0"/>
              <a:t>New element to describe protected periods of the OBSS R-TWT SP(s) can be defined to save signaling overhead.</a:t>
            </a:r>
            <a:endParaRPr lang="en-US" altLang="zh-CN" sz="1600" b="1" dirty="0"/>
          </a:p>
          <a:p>
            <a:pPr lvl="2"/>
            <a:r>
              <a:rPr lang="en-US" altLang="zh-CN" sz="1600" dirty="0" smtClean="0"/>
              <a:t>Not all information in TWT element are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2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1556781"/>
          </a:xfrm>
        </p:spPr>
        <p:txBody>
          <a:bodyPr/>
          <a:lstStyle/>
          <a:p>
            <a:r>
              <a:rPr lang="en-US" altLang="zh-CN" sz="1800" dirty="0" smtClean="0"/>
              <a:t>For OBSS R-TWT SP(s) protection, different locations of STAs should be taken into consideration.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In this document, we shared the </a:t>
            </a:r>
            <a:r>
              <a:rPr lang="en-US" altLang="zh-CN" sz="1800" dirty="0" smtClean="0"/>
              <a:t>considerations and </a:t>
            </a:r>
            <a:r>
              <a:rPr lang="en-US" altLang="zh-CN" sz="1800" dirty="0" smtClean="0"/>
              <a:t>proposals </a:t>
            </a:r>
            <a:r>
              <a:rPr lang="en-US" altLang="zh-CN" sz="1800" dirty="0" smtClean="0"/>
              <a:t>on OBSS R-TWT SP(s) </a:t>
            </a:r>
            <a:r>
              <a:rPr lang="en-US" altLang="zh-CN" sz="1800" dirty="0" smtClean="0"/>
              <a:t>protection. </a:t>
            </a:r>
            <a:endParaRPr lang="en-US" altLang="zh-CN" sz="1800" dirty="0" smtClean="0"/>
          </a:p>
          <a:p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https://mentor.ieee.org/802.11/dcn/23/11-23-0226-02-0uhr-coordination-of-r-twt-for-multi-ap-deployment.pptx</a:t>
            </a:r>
          </a:p>
          <a:p>
            <a:pPr marL="0" indent="0">
              <a:buNone/>
            </a:pPr>
            <a:r>
              <a:rPr lang="en-US" altLang="zh-CN" sz="1800" b="0" dirty="0"/>
              <a:t>[2] https://mentor.ieee.org/802.11/dcn/23/11-23-0250-00-0uhr-ap-coordination-with-r-twt.pptx</a:t>
            </a:r>
          </a:p>
          <a:p>
            <a:pPr marL="0" indent="0">
              <a:buNone/>
            </a:pPr>
            <a:r>
              <a:rPr lang="en-US" altLang="zh-CN" sz="1800" b="0" dirty="0"/>
              <a:t>[3] https://mentor.ieee.org/802.11/dcn/23/11-23-0291-00-0uhr-r-twt-multi-ap-coordination.pptx</a:t>
            </a:r>
          </a:p>
          <a:p>
            <a:pPr marL="0" indent="0">
              <a:buNone/>
            </a:pPr>
            <a:r>
              <a:rPr lang="en-US" altLang="zh-CN" sz="1800" b="0" dirty="0"/>
              <a:t>[4] https://mentor.ieee.org/802.11/dcn/23/11-23-1087-00-0uhr-announcement-for-r-twt-coordination.pptx</a:t>
            </a:r>
          </a:p>
          <a:p>
            <a:pPr marL="0" indent="0">
              <a:buNone/>
            </a:pPr>
            <a:r>
              <a:rPr lang="en-US" altLang="zh-CN" sz="1800" b="0" dirty="0"/>
              <a:t>[5] https://mentor.ieee.org/802.11/dcn/23/11-23-0046-02-0uhr-multi-ap-coordination-for-low-latency-traffic-delivery-usage-scenarios-and-potential-features.pptx</a:t>
            </a:r>
          </a:p>
          <a:p>
            <a:pPr marL="0" indent="0">
              <a:buNone/>
            </a:pPr>
            <a:r>
              <a:rPr lang="en-US" altLang="zh-CN" sz="1800" b="0" dirty="0"/>
              <a:t>[6] https://mentor.ieee.org/802.11/dcn/23/11-23-1916-00-00bn-r-twt-coordination-in-multi-bss.pptx</a:t>
            </a:r>
          </a:p>
          <a:p>
            <a:pPr marL="0" indent="0">
              <a:buNone/>
            </a:pPr>
            <a:r>
              <a:rPr lang="en-US" altLang="zh-CN" sz="1800" b="0" dirty="0"/>
              <a:t>[7] https://</a:t>
            </a:r>
            <a:r>
              <a:rPr lang="en-US" altLang="zh-CN" sz="1800" b="0" dirty="0" smtClean="0"/>
              <a:t>mentor.ieee.org/802.11/dcn/23/11-23-1952-00-00bn-coordinated-r-twt-for-multi-ap-scenarios-follow-up.pptx</a:t>
            </a:r>
          </a:p>
          <a:p>
            <a:pPr marL="0" indent="0">
              <a:buNone/>
            </a:pPr>
            <a:r>
              <a:rPr lang="en-US" altLang="zh-CN" sz="1800" b="0" dirty="0"/>
              <a:t>[8] https://mentor.ieee.org/802.11/dcn/23/11-23-2064-00-00bn-sta-assisted-multi-ap-coordination.pptx</a:t>
            </a:r>
          </a:p>
          <a:p>
            <a:pPr marL="0" indent="0"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Props1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13929</TotalTime>
  <Words>494</Words>
  <Application>Microsoft Office PowerPoint</Application>
  <PresentationFormat>宽屏</PresentationFormat>
  <Paragraphs>69</Paragraphs>
  <Slides>6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Document</vt:lpstr>
      <vt:lpstr>R-TWT protection in 11bn</vt:lpstr>
      <vt:lpstr>Background</vt:lpstr>
      <vt:lpstr>Considerations on R-TWT SP protection 11bn</vt:lpstr>
      <vt:lpstr>Proposals on R-TWT SP protection in 11bn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302</cp:revision>
  <dcterms:created xsi:type="dcterms:W3CDTF">2020-11-25T01:30:38Z</dcterms:created>
  <dcterms:modified xsi:type="dcterms:W3CDTF">2024-01-03T05:06:04Z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