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340" r:id="rId3"/>
    <p:sldId id="350" r:id="rId4"/>
    <p:sldId id="374" r:id="rId5"/>
    <p:sldId id="375" r:id="rId6"/>
    <p:sldId id="373" r:id="rId7"/>
    <p:sldId id="343" r:id="rId8"/>
    <p:sldId id="361" r:id="rId9"/>
    <p:sldId id="376" r:id="rId10"/>
    <p:sldId id="377" r:id="rId11"/>
    <p:sldId id="2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FF00"/>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108" d="100"/>
          <a:sy n="108" d="100"/>
        </p:scale>
        <p:origin x="172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04778" y="332601"/>
            <a:ext cx="33407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802.11-23/2200r0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a:t>Jan</a:t>
            </a:r>
            <a:r>
              <a:rPr lang="en-US" sz="1800" b="1" dirty="0"/>
              <a:t> 2024</a:t>
            </a:r>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Ross Jian Yu, </a:t>
            </a:r>
            <a:r>
              <a:rPr lang="en-US" sz="1200" i="1" dirty="0"/>
              <a:t>et al</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2021-00-00bn-principle-and-methodology-for-dru-tone-plan-design.pptx" TargetMode="External"/><Relationship Id="rId2" Type="http://schemas.openxmlformats.org/officeDocument/2006/relationships/hyperlink" Target="https://mentor.ieee.org/802.11/dcn/23/11-23-2020-00-00bn-high-level-perspective-on-distributed-tone-ru-for-11bn.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919-00-00bn-dru-proposal.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altLang="zh-CN" sz="2800" dirty="0">
                <a:solidFill>
                  <a:schemeClr val="tx1"/>
                </a:solidFill>
              </a:rPr>
              <a:t>Distribution bandwidth of DRU</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a:t> 2023-12-18</a:t>
            </a:r>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996016942"/>
              </p:ext>
            </p:extLst>
          </p:nvPr>
        </p:nvGraphicFramePr>
        <p:xfrm>
          <a:off x="647700" y="2819400"/>
          <a:ext cx="8115299" cy="1894840"/>
        </p:xfrm>
        <a:graphic>
          <a:graphicData uri="http://schemas.openxmlformats.org/drawingml/2006/table">
            <a:tbl>
              <a:tblPr firstRow="1" bandRow="1">
                <a:tableStyleId>{5940675A-B579-460E-94D1-54222C63F5DA}</a:tableStyleId>
              </a:tblPr>
              <a:tblGrid>
                <a:gridCol w="1786143">
                  <a:extLst>
                    <a:ext uri="{9D8B030D-6E8A-4147-A177-3AD203B41FA5}">
                      <a16:colId xmlns:a16="http://schemas.microsoft.com/office/drawing/2014/main" val="20000"/>
                    </a:ext>
                  </a:extLst>
                </a:gridCol>
                <a:gridCol w="1444446">
                  <a:extLst>
                    <a:ext uri="{9D8B030D-6E8A-4147-A177-3AD203B41FA5}">
                      <a16:colId xmlns:a16="http://schemas.microsoft.com/office/drawing/2014/main" val="20001"/>
                    </a:ext>
                  </a:extLst>
                </a:gridCol>
                <a:gridCol w="1615293">
                  <a:extLst>
                    <a:ext uri="{9D8B030D-6E8A-4147-A177-3AD203B41FA5}">
                      <a16:colId xmlns:a16="http://schemas.microsoft.com/office/drawing/2014/main" val="20002"/>
                    </a:ext>
                  </a:extLst>
                </a:gridCol>
                <a:gridCol w="978495">
                  <a:extLst>
                    <a:ext uri="{9D8B030D-6E8A-4147-A177-3AD203B41FA5}">
                      <a16:colId xmlns:a16="http://schemas.microsoft.com/office/drawing/2014/main" val="20003"/>
                    </a:ext>
                  </a:extLst>
                </a:gridCol>
                <a:gridCol w="2290922">
                  <a:extLst>
                    <a:ext uri="{9D8B030D-6E8A-4147-A177-3AD203B41FA5}">
                      <a16:colId xmlns:a16="http://schemas.microsoft.com/office/drawing/2014/main"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185420">
                <a:tc>
                  <a:txBody>
                    <a:bodyPr/>
                    <a:lstStyle/>
                    <a:p>
                      <a:pPr algn="ctr"/>
                      <a:r>
                        <a:rPr lang="en-US" altLang="zh-CN" sz="1400" dirty="0"/>
                        <a:t>Ross Jian Yu</a:t>
                      </a:r>
                    </a:p>
                  </a:txBody>
                  <a:tcPr anchor="ctr"/>
                </a:tc>
                <a:tc rowSpan="5">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9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ross.yujian@huawei.com</a:t>
                      </a:r>
                      <a:endParaRPr lang="zh-CN" altLang="en-US" sz="1400" dirty="0"/>
                    </a:p>
                  </a:txBody>
                  <a:tcPr anchor="ctr"/>
                </a:tc>
                <a:extLst>
                  <a:ext uri="{0D108BD9-81ED-4DB2-BD59-A6C34878D82A}">
                    <a16:rowId xmlns:a16="http://schemas.microsoft.com/office/drawing/2014/main" val="10001"/>
                  </a:ext>
                </a:extLst>
              </a:tr>
              <a:tr h="185420">
                <a:tc>
                  <a:txBody>
                    <a:bodyPr/>
                    <a:lstStyle/>
                    <a:p>
                      <a:pPr algn="ctr"/>
                      <a:r>
                        <a:rPr lang="en-US" altLang="zh-CN" sz="1400" dirty="0"/>
                        <a:t>Ming Gan</a:t>
                      </a:r>
                      <a:endParaRPr lang="zh-CN" altLang="en-US" sz="1400" dirty="0"/>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2"/>
                  </a:ext>
                </a:extLst>
              </a:tr>
              <a:tr h="185420">
                <a:tc>
                  <a:txBody>
                    <a:bodyPr/>
                    <a:lstStyle/>
                    <a:p>
                      <a:pPr marL="0" algn="ctr" defTabSz="457200" rtl="0" eaLnBrk="1" latinLnBrk="0" hangingPunct="1"/>
                      <a:r>
                        <a:rPr lang="en-US" altLang="zh-CN" sz="1400" kern="1200" dirty="0">
                          <a:solidFill>
                            <a:schemeClr val="tx1"/>
                          </a:solidFill>
                          <a:latin typeface="+mn-lt"/>
                          <a:ea typeface="+mn-ea"/>
                          <a:cs typeface="+mn-cs"/>
                        </a:rPr>
                        <a:t>David </a:t>
                      </a:r>
                      <a:r>
                        <a:rPr lang="en-US" altLang="zh-CN" sz="1400" kern="1200" dirty="0" err="1">
                          <a:solidFill>
                            <a:schemeClr val="tx1"/>
                          </a:solidFill>
                          <a:latin typeface="+mn-lt"/>
                          <a:ea typeface="+mn-ea"/>
                          <a:cs typeface="+mn-cs"/>
                        </a:rPr>
                        <a:t>Xun</a:t>
                      </a:r>
                      <a:r>
                        <a:rPr lang="en-US" altLang="zh-CN" sz="1400" kern="1200" dirty="0">
                          <a:solidFill>
                            <a:schemeClr val="tx1"/>
                          </a:solidFill>
                          <a:latin typeface="+mn-lt"/>
                          <a:ea typeface="+mn-ea"/>
                          <a:cs typeface="+mn-cs"/>
                        </a:rPr>
                        <a:t> Yang</a:t>
                      </a:r>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3"/>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4"/>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defines distributed tone plan when there is puncturing.</a:t>
            </a:r>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10</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#3</a:t>
            </a:r>
            <a:endParaRPr lang="zh-CN" altLang="en-US" dirty="0"/>
          </a:p>
        </p:txBody>
      </p:sp>
    </p:spTree>
    <p:extLst>
      <p:ext uri="{BB962C8B-B14F-4D97-AF65-F5344CB8AC3E}">
        <p14:creationId xmlns:p14="http://schemas.microsoft.com/office/powerpoint/2010/main" val="2213205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a:hlinkClick r:id="rId2"/>
              </a:rPr>
              <a:t>https://mentor.ieee.org/802.11/dcn/23/11-23-2020-00-00bn-high-level-perspective-on-distributed-tone-ru-for-11bn.pptx</a:t>
            </a:r>
            <a:endParaRPr lang="en-US" altLang="zh-CN" sz="1800" b="0" dirty="0"/>
          </a:p>
          <a:p>
            <a:pPr marL="533400" indent="-355600" defTabSz="622300">
              <a:spcBef>
                <a:spcPts val="0"/>
              </a:spcBef>
              <a:spcAft>
                <a:spcPts val="0"/>
              </a:spcAft>
              <a:buFont typeface="+mj-lt"/>
              <a:buAutoNum type="arabicPeriod"/>
            </a:pPr>
            <a:r>
              <a:rPr lang="en-US" altLang="zh-CN" sz="1800" b="0" dirty="0">
                <a:hlinkClick r:id="rId3"/>
              </a:rPr>
              <a:t>https://mentor.ieee.org/802.11/dcn/23/11-23-2021-00-00bn-principle-and-methodology-for-dru-tone-plan-design.pptx</a:t>
            </a:r>
            <a:endParaRPr lang="en-US" altLang="zh-CN" sz="1800" b="0" dirty="0"/>
          </a:p>
          <a:p>
            <a:pPr marL="533400" indent="-355600" defTabSz="622300">
              <a:spcBef>
                <a:spcPts val="0"/>
              </a:spcBef>
              <a:spcAft>
                <a:spcPts val="0"/>
              </a:spcAft>
              <a:buFont typeface="+mj-lt"/>
              <a:buAutoNum type="arabicPeriod"/>
            </a:pPr>
            <a:r>
              <a:rPr lang="en-US" altLang="zh-CN" sz="1800" b="0" dirty="0">
                <a:hlinkClick r:id="rId4"/>
              </a:rPr>
              <a:t>https://mentor.ieee.org/802.11/dcn/23/11-23-1919-00-00bn-dru-proposal.pptx</a:t>
            </a:r>
            <a:endParaRPr lang="en-US" altLang="zh-CN" sz="1800" b="0" dirty="0"/>
          </a:p>
          <a:p>
            <a:pPr marL="533400" indent="-355600" defTabSz="622300">
              <a:spcBef>
                <a:spcPts val="0"/>
              </a:spcBef>
              <a:spcAft>
                <a:spcPts val="0"/>
              </a:spcAft>
              <a:buFont typeface="+mj-lt"/>
              <a:buAutoNum type="arabicPeriod"/>
            </a:pPr>
            <a:endParaRPr lang="en-US" altLang="zh-CN" sz="1800" b="0" dirty="0"/>
          </a:p>
          <a:p>
            <a:pPr marL="533400" indent="-355600" defTabSz="622300">
              <a:spcBef>
                <a:spcPts val="0"/>
              </a:spcBef>
              <a:spcAft>
                <a:spcPts val="0"/>
              </a:spcAft>
              <a:buFont typeface="+mj-lt"/>
              <a:buAutoNum type="arabicPeriod"/>
            </a:pPr>
            <a:endParaRPr lang="en-US" altLang="zh-CN" sz="1800" b="0" dirty="0"/>
          </a:p>
          <a:p>
            <a:pPr marL="533400" indent="-355600" defTabSz="622300">
              <a:spcBef>
                <a:spcPts val="0"/>
              </a:spcBef>
              <a:spcAft>
                <a:spcPts val="0"/>
              </a:spcAft>
              <a:buFont typeface="+mj-lt"/>
              <a:buAutoNum type="arabicPeriod"/>
            </a:pPr>
            <a:endParaRPr lang="zh-CN" altLang="en-US" sz="1800" b="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11</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
        <p:nvSpPr>
          <p:cNvPr id="4" name="标题 3"/>
          <p:cNvSpPr>
            <a:spLocks noGrp="1"/>
          </p:cNvSpPr>
          <p:nvPr>
            <p:ph type="title"/>
          </p:nvPr>
        </p:nvSpPr>
        <p:spPr>
          <a:xfrm>
            <a:off x="685800" y="685800"/>
            <a:ext cx="7772400" cy="762000"/>
          </a:xfrm>
        </p:spPr>
        <p:txBody>
          <a:bodyPr/>
          <a:lstStyle/>
          <a:p>
            <a:r>
              <a:rPr lang="en-US" altLang="zh-CN" dirty="0"/>
              <a:t>Recap on Distributed RU</a:t>
            </a:r>
            <a:endParaRPr lang="zh-CN" altLang="en-US" dirty="0"/>
          </a:p>
        </p:txBody>
      </p:sp>
      <p:sp>
        <p:nvSpPr>
          <p:cNvPr id="9" name="内容占位符 1">
            <a:extLst>
              <a:ext uri="{FF2B5EF4-FFF2-40B4-BE49-F238E27FC236}">
                <a16:creationId xmlns:a16="http://schemas.microsoft.com/office/drawing/2014/main" id="{7BFB26FB-22A8-4554-AFBD-44AA36B885B1}"/>
              </a:ext>
            </a:extLst>
          </p:cNvPr>
          <p:cNvSpPr>
            <a:spLocks noGrp="1"/>
          </p:cNvSpPr>
          <p:nvPr>
            <p:ph idx="1"/>
          </p:nvPr>
        </p:nvSpPr>
        <p:spPr>
          <a:xfrm>
            <a:off x="685800" y="1447800"/>
            <a:ext cx="7772400" cy="2057400"/>
          </a:xfrm>
        </p:spPr>
        <p:txBody>
          <a:bodyPr/>
          <a:lstStyle/>
          <a:p>
            <a:r>
              <a:rPr lang="en-US" altLang="zh-CN" sz="1600" dirty="0"/>
              <a:t>[1] [2] [3] give a detailed discussion on distributed RU (DRU). Several aspects are discussed including but not limited to:</a:t>
            </a:r>
          </a:p>
          <a:p>
            <a:pPr lvl="1"/>
            <a:r>
              <a:rPr lang="en-US" altLang="zh-CN" sz="1600" dirty="0"/>
              <a:t>Distribution bandwidth</a:t>
            </a:r>
          </a:p>
          <a:p>
            <a:pPr lvl="1"/>
            <a:r>
              <a:rPr lang="en-US" altLang="zh-CN" sz="1600" dirty="0" err="1"/>
              <a:t>dRU</a:t>
            </a:r>
            <a:r>
              <a:rPr lang="en-US" altLang="zh-CN" sz="1600" dirty="0"/>
              <a:t> Size</a:t>
            </a:r>
          </a:p>
          <a:p>
            <a:pPr lvl="1"/>
            <a:r>
              <a:rPr lang="en-US" altLang="zh-CN" sz="1600" dirty="0" err="1"/>
              <a:t>dRU</a:t>
            </a:r>
            <a:r>
              <a:rPr lang="en-US" altLang="zh-CN" sz="1600" dirty="0"/>
              <a:t> operation mode</a:t>
            </a:r>
          </a:p>
          <a:p>
            <a:endParaRPr lang="en-US" altLang="zh-CN" sz="1800" dirty="0"/>
          </a:p>
          <a:p>
            <a:r>
              <a:rPr lang="en-US" altLang="zh-CN" sz="1800" dirty="0"/>
              <a:t>In this contribution, we will share our views regarding these aspects.</a:t>
            </a:r>
            <a:endParaRPr lang="en-US" altLang="zh-CN" sz="1600" dirty="0"/>
          </a:p>
          <a:p>
            <a:pPr marL="457200" lvl="1" indent="0">
              <a:buNone/>
            </a:pPr>
            <a:endParaRPr lang="en-US" altLang="zh-CN" sz="1600" dirty="0"/>
          </a:p>
        </p:txBody>
      </p:sp>
    </p:spTree>
    <p:extLst>
      <p:ext uri="{BB962C8B-B14F-4D97-AF65-F5344CB8AC3E}">
        <p14:creationId xmlns:p14="http://schemas.microsoft.com/office/powerpoint/2010/main" val="379788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3</a:t>
            </a:fld>
            <a:endParaRPr lang="en-US"/>
          </a:p>
        </p:txBody>
      </p:sp>
      <p:sp>
        <p:nvSpPr>
          <p:cNvPr id="4" name="标题 3"/>
          <p:cNvSpPr>
            <a:spLocks noGrp="1"/>
          </p:cNvSpPr>
          <p:nvPr>
            <p:ph type="title"/>
          </p:nvPr>
        </p:nvSpPr>
        <p:spPr>
          <a:xfrm>
            <a:off x="685800" y="685800"/>
            <a:ext cx="7772400" cy="450669"/>
          </a:xfrm>
        </p:spPr>
        <p:txBody>
          <a:bodyPr/>
          <a:lstStyle/>
          <a:p>
            <a:r>
              <a:rPr lang="en-US" altLang="zh-CN" dirty="0"/>
              <a:t>Distribution bandwidth</a:t>
            </a:r>
          </a:p>
        </p:txBody>
      </p:sp>
      <p:sp>
        <p:nvSpPr>
          <p:cNvPr id="8" name="文本框 7"/>
          <p:cNvSpPr txBox="1"/>
          <p:nvPr/>
        </p:nvSpPr>
        <p:spPr>
          <a:xfrm>
            <a:off x="419100" y="1295400"/>
            <a:ext cx="8305800" cy="3422475"/>
          </a:xfrm>
          <a:prstGeom prst="rect">
            <a:avLst/>
          </a:prstGeom>
          <a:noFill/>
        </p:spPr>
        <p:txBody>
          <a:bodyPr wrap="square" rtlCol="0">
            <a:spAutoFit/>
          </a:bodyPr>
          <a:lstStyle/>
          <a:p>
            <a:pPr marL="342900" indent="-342900">
              <a:spcBef>
                <a:spcPct val="20000"/>
              </a:spcBef>
              <a:buChar char="•"/>
            </a:pPr>
            <a:r>
              <a:rPr lang="en-US" altLang="zh-CN" sz="1800" b="1" dirty="0">
                <a:latin typeface="+mn-lt"/>
              </a:rPr>
              <a:t>Several aspects will affect the distribution bandwidth:</a:t>
            </a:r>
          </a:p>
          <a:p>
            <a:pPr marL="800100" lvl="1" indent="-342900">
              <a:spcBef>
                <a:spcPct val="20000"/>
              </a:spcBef>
              <a:buChar char="•"/>
            </a:pPr>
            <a:r>
              <a:rPr lang="en-US" altLang="zh-CN" sz="1600" dirty="0">
                <a:latin typeface="+mn-lt"/>
              </a:rPr>
              <a:t>Preamble puncturing</a:t>
            </a:r>
          </a:p>
          <a:p>
            <a:pPr marL="800100" lvl="1" indent="-342900">
              <a:spcBef>
                <a:spcPct val="20000"/>
              </a:spcBef>
              <a:buChar char="•"/>
            </a:pPr>
            <a:r>
              <a:rPr lang="en-US" altLang="zh-CN" sz="1600" dirty="0">
                <a:latin typeface="+mn-lt"/>
              </a:rPr>
              <a:t>BW capability: 20 MHz/40 MHz/80 MHz/160 MHz/320 MHz capability or operating bandwidth.</a:t>
            </a:r>
          </a:p>
          <a:p>
            <a:pPr marL="800100" lvl="1" indent="-342900">
              <a:spcBef>
                <a:spcPct val="20000"/>
              </a:spcBef>
              <a:buChar char="•"/>
            </a:pPr>
            <a:r>
              <a:rPr lang="en-US" altLang="zh-CN" sz="1600" dirty="0">
                <a:latin typeface="+mn-lt"/>
              </a:rPr>
              <a:t>Power boost gain of RU</a:t>
            </a:r>
          </a:p>
          <a:p>
            <a:pPr marL="800100" lvl="1" indent="-342900">
              <a:spcBef>
                <a:spcPct val="20000"/>
              </a:spcBef>
              <a:buChar char="•"/>
            </a:pPr>
            <a:r>
              <a:rPr lang="en-US" altLang="zh-CN" sz="1600" dirty="0">
                <a:latin typeface="+mn-lt"/>
              </a:rPr>
              <a:t>DRU capability (of other OFDMA users)</a:t>
            </a:r>
          </a:p>
          <a:p>
            <a:pPr marL="800100" lvl="1" indent="-342900">
              <a:spcBef>
                <a:spcPct val="20000"/>
              </a:spcBef>
              <a:buChar char="•"/>
            </a:pPr>
            <a:endParaRPr lang="en-US" altLang="zh-CN" sz="1600" dirty="0">
              <a:latin typeface="+mn-lt"/>
            </a:endParaRPr>
          </a:p>
          <a:p>
            <a:pPr marL="342900" indent="-342900">
              <a:spcBef>
                <a:spcPct val="20000"/>
              </a:spcBef>
              <a:buChar char="•"/>
            </a:pPr>
            <a:endParaRPr lang="en-US" altLang="zh-CN" sz="1800" b="1" dirty="0">
              <a:latin typeface="+mn-lt"/>
            </a:endParaRPr>
          </a:p>
          <a:p>
            <a:pPr marL="342900" indent="-342900">
              <a:spcBef>
                <a:spcPct val="20000"/>
              </a:spcBef>
              <a:buChar char="•"/>
            </a:pPr>
            <a:endParaRPr lang="en-US" altLang="zh-CN" sz="1800" b="1" dirty="0">
              <a:latin typeface="+mn-lt"/>
            </a:endParaRPr>
          </a:p>
          <a:p>
            <a:pPr marL="342900" indent="-342900">
              <a:spcBef>
                <a:spcPct val="20000"/>
              </a:spcBef>
              <a:buChar char="•"/>
            </a:pPr>
            <a:endParaRPr lang="en-US" altLang="zh-CN" sz="1800" b="1" dirty="0">
              <a:latin typeface="+mn-lt"/>
            </a:endParaRPr>
          </a:p>
          <a:p>
            <a:pPr marL="342900" indent="-342900">
              <a:spcBef>
                <a:spcPct val="20000"/>
              </a:spcBef>
              <a:buChar char="•"/>
            </a:pPr>
            <a:endParaRPr lang="en-US" altLang="zh-CN" sz="1800" b="1" dirty="0">
              <a:latin typeface="+mn-lt"/>
            </a:endParaRPr>
          </a:p>
        </p:txBody>
      </p:sp>
      <p:sp>
        <p:nvSpPr>
          <p:cNvPr id="2" name="矩形 1">
            <a:extLst>
              <a:ext uri="{FF2B5EF4-FFF2-40B4-BE49-F238E27FC236}">
                <a16:creationId xmlns:a16="http://schemas.microsoft.com/office/drawing/2014/main" id="{66709C8E-5DEC-4C70-A67E-C04D6A146D59}"/>
              </a:ext>
            </a:extLst>
          </p:cNvPr>
          <p:cNvSpPr/>
          <p:nvPr/>
        </p:nvSpPr>
        <p:spPr bwMode="auto">
          <a:xfrm>
            <a:off x="1786261" y="3594276"/>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9" name="矩形 8">
            <a:extLst>
              <a:ext uri="{FF2B5EF4-FFF2-40B4-BE49-F238E27FC236}">
                <a16:creationId xmlns:a16="http://schemas.microsoft.com/office/drawing/2014/main" id="{C40E81EC-36EA-407C-B111-58F6BCA85ABB}"/>
              </a:ext>
            </a:extLst>
          </p:cNvPr>
          <p:cNvSpPr/>
          <p:nvPr/>
        </p:nvSpPr>
        <p:spPr bwMode="auto">
          <a:xfrm>
            <a:off x="4338961" y="3594276"/>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0" name="矩形 9">
            <a:extLst>
              <a:ext uri="{FF2B5EF4-FFF2-40B4-BE49-F238E27FC236}">
                <a16:creationId xmlns:a16="http://schemas.microsoft.com/office/drawing/2014/main" id="{7F50EC41-75A3-4741-9150-E4B678EEFB69}"/>
              </a:ext>
            </a:extLst>
          </p:cNvPr>
          <p:cNvSpPr/>
          <p:nvPr/>
        </p:nvSpPr>
        <p:spPr bwMode="auto">
          <a:xfrm>
            <a:off x="5715000" y="3594276"/>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7" name="乘号 6">
            <a:extLst>
              <a:ext uri="{FF2B5EF4-FFF2-40B4-BE49-F238E27FC236}">
                <a16:creationId xmlns:a16="http://schemas.microsoft.com/office/drawing/2014/main" id="{2F3C439A-EB45-4958-A58F-072A8A499C20}"/>
              </a:ext>
            </a:extLst>
          </p:cNvPr>
          <p:cNvSpPr/>
          <p:nvPr/>
        </p:nvSpPr>
        <p:spPr bwMode="auto">
          <a:xfrm>
            <a:off x="3382022" y="3422826"/>
            <a:ext cx="723900" cy="723900"/>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1" name="文本框 10">
            <a:extLst>
              <a:ext uri="{FF2B5EF4-FFF2-40B4-BE49-F238E27FC236}">
                <a16:creationId xmlns:a16="http://schemas.microsoft.com/office/drawing/2014/main" id="{868F6B02-B63B-4216-9409-6CC82AF1E03A}"/>
              </a:ext>
            </a:extLst>
          </p:cNvPr>
          <p:cNvSpPr txBox="1"/>
          <p:nvPr/>
        </p:nvSpPr>
        <p:spPr>
          <a:xfrm>
            <a:off x="1949759" y="3959178"/>
            <a:ext cx="1210322" cy="523220"/>
          </a:xfrm>
          <a:prstGeom prst="rect">
            <a:avLst/>
          </a:prstGeom>
          <a:noFill/>
        </p:spPr>
        <p:txBody>
          <a:bodyPr wrap="square" rtlCol="0">
            <a:spAutoFit/>
          </a:bodyPr>
          <a:lstStyle/>
          <a:p>
            <a:r>
              <a:rPr lang="en-US" altLang="zh-CN" sz="1400" dirty="0"/>
              <a:t>20 MHz only non-AP STAs</a:t>
            </a:r>
            <a:endParaRPr lang="zh-CN" altLang="en-US" sz="1400" dirty="0"/>
          </a:p>
        </p:txBody>
      </p:sp>
      <p:sp>
        <p:nvSpPr>
          <p:cNvPr id="12" name="文本框 11">
            <a:extLst>
              <a:ext uri="{FF2B5EF4-FFF2-40B4-BE49-F238E27FC236}">
                <a16:creationId xmlns:a16="http://schemas.microsoft.com/office/drawing/2014/main" id="{0F7F1E6D-6E2D-4624-8EB7-6EBA5219DF25}"/>
              </a:ext>
            </a:extLst>
          </p:cNvPr>
          <p:cNvSpPr txBox="1"/>
          <p:nvPr/>
        </p:nvSpPr>
        <p:spPr>
          <a:xfrm>
            <a:off x="5289874" y="3959178"/>
            <a:ext cx="1210322" cy="523220"/>
          </a:xfrm>
          <a:prstGeom prst="rect">
            <a:avLst/>
          </a:prstGeom>
          <a:noFill/>
        </p:spPr>
        <p:txBody>
          <a:bodyPr wrap="square" rtlCol="0">
            <a:spAutoFit/>
          </a:bodyPr>
          <a:lstStyle/>
          <a:p>
            <a:r>
              <a:rPr lang="en-US" altLang="zh-CN" sz="1400" dirty="0"/>
              <a:t>80 MHz only non-AP STAs</a:t>
            </a:r>
            <a:endParaRPr lang="zh-CN" altLang="en-US" sz="1400" dirty="0"/>
          </a:p>
        </p:txBody>
      </p:sp>
      <p:sp>
        <p:nvSpPr>
          <p:cNvPr id="13" name="文本框 12">
            <a:extLst>
              <a:ext uri="{FF2B5EF4-FFF2-40B4-BE49-F238E27FC236}">
                <a16:creationId xmlns:a16="http://schemas.microsoft.com/office/drawing/2014/main" id="{B9528905-DE4E-4C0B-8F7E-F1BA8C726148}"/>
              </a:ext>
            </a:extLst>
          </p:cNvPr>
          <p:cNvSpPr txBox="1"/>
          <p:nvPr/>
        </p:nvSpPr>
        <p:spPr>
          <a:xfrm>
            <a:off x="1705622" y="3189472"/>
            <a:ext cx="1676400" cy="307777"/>
          </a:xfrm>
          <a:prstGeom prst="rect">
            <a:avLst/>
          </a:prstGeom>
          <a:noFill/>
        </p:spPr>
        <p:txBody>
          <a:bodyPr wrap="square" rtlCol="0">
            <a:spAutoFit/>
          </a:bodyPr>
          <a:lstStyle/>
          <a:p>
            <a:r>
              <a:rPr lang="en-US" altLang="zh-CN" sz="1400" dirty="0" err="1"/>
              <a:t>Dist</a:t>
            </a:r>
            <a:r>
              <a:rPr lang="en-US" altLang="zh-CN" sz="1400" dirty="0"/>
              <a:t> BW = 20 MHz</a:t>
            </a:r>
            <a:endParaRPr lang="zh-CN" altLang="en-US" sz="1400" dirty="0"/>
          </a:p>
        </p:txBody>
      </p:sp>
      <p:sp>
        <p:nvSpPr>
          <p:cNvPr id="14" name="文本框 13">
            <a:extLst>
              <a:ext uri="{FF2B5EF4-FFF2-40B4-BE49-F238E27FC236}">
                <a16:creationId xmlns:a16="http://schemas.microsoft.com/office/drawing/2014/main" id="{63856CFE-7BA8-4267-ACD7-2A61F5A7DB0F}"/>
              </a:ext>
            </a:extLst>
          </p:cNvPr>
          <p:cNvSpPr txBox="1"/>
          <p:nvPr/>
        </p:nvSpPr>
        <p:spPr>
          <a:xfrm>
            <a:off x="4875213" y="3189472"/>
            <a:ext cx="1676400" cy="307777"/>
          </a:xfrm>
          <a:prstGeom prst="rect">
            <a:avLst/>
          </a:prstGeom>
          <a:noFill/>
        </p:spPr>
        <p:txBody>
          <a:bodyPr wrap="square" rtlCol="0">
            <a:spAutoFit/>
          </a:bodyPr>
          <a:lstStyle/>
          <a:p>
            <a:r>
              <a:rPr lang="en-US" altLang="zh-CN" sz="1400" dirty="0" err="1"/>
              <a:t>Dist</a:t>
            </a:r>
            <a:r>
              <a:rPr lang="en-US" altLang="zh-CN" sz="1400" dirty="0"/>
              <a:t> BW = 40 MHz</a:t>
            </a:r>
            <a:endParaRPr lang="zh-CN" altLang="en-US" sz="1400" dirty="0"/>
          </a:p>
        </p:txBody>
      </p:sp>
    </p:spTree>
    <p:extLst>
      <p:ext uri="{BB962C8B-B14F-4D97-AF65-F5344CB8AC3E}">
        <p14:creationId xmlns:p14="http://schemas.microsoft.com/office/powerpoint/2010/main" val="528528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4</a:t>
            </a:fld>
            <a:endParaRPr lang="en-US"/>
          </a:p>
        </p:txBody>
      </p:sp>
      <p:sp>
        <p:nvSpPr>
          <p:cNvPr id="4" name="标题 3"/>
          <p:cNvSpPr>
            <a:spLocks noGrp="1"/>
          </p:cNvSpPr>
          <p:nvPr>
            <p:ph type="title"/>
          </p:nvPr>
        </p:nvSpPr>
        <p:spPr>
          <a:xfrm>
            <a:off x="685800" y="685800"/>
            <a:ext cx="7772400" cy="450669"/>
          </a:xfrm>
        </p:spPr>
        <p:txBody>
          <a:bodyPr/>
          <a:lstStyle/>
          <a:p>
            <a:r>
              <a:rPr lang="en-US" altLang="zh-CN" dirty="0"/>
              <a:t>Distribution bandwidth</a:t>
            </a:r>
          </a:p>
        </p:txBody>
      </p:sp>
      <p:sp>
        <p:nvSpPr>
          <p:cNvPr id="8" name="文本框 7"/>
          <p:cNvSpPr txBox="1"/>
          <p:nvPr/>
        </p:nvSpPr>
        <p:spPr>
          <a:xfrm>
            <a:off x="419100" y="1295400"/>
            <a:ext cx="8305800" cy="3717941"/>
          </a:xfrm>
          <a:prstGeom prst="rect">
            <a:avLst/>
          </a:prstGeom>
          <a:noFill/>
        </p:spPr>
        <p:txBody>
          <a:bodyPr wrap="square" rtlCol="0">
            <a:spAutoFit/>
          </a:bodyPr>
          <a:lstStyle/>
          <a:p>
            <a:pPr marL="342900" indent="-342900">
              <a:spcBef>
                <a:spcPct val="20000"/>
              </a:spcBef>
              <a:buChar char="•"/>
            </a:pPr>
            <a:r>
              <a:rPr lang="en-US" altLang="zh-CN" sz="1800" b="1" dirty="0">
                <a:latin typeface="+mn-lt"/>
              </a:rPr>
              <a:t>In [1], distribution BW of 20, 40 and 80 MHz has been proposed. </a:t>
            </a:r>
          </a:p>
          <a:p>
            <a:pPr marL="800100" lvl="1" indent="-342900">
              <a:spcBef>
                <a:spcPct val="20000"/>
              </a:spcBef>
              <a:buChar char="•"/>
            </a:pPr>
            <a:r>
              <a:rPr lang="en-US" altLang="zh-CN" sz="1600" dirty="0">
                <a:latin typeface="+mn-lt"/>
              </a:rPr>
              <a:t>20 MHz and 80 MHz are essential when preamble puncturing and 20 MHz only or 80MHz only non-AP STA exist. </a:t>
            </a:r>
          </a:p>
          <a:p>
            <a:pPr marL="800100" lvl="1" indent="-342900">
              <a:spcBef>
                <a:spcPct val="20000"/>
              </a:spcBef>
              <a:buChar char="•"/>
            </a:pPr>
            <a:r>
              <a:rPr lang="en-US" altLang="zh-CN" sz="1600" dirty="0">
                <a:latin typeface="+mn-lt"/>
              </a:rPr>
              <a:t>40 MHz is good for a 40 MHz PPDU. For 80 MHz PPDU or above, 40 MHz can be replaced by two 20 MHz distribution bandwidth too. Whether to have 40 MHz distributed bandwidth can be further discussed for PPDU with bandwidth of 80 MHz or above.</a:t>
            </a:r>
          </a:p>
          <a:p>
            <a:pPr marL="800100" lvl="1" indent="-342900">
              <a:spcBef>
                <a:spcPct val="20000"/>
              </a:spcBef>
              <a:buChar char="•"/>
            </a:pPr>
            <a:endParaRPr lang="en-US" altLang="zh-CN" sz="1600" dirty="0">
              <a:latin typeface="+mn-lt"/>
            </a:endParaRPr>
          </a:p>
          <a:p>
            <a:pPr marL="342900" indent="-342900">
              <a:spcBef>
                <a:spcPct val="20000"/>
              </a:spcBef>
              <a:buChar char="•"/>
            </a:pPr>
            <a:endParaRPr lang="en-US" altLang="zh-CN" sz="1600" b="1" dirty="0">
              <a:latin typeface="+mn-lt"/>
            </a:endParaRPr>
          </a:p>
          <a:p>
            <a:pPr marL="342900" indent="-342900">
              <a:spcBef>
                <a:spcPct val="20000"/>
              </a:spcBef>
              <a:buChar char="•"/>
            </a:pPr>
            <a:endParaRPr lang="en-US" altLang="zh-CN" sz="1600" b="1" dirty="0">
              <a:latin typeface="+mn-lt"/>
            </a:endParaRPr>
          </a:p>
          <a:p>
            <a:pPr marL="342900" indent="-342900">
              <a:spcBef>
                <a:spcPct val="20000"/>
              </a:spcBef>
              <a:buChar char="•"/>
            </a:pPr>
            <a:endParaRPr lang="en-US" altLang="zh-CN" sz="1600" b="1" dirty="0">
              <a:latin typeface="+mn-lt"/>
            </a:endParaRPr>
          </a:p>
          <a:p>
            <a:pPr marL="342900" indent="-342900">
              <a:spcBef>
                <a:spcPct val="20000"/>
              </a:spcBef>
              <a:buChar char="•"/>
            </a:pPr>
            <a:endParaRPr lang="en-US" altLang="zh-CN" sz="1600" b="1" dirty="0">
              <a:latin typeface="+mn-lt"/>
            </a:endParaRPr>
          </a:p>
          <a:p>
            <a:pPr marL="342900" indent="-342900">
              <a:spcBef>
                <a:spcPct val="20000"/>
              </a:spcBef>
              <a:buChar char="•"/>
            </a:pPr>
            <a:endParaRPr lang="en-US" altLang="zh-CN" sz="1600" b="1" dirty="0">
              <a:latin typeface="+mn-lt"/>
            </a:endParaRPr>
          </a:p>
        </p:txBody>
      </p:sp>
      <p:sp>
        <p:nvSpPr>
          <p:cNvPr id="5" name="矩形 4">
            <a:extLst>
              <a:ext uri="{FF2B5EF4-FFF2-40B4-BE49-F238E27FC236}">
                <a16:creationId xmlns:a16="http://schemas.microsoft.com/office/drawing/2014/main" id="{AC8C5F90-03AE-49CC-ABF9-05151C2C1B49}"/>
              </a:ext>
            </a:extLst>
          </p:cNvPr>
          <p:cNvSpPr/>
          <p:nvPr/>
        </p:nvSpPr>
        <p:spPr bwMode="auto">
          <a:xfrm>
            <a:off x="1786261" y="3896753"/>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6" name="矩形 5">
            <a:extLst>
              <a:ext uri="{FF2B5EF4-FFF2-40B4-BE49-F238E27FC236}">
                <a16:creationId xmlns:a16="http://schemas.microsoft.com/office/drawing/2014/main" id="{3671AEFD-A4A3-4306-A64C-03CC9FA31B72}"/>
              </a:ext>
            </a:extLst>
          </p:cNvPr>
          <p:cNvSpPr/>
          <p:nvPr/>
        </p:nvSpPr>
        <p:spPr bwMode="auto">
          <a:xfrm>
            <a:off x="4338961" y="3896753"/>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7" name="矩形 6">
            <a:extLst>
              <a:ext uri="{FF2B5EF4-FFF2-40B4-BE49-F238E27FC236}">
                <a16:creationId xmlns:a16="http://schemas.microsoft.com/office/drawing/2014/main" id="{866EFC0A-8418-49E4-A48B-DDCFE3CCBB7C}"/>
              </a:ext>
            </a:extLst>
          </p:cNvPr>
          <p:cNvSpPr/>
          <p:nvPr/>
        </p:nvSpPr>
        <p:spPr bwMode="auto">
          <a:xfrm>
            <a:off x="5715000" y="3896753"/>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9" name="乘号 8">
            <a:extLst>
              <a:ext uri="{FF2B5EF4-FFF2-40B4-BE49-F238E27FC236}">
                <a16:creationId xmlns:a16="http://schemas.microsoft.com/office/drawing/2014/main" id="{33B58DC9-A3CC-4857-BAF5-5F771F2B7B7E}"/>
              </a:ext>
            </a:extLst>
          </p:cNvPr>
          <p:cNvSpPr/>
          <p:nvPr/>
        </p:nvSpPr>
        <p:spPr bwMode="auto">
          <a:xfrm>
            <a:off x="3382022" y="3725303"/>
            <a:ext cx="723900" cy="723900"/>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0" name="文本框 9">
            <a:extLst>
              <a:ext uri="{FF2B5EF4-FFF2-40B4-BE49-F238E27FC236}">
                <a16:creationId xmlns:a16="http://schemas.microsoft.com/office/drawing/2014/main" id="{BC9CF421-F60F-4AE0-A612-A2133E1827FA}"/>
              </a:ext>
            </a:extLst>
          </p:cNvPr>
          <p:cNvSpPr txBox="1"/>
          <p:nvPr/>
        </p:nvSpPr>
        <p:spPr>
          <a:xfrm>
            <a:off x="1949759" y="4261655"/>
            <a:ext cx="1210322" cy="523220"/>
          </a:xfrm>
          <a:prstGeom prst="rect">
            <a:avLst/>
          </a:prstGeom>
          <a:noFill/>
        </p:spPr>
        <p:txBody>
          <a:bodyPr wrap="square" rtlCol="0">
            <a:spAutoFit/>
          </a:bodyPr>
          <a:lstStyle/>
          <a:p>
            <a:r>
              <a:rPr lang="en-US" altLang="zh-CN" sz="1400" dirty="0"/>
              <a:t>20 MHz only non-AP STAs</a:t>
            </a:r>
            <a:endParaRPr lang="zh-CN" altLang="en-US" sz="1400" dirty="0"/>
          </a:p>
        </p:txBody>
      </p:sp>
      <p:sp>
        <p:nvSpPr>
          <p:cNvPr id="11" name="文本框 10">
            <a:extLst>
              <a:ext uri="{FF2B5EF4-FFF2-40B4-BE49-F238E27FC236}">
                <a16:creationId xmlns:a16="http://schemas.microsoft.com/office/drawing/2014/main" id="{7A2B5309-DB84-4977-B793-D6B18E481D9A}"/>
              </a:ext>
            </a:extLst>
          </p:cNvPr>
          <p:cNvSpPr txBox="1"/>
          <p:nvPr/>
        </p:nvSpPr>
        <p:spPr>
          <a:xfrm>
            <a:off x="5289874" y="4261655"/>
            <a:ext cx="1210322" cy="523220"/>
          </a:xfrm>
          <a:prstGeom prst="rect">
            <a:avLst/>
          </a:prstGeom>
          <a:noFill/>
        </p:spPr>
        <p:txBody>
          <a:bodyPr wrap="square" rtlCol="0">
            <a:spAutoFit/>
          </a:bodyPr>
          <a:lstStyle/>
          <a:p>
            <a:r>
              <a:rPr lang="en-US" altLang="zh-CN" sz="1400" dirty="0"/>
              <a:t>80 MHz only non-AP STAs</a:t>
            </a:r>
            <a:endParaRPr lang="zh-CN" altLang="en-US" sz="1400" dirty="0"/>
          </a:p>
        </p:txBody>
      </p:sp>
      <p:sp>
        <p:nvSpPr>
          <p:cNvPr id="12" name="文本框 11">
            <a:extLst>
              <a:ext uri="{FF2B5EF4-FFF2-40B4-BE49-F238E27FC236}">
                <a16:creationId xmlns:a16="http://schemas.microsoft.com/office/drawing/2014/main" id="{06F05C33-8F36-4490-B8BA-9616F4EACC17}"/>
              </a:ext>
            </a:extLst>
          </p:cNvPr>
          <p:cNvSpPr txBox="1"/>
          <p:nvPr/>
        </p:nvSpPr>
        <p:spPr>
          <a:xfrm>
            <a:off x="1705622" y="3491949"/>
            <a:ext cx="1676400" cy="307777"/>
          </a:xfrm>
          <a:prstGeom prst="rect">
            <a:avLst/>
          </a:prstGeom>
          <a:noFill/>
        </p:spPr>
        <p:txBody>
          <a:bodyPr wrap="square" rtlCol="0">
            <a:spAutoFit/>
          </a:bodyPr>
          <a:lstStyle/>
          <a:p>
            <a:r>
              <a:rPr lang="en-US" altLang="zh-CN" sz="1400" dirty="0" err="1"/>
              <a:t>Dist</a:t>
            </a:r>
            <a:r>
              <a:rPr lang="en-US" altLang="zh-CN" sz="1400" dirty="0"/>
              <a:t> BW = 20 MHz</a:t>
            </a:r>
            <a:endParaRPr lang="zh-CN" altLang="en-US" sz="1400" dirty="0"/>
          </a:p>
        </p:txBody>
      </p:sp>
      <p:sp>
        <p:nvSpPr>
          <p:cNvPr id="13" name="文本框 12">
            <a:extLst>
              <a:ext uri="{FF2B5EF4-FFF2-40B4-BE49-F238E27FC236}">
                <a16:creationId xmlns:a16="http://schemas.microsoft.com/office/drawing/2014/main" id="{A335FE2F-52A9-45DB-9342-40F9D00D3452}"/>
              </a:ext>
            </a:extLst>
          </p:cNvPr>
          <p:cNvSpPr txBox="1"/>
          <p:nvPr/>
        </p:nvSpPr>
        <p:spPr>
          <a:xfrm>
            <a:off x="4038600" y="3548080"/>
            <a:ext cx="1676400" cy="307777"/>
          </a:xfrm>
          <a:prstGeom prst="rect">
            <a:avLst/>
          </a:prstGeom>
          <a:noFill/>
        </p:spPr>
        <p:txBody>
          <a:bodyPr wrap="square" rtlCol="0">
            <a:spAutoFit/>
          </a:bodyPr>
          <a:lstStyle/>
          <a:p>
            <a:r>
              <a:rPr lang="en-US" altLang="zh-CN" sz="1400" dirty="0" err="1"/>
              <a:t>Dist</a:t>
            </a:r>
            <a:r>
              <a:rPr lang="en-US" altLang="zh-CN" sz="1400" dirty="0"/>
              <a:t> BW = 20 MHz</a:t>
            </a:r>
            <a:endParaRPr lang="zh-CN" altLang="en-US" sz="1400" dirty="0"/>
          </a:p>
        </p:txBody>
      </p:sp>
      <p:sp>
        <p:nvSpPr>
          <p:cNvPr id="14" name="文本框 13">
            <a:extLst>
              <a:ext uri="{FF2B5EF4-FFF2-40B4-BE49-F238E27FC236}">
                <a16:creationId xmlns:a16="http://schemas.microsoft.com/office/drawing/2014/main" id="{2E02085A-F026-4338-A775-5DF54D453519}"/>
              </a:ext>
            </a:extLst>
          </p:cNvPr>
          <p:cNvSpPr txBox="1"/>
          <p:nvPr/>
        </p:nvSpPr>
        <p:spPr>
          <a:xfrm>
            <a:off x="5638800" y="3548080"/>
            <a:ext cx="1676400" cy="307777"/>
          </a:xfrm>
          <a:prstGeom prst="rect">
            <a:avLst/>
          </a:prstGeom>
          <a:noFill/>
        </p:spPr>
        <p:txBody>
          <a:bodyPr wrap="square" rtlCol="0">
            <a:spAutoFit/>
          </a:bodyPr>
          <a:lstStyle/>
          <a:p>
            <a:r>
              <a:rPr lang="en-US" altLang="zh-CN" sz="1400" dirty="0" err="1"/>
              <a:t>Dist</a:t>
            </a:r>
            <a:r>
              <a:rPr lang="en-US" altLang="zh-CN" sz="1400" dirty="0"/>
              <a:t> BW = 20 MHz</a:t>
            </a:r>
            <a:endParaRPr lang="zh-CN" altLang="en-US" sz="1400" dirty="0"/>
          </a:p>
        </p:txBody>
      </p:sp>
      <p:sp>
        <p:nvSpPr>
          <p:cNvPr id="15" name="文本框 14">
            <a:extLst>
              <a:ext uri="{FF2B5EF4-FFF2-40B4-BE49-F238E27FC236}">
                <a16:creationId xmlns:a16="http://schemas.microsoft.com/office/drawing/2014/main" id="{7CEBB812-1E8C-481E-B3CD-2543CB18FB03}"/>
              </a:ext>
            </a:extLst>
          </p:cNvPr>
          <p:cNvSpPr txBox="1"/>
          <p:nvPr/>
        </p:nvSpPr>
        <p:spPr>
          <a:xfrm>
            <a:off x="5024761" y="4995888"/>
            <a:ext cx="1676400" cy="307777"/>
          </a:xfrm>
          <a:prstGeom prst="rect">
            <a:avLst/>
          </a:prstGeom>
          <a:noFill/>
        </p:spPr>
        <p:txBody>
          <a:bodyPr wrap="square" rtlCol="0">
            <a:spAutoFit/>
          </a:bodyPr>
          <a:lstStyle/>
          <a:p>
            <a:r>
              <a:rPr lang="en-US" altLang="zh-CN" sz="1400" dirty="0" err="1"/>
              <a:t>Dist</a:t>
            </a:r>
            <a:r>
              <a:rPr lang="en-US" altLang="zh-CN" sz="1400" dirty="0"/>
              <a:t> BW = 40 MHz</a:t>
            </a:r>
            <a:endParaRPr lang="zh-CN" altLang="en-US" sz="1400" dirty="0"/>
          </a:p>
        </p:txBody>
      </p:sp>
      <p:sp>
        <p:nvSpPr>
          <p:cNvPr id="16" name="文本框 15">
            <a:extLst>
              <a:ext uri="{FF2B5EF4-FFF2-40B4-BE49-F238E27FC236}">
                <a16:creationId xmlns:a16="http://schemas.microsoft.com/office/drawing/2014/main" id="{AA170124-D2C8-4CEA-86FF-994B3F26B385}"/>
              </a:ext>
            </a:extLst>
          </p:cNvPr>
          <p:cNvSpPr txBox="1"/>
          <p:nvPr/>
        </p:nvSpPr>
        <p:spPr>
          <a:xfrm>
            <a:off x="7467600" y="4993346"/>
            <a:ext cx="762000" cy="307777"/>
          </a:xfrm>
          <a:prstGeom prst="rect">
            <a:avLst/>
          </a:prstGeom>
          <a:noFill/>
        </p:spPr>
        <p:txBody>
          <a:bodyPr wrap="square" rtlCol="0">
            <a:spAutoFit/>
          </a:bodyPr>
          <a:lstStyle/>
          <a:p>
            <a:r>
              <a:rPr lang="en-US" altLang="zh-CN" sz="1400" dirty="0" err="1"/>
              <a:t>Opt</a:t>
            </a:r>
            <a:r>
              <a:rPr lang="en-US" altLang="zh-CN" sz="1400" dirty="0"/>
              <a:t> 1</a:t>
            </a:r>
            <a:endParaRPr lang="zh-CN" altLang="en-US" sz="1400" dirty="0"/>
          </a:p>
        </p:txBody>
      </p:sp>
      <p:sp>
        <p:nvSpPr>
          <p:cNvPr id="17" name="文本框 16">
            <a:extLst>
              <a:ext uri="{FF2B5EF4-FFF2-40B4-BE49-F238E27FC236}">
                <a16:creationId xmlns:a16="http://schemas.microsoft.com/office/drawing/2014/main" id="{DBB42F6B-0191-406C-A386-56C21FFF36AA}"/>
              </a:ext>
            </a:extLst>
          </p:cNvPr>
          <p:cNvSpPr txBox="1"/>
          <p:nvPr/>
        </p:nvSpPr>
        <p:spPr>
          <a:xfrm>
            <a:off x="7467600" y="3894362"/>
            <a:ext cx="762000" cy="307777"/>
          </a:xfrm>
          <a:prstGeom prst="rect">
            <a:avLst/>
          </a:prstGeom>
          <a:noFill/>
        </p:spPr>
        <p:txBody>
          <a:bodyPr wrap="square" rtlCol="0">
            <a:spAutoFit/>
          </a:bodyPr>
          <a:lstStyle/>
          <a:p>
            <a:r>
              <a:rPr lang="en-US" altLang="zh-CN" sz="1400" dirty="0" err="1"/>
              <a:t>Opt</a:t>
            </a:r>
            <a:r>
              <a:rPr lang="en-US" altLang="zh-CN" sz="1400" dirty="0"/>
              <a:t> 2</a:t>
            </a:r>
            <a:endParaRPr lang="zh-CN" altLang="en-US" sz="1400" dirty="0"/>
          </a:p>
        </p:txBody>
      </p:sp>
    </p:spTree>
    <p:extLst>
      <p:ext uri="{BB962C8B-B14F-4D97-AF65-F5344CB8AC3E}">
        <p14:creationId xmlns:p14="http://schemas.microsoft.com/office/powerpoint/2010/main" val="3363503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5</a:t>
            </a:fld>
            <a:endParaRPr lang="en-US"/>
          </a:p>
        </p:txBody>
      </p:sp>
      <p:sp>
        <p:nvSpPr>
          <p:cNvPr id="4" name="标题 3"/>
          <p:cNvSpPr>
            <a:spLocks noGrp="1"/>
          </p:cNvSpPr>
          <p:nvPr>
            <p:ph type="title"/>
          </p:nvPr>
        </p:nvSpPr>
        <p:spPr>
          <a:xfrm>
            <a:off x="685800" y="685800"/>
            <a:ext cx="7772400" cy="450669"/>
          </a:xfrm>
        </p:spPr>
        <p:txBody>
          <a:bodyPr/>
          <a:lstStyle/>
          <a:p>
            <a:r>
              <a:rPr lang="en-US" altLang="zh-CN" dirty="0"/>
              <a:t>Distribution bandwidth</a:t>
            </a:r>
          </a:p>
        </p:txBody>
      </p:sp>
      <p:sp>
        <p:nvSpPr>
          <p:cNvPr id="8" name="文本框 7"/>
          <p:cNvSpPr txBox="1"/>
          <p:nvPr/>
        </p:nvSpPr>
        <p:spPr>
          <a:xfrm>
            <a:off x="419100" y="1589566"/>
            <a:ext cx="8305800" cy="1766637"/>
          </a:xfrm>
          <a:prstGeom prst="rect">
            <a:avLst/>
          </a:prstGeom>
          <a:noFill/>
        </p:spPr>
        <p:txBody>
          <a:bodyPr wrap="square" rtlCol="0">
            <a:spAutoFit/>
          </a:bodyPr>
          <a:lstStyle/>
          <a:p>
            <a:pPr marL="342900" indent="-342900">
              <a:spcBef>
                <a:spcPct val="20000"/>
              </a:spcBef>
              <a:buChar char="•"/>
            </a:pPr>
            <a:r>
              <a:rPr lang="en-US" altLang="zh-CN" sz="1600" b="1" dirty="0">
                <a:latin typeface="+mn-lt"/>
              </a:rPr>
              <a:t>Distribution BW of 160 MHz is also a valid option since:</a:t>
            </a:r>
          </a:p>
          <a:p>
            <a:pPr marL="800100" lvl="1" indent="-342900">
              <a:spcBef>
                <a:spcPct val="20000"/>
              </a:spcBef>
              <a:buChar char="•"/>
            </a:pPr>
            <a:r>
              <a:rPr lang="en-US" altLang="zh-CN" sz="1600" dirty="0">
                <a:latin typeface="+mn-lt"/>
              </a:rPr>
              <a:t>It is mandatory for AP to support 160 MHz in 6 GHz.</a:t>
            </a:r>
          </a:p>
          <a:p>
            <a:pPr marL="800100" lvl="1" indent="-342900">
              <a:spcBef>
                <a:spcPct val="20000"/>
              </a:spcBef>
              <a:buChar char="•"/>
            </a:pPr>
            <a:r>
              <a:rPr lang="en-US" altLang="zh-CN" sz="1600" dirty="0">
                <a:latin typeface="+mn-lt"/>
              </a:rPr>
              <a:t>160 MHz capable non-AP STA is also well sold in high-end market. Supporting a two user UL DRU OFDMA is a reasonable scenario.</a:t>
            </a:r>
          </a:p>
          <a:p>
            <a:pPr marL="1257300" lvl="2" indent="-342900">
              <a:spcBef>
                <a:spcPct val="20000"/>
              </a:spcBef>
              <a:buChar char="•"/>
            </a:pPr>
            <a:r>
              <a:rPr lang="en-US" altLang="zh-CN" sz="1600" dirty="0">
                <a:latin typeface="+mn-lt"/>
              </a:rPr>
              <a:t>Support up to 996-tone RU and try to avoid new segment parser design</a:t>
            </a:r>
          </a:p>
          <a:p>
            <a:pPr marL="800100" lvl="1" indent="-342900">
              <a:spcBef>
                <a:spcPct val="20000"/>
              </a:spcBef>
              <a:buChar char="•"/>
            </a:pPr>
            <a:r>
              <a:rPr lang="en-US" altLang="zh-CN" sz="1600" dirty="0">
                <a:latin typeface="+mn-lt"/>
              </a:rPr>
              <a:t>Achieve higher power boost gain for RU 106 or above (&gt;= 80 tones).</a:t>
            </a:r>
          </a:p>
        </p:txBody>
      </p:sp>
      <p:sp>
        <p:nvSpPr>
          <p:cNvPr id="15" name="矩形 14">
            <a:extLst>
              <a:ext uri="{FF2B5EF4-FFF2-40B4-BE49-F238E27FC236}">
                <a16:creationId xmlns:a16="http://schemas.microsoft.com/office/drawing/2014/main" id="{D30ACFF2-51A3-4356-B0BE-5E92B8DA9BD8}"/>
              </a:ext>
            </a:extLst>
          </p:cNvPr>
          <p:cNvSpPr/>
          <p:nvPr/>
        </p:nvSpPr>
        <p:spPr bwMode="auto">
          <a:xfrm>
            <a:off x="1786260" y="4310870"/>
            <a:ext cx="5224139" cy="36995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20" name="文本框 19">
            <a:extLst>
              <a:ext uri="{FF2B5EF4-FFF2-40B4-BE49-F238E27FC236}">
                <a16:creationId xmlns:a16="http://schemas.microsoft.com/office/drawing/2014/main" id="{AE2F9A2C-3209-4531-8C4A-25E7885233E7}"/>
              </a:ext>
            </a:extLst>
          </p:cNvPr>
          <p:cNvSpPr txBox="1"/>
          <p:nvPr/>
        </p:nvSpPr>
        <p:spPr>
          <a:xfrm>
            <a:off x="3733800" y="4680824"/>
            <a:ext cx="1540832" cy="307777"/>
          </a:xfrm>
          <a:prstGeom prst="rect">
            <a:avLst/>
          </a:prstGeom>
          <a:noFill/>
        </p:spPr>
        <p:txBody>
          <a:bodyPr wrap="square" rtlCol="0">
            <a:spAutoFit/>
          </a:bodyPr>
          <a:lstStyle/>
          <a:p>
            <a:r>
              <a:rPr lang="en-US" altLang="zh-CN" sz="1400" dirty="0"/>
              <a:t>BW = 160 MHz</a:t>
            </a:r>
            <a:endParaRPr lang="zh-CN" altLang="en-US" sz="1400" dirty="0"/>
          </a:p>
        </p:txBody>
      </p:sp>
      <p:sp>
        <p:nvSpPr>
          <p:cNvPr id="22" name="文本框 21">
            <a:extLst>
              <a:ext uri="{FF2B5EF4-FFF2-40B4-BE49-F238E27FC236}">
                <a16:creationId xmlns:a16="http://schemas.microsoft.com/office/drawing/2014/main" id="{121300D7-1487-46A6-8844-9D6C319E8F9F}"/>
              </a:ext>
            </a:extLst>
          </p:cNvPr>
          <p:cNvSpPr txBox="1"/>
          <p:nvPr/>
        </p:nvSpPr>
        <p:spPr>
          <a:xfrm>
            <a:off x="1823160" y="3951151"/>
            <a:ext cx="1676400" cy="307777"/>
          </a:xfrm>
          <a:prstGeom prst="rect">
            <a:avLst/>
          </a:prstGeom>
          <a:noFill/>
        </p:spPr>
        <p:txBody>
          <a:bodyPr wrap="square" rtlCol="0">
            <a:spAutoFit/>
          </a:bodyPr>
          <a:lstStyle/>
          <a:p>
            <a:r>
              <a:rPr lang="en-US" altLang="zh-CN" sz="1400" dirty="0"/>
              <a:t>DRU 996-1</a:t>
            </a:r>
            <a:endParaRPr lang="zh-CN" altLang="en-US" sz="1400" dirty="0"/>
          </a:p>
        </p:txBody>
      </p:sp>
      <p:sp>
        <p:nvSpPr>
          <p:cNvPr id="24" name="文本框 23">
            <a:extLst>
              <a:ext uri="{FF2B5EF4-FFF2-40B4-BE49-F238E27FC236}">
                <a16:creationId xmlns:a16="http://schemas.microsoft.com/office/drawing/2014/main" id="{0E73FCF5-FC14-44FC-80C8-99CF3DE36B2A}"/>
              </a:ext>
            </a:extLst>
          </p:cNvPr>
          <p:cNvSpPr txBox="1"/>
          <p:nvPr/>
        </p:nvSpPr>
        <p:spPr>
          <a:xfrm>
            <a:off x="2286000" y="3643374"/>
            <a:ext cx="1676400" cy="307777"/>
          </a:xfrm>
          <a:prstGeom prst="rect">
            <a:avLst/>
          </a:prstGeom>
          <a:noFill/>
        </p:spPr>
        <p:txBody>
          <a:bodyPr wrap="square" rtlCol="0">
            <a:spAutoFit/>
          </a:bodyPr>
          <a:lstStyle/>
          <a:p>
            <a:r>
              <a:rPr lang="en-US" altLang="zh-CN" sz="1400" dirty="0"/>
              <a:t>DRU 996-2</a:t>
            </a:r>
            <a:endParaRPr lang="zh-CN" altLang="en-US" sz="1400" dirty="0"/>
          </a:p>
        </p:txBody>
      </p:sp>
      <p:cxnSp>
        <p:nvCxnSpPr>
          <p:cNvPr id="5" name="直接连接符 4">
            <a:extLst>
              <a:ext uri="{FF2B5EF4-FFF2-40B4-BE49-F238E27FC236}">
                <a16:creationId xmlns:a16="http://schemas.microsoft.com/office/drawing/2014/main" id="{5751D9ED-54BD-481B-9470-192A92EE7BBE}"/>
              </a:ext>
            </a:extLst>
          </p:cNvPr>
          <p:cNvCxnSpPr/>
          <p:nvPr/>
        </p:nvCxnSpPr>
        <p:spPr bwMode="auto">
          <a:xfrm>
            <a:off x="1905000" y="4495800"/>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直接连接符 10">
            <a:extLst>
              <a:ext uri="{FF2B5EF4-FFF2-40B4-BE49-F238E27FC236}">
                <a16:creationId xmlns:a16="http://schemas.microsoft.com/office/drawing/2014/main" id="{C0FC746D-3C0C-4F8B-820B-DA184A53D376}"/>
              </a:ext>
            </a:extLst>
          </p:cNvPr>
          <p:cNvCxnSpPr/>
          <p:nvPr/>
        </p:nvCxnSpPr>
        <p:spPr bwMode="auto">
          <a:xfrm>
            <a:off x="1981200" y="4495800"/>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直接连接符 11">
            <a:extLst>
              <a:ext uri="{FF2B5EF4-FFF2-40B4-BE49-F238E27FC236}">
                <a16:creationId xmlns:a16="http://schemas.microsoft.com/office/drawing/2014/main" id="{935CE90A-1DF3-4BB6-B2E5-D40656A5525D}"/>
              </a:ext>
            </a:extLst>
          </p:cNvPr>
          <p:cNvCxnSpPr/>
          <p:nvPr/>
        </p:nvCxnSpPr>
        <p:spPr bwMode="auto">
          <a:xfrm>
            <a:off x="2057400" y="4495800"/>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直接连接符 12">
            <a:extLst>
              <a:ext uri="{FF2B5EF4-FFF2-40B4-BE49-F238E27FC236}">
                <a16:creationId xmlns:a16="http://schemas.microsoft.com/office/drawing/2014/main" id="{39DBB7C0-AA8F-4452-B1B6-47530E5D304B}"/>
              </a:ext>
            </a:extLst>
          </p:cNvPr>
          <p:cNvCxnSpPr/>
          <p:nvPr/>
        </p:nvCxnSpPr>
        <p:spPr bwMode="auto">
          <a:xfrm>
            <a:off x="2133600" y="4495800"/>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 name="直接连接符 13">
            <a:extLst>
              <a:ext uri="{FF2B5EF4-FFF2-40B4-BE49-F238E27FC236}">
                <a16:creationId xmlns:a16="http://schemas.microsoft.com/office/drawing/2014/main" id="{B305A701-7DEC-44F6-8177-EA5610C75C6F}"/>
              </a:ext>
            </a:extLst>
          </p:cNvPr>
          <p:cNvCxnSpPr/>
          <p:nvPr/>
        </p:nvCxnSpPr>
        <p:spPr bwMode="auto">
          <a:xfrm>
            <a:off x="2209800" y="4495800"/>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接连接符 15">
            <a:extLst>
              <a:ext uri="{FF2B5EF4-FFF2-40B4-BE49-F238E27FC236}">
                <a16:creationId xmlns:a16="http://schemas.microsoft.com/office/drawing/2014/main" id="{00012C5A-BBE3-4AF1-B272-928329105A22}"/>
              </a:ext>
            </a:extLst>
          </p:cNvPr>
          <p:cNvCxnSpPr/>
          <p:nvPr/>
        </p:nvCxnSpPr>
        <p:spPr bwMode="auto">
          <a:xfrm>
            <a:off x="2286000" y="4495800"/>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7" name="直接连接符 16">
            <a:extLst>
              <a:ext uri="{FF2B5EF4-FFF2-40B4-BE49-F238E27FC236}">
                <a16:creationId xmlns:a16="http://schemas.microsoft.com/office/drawing/2014/main" id="{1723F10F-0DB4-4A37-80C7-63D67437CA47}"/>
              </a:ext>
            </a:extLst>
          </p:cNvPr>
          <p:cNvCxnSpPr/>
          <p:nvPr/>
        </p:nvCxnSpPr>
        <p:spPr bwMode="auto">
          <a:xfrm>
            <a:off x="2362200" y="4495800"/>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a:extLst>
              <a:ext uri="{FF2B5EF4-FFF2-40B4-BE49-F238E27FC236}">
                <a16:creationId xmlns:a16="http://schemas.microsoft.com/office/drawing/2014/main" id="{FF2AE7FF-2730-4AF0-BB8D-0EF4C3385264}"/>
              </a:ext>
            </a:extLst>
          </p:cNvPr>
          <p:cNvCxnSpPr/>
          <p:nvPr/>
        </p:nvCxnSpPr>
        <p:spPr bwMode="auto">
          <a:xfrm>
            <a:off x="2438400" y="4495800"/>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6" name="文本框 5">
            <a:extLst>
              <a:ext uri="{FF2B5EF4-FFF2-40B4-BE49-F238E27FC236}">
                <a16:creationId xmlns:a16="http://schemas.microsoft.com/office/drawing/2014/main" id="{EB15564C-0577-4DF0-A642-C3C495CB6A95}"/>
              </a:ext>
            </a:extLst>
          </p:cNvPr>
          <p:cNvSpPr txBox="1"/>
          <p:nvPr/>
        </p:nvSpPr>
        <p:spPr>
          <a:xfrm>
            <a:off x="2429990" y="4403824"/>
            <a:ext cx="228596" cy="276999"/>
          </a:xfrm>
          <a:prstGeom prst="rect">
            <a:avLst/>
          </a:prstGeom>
          <a:noFill/>
        </p:spPr>
        <p:txBody>
          <a:bodyPr wrap="square" rtlCol="0">
            <a:spAutoFit/>
          </a:bodyPr>
          <a:lstStyle/>
          <a:p>
            <a:r>
              <a:rPr lang="en-US" altLang="zh-CN" dirty="0"/>
              <a:t>…</a:t>
            </a:r>
            <a:endParaRPr lang="zh-CN" altLang="en-US" dirty="0"/>
          </a:p>
        </p:txBody>
      </p:sp>
    </p:spTree>
    <p:extLst>
      <p:ext uri="{BB962C8B-B14F-4D97-AF65-F5344CB8AC3E}">
        <p14:creationId xmlns:p14="http://schemas.microsoft.com/office/powerpoint/2010/main" val="221950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a:t>
            </a:fld>
            <a:endParaRPr lang="en-US"/>
          </a:p>
        </p:txBody>
      </p:sp>
      <p:sp>
        <p:nvSpPr>
          <p:cNvPr id="4" name="标题 3"/>
          <p:cNvSpPr>
            <a:spLocks noGrp="1"/>
          </p:cNvSpPr>
          <p:nvPr>
            <p:ph type="title"/>
          </p:nvPr>
        </p:nvSpPr>
        <p:spPr>
          <a:xfrm>
            <a:off x="685800" y="685800"/>
            <a:ext cx="7772400" cy="450669"/>
          </a:xfrm>
        </p:spPr>
        <p:txBody>
          <a:bodyPr/>
          <a:lstStyle/>
          <a:p>
            <a:r>
              <a:rPr lang="en-US" altLang="zh-CN" dirty="0"/>
              <a:t>DRU operation mode</a:t>
            </a:r>
          </a:p>
        </p:txBody>
      </p:sp>
      <p:sp>
        <p:nvSpPr>
          <p:cNvPr id="8" name="文本框 7"/>
          <p:cNvSpPr txBox="1"/>
          <p:nvPr/>
        </p:nvSpPr>
        <p:spPr>
          <a:xfrm>
            <a:off x="419100" y="1295400"/>
            <a:ext cx="8305800" cy="5170646"/>
          </a:xfrm>
          <a:prstGeom prst="rect">
            <a:avLst/>
          </a:prstGeom>
          <a:noFill/>
        </p:spPr>
        <p:txBody>
          <a:bodyPr wrap="square" rtlCol="0">
            <a:spAutoFit/>
          </a:bodyPr>
          <a:lstStyle/>
          <a:p>
            <a:pPr marL="342900" indent="-342900">
              <a:spcBef>
                <a:spcPct val="20000"/>
              </a:spcBef>
              <a:buChar char="•"/>
            </a:pPr>
            <a:r>
              <a:rPr lang="en-US" altLang="zh-CN" sz="1800" b="1" dirty="0">
                <a:latin typeface="+mn-lt"/>
              </a:rPr>
              <a:t>In [1], a hybrid of </a:t>
            </a:r>
            <a:r>
              <a:rPr lang="en-US" altLang="zh-CN" sz="1800" b="1" dirty="0" err="1">
                <a:latin typeface="+mn-lt"/>
              </a:rPr>
              <a:t>dRU</a:t>
            </a:r>
            <a:r>
              <a:rPr lang="en-US" altLang="zh-CN" sz="1800" b="1" dirty="0">
                <a:latin typeface="+mn-lt"/>
              </a:rPr>
              <a:t> and </a:t>
            </a:r>
            <a:r>
              <a:rPr lang="en-US" altLang="zh-CN" sz="1800" b="1" dirty="0" err="1">
                <a:latin typeface="+mn-lt"/>
              </a:rPr>
              <a:t>rRU</a:t>
            </a:r>
            <a:r>
              <a:rPr lang="en-US" altLang="zh-CN" sz="1800" b="1" dirty="0">
                <a:latin typeface="+mn-lt"/>
              </a:rPr>
              <a:t> is proposed. This is valid when:</a:t>
            </a:r>
          </a:p>
          <a:p>
            <a:pPr marL="800100" lvl="1" indent="-342900">
              <a:spcBef>
                <a:spcPct val="20000"/>
              </a:spcBef>
              <a:buChar char="•"/>
            </a:pPr>
            <a:r>
              <a:rPr lang="en-US" altLang="zh-CN" sz="1600" dirty="0" err="1">
                <a:latin typeface="+mn-lt"/>
              </a:rPr>
              <a:t>dRU</a:t>
            </a:r>
            <a:r>
              <a:rPr lang="en-US" altLang="zh-CN" sz="1600" dirty="0">
                <a:latin typeface="+mn-lt"/>
              </a:rPr>
              <a:t> size which is equal to the distribution bandwidth is </a:t>
            </a:r>
            <a:r>
              <a:rPr lang="en-US" altLang="zh-CN" sz="1600" dirty="0" err="1">
                <a:latin typeface="+mn-lt"/>
              </a:rPr>
              <a:t>rRU</a:t>
            </a:r>
            <a:r>
              <a:rPr lang="en-US" altLang="zh-CN" sz="1600" dirty="0">
                <a:latin typeface="+mn-lt"/>
              </a:rPr>
              <a:t>.</a:t>
            </a:r>
          </a:p>
          <a:p>
            <a:pPr marL="800100" lvl="1" indent="-342900">
              <a:spcBef>
                <a:spcPct val="20000"/>
              </a:spcBef>
              <a:buChar char="•"/>
            </a:pPr>
            <a:r>
              <a:rPr lang="en-US" altLang="zh-CN" sz="1600" dirty="0" err="1">
                <a:latin typeface="+mn-lt"/>
              </a:rPr>
              <a:t>dRU</a:t>
            </a:r>
            <a:r>
              <a:rPr lang="en-US" altLang="zh-CN" sz="1600" dirty="0">
                <a:latin typeface="+mn-lt"/>
              </a:rPr>
              <a:t> capability (support or not)</a:t>
            </a:r>
          </a:p>
          <a:p>
            <a:pPr marL="342900" indent="-342900">
              <a:spcBef>
                <a:spcPct val="20000"/>
              </a:spcBef>
              <a:buChar char="•"/>
            </a:pPr>
            <a:r>
              <a:rPr lang="en-US" altLang="zh-CN" sz="1800" b="1" dirty="0">
                <a:latin typeface="+mn-lt"/>
              </a:rPr>
              <a:t>In [1], </a:t>
            </a:r>
            <a:r>
              <a:rPr lang="en-US" altLang="zh-CN" sz="1800" b="1" dirty="0" err="1">
                <a:latin typeface="+mn-lt"/>
              </a:rPr>
              <a:t>dRU</a:t>
            </a:r>
            <a:r>
              <a:rPr lang="en-US" altLang="zh-CN" sz="1800" b="1" dirty="0">
                <a:latin typeface="+mn-lt"/>
              </a:rPr>
              <a:t> only within BW 20/40/80 MHz, and a hybrid mode is supported within 160 MHz or 320 MHz, where each mode is per 80 MHz indicated. Whilst DRU over 160 MHz may also be possible.</a:t>
            </a: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342900" indent="-342900">
              <a:spcBef>
                <a:spcPct val="20000"/>
              </a:spcBef>
              <a:buChar char="•"/>
            </a:pPr>
            <a:r>
              <a:rPr lang="en-US" altLang="zh-CN" sz="1800" b="1" dirty="0"/>
              <a:t>For simplicity, an alternative solution would be: no hybrid is allowed.</a:t>
            </a:r>
          </a:p>
          <a:p>
            <a:pPr marL="800100" lvl="1" indent="-342900">
              <a:spcBef>
                <a:spcPct val="20000"/>
              </a:spcBef>
              <a:buChar char="•"/>
            </a:pPr>
            <a:r>
              <a:rPr lang="en-US" altLang="zh-CN" sz="1800" b="1" dirty="0"/>
              <a:t>May use A-PPDU instead to support a hybrid of </a:t>
            </a:r>
            <a:r>
              <a:rPr lang="en-US" altLang="zh-CN" sz="1800" b="1" dirty="0" err="1"/>
              <a:t>rRU</a:t>
            </a:r>
            <a:r>
              <a:rPr lang="en-US" altLang="zh-CN" sz="1800" b="1" dirty="0"/>
              <a:t> and </a:t>
            </a:r>
            <a:r>
              <a:rPr lang="en-US" altLang="zh-CN" sz="1800" b="1" dirty="0" err="1"/>
              <a:t>dRU</a:t>
            </a:r>
            <a:r>
              <a:rPr lang="en-US" altLang="zh-CN" sz="1800" b="1" dirty="0"/>
              <a:t>.</a:t>
            </a: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p:txBody>
      </p:sp>
      <p:sp>
        <p:nvSpPr>
          <p:cNvPr id="6" name="矩形 5">
            <a:extLst>
              <a:ext uri="{FF2B5EF4-FFF2-40B4-BE49-F238E27FC236}">
                <a16:creationId xmlns:a16="http://schemas.microsoft.com/office/drawing/2014/main" id="{FDB704FC-A3B0-4680-9EE0-8E76A3FBFE8B}"/>
              </a:ext>
            </a:extLst>
          </p:cNvPr>
          <p:cNvSpPr/>
          <p:nvPr/>
        </p:nvSpPr>
        <p:spPr bwMode="auto">
          <a:xfrm>
            <a:off x="1786261" y="3939675"/>
            <a:ext cx="118554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7" name="文本框 6">
            <a:extLst>
              <a:ext uri="{FF2B5EF4-FFF2-40B4-BE49-F238E27FC236}">
                <a16:creationId xmlns:a16="http://schemas.microsoft.com/office/drawing/2014/main" id="{D806DC37-17D9-464B-9A5F-F5318E1DB3B7}"/>
              </a:ext>
            </a:extLst>
          </p:cNvPr>
          <p:cNvSpPr txBox="1"/>
          <p:nvPr/>
        </p:nvSpPr>
        <p:spPr>
          <a:xfrm>
            <a:off x="5401785" y="4320675"/>
            <a:ext cx="1540832" cy="307777"/>
          </a:xfrm>
          <a:prstGeom prst="rect">
            <a:avLst/>
          </a:prstGeom>
          <a:noFill/>
        </p:spPr>
        <p:txBody>
          <a:bodyPr wrap="square" rtlCol="0">
            <a:spAutoFit/>
          </a:bodyPr>
          <a:lstStyle/>
          <a:p>
            <a:r>
              <a:rPr lang="en-US" altLang="zh-CN" sz="1400" dirty="0"/>
              <a:t>DBW = 160 MHz</a:t>
            </a:r>
            <a:endParaRPr lang="zh-CN" altLang="en-US" sz="1400" dirty="0"/>
          </a:p>
        </p:txBody>
      </p:sp>
      <p:sp>
        <p:nvSpPr>
          <p:cNvPr id="9" name="文本框 8">
            <a:extLst>
              <a:ext uri="{FF2B5EF4-FFF2-40B4-BE49-F238E27FC236}">
                <a16:creationId xmlns:a16="http://schemas.microsoft.com/office/drawing/2014/main" id="{ABAF06C3-B46C-4BA8-8402-0A089782F15F}"/>
              </a:ext>
            </a:extLst>
          </p:cNvPr>
          <p:cNvSpPr txBox="1"/>
          <p:nvPr/>
        </p:nvSpPr>
        <p:spPr>
          <a:xfrm>
            <a:off x="4938945" y="3631898"/>
            <a:ext cx="1676400" cy="307777"/>
          </a:xfrm>
          <a:prstGeom prst="rect">
            <a:avLst/>
          </a:prstGeom>
          <a:noFill/>
        </p:spPr>
        <p:txBody>
          <a:bodyPr wrap="square" rtlCol="0">
            <a:spAutoFit/>
          </a:bodyPr>
          <a:lstStyle/>
          <a:p>
            <a:r>
              <a:rPr lang="en-US" altLang="zh-CN" sz="1400" dirty="0"/>
              <a:t>DRU 996-3</a:t>
            </a:r>
            <a:endParaRPr lang="zh-CN" altLang="en-US" sz="1400" dirty="0"/>
          </a:p>
        </p:txBody>
      </p:sp>
      <p:sp>
        <p:nvSpPr>
          <p:cNvPr id="10" name="文本框 9">
            <a:extLst>
              <a:ext uri="{FF2B5EF4-FFF2-40B4-BE49-F238E27FC236}">
                <a16:creationId xmlns:a16="http://schemas.microsoft.com/office/drawing/2014/main" id="{01FA635F-9E1D-4E90-B947-246B4132662A}"/>
              </a:ext>
            </a:extLst>
          </p:cNvPr>
          <p:cNvSpPr txBox="1"/>
          <p:nvPr/>
        </p:nvSpPr>
        <p:spPr>
          <a:xfrm>
            <a:off x="5401785" y="3324121"/>
            <a:ext cx="1676400" cy="307777"/>
          </a:xfrm>
          <a:prstGeom prst="rect">
            <a:avLst/>
          </a:prstGeom>
          <a:noFill/>
        </p:spPr>
        <p:txBody>
          <a:bodyPr wrap="square" rtlCol="0">
            <a:spAutoFit/>
          </a:bodyPr>
          <a:lstStyle/>
          <a:p>
            <a:r>
              <a:rPr lang="en-US" altLang="zh-CN" sz="1400" dirty="0"/>
              <a:t>DRU 996-4</a:t>
            </a:r>
            <a:endParaRPr lang="zh-CN" altLang="en-US" sz="1400" dirty="0"/>
          </a:p>
        </p:txBody>
      </p:sp>
      <p:sp>
        <p:nvSpPr>
          <p:cNvPr id="11" name="矩形 10">
            <a:extLst>
              <a:ext uri="{FF2B5EF4-FFF2-40B4-BE49-F238E27FC236}">
                <a16:creationId xmlns:a16="http://schemas.microsoft.com/office/drawing/2014/main" id="{E1A6DD47-166C-4CFE-9738-895DE9C52FAD}"/>
              </a:ext>
            </a:extLst>
          </p:cNvPr>
          <p:cNvSpPr/>
          <p:nvPr/>
        </p:nvSpPr>
        <p:spPr bwMode="auto">
          <a:xfrm>
            <a:off x="3141030" y="3939675"/>
            <a:ext cx="118554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2" name="矩形 11">
            <a:extLst>
              <a:ext uri="{FF2B5EF4-FFF2-40B4-BE49-F238E27FC236}">
                <a16:creationId xmlns:a16="http://schemas.microsoft.com/office/drawing/2014/main" id="{35863171-C383-45EA-8F3E-2090556B6385}"/>
              </a:ext>
            </a:extLst>
          </p:cNvPr>
          <p:cNvSpPr/>
          <p:nvPr/>
        </p:nvSpPr>
        <p:spPr bwMode="auto">
          <a:xfrm>
            <a:off x="4516052" y="3939675"/>
            <a:ext cx="2722947"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3" name="文本框 12">
            <a:extLst>
              <a:ext uri="{FF2B5EF4-FFF2-40B4-BE49-F238E27FC236}">
                <a16:creationId xmlns:a16="http://schemas.microsoft.com/office/drawing/2014/main" id="{F787C5C5-1E44-4955-832B-7E706799986D}"/>
              </a:ext>
            </a:extLst>
          </p:cNvPr>
          <p:cNvSpPr txBox="1"/>
          <p:nvPr/>
        </p:nvSpPr>
        <p:spPr>
          <a:xfrm>
            <a:off x="3121888" y="4330549"/>
            <a:ext cx="1540832" cy="307777"/>
          </a:xfrm>
          <a:prstGeom prst="rect">
            <a:avLst/>
          </a:prstGeom>
          <a:noFill/>
        </p:spPr>
        <p:txBody>
          <a:bodyPr wrap="square" rtlCol="0">
            <a:spAutoFit/>
          </a:bodyPr>
          <a:lstStyle/>
          <a:p>
            <a:r>
              <a:rPr lang="en-US" altLang="zh-CN" sz="1400" dirty="0"/>
              <a:t>DBW = 80 MHz</a:t>
            </a:r>
            <a:endParaRPr lang="zh-CN" altLang="en-US" sz="1400" dirty="0"/>
          </a:p>
        </p:txBody>
      </p:sp>
      <p:sp>
        <p:nvSpPr>
          <p:cNvPr id="14" name="文本框 13">
            <a:extLst>
              <a:ext uri="{FF2B5EF4-FFF2-40B4-BE49-F238E27FC236}">
                <a16:creationId xmlns:a16="http://schemas.microsoft.com/office/drawing/2014/main" id="{CF0F012B-0392-4A94-9A52-BB8CDAFC2105}"/>
              </a:ext>
            </a:extLst>
          </p:cNvPr>
          <p:cNvSpPr txBox="1"/>
          <p:nvPr/>
        </p:nvSpPr>
        <p:spPr>
          <a:xfrm>
            <a:off x="2055090" y="4340423"/>
            <a:ext cx="1540832" cy="307777"/>
          </a:xfrm>
          <a:prstGeom prst="rect">
            <a:avLst/>
          </a:prstGeom>
          <a:noFill/>
        </p:spPr>
        <p:txBody>
          <a:bodyPr wrap="square" rtlCol="0">
            <a:spAutoFit/>
          </a:bodyPr>
          <a:lstStyle/>
          <a:p>
            <a:r>
              <a:rPr lang="en-US" altLang="zh-CN" sz="1400" dirty="0" err="1"/>
              <a:t>rRU</a:t>
            </a:r>
            <a:endParaRPr lang="zh-CN" altLang="en-US" sz="1400" dirty="0"/>
          </a:p>
        </p:txBody>
      </p:sp>
      <p:grpSp>
        <p:nvGrpSpPr>
          <p:cNvPr id="2" name="组合 1">
            <a:extLst>
              <a:ext uri="{FF2B5EF4-FFF2-40B4-BE49-F238E27FC236}">
                <a16:creationId xmlns:a16="http://schemas.microsoft.com/office/drawing/2014/main" id="{5766F51A-8E38-4C01-935C-A763BD6E4A64}"/>
              </a:ext>
            </a:extLst>
          </p:cNvPr>
          <p:cNvGrpSpPr/>
          <p:nvPr/>
        </p:nvGrpSpPr>
        <p:grpSpPr>
          <a:xfrm>
            <a:off x="4610100" y="4048359"/>
            <a:ext cx="753586" cy="276999"/>
            <a:chOff x="2904010" y="4724400"/>
            <a:chExt cx="753586" cy="276999"/>
          </a:xfrm>
        </p:grpSpPr>
        <p:cxnSp>
          <p:nvCxnSpPr>
            <p:cNvPr id="24" name="直接连接符 23">
              <a:extLst>
                <a:ext uri="{FF2B5EF4-FFF2-40B4-BE49-F238E27FC236}">
                  <a16:creationId xmlns:a16="http://schemas.microsoft.com/office/drawing/2014/main" id="{97A4A8F3-97EE-4AE6-8A0C-E2BE8D6B0D05}"/>
                </a:ext>
              </a:extLst>
            </p:cNvPr>
            <p:cNvCxnSpPr/>
            <p:nvPr/>
          </p:nvCxnSpPr>
          <p:spPr bwMode="auto">
            <a:xfrm>
              <a:off x="2904010" y="4816376"/>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直接连接符 24">
              <a:extLst>
                <a:ext uri="{FF2B5EF4-FFF2-40B4-BE49-F238E27FC236}">
                  <a16:creationId xmlns:a16="http://schemas.microsoft.com/office/drawing/2014/main" id="{6C1A0504-BF35-4E8F-910B-C1AA0AB8190E}"/>
                </a:ext>
              </a:extLst>
            </p:cNvPr>
            <p:cNvCxnSpPr/>
            <p:nvPr/>
          </p:nvCxnSpPr>
          <p:spPr bwMode="auto">
            <a:xfrm>
              <a:off x="2980210" y="4816376"/>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6" name="直接连接符 25">
              <a:extLst>
                <a:ext uri="{FF2B5EF4-FFF2-40B4-BE49-F238E27FC236}">
                  <a16:creationId xmlns:a16="http://schemas.microsoft.com/office/drawing/2014/main" id="{C2426DF1-A430-429F-B056-F63F8DC826C5}"/>
                </a:ext>
              </a:extLst>
            </p:cNvPr>
            <p:cNvCxnSpPr/>
            <p:nvPr/>
          </p:nvCxnSpPr>
          <p:spPr bwMode="auto">
            <a:xfrm>
              <a:off x="3056410" y="4816376"/>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直接连接符 26">
              <a:extLst>
                <a:ext uri="{FF2B5EF4-FFF2-40B4-BE49-F238E27FC236}">
                  <a16:creationId xmlns:a16="http://schemas.microsoft.com/office/drawing/2014/main" id="{60F5167D-AB8D-4926-B35F-466B0A59B7A6}"/>
                </a:ext>
              </a:extLst>
            </p:cNvPr>
            <p:cNvCxnSpPr/>
            <p:nvPr/>
          </p:nvCxnSpPr>
          <p:spPr bwMode="auto">
            <a:xfrm>
              <a:off x="3132610" y="4816376"/>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8" name="直接连接符 27">
              <a:extLst>
                <a:ext uri="{FF2B5EF4-FFF2-40B4-BE49-F238E27FC236}">
                  <a16:creationId xmlns:a16="http://schemas.microsoft.com/office/drawing/2014/main" id="{C727CAA7-53CD-4CF5-9C96-D65A1379D0EA}"/>
                </a:ext>
              </a:extLst>
            </p:cNvPr>
            <p:cNvCxnSpPr/>
            <p:nvPr/>
          </p:nvCxnSpPr>
          <p:spPr bwMode="auto">
            <a:xfrm>
              <a:off x="3208810" y="4816376"/>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直接连接符 28">
              <a:extLst>
                <a:ext uri="{FF2B5EF4-FFF2-40B4-BE49-F238E27FC236}">
                  <a16:creationId xmlns:a16="http://schemas.microsoft.com/office/drawing/2014/main" id="{084C065C-6B73-43DB-BAAC-06F0959D0CAA}"/>
                </a:ext>
              </a:extLst>
            </p:cNvPr>
            <p:cNvCxnSpPr/>
            <p:nvPr/>
          </p:nvCxnSpPr>
          <p:spPr bwMode="auto">
            <a:xfrm>
              <a:off x="3285010" y="4816376"/>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0" name="直接连接符 29">
              <a:extLst>
                <a:ext uri="{FF2B5EF4-FFF2-40B4-BE49-F238E27FC236}">
                  <a16:creationId xmlns:a16="http://schemas.microsoft.com/office/drawing/2014/main" id="{19D94FB6-BFEB-43DC-BD13-4018689848CF}"/>
                </a:ext>
              </a:extLst>
            </p:cNvPr>
            <p:cNvCxnSpPr/>
            <p:nvPr/>
          </p:nvCxnSpPr>
          <p:spPr bwMode="auto">
            <a:xfrm>
              <a:off x="3361210" y="4816376"/>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直接连接符 30">
              <a:extLst>
                <a:ext uri="{FF2B5EF4-FFF2-40B4-BE49-F238E27FC236}">
                  <a16:creationId xmlns:a16="http://schemas.microsoft.com/office/drawing/2014/main" id="{C1BEAAD3-F89D-4CCF-B42E-1246A202B2DE}"/>
                </a:ext>
              </a:extLst>
            </p:cNvPr>
            <p:cNvCxnSpPr/>
            <p:nvPr/>
          </p:nvCxnSpPr>
          <p:spPr bwMode="auto">
            <a:xfrm>
              <a:off x="3437410" y="4816376"/>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32" name="文本框 31">
              <a:extLst>
                <a:ext uri="{FF2B5EF4-FFF2-40B4-BE49-F238E27FC236}">
                  <a16:creationId xmlns:a16="http://schemas.microsoft.com/office/drawing/2014/main" id="{BD81393B-73E9-49CA-A942-BBE07AD74FBB}"/>
                </a:ext>
              </a:extLst>
            </p:cNvPr>
            <p:cNvSpPr txBox="1"/>
            <p:nvPr/>
          </p:nvSpPr>
          <p:spPr>
            <a:xfrm>
              <a:off x="3429000" y="4724400"/>
              <a:ext cx="228596" cy="276999"/>
            </a:xfrm>
            <a:prstGeom prst="rect">
              <a:avLst/>
            </a:prstGeom>
            <a:noFill/>
          </p:spPr>
          <p:txBody>
            <a:bodyPr wrap="square" rtlCol="0">
              <a:spAutoFit/>
            </a:bodyPr>
            <a:lstStyle/>
            <a:p>
              <a:r>
                <a:rPr lang="en-US" altLang="zh-CN" dirty="0"/>
                <a:t>…</a:t>
              </a:r>
              <a:endParaRPr lang="zh-CN" altLang="en-US" dirty="0"/>
            </a:p>
          </p:txBody>
        </p:sp>
      </p:grpSp>
    </p:spTree>
    <p:extLst>
      <p:ext uri="{BB962C8B-B14F-4D97-AF65-F5344CB8AC3E}">
        <p14:creationId xmlns:p14="http://schemas.microsoft.com/office/powerpoint/2010/main" val="3076847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1800" dirty="0"/>
              <a:t>Based on [1-3], we show our views regarding distribution bandwidth, DRU operation mode and signaling.</a:t>
            </a:r>
          </a:p>
          <a:p>
            <a:endParaRPr lang="en-US" altLang="zh-CN" sz="1800" dirty="0"/>
          </a:p>
          <a:p>
            <a:endParaRPr lang="en-US" altLang="zh-CN" sz="1800" dirty="0"/>
          </a:p>
          <a:p>
            <a:endParaRPr lang="en-US" altLang="zh-CN" sz="1800" dirty="0"/>
          </a:p>
          <a:p>
            <a:endParaRPr lang="en-US" altLang="zh-CN" sz="1800" dirty="0"/>
          </a:p>
          <a:p>
            <a:endParaRPr lang="en-US" altLang="zh-CN" sz="18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Summary</a:t>
            </a:r>
            <a:endParaRPr lang="zh-CN" altLang="en-US" dirty="0"/>
          </a:p>
        </p:txBody>
      </p:sp>
    </p:spTree>
    <p:extLst>
      <p:ext uri="{BB962C8B-B14F-4D97-AF65-F5344CB8AC3E}">
        <p14:creationId xmlns:p14="http://schemas.microsoft.com/office/powerpoint/2010/main" val="1984471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defines distributed bandwidth of 20 MHz, 40 MHz, 80 MHz and 160 </a:t>
            </a:r>
            <a:r>
              <a:rPr lang="en-US" altLang="zh-CN" sz="1600" dirty="0" err="1"/>
              <a:t>MHz.</a:t>
            </a:r>
            <a:endParaRPr lang="en-US" altLang="zh-CN" sz="1600" dirty="0"/>
          </a:p>
          <a:p>
            <a:pPr lvl="2"/>
            <a:endParaRPr lang="en-US" altLang="zh-CN" sz="1400" dirty="0"/>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#1</a:t>
            </a:r>
            <a:endParaRPr lang="zh-CN" altLang="en-US" dirty="0"/>
          </a:p>
        </p:txBody>
      </p:sp>
    </p:spTree>
    <p:extLst>
      <p:ext uri="{BB962C8B-B14F-4D97-AF65-F5344CB8AC3E}">
        <p14:creationId xmlns:p14="http://schemas.microsoft.com/office/powerpoint/2010/main" val="125400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defines distributed bandwidth that is smaller than 80 MHz for an 80 MHz PPDU.</a:t>
            </a:r>
          </a:p>
          <a:p>
            <a:pPr lvl="2"/>
            <a:r>
              <a:rPr lang="en-US" altLang="zh-CN" sz="1400" dirty="0"/>
              <a:t>The exact bandwidth of distributed bandwidth is TBD, and could be 20 MHz, 40 MHz or both.</a:t>
            </a:r>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9</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#2</a:t>
            </a:r>
            <a:endParaRPr lang="zh-CN" altLang="en-US" dirty="0"/>
          </a:p>
        </p:txBody>
      </p:sp>
    </p:spTree>
    <p:extLst>
      <p:ext uri="{BB962C8B-B14F-4D97-AF65-F5344CB8AC3E}">
        <p14:creationId xmlns:p14="http://schemas.microsoft.com/office/powerpoint/2010/main" val="32524959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110089</TotalTime>
  <Words>710</Words>
  <Application>Microsoft Office PowerPoint</Application>
  <PresentationFormat>全屏显示(4:3)</PresentationFormat>
  <Paragraphs>127</Paragraphs>
  <Slides>11</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ＭＳ Ｐゴシック</vt:lpstr>
      <vt:lpstr>宋体</vt:lpstr>
      <vt:lpstr>Times New Roman</vt:lpstr>
      <vt:lpstr>802-11-Submission</vt:lpstr>
      <vt:lpstr>Distribution bandwidth of DRU</vt:lpstr>
      <vt:lpstr>Recap on Distributed RU</vt:lpstr>
      <vt:lpstr>Distribution bandwidth</vt:lpstr>
      <vt:lpstr>Distribution bandwidth</vt:lpstr>
      <vt:lpstr>Distribution bandwidth</vt:lpstr>
      <vt:lpstr>DRU operation mode</vt:lpstr>
      <vt:lpstr>Summary</vt:lpstr>
      <vt:lpstr>Straw Poll #1</vt:lpstr>
      <vt:lpstr>Straw Poll #2</vt:lpstr>
      <vt:lpstr>Straw Poll #3</vt:lpstr>
      <vt:lpstr>PowerPoint 演示文稿</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Proposal_DRU_distribution_bandwidth</dc:title>
  <dc:creator>Ross Jian Yu</dc:creator>
  <cp:lastModifiedBy>Yujian (Ross Yu)</cp:lastModifiedBy>
  <cp:revision>1889</cp:revision>
  <cp:lastPrinted>1998-02-10T13:28:06Z</cp:lastPrinted>
  <dcterms:created xsi:type="dcterms:W3CDTF">2013-11-12T18:41:50Z</dcterms:created>
  <dcterms:modified xsi:type="dcterms:W3CDTF">2024-03-07T09:17:02Z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(3)nzGeh774WOynCsXBCLSvHmYArtw5kE1fEyESPgt5uz3V2JV/OPloB0lbZPgT7OS7WXPqdt2o
DxgoaSYs6JtBo0og2G7QuiligRTJU6Al5tvOxmL8oY2bppt1mj2MraExTwLV9A983xAhAUXq
wi5Xv8kignnYrQC0/KWGy6a0FyklLtPzqM/addcAOWqct1wGtSvHFUPukRgL0zXW6Dbwb0is
0ZnbSxTco3fPEuu8A0</vt:lpwstr>
  </property>
  <property fmtid="{D5CDD505-2E9C-101B-9397-08002B2CF9AE}" pid="4" name="_2015_ms_pID_7253431">
    <vt:lpwstr>ZTSDakTXHLvEIzJ8FpjLPMN3z7x9I+ut8SddSJ598aN6enV5yU1Pgz
GcBeynXqEomEFYsWkn8w0Ra9bnfDpPmL+EFB8sUco5oKR718+fHlhK+K3AD9zWVrCra+t7ag
ngdzRsrJK07oJ0/FSZv6RrW1DKlM19Kl4yFkKBDcJL6blOCIQ2C7PZCN00PUBbXpZ4phEP+Z
qKhzqlUO+khCgYjAhjMJpT7y8QjTsfUunKQP</vt:lpwstr>
  </property>
  <property fmtid="{D5CDD505-2E9C-101B-9397-08002B2CF9AE}" pid="5" name="_2015_ms_pID_7253432">
    <vt:lpwstr>wKnASZdri6cfguyEMSt7EU8=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