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5"/>
  </p:notesMasterIdLst>
  <p:handoutMasterIdLst>
    <p:handoutMasterId r:id="rId16"/>
  </p:handoutMasterIdLst>
  <p:sldIdLst>
    <p:sldId id="256" r:id="rId4"/>
    <p:sldId id="352" r:id="rId5"/>
    <p:sldId id="353" r:id="rId6"/>
    <p:sldId id="361" r:id="rId7"/>
    <p:sldId id="354" r:id="rId8"/>
    <p:sldId id="355" r:id="rId9"/>
    <p:sldId id="356" r:id="rId10"/>
    <p:sldId id="358" r:id="rId11"/>
    <p:sldId id="265" r:id="rId12"/>
    <p:sldId id="297" r:id="rId13"/>
    <p:sldId id="3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need for 802.11be non-AP MLD</a:t>
            </a:r>
            <a:r>
              <a:rPr lang="en-US" altLang="zh-CN" dirty="0"/>
              <a:t> identification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429193"/>
          <a:ext cx="9958705" cy="292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3101340" progId="Word.Document.8">
                  <p:embed/>
                </p:oleObj>
              </mc:Choice>
              <mc:Fallback>
                <p:oleObj name="Document" r:id="rId1" imgW="11430000" imgH="31013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429193"/>
                        <a:ext cx="9958705" cy="2926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802.11 Timeline</a:t>
            </a:r>
            <a:endParaRPr lang="en-US" dirty="0"/>
          </a:p>
          <a:p>
            <a:r>
              <a:rPr lang="en-US" dirty="0"/>
              <a:t>[2] 11-22-771-70-</a:t>
            </a:r>
            <a:r>
              <a:rPr lang="en-US" altLang="en-US" dirty="0" err="1">
                <a:sym typeface="+mn-ea"/>
              </a:rPr>
              <a:t>TGaz</a:t>
            </a:r>
            <a:r>
              <a:rPr lang="en-US" altLang="en-US">
                <a:sym typeface="+mn-ea"/>
              </a:rPr>
              <a:t> Motion </a:t>
            </a:r>
            <a:r>
              <a:rPr lang="en-US" altLang="en-US" dirty="0">
                <a:sym typeface="+mn-ea"/>
              </a:rPr>
              <a:t>compendium</a:t>
            </a:r>
            <a:endParaRPr lang="en-US" dirty="0"/>
          </a:p>
          <a:p>
            <a:r>
              <a:rPr lang="en-US" dirty="0"/>
              <a:t>[3] 11-22-1070-00-00az-320-MHz-ranging.pptx</a:t>
            </a:r>
            <a:endParaRPr lang="en-US" altLang="zh-CN" dirty="0">
              <a:sym typeface="+mn-ea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/>
              <a:t>Do you support TGbh group should develop the PAR and CSD of the project “</a:t>
            </a:r>
            <a:r>
              <a:rPr lang="en-US" b="0">
                <a:solidFill>
                  <a:schemeClr val="tx1"/>
                </a:solidFill>
                <a:sym typeface="+mn-ea"/>
              </a:rPr>
              <a:t>Randomized and Changing MAC addresses for MLD (R4M)</a:t>
            </a:r>
            <a:r>
              <a:rPr lang="en-US" b="0"/>
              <a:t>”</a:t>
            </a:r>
            <a:endParaRPr lang="en-US" b="0"/>
          </a:p>
          <a:p>
            <a:endParaRPr lang="en-US" b="0"/>
          </a:p>
          <a:p>
            <a:r>
              <a:rPr lang="en-US" b="0"/>
              <a:t>Note: the project name can be modified.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+mn-ea"/>
              </a:rPr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728210"/>
          </a:xfrm>
        </p:spPr>
        <p:txBody>
          <a:bodyPr/>
          <a:lstStyle/>
          <a:p>
            <a:r>
              <a:rPr lang="en-US"/>
              <a:t>The major features of IEEE P802.11bh (Randomized and Changing MAC addresses) is included in latest revision D2.0, with per-11be STAs as the baseline entities.</a:t>
            </a:r>
            <a:endParaRPr lang="en-US"/>
          </a:p>
          <a:p>
            <a:r>
              <a:rPr lang="en-US"/>
              <a:t>802.11be has defined a new entity, MLD, in which there’s one MLD MAC address and several link MAC addresses.</a:t>
            </a:r>
            <a:endParaRPr lang="en-US"/>
          </a:p>
          <a:p>
            <a:r>
              <a:rPr lang="en-US" sz="2400" dirty="0">
                <a:sym typeface="+mn-ea"/>
              </a:rPr>
              <a:t>This submission briefly discusses:</a:t>
            </a:r>
            <a:endParaRPr lang="en-US" sz="2400" dirty="0"/>
          </a:p>
          <a:p>
            <a:pPr lvl="1"/>
            <a:r>
              <a:rPr lang="en-US" sz="2400" dirty="0">
                <a:sym typeface="+mn-ea"/>
              </a:rPr>
              <a:t>The supporting RCM and the identification issues on MLD</a:t>
            </a:r>
            <a:endParaRPr lang="en-US" sz="2400" dirty="0"/>
          </a:p>
          <a:p>
            <a:pPr lvl="1"/>
            <a:r>
              <a:rPr lang="en-US" sz="2400" dirty="0">
                <a:sym typeface="+mn-ea"/>
              </a:rPr>
              <a:t>Some recent additional market context for RCM </a:t>
            </a:r>
            <a:endParaRPr lang="en-US" sz="2400" dirty="0"/>
          </a:p>
          <a:p>
            <a:pPr lvl="1"/>
            <a:r>
              <a:rPr lang="en-US" sz="2400" dirty="0">
                <a:sym typeface="+mn-ea"/>
              </a:rPr>
              <a:t>A recommended standardization path for extending </a:t>
            </a:r>
            <a:r>
              <a:rPr lang="en-US" sz="2400">
                <a:sym typeface="+mn-ea"/>
              </a:rPr>
              <a:t>Randomized and Changing MAC addresses to support MLD</a:t>
            </a:r>
            <a:endParaRPr lang="en-US" sz="2400">
              <a:sym typeface="+mn-ea"/>
            </a:endParaRPr>
          </a:p>
          <a:p>
            <a:pPr lvl="1"/>
            <a:r>
              <a:rPr lang="en-US" sz="2400"/>
              <a:t>The proposed timeline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statement of RCM on MLD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</p:nvPr>
        </p:nvGraphicFramePr>
        <p:xfrm>
          <a:off x="1456690" y="2005965"/>
          <a:ext cx="9221470" cy="309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1" imgW="9555480" imgH="3627120" progId="Paint.Picture">
                  <p:embed/>
                </p:oleObj>
              </mc:Choice>
              <mc:Fallback>
                <p:oleObj name="" r:id="rId1" imgW="9555480" imgH="362712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56690" y="2005965"/>
                        <a:ext cx="9221470" cy="309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914400" y="1600200"/>
            <a:ext cx="1050734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Both MLD MAC and Link MAC addresses can be randomized changed according to 11be latest draft.</a:t>
            </a:r>
            <a:endParaRPr lang="en-US">
              <a:sym typeface="+mn-ea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270000" y="5378450"/>
            <a:ext cx="82924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One link MAC address may be the same as the MLD MAC address of an MLD.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identification issue and potential solution on MLD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 ID and IRM schemes proposed by </a:t>
            </a:r>
            <a:r>
              <a:rPr lang="en-US" dirty="0" err="1"/>
              <a:t>TGbh</a:t>
            </a:r>
            <a:r>
              <a:rPr lang="en-US" dirty="0"/>
              <a:t> should be extended to cover different</a:t>
            </a:r>
            <a:r>
              <a:rPr lang="en-US" dirty="0">
                <a:solidFill>
                  <a:schemeClr val="tx1"/>
                </a:solidFill>
              </a:rPr>
              <a:t> scenari</a:t>
            </a:r>
            <a:r>
              <a:rPr lang="en-US" dirty="0"/>
              <a:t>os on MLD .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To identify the frames from a certain non-AP MLD with single MAC address. e.g. </a:t>
            </a:r>
            <a:r>
              <a:rPr lang="en-US" dirty="0">
                <a:sym typeface="+mn-ea"/>
              </a:rPr>
              <a:t>(ML)probe, </a:t>
            </a:r>
            <a:r>
              <a:rPr lang="en-US" b="0" dirty="0"/>
              <a:t>MAC address only be carried on MAC header.</a:t>
            </a:r>
            <a:endParaRPr lang="en-US" b="0" dirty="0"/>
          </a:p>
          <a:p>
            <a:pPr marL="457200" lvl="1" indent="0">
              <a:buNone/>
            </a:pPr>
            <a:endParaRPr lang="en-US" b="0" dirty="0"/>
          </a:p>
          <a:p>
            <a:pPr lvl="1">
              <a:buFont typeface="Wingdings" panose="05000000000000000000" charset="0"/>
              <a:buChar char="Ø"/>
            </a:pPr>
            <a:r>
              <a:rPr lang="en-US" b="0" dirty="0"/>
              <a:t>To identify the frames from </a:t>
            </a:r>
            <a:r>
              <a:rPr lang="en-US" dirty="0">
                <a:sym typeface="+mn-ea"/>
              </a:rPr>
              <a:t>a certain non-AP MLD</a:t>
            </a:r>
            <a:r>
              <a:rPr lang="en-US" b="0" dirty="0"/>
              <a:t> wit</a:t>
            </a:r>
            <a:r>
              <a:rPr lang="en-US" b="0" dirty="0">
                <a:solidFill>
                  <a:schemeClr val="tx1"/>
                </a:solidFill>
              </a:rPr>
              <a:t>h multiple MA</a:t>
            </a:r>
            <a:r>
              <a:rPr lang="en-US" b="0" dirty="0"/>
              <a:t>C addresses.</a:t>
            </a:r>
            <a:r>
              <a:rPr lang="en-US" b="0" dirty="0">
                <a:solidFill>
                  <a:schemeClr val="tx1"/>
                </a:solidFill>
              </a:rPr>
              <a:t> e.g., </a:t>
            </a:r>
            <a:r>
              <a:rPr lang="en-US" dirty="0">
                <a:sym typeface="+mn-ea"/>
              </a:rPr>
              <a:t>Authentication/Association</a:t>
            </a:r>
            <a:r>
              <a:rPr lang="en-US" b="0" dirty="0"/>
              <a:t>, MAC </a:t>
            </a:r>
            <a:r>
              <a:rPr lang="en-US" b="0" dirty="0" err="1"/>
              <a:t>addresses</a:t>
            </a:r>
            <a:r>
              <a:rPr lang="en-US" b="0" dirty="0"/>
              <a:t> are carried on both MAC header and ML element.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1215" y="661036"/>
            <a:ext cx="10363200" cy="914399"/>
          </a:xfrm>
        </p:spPr>
        <p:txBody>
          <a:bodyPr/>
          <a:lstStyle/>
          <a:p>
            <a:r>
              <a:rPr lang="en-US" dirty="0">
                <a:sym typeface="+mn-ea"/>
              </a:rPr>
              <a:t>Updated Market Context for RCM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157480" y="1640840"/>
            <a:ext cx="11482705" cy="40525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Wi-Fi industry focuses on 11be technology with the following aspects:</a:t>
            </a:r>
            <a:endParaRPr lang="en-US" sz="2000" b="1" dirty="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dirty="0"/>
              <a:t>Products: So</a:t>
            </a:r>
            <a:r>
              <a:rPr lang="en-US" dirty="0">
                <a:solidFill>
                  <a:schemeClr val="tx1"/>
                </a:solidFill>
              </a:rPr>
              <a:t>me vendors have already launched seve</a:t>
            </a:r>
            <a:r>
              <a:rPr lang="en-US" dirty="0"/>
              <a:t>ral Wi-Fi 7 products.</a:t>
            </a:r>
            <a:endParaRPr lang="en-US" dirty="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</a:rPr>
              <a:t>Wi-Fi Alliance: Wi-Fi CERTIFIED 7™, based on IEEE 802.11be technology, will be available before the end of Q1 2024. (link: https://www.wi-fi.org/discover-wi-fi/wi-fi-certified-7 )</a:t>
            </a:r>
            <a:endParaRPr lang="en-US" dirty="0">
              <a:solidFill>
                <a:schemeClr val="tx1"/>
              </a:solidFill>
            </a:endParaRPr>
          </a:p>
          <a:p>
            <a:pPr lvl="0" indent="0">
              <a:buFont typeface="Wingdings" panose="05000000000000000000" charset="0"/>
              <a:buNone/>
            </a:pPr>
            <a:endParaRPr lang="en-US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b="1" dirty="0"/>
              <a:t>Moreover...</a:t>
            </a:r>
            <a:endParaRPr lang="en-US" b="1" dirty="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</a:rPr>
              <a:t>Few, if any,  silicon vendors are interested in taping out </a:t>
            </a:r>
            <a:r>
              <a:rPr lang="en-US" dirty="0"/>
              <a:t>a legacy chipset to implement 11bh solution only.</a:t>
            </a:r>
            <a:endParaRPr lang="en-US" dirty="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</a:rPr>
              <a:t>With respect to the enhancement of device manageability, the identification issue on non-AP MLD with RCM is still expected to be a pain point for the Wi-F</a:t>
            </a:r>
            <a:r>
              <a:rPr lang="en-US" dirty="0"/>
              <a:t>i industry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Therefore</a:t>
            </a:r>
            <a:endParaRPr lang="en-US" sz="2000" b="1" dirty="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dirty="0">
                <a:solidFill>
                  <a:schemeClr val="tx1"/>
                </a:solidFill>
              </a:rPr>
              <a:t>We strongly recommend that the 802.11 group addresses the identification issue on non-AP MLD with RCM.</a:t>
            </a:r>
            <a:endParaRPr lang="en-US" strike="sngStrike" dirty="0">
              <a:solidFill>
                <a:schemeClr val="tx1"/>
              </a:solidFill>
            </a:endParaRPr>
          </a:p>
          <a:p>
            <a:endParaRPr lang="en-US" strike="sngStrik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7205"/>
            <a:ext cx="11915140" cy="1066800"/>
          </a:xfrm>
        </p:spPr>
        <p:txBody>
          <a:bodyPr/>
          <a:lstStyle/>
          <a:p>
            <a:r>
              <a:rPr lang="en-US" dirty="0"/>
              <a:t>Non-AP MLD with RCM Standardization Options and Recommendation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</a:fld>
            <a:endParaRPr lang="en-GB" altLang="en-US"/>
          </a:p>
        </p:txBody>
      </p:sp>
      <p:graphicFrame>
        <p:nvGraphicFramePr>
          <p:cNvPr id="9" name="Table 9"/>
          <p:cNvGraphicFramePr>
            <a:graphicFrameLocks noGrp="1"/>
          </p:cNvGraphicFramePr>
          <p:nvPr>
            <p:ph idx="1"/>
          </p:nvPr>
        </p:nvGraphicFramePr>
        <p:xfrm>
          <a:off x="907342" y="1485229"/>
          <a:ext cx="1022216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2296"/>
                <a:gridCol w="70998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Option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Considerations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bh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Incompatible with the 802.11be baseline (according to the timeline)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 me does not include .11be, would have to wait for the Rev mf time frame to address it as part of a maintenance project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bi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 of .11bi is user privacy protection,e.g.,RCM in post-association., a related but separate topic, would disrupt .11bi scope and timeline.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TG be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Would expand the scope of .11be and likely extend the timeline; workload is already very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Stand Alone New Project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 the .11bh work efforts wrapping up, a focused project as a follow on seems to make sense. Need for tight scope and timeline management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Arrow: Right 9"/>
          <p:cNvSpPr/>
          <p:nvPr/>
        </p:nvSpPr>
        <p:spPr bwMode="auto">
          <a:xfrm rot="5400000">
            <a:off x="5522751" y="4847554"/>
            <a:ext cx="396044" cy="9001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65508" y="5478859"/>
            <a:ext cx="9227185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Recommendation is to develop a PAR and CSD for a standalone Task group for the </a:t>
            </a:r>
            <a:br>
              <a:rPr lang="en-US" sz="2000" b="1" dirty="0"/>
            </a:br>
            <a:r>
              <a:rPr lang="en-US" sz="2000" b="1" dirty="0"/>
              <a:t>purpose of standardizing </a:t>
            </a:r>
            <a:r>
              <a:rPr lang="en-US" sz="2000" b="1">
                <a:sym typeface="+mn-ea"/>
              </a:rPr>
              <a:t>Randomized and Changing MAC addresses for MLD</a:t>
            </a:r>
            <a:r>
              <a:rPr lang="en-US" sz="2000" b="1" dirty="0"/>
              <a:t>  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successful case:11az to 11bk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-74930" y="2611755"/>
            <a:ext cx="1585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11az Timeline</a:t>
            </a:r>
            <a:endParaRPr lang="en-US" b="1"/>
          </a:p>
        </p:txBody>
      </p:sp>
      <p:sp>
        <p:nvSpPr>
          <p:cNvPr id="8" name="Text Box 7"/>
          <p:cNvSpPr txBox="1"/>
          <p:nvPr/>
        </p:nvSpPr>
        <p:spPr>
          <a:xfrm>
            <a:off x="1605280" y="2884170"/>
            <a:ext cx="8636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2015-09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2687955" y="2894330"/>
            <a:ext cx="9302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2019-03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........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2021-10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3930015" y="2872105"/>
            <a:ext cx="12065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2021-11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........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2022-09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5565775" y="2879725"/>
            <a:ext cx="12065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2022-10-04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-10795" y="4848225"/>
            <a:ext cx="1585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11bk Timeline</a:t>
            </a:r>
            <a:endParaRPr lang="en-US" b="1"/>
          </a:p>
        </p:txBody>
      </p:sp>
      <p:sp>
        <p:nvSpPr>
          <p:cNvPr id="20" name="Text Box 19"/>
          <p:cNvSpPr txBox="1"/>
          <p:nvPr/>
        </p:nvSpPr>
        <p:spPr>
          <a:xfrm>
            <a:off x="4743450" y="2413635"/>
            <a:ext cx="127381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2022-9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25" name="Text Box 24"/>
          <p:cNvSpPr txBox="1"/>
          <p:nvPr/>
        </p:nvSpPr>
        <p:spPr>
          <a:xfrm>
            <a:off x="7094855" y="2879725"/>
            <a:ext cx="92202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2022-11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1483360" y="2611755"/>
            <a:ext cx="7762240" cy="35179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103120" y="2461260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" name="Text Box 27"/>
          <p:cNvSpPr txBox="1"/>
          <p:nvPr/>
        </p:nvSpPr>
        <p:spPr>
          <a:xfrm>
            <a:off x="1542415" y="2124075"/>
            <a:ext cx="165798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PAR approved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017520" y="2067560"/>
            <a:ext cx="6985" cy="619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" name="Text Box 29"/>
          <p:cNvSpPr txBox="1"/>
          <p:nvPr/>
        </p:nvSpPr>
        <p:spPr>
          <a:xfrm>
            <a:off x="2360930" y="1727200"/>
            <a:ext cx="165798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WG letter ballot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31" name="Text Box 30"/>
          <p:cNvSpPr txBox="1"/>
          <p:nvPr/>
        </p:nvSpPr>
        <p:spPr>
          <a:xfrm>
            <a:off x="3811905" y="1962150"/>
            <a:ext cx="6096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SA letter ballot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321810" y="2218690"/>
            <a:ext cx="13335" cy="455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3" name="Text Box 32"/>
          <p:cNvSpPr txBox="1"/>
          <p:nvPr/>
        </p:nvSpPr>
        <p:spPr>
          <a:xfrm>
            <a:off x="5613400" y="2071370"/>
            <a:ext cx="167513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802 EC Approval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6149340" y="2447925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" name="Text Box 34"/>
          <p:cNvSpPr txBox="1"/>
          <p:nvPr/>
        </p:nvSpPr>
        <p:spPr>
          <a:xfrm>
            <a:off x="7035165" y="2234565"/>
            <a:ext cx="132397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last meeting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36" name="Text Box 35"/>
          <p:cNvSpPr txBox="1"/>
          <p:nvPr/>
        </p:nvSpPr>
        <p:spPr>
          <a:xfrm>
            <a:off x="3360420" y="4157345"/>
            <a:ext cx="283146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 b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sym typeface="+mn-ea"/>
              </a:rPr>
              <a:t>11bk PAR and CSD discussion </a:t>
            </a:r>
            <a:endParaRPr lang="en-US" sz="1600" b="1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4349750" y="2894330"/>
            <a:ext cx="6985" cy="13169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Text Box 37"/>
          <p:cNvSpPr txBox="1"/>
          <p:nvPr/>
        </p:nvSpPr>
        <p:spPr>
          <a:xfrm>
            <a:off x="4726940" y="3560445"/>
            <a:ext cx="24110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 b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sym typeface="+mn-ea"/>
              </a:rPr>
              <a:t>11bk PAR approve </a:t>
            </a:r>
            <a:endParaRPr lang="en-US" sz="1600" b="1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sym typeface="+mn-ea"/>
            </a:endParaRPr>
          </a:p>
          <a:p>
            <a:r>
              <a:rPr lang="en-US" sz="1600" b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sym typeface="+mn-ea"/>
              </a:rPr>
              <a:t>and post to EC agenda</a:t>
            </a:r>
            <a:endParaRPr lang="en-US" sz="1600" b="1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234940" y="2865120"/>
            <a:ext cx="1905" cy="7099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Right Arrow 39"/>
          <p:cNvSpPr/>
          <p:nvPr/>
        </p:nvSpPr>
        <p:spPr>
          <a:xfrm>
            <a:off x="8180705" y="4802505"/>
            <a:ext cx="3542665" cy="35179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131810" y="2905125"/>
            <a:ext cx="17145" cy="1943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42" name="Text Box 41"/>
          <p:cNvSpPr txBox="1"/>
          <p:nvPr/>
        </p:nvSpPr>
        <p:spPr>
          <a:xfrm>
            <a:off x="8263890" y="4131310"/>
            <a:ext cx="13239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TGbk first meeting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3" name="Text Box 42"/>
          <p:cNvSpPr txBox="1"/>
          <p:nvPr/>
        </p:nvSpPr>
        <p:spPr>
          <a:xfrm>
            <a:off x="8350885" y="5066665"/>
            <a:ext cx="92202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2023-01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7688580" y="2476500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5" name="Straight Connector 44"/>
          <p:cNvCxnSpPr/>
          <p:nvPr/>
        </p:nvCxnSpPr>
        <p:spPr>
          <a:xfrm>
            <a:off x="8797925" y="4617720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Text Box 45"/>
          <p:cNvSpPr txBox="1"/>
          <p:nvPr/>
        </p:nvSpPr>
        <p:spPr>
          <a:xfrm>
            <a:off x="8131810" y="3364865"/>
            <a:ext cx="114109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sym typeface="+mn-ea"/>
              </a:rPr>
              <a:t>smoothly </a:t>
            </a:r>
            <a:endParaRPr lang="en-US" sz="1600">
              <a:ln>
                <a:noFill/>
              </a:ln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/>
              <a:latin typeface="Times New Roman" panose="02020603050405020304" pitchFamily="18" charset="0"/>
              <a:sym typeface="+mn-e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/>
                <a:latin typeface="Times New Roman" panose="02020603050405020304" pitchFamily="18" charset="0"/>
                <a:sym typeface="+mn-ea"/>
              </a:rPr>
              <a:t>switch</a:t>
            </a:r>
            <a:endParaRPr lang="en-US" sz="1600">
              <a:ln>
                <a:noFill/>
              </a:ln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/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proposed Timeline between 11bh and 11bX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8" name="Text Box 7"/>
          <p:cNvSpPr txBox="1"/>
          <p:nvPr/>
        </p:nvSpPr>
        <p:spPr>
          <a:xfrm>
            <a:off x="1960245" y="2884170"/>
            <a:ext cx="8636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2021-02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3" name="Text Box 12"/>
          <p:cNvSpPr txBox="1"/>
          <p:nvPr/>
        </p:nvSpPr>
        <p:spPr>
          <a:xfrm>
            <a:off x="3963035" y="2880360"/>
            <a:ext cx="12065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2024-03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5598795" y="2887980"/>
            <a:ext cx="12065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2024-07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25" name="Text Box 24"/>
          <p:cNvSpPr txBox="1"/>
          <p:nvPr/>
        </p:nvSpPr>
        <p:spPr>
          <a:xfrm>
            <a:off x="7070090" y="2879725"/>
            <a:ext cx="92202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2024-09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1838325" y="2611755"/>
            <a:ext cx="6314440" cy="35179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458085" y="2461260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" name="Text Box 27"/>
          <p:cNvSpPr txBox="1"/>
          <p:nvPr/>
        </p:nvSpPr>
        <p:spPr>
          <a:xfrm>
            <a:off x="1897380" y="2124075"/>
            <a:ext cx="165798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PAR approved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3372485" y="2067560"/>
            <a:ext cx="6985" cy="619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" name="Text Box 29"/>
          <p:cNvSpPr txBox="1"/>
          <p:nvPr/>
        </p:nvSpPr>
        <p:spPr>
          <a:xfrm>
            <a:off x="2715895" y="1727200"/>
            <a:ext cx="165798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WG letter ballot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31" name="Text Box 30"/>
          <p:cNvSpPr txBox="1"/>
          <p:nvPr/>
        </p:nvSpPr>
        <p:spPr>
          <a:xfrm>
            <a:off x="3844925" y="1970405"/>
            <a:ext cx="175323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SA letter ballot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354830" y="2226945"/>
            <a:ext cx="13335" cy="455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3" name="Text Box 32"/>
          <p:cNvSpPr txBox="1"/>
          <p:nvPr/>
        </p:nvSpPr>
        <p:spPr>
          <a:xfrm>
            <a:off x="5646420" y="2079625"/>
            <a:ext cx="167513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802 EC Approval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6182360" y="2456180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" name="Text Box 34"/>
          <p:cNvSpPr txBox="1"/>
          <p:nvPr/>
        </p:nvSpPr>
        <p:spPr>
          <a:xfrm>
            <a:off x="7010400" y="2234565"/>
            <a:ext cx="132397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last meeting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7341870" y="2484755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" name="Text Box 6"/>
          <p:cNvSpPr txBox="1"/>
          <p:nvPr/>
        </p:nvSpPr>
        <p:spPr>
          <a:xfrm>
            <a:off x="222250" y="2611755"/>
            <a:ext cx="15855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11bh Timeline</a:t>
            </a:r>
            <a:endParaRPr lang="en-US" b="1"/>
          </a:p>
        </p:txBody>
      </p:sp>
      <p:sp>
        <p:nvSpPr>
          <p:cNvPr id="6" name="Text Box 5"/>
          <p:cNvSpPr txBox="1"/>
          <p:nvPr/>
        </p:nvSpPr>
        <p:spPr>
          <a:xfrm>
            <a:off x="3000375" y="2883535"/>
            <a:ext cx="12065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2023-05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........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2023-11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3912235" y="3696335"/>
            <a:ext cx="2270125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b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sym typeface="+mn-ea"/>
              </a:rPr>
              <a:t>11bX PAR and CSD discussion</a:t>
            </a:r>
            <a:endParaRPr lang="en-US" sz="1200" b="1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468495" y="2892425"/>
            <a:ext cx="15240" cy="892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Straight Connector 11"/>
          <p:cNvCxnSpPr/>
          <p:nvPr/>
        </p:nvCxnSpPr>
        <p:spPr>
          <a:xfrm flipH="1">
            <a:off x="6022975" y="2896235"/>
            <a:ext cx="3175" cy="12484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Text Box 13"/>
          <p:cNvSpPr txBox="1"/>
          <p:nvPr/>
        </p:nvSpPr>
        <p:spPr>
          <a:xfrm>
            <a:off x="4906010" y="4112260"/>
            <a:ext cx="22701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b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sym typeface="+mn-ea"/>
              </a:rPr>
              <a:t>11bX PAR approve </a:t>
            </a:r>
            <a:endParaRPr lang="en-US" sz="1200" b="1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sym typeface="+mn-e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200" b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sym typeface="+mn-ea"/>
              </a:rPr>
              <a:t>and post to EC agenda</a:t>
            </a:r>
            <a:endParaRPr lang="en-US" sz="1200" b="1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6" name="Text Box 15"/>
          <p:cNvSpPr txBox="1"/>
          <p:nvPr/>
        </p:nvSpPr>
        <p:spPr>
          <a:xfrm>
            <a:off x="250190" y="4678680"/>
            <a:ext cx="1748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11bX Timeline</a:t>
            </a:r>
            <a:endParaRPr lang="en-US" b="1"/>
          </a:p>
        </p:txBody>
      </p:sp>
      <p:sp>
        <p:nvSpPr>
          <p:cNvPr id="17" name="Right Arrow 16"/>
          <p:cNvSpPr/>
          <p:nvPr/>
        </p:nvSpPr>
        <p:spPr>
          <a:xfrm>
            <a:off x="7677785" y="4704715"/>
            <a:ext cx="2772410" cy="35179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745095" y="2872105"/>
            <a:ext cx="41910" cy="1942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9" name="Text Box 18"/>
          <p:cNvSpPr txBox="1"/>
          <p:nvPr/>
        </p:nvSpPr>
        <p:spPr>
          <a:xfrm>
            <a:off x="7737475" y="3311525"/>
            <a:ext cx="15227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smoothly </a:t>
            </a:r>
            <a:endParaRPr lang="en-US">
              <a:solidFill>
                <a:srgbClr val="C00000"/>
              </a:solidFill>
            </a:endParaRPr>
          </a:p>
          <a:p>
            <a:r>
              <a:rPr lang="en-US">
                <a:solidFill>
                  <a:srgbClr val="C00000"/>
                </a:solidFill>
              </a:rPr>
              <a:t>switch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21" name="Text Box 20"/>
          <p:cNvSpPr txBox="1"/>
          <p:nvPr/>
        </p:nvSpPr>
        <p:spPr>
          <a:xfrm>
            <a:off x="7795260" y="4998720"/>
            <a:ext cx="92202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2024-11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2" name="Text Box 41"/>
          <p:cNvSpPr txBox="1"/>
          <p:nvPr/>
        </p:nvSpPr>
        <p:spPr>
          <a:xfrm>
            <a:off x="7801610" y="4040505"/>
            <a:ext cx="1323975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1600">
                <a:ln>
                  <a:noFill/>
                </a:ln>
                <a:effectLst/>
                <a:latin typeface="Times New Roman" panose="02020603050405020304" pitchFamily="18" charset="0"/>
                <a:sym typeface="+mn-ea"/>
              </a:rPr>
              <a:t>TGbX first meeting</a:t>
            </a:r>
            <a:endParaRPr lang="en-US" sz="1600">
              <a:ln>
                <a:noFill/>
              </a:ln>
              <a:effectLst/>
              <a:latin typeface="Times New Roman" panose="02020603050405020304" pitchFamily="18" charset="0"/>
              <a:sym typeface="+mn-ea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8335645" y="4543425"/>
            <a:ext cx="0" cy="2260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Text Box 21"/>
          <p:cNvSpPr txBox="1"/>
          <p:nvPr/>
        </p:nvSpPr>
        <p:spPr>
          <a:xfrm>
            <a:off x="1515110" y="5852795"/>
            <a:ext cx="711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11bX:   </a:t>
            </a:r>
            <a:r>
              <a:rPr lang="en-US">
                <a:solidFill>
                  <a:srgbClr val="C00000"/>
                </a:solidFill>
                <a:sym typeface="+mn-ea"/>
              </a:rPr>
              <a:t>Randomized and Changing MAC addresses for MLD (R4M)</a:t>
            </a:r>
            <a:endParaRPr lang="en-US">
              <a:solidFill>
                <a:srgbClr val="C0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4018</Words>
  <Application>WPS Presentation</Application>
  <PresentationFormat>Widescreen</PresentationFormat>
  <Paragraphs>206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Paint.Picture</vt:lpstr>
      <vt:lpstr>The need for 802.11be non-AP MLD identification</vt:lpstr>
      <vt:lpstr>Introduction</vt:lpstr>
      <vt:lpstr>The statement of RCM on MLD</vt:lpstr>
      <vt:lpstr>The identification issue and potential solution on MLD</vt:lpstr>
      <vt:lpstr>Updated Market Context for RCM</vt:lpstr>
      <vt:lpstr>Non-AP MLD with RCM Standardization Options and Recommendation</vt:lpstr>
      <vt:lpstr>A successful case:11az to 11bk</vt:lpstr>
      <vt:lpstr>The proposed Timeline between 11bh and 11bX</vt:lpstr>
      <vt:lpstr>PowerPoint 演示文稿</vt:lpstr>
      <vt:lpstr>reference</vt:lpstr>
      <vt:lpstr>SP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251</cp:revision>
  <dcterms:created xsi:type="dcterms:W3CDTF">2020-11-25T01:30:00Z</dcterms:created>
  <dcterms:modified xsi:type="dcterms:W3CDTF">2024-01-09T14:20:50Z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1033-12.2.0.13201</vt:lpwstr>
  </property>
</Properties>
</file>