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p:scale>
          <a:sx n="93" d="100"/>
          <a:sy n="93" d="100"/>
        </p:scale>
        <p:origin x="11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mah\IEEE\TGbh\11-24-0040-10-00bh-IEEE-802-11bh-LB282-commen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LB282 resolution progress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'[11-24-0040-10-00bh-IEEE-802-11bh-LB282-comments.xlsx]Progress Chart'!$B$2</c:f>
              <c:strCache>
                <c:ptCount val="1"/>
                <c:pt idx="0">
                  <c:v>Completed (Motioned)</c:v>
                </c:pt>
              </c:strCache>
            </c:strRef>
          </c:tx>
          <c:spPr>
            <a:solidFill>
              <a:srgbClr val="00B05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Chart'!$B$3:$B$11</c:f>
              <c:numCache>
                <c:formatCode>General</c:formatCode>
                <c:ptCount val="9"/>
                <c:pt idx="0">
                  <c:v>0</c:v>
                </c:pt>
                <c:pt idx="1">
                  <c:v>0</c:v>
                </c:pt>
                <c:pt idx="2">
                  <c:v>0</c:v>
                </c:pt>
                <c:pt idx="3">
                  <c:v>0</c:v>
                </c:pt>
                <c:pt idx="4">
                  <c:v>0</c:v>
                </c:pt>
                <c:pt idx="5">
                  <c:v>0</c:v>
                </c:pt>
                <c:pt idx="6">
                  <c:v>0</c:v>
                </c:pt>
              </c:numCache>
            </c:numRef>
          </c:val>
          <c:extLst>
            <c:ext xmlns:c16="http://schemas.microsoft.com/office/drawing/2014/chart" uri="{C3380CC4-5D6E-409C-BE32-E72D297353CC}">
              <c16:uniqueId val="{00000000-20DA-44C6-B941-352F3E2FC922}"/>
            </c:ext>
          </c:extLst>
        </c:ser>
        <c:ser>
          <c:idx val="1"/>
          <c:order val="1"/>
          <c:tx>
            <c:strRef>
              <c:f>'[11-24-0040-10-00bh-IEEE-802-11bh-LB282-comments.xlsx]Progress Chart'!$C$2</c:f>
              <c:strCache>
                <c:ptCount val="1"/>
                <c:pt idx="0">
                  <c:v>Ready for Motion</c:v>
                </c:pt>
              </c:strCache>
            </c:strRef>
          </c:tx>
          <c:spPr>
            <a:solidFill>
              <a:srgbClr val="FFC00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Chart'!$C$3:$C$11</c:f>
              <c:numCache>
                <c:formatCode>General</c:formatCode>
                <c:ptCount val="9"/>
                <c:pt idx="0">
                  <c:v>0</c:v>
                </c:pt>
                <c:pt idx="1">
                  <c:v>0</c:v>
                </c:pt>
                <c:pt idx="2">
                  <c:v>0</c:v>
                </c:pt>
                <c:pt idx="3">
                  <c:v>5</c:v>
                </c:pt>
                <c:pt idx="4">
                  <c:v>19</c:v>
                </c:pt>
                <c:pt idx="5">
                  <c:v>46</c:v>
                </c:pt>
                <c:pt idx="6">
                  <c:v>53</c:v>
                </c:pt>
              </c:numCache>
            </c:numRef>
          </c:val>
          <c:extLst>
            <c:ext xmlns:c16="http://schemas.microsoft.com/office/drawing/2014/chart" uri="{C3380CC4-5D6E-409C-BE32-E72D297353CC}">
              <c16:uniqueId val="{00000001-20DA-44C6-B941-352F3E2FC922}"/>
            </c:ext>
          </c:extLst>
        </c:ser>
        <c:ser>
          <c:idx val="2"/>
          <c:order val="2"/>
          <c:tx>
            <c:strRef>
              <c:f>'[11-24-0040-10-00bh-IEEE-802-11bh-LB282-comments.xlsx]Progress Chart'!$D$2</c:f>
              <c:strCache>
                <c:ptCount val="1"/>
                <c:pt idx="0">
                  <c:v>Submission Ready</c:v>
                </c:pt>
              </c:strCache>
            </c:strRef>
          </c:tx>
          <c:spPr>
            <a:solidFill>
              <a:srgbClr val="0070C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Chart'!$D$3:$D$11</c:f>
              <c:numCache>
                <c:formatCode>General</c:formatCode>
                <c:ptCount val="9"/>
                <c:pt idx="0">
                  <c:v>0</c:v>
                </c:pt>
                <c:pt idx="1">
                  <c:v>76</c:v>
                </c:pt>
                <c:pt idx="2">
                  <c:v>112</c:v>
                </c:pt>
                <c:pt idx="3">
                  <c:v>131</c:v>
                </c:pt>
                <c:pt idx="4">
                  <c:v>117</c:v>
                </c:pt>
                <c:pt idx="5">
                  <c:v>85</c:v>
                </c:pt>
                <c:pt idx="6">
                  <c:v>78</c:v>
                </c:pt>
              </c:numCache>
            </c:numRef>
          </c:val>
          <c:extLst>
            <c:ext xmlns:c16="http://schemas.microsoft.com/office/drawing/2014/chart" uri="{C3380CC4-5D6E-409C-BE32-E72D297353CC}">
              <c16:uniqueId val="{00000002-20DA-44C6-B941-352F3E2FC922}"/>
            </c:ext>
          </c:extLst>
        </c:ser>
        <c:ser>
          <c:idx val="3"/>
          <c:order val="3"/>
          <c:tx>
            <c:strRef>
              <c:f>'[11-24-0040-10-00bh-IEEE-802-11bh-LB282-comments.xlsx]Progress Chart'!$E$2</c:f>
              <c:strCache>
                <c:ptCount val="1"/>
                <c:pt idx="0">
                  <c:v>Assigned</c:v>
                </c:pt>
              </c:strCache>
            </c:strRef>
          </c:tx>
          <c:spPr>
            <a:solidFill>
              <a:srgbClr val="00B0F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Chart'!$E$3:$E$11</c:f>
              <c:numCache>
                <c:formatCode>General</c:formatCode>
                <c:ptCount val="9"/>
                <c:pt idx="0">
                  <c:v>0</c:v>
                </c:pt>
                <c:pt idx="1">
                  <c:v>73</c:v>
                </c:pt>
                <c:pt idx="2">
                  <c:v>37</c:v>
                </c:pt>
                <c:pt idx="3">
                  <c:v>13</c:v>
                </c:pt>
                <c:pt idx="4">
                  <c:v>13</c:v>
                </c:pt>
                <c:pt idx="5">
                  <c:v>15</c:v>
                </c:pt>
                <c:pt idx="6">
                  <c:v>18</c:v>
                </c:pt>
              </c:numCache>
            </c:numRef>
          </c:val>
          <c:extLst>
            <c:ext xmlns:c16="http://schemas.microsoft.com/office/drawing/2014/chart" uri="{C3380CC4-5D6E-409C-BE32-E72D297353CC}">
              <c16:uniqueId val="{00000003-20DA-44C6-B941-352F3E2FC922}"/>
            </c:ext>
          </c:extLst>
        </c:ser>
        <c:ser>
          <c:idx val="5"/>
          <c:order val="4"/>
          <c:tx>
            <c:strRef>
              <c:f>'[11-24-0040-10-00bh-IEEE-802-11bh-LB282-comments.xlsx]Progress Chart'!$F$2</c:f>
              <c:strCache>
                <c:ptCount val="1"/>
                <c:pt idx="0">
                  <c:v>Editorial</c:v>
                </c:pt>
              </c:strCache>
            </c:strRef>
          </c:tx>
          <c:spPr>
            <a:solidFill>
              <a:schemeClr val="accent4">
                <a:lumMod val="60000"/>
              </a:schemeClr>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Chart'!$F$3:$F$11</c:f>
              <c:numCache>
                <c:formatCode>General</c:formatCode>
                <c:ptCount val="9"/>
                <c:pt idx="0">
                  <c:v>135</c:v>
                </c:pt>
                <c:pt idx="1">
                  <c:v>135</c:v>
                </c:pt>
                <c:pt idx="2">
                  <c:v>135</c:v>
                </c:pt>
                <c:pt idx="3">
                  <c:v>135</c:v>
                </c:pt>
                <c:pt idx="4">
                  <c:v>135</c:v>
                </c:pt>
                <c:pt idx="5">
                  <c:v>135</c:v>
                </c:pt>
                <c:pt idx="6">
                  <c:v>135</c:v>
                </c:pt>
              </c:numCache>
            </c:numRef>
          </c:val>
          <c:extLst>
            <c:ext xmlns:c16="http://schemas.microsoft.com/office/drawing/2014/chart" uri="{C3380CC4-5D6E-409C-BE32-E72D297353CC}">
              <c16:uniqueId val="{00000004-20DA-44C6-B941-352F3E2FC922}"/>
            </c:ext>
          </c:extLst>
        </c:ser>
        <c:ser>
          <c:idx val="4"/>
          <c:order val="5"/>
          <c:tx>
            <c:strRef>
              <c:f>'[11-24-0040-10-00bh-IEEE-802-11bh-LB282-comments.xlsx]Progress Chart'!$G$2</c:f>
              <c:strCache>
                <c:ptCount val="1"/>
                <c:pt idx="0">
                  <c:v>Unassigned</c:v>
                </c:pt>
              </c:strCache>
            </c:strRef>
          </c:tx>
          <c:spPr>
            <a:solidFill>
              <a:srgbClr val="FF000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Chart'!$G$3:$G$11</c:f>
              <c:numCache>
                <c:formatCode>General</c:formatCode>
                <c:ptCount val="9"/>
                <c:pt idx="0">
                  <c:v>143</c:v>
                </c:pt>
                <c:pt idx="1">
                  <c:v>0</c:v>
                </c:pt>
                <c:pt idx="2">
                  <c:v>0</c:v>
                </c:pt>
                <c:pt idx="3">
                  <c:v>0</c:v>
                </c:pt>
                <c:pt idx="4">
                  <c:v>0</c:v>
                </c:pt>
                <c:pt idx="5">
                  <c:v>3</c:v>
                </c:pt>
                <c:pt idx="6">
                  <c:v>0</c:v>
                </c:pt>
              </c:numCache>
            </c:numRef>
          </c:val>
          <c:extLst>
            <c:ext xmlns:c16="http://schemas.microsoft.com/office/drawing/2014/chart" uri="{C3380CC4-5D6E-409C-BE32-E72D297353CC}">
              <c16:uniqueId val="{00000005-20DA-44C6-B941-352F3E2FC922}"/>
            </c:ext>
          </c:extLst>
        </c:ser>
        <c:dLbls>
          <c:showLegendKey val="0"/>
          <c:showVal val="0"/>
          <c:showCatName val="0"/>
          <c:showSerName val="0"/>
          <c:showPercent val="0"/>
          <c:showBubbleSize val="0"/>
        </c:dLbls>
        <c:gapWidth val="150"/>
        <c:overlap val="100"/>
        <c:axId val="1367932191"/>
        <c:axId val="661954255"/>
      </c:barChart>
      <c:catAx>
        <c:axId val="136793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954255"/>
        <c:crosses val="autoZero"/>
        <c:auto val="0"/>
        <c:lblAlgn val="ctr"/>
        <c:lblOffset val="100"/>
        <c:noMultiLvlLbl val="1"/>
      </c:catAx>
      <c:valAx>
        <c:axId val="661954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7932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6-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118-01-00bh-lb282-cr-for-cid208.docx" TargetMode="External"/><Relationship Id="rId13" Type="http://schemas.openxmlformats.org/officeDocument/2006/relationships/hyperlink" Target="https://mentor.ieee.org/802.11/dcn/24/11-24-0049-00-00bh-lb282-cr-for-cids-in-subclause-12-2-12-1.docx" TargetMode="External"/><Relationship Id="rId3" Type="http://schemas.openxmlformats.org/officeDocument/2006/relationships/hyperlink" Target="https://mentor.ieee.org/802.11/dcn/24/11-24-0145-01-00bh-editorial-comment-resolution-discussion.doc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53-00-00bh-lb282-cr-for-cids-in-subclause-9-4.docx" TargetMode="External"/><Relationship Id="rId2" Type="http://schemas.openxmlformats.org/officeDocument/2006/relationships/notesSlide" Target="../notesSlides/notesSlide9.xml"/><Relationship Id="rId16" Type="http://schemas.openxmlformats.org/officeDocument/2006/relationships/hyperlink" Target="https://mentor.ieee.org/802.11/dcn/24/11-24-0135-00-00bh-lb282-cr-for-cid225-and-cid25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11" Type="http://schemas.openxmlformats.org/officeDocument/2006/relationships/hyperlink" Target="https://mentor.ieee.org/802.11/dcn/24/11-24-0059-01-00bh-lb282-cr-for-misc-cids.docx" TargetMode="External"/><Relationship Id="rId5" Type="http://schemas.openxmlformats.org/officeDocument/2006/relationships/hyperlink" Target="https://mentor.ieee.org/802.11/dcn/23/11-23-2190-00-00bh-the-need-for-802-11be-non-ap-mld-identfication.pptx" TargetMode="External"/><Relationship Id="rId15" Type="http://schemas.openxmlformats.org/officeDocument/2006/relationships/hyperlink" Target="https://mentor.ieee.org/802.11/dcn/24/11-24-0124-01-00bh-lb282-general-arch-and-misc-cid-resolutions.docx" TargetMode="External"/><Relationship Id="rId10" Type="http://schemas.openxmlformats.org/officeDocument/2006/relationships/hyperlink" Target="https://mentor.ieee.org/802.11/dcn/24/11-24-0147-00-00bh-annex-ad-comments.docx" TargetMode="External"/><Relationship Id="rId4" Type="http://schemas.openxmlformats.org/officeDocument/2006/relationships/hyperlink" Target="https://mentor.ieee.org/802.11/dcn/24/11-24-0144-02-00bh-editorial-comment-resolution-spreadsheet.xlsx" TargetMode="External"/><Relationship Id="rId9" Type="http://schemas.openxmlformats.org/officeDocument/2006/relationships/hyperlink" Target="https://mentor.ieee.org/802.11/dcn/24/11-24-0068-01-00bh-devid-in-assoc.docx" TargetMode="External"/><Relationship Id="rId14" Type="http://schemas.openxmlformats.org/officeDocument/2006/relationships/hyperlink" Target="https://mentor.ieee.org/802.11/dcn/24/11-24-0048-08-00bh-resolutions-to-irm-cids-on-d2-0.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118-01-00bh-lb282-cr-for-cid20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4-00bh-resolutions-to-irm-cids-on-d2-0.docx" TargetMode="External"/><Relationship Id="rId5" Type="http://schemas.openxmlformats.org/officeDocument/2006/relationships/hyperlink" Target="https://mentor.ieee.org/802.11/dcn/24/11-24-0068-01-00bh-devid-in-assoc.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6-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8-01-00bh-devid-in-assoc.docx" TargetMode="External"/><Relationship Id="rId13" Type="http://schemas.openxmlformats.org/officeDocument/2006/relationships/hyperlink" Target="https://mentor.ieee.org/802.11/dcn/24/11-24-0124-01-00bh-lb282-general-arch-and-misc-cid-resolution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48-07-00bh-resolutions-to-irm-cids-on-d2-0.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4/11-24-0144-00-00bh-editorial-comment-resolution-spreadsheet.xlsx" TargetMode="External"/><Relationship Id="rId11"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145-00-00bh-editorial-comment-resolution-discussion.docx" TargetMode="External"/><Relationship Id="rId10" Type="http://schemas.openxmlformats.org/officeDocument/2006/relationships/hyperlink" Target="https://mentor.ieee.org/802.11/dcn/24/11-24-0053-00-00bh-lb282-cr-for-cids-in-subclause-9-4.docx" TargetMode="External"/><Relationship Id="rId4" Type="http://schemas.openxmlformats.org/officeDocument/2006/relationships/hyperlink" Target="https://mentor.ieee.org/802.11/dcn/24/11-24-0040-07-00bh-ieee-802-11bh-lb282-comments.xlsx" TargetMode="External"/><Relationship Id="rId9" Type="http://schemas.openxmlformats.org/officeDocument/2006/relationships/hyperlink" Target="https://mentor.ieee.org/802.11/dcn/24/11-24-0147-00-00bh-annex-ad-comments.docx" TargetMode="External"/><Relationship Id="rId14" Type="http://schemas.openxmlformats.org/officeDocument/2006/relationships/hyperlink" Target="https://mentor.ieee.org/802.11/dcn/24/11-24-0135-00-00bh-lb282-cr-for-cid225-and-cid255.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147-00-00bh-annex-ad-comments.docx" TargetMode="External"/><Relationship Id="rId13" Type="http://schemas.openxmlformats.org/officeDocument/2006/relationships/hyperlink" Target="https://mentor.ieee.org/802.11/dcn/24/11-24-0135-00-00bh-lb282-cr-for-cid225-and-cid255.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68-01-00bh-devid-in-assoc.docx" TargetMode="External"/><Relationship Id="rId12" Type="http://schemas.openxmlformats.org/officeDocument/2006/relationships/hyperlink" Target="https://mentor.ieee.org/802.11/dcn/24/11-24-0124-01-00bh-lb282-general-arch-and-misc-cid-resolu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8-00bh-resolutions-to-irm-cids-on-d2-0.docx" TargetMode="External"/><Relationship Id="rId5" Type="http://schemas.openxmlformats.org/officeDocument/2006/relationships/hyperlink" Target="https://mentor.ieee.org/802.11/dcn/24/11-24-0144-02-00bh-editorial-comment-resolution-spreadsheet.xls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8-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053-01-00bh-lb282-cr-for-cids-in-subclause-9-4.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44-06-00bh-cr-for-kek-from-pasn.docx" TargetMode="External"/><Relationship Id="rId12" Type="http://schemas.openxmlformats.org/officeDocument/2006/relationships/hyperlink" Target="https://mentor.ieee.org/802.11/dcn/24/11-24-0135-00-00bh-lb282-cr-for-cid225-and-cid255.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4/11-24-0162-00-00bh-resolutions-to-cids-in-d2-0.docx" TargetMode="External"/><Relationship Id="rId11" Type="http://schemas.openxmlformats.org/officeDocument/2006/relationships/hyperlink" Target="https://mentor.ieee.org/802.11/dcn/24/11-24-0124-01-00bh-lb282-general-arch-and-misc-cid-resolutions.docx" TargetMode="External"/><Relationship Id="rId5" Type="http://schemas.openxmlformats.org/officeDocument/2006/relationships/hyperlink" Target="https://mentor.ieee.org/802.11/dcn/24/11-24-0144-05-00bh-editorial-comment-resolution-spreadsheet.xlsx" TargetMode="External"/><Relationship Id="rId10" Type="http://schemas.openxmlformats.org/officeDocument/2006/relationships/hyperlink" Target="https://mentor.ieee.org/802.11/dcn/24/11-24-0048-11-00bh-resolutions-to-irm-cids-on-d2-0.docx" TargetMode="External"/><Relationship Id="rId4" Type="http://schemas.openxmlformats.org/officeDocument/2006/relationships/hyperlink" Target="https://mentor.ieee.org/802.11/dcn/24/11-24-0040-09-00bh-ieee-802-11bh-lb282-comments.xlsx" TargetMode="External"/><Relationship Id="rId9" Type="http://schemas.openxmlformats.org/officeDocument/2006/relationships/hyperlink" Target="https://mentor.ieee.org/802.11/dcn/24/11-24-0049-00-00bh-lb282-cr-for-cids-in-subclause-12-2-12-1.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November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11-24/0040r6</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Editorials – (Ansley) </a:t>
            </a:r>
            <a:r>
              <a:rPr lang="en-US" sz="1600" dirty="0">
                <a:solidFill>
                  <a:schemeClr val="tx1"/>
                </a:solidFill>
              </a:rPr>
              <a:t>: </a:t>
            </a:r>
            <a:r>
              <a:rPr lang="en-GB" sz="1600" dirty="0">
                <a:effectLst/>
                <a:latin typeface="Times New Roman" panose="02020603050405020304" pitchFamily="18" charset="0"/>
                <a:ea typeface="PMingLiU" panose="02020500000000000000" pitchFamily="18" charset="-120"/>
              </a:rPr>
              <a:t>5, 30, 31, 32,  95, 99, 214, 215, 216, 257, 258 – </a:t>
            </a:r>
            <a:r>
              <a:rPr lang="en-GB" sz="1600" dirty="0">
                <a:effectLst/>
                <a:highlight>
                  <a:srgbClr val="FFFF00"/>
                </a:highlight>
                <a:latin typeface="Times New Roman" panose="02020603050405020304" pitchFamily="18" charset="0"/>
                <a:ea typeface="PMingLiU" panose="02020500000000000000" pitchFamily="18" charset="-120"/>
              </a:rPr>
              <a:t>TG to comment/confirm on Thurs AM1</a:t>
            </a:r>
          </a:p>
          <a:p>
            <a:pPr marL="857250" lvl="1" indent="-457200">
              <a:spcBef>
                <a:spcPts val="300"/>
              </a:spcBef>
              <a:spcAft>
                <a:spcPts val="0"/>
              </a:spcAft>
              <a:buFont typeface="Arial" panose="020B0604020202020204" pitchFamily="34" charset="0"/>
              <a:buChar char="•"/>
              <a:defRPr/>
            </a:pPr>
            <a:r>
              <a:rPr lang="en-US" sz="1600" dirty="0">
                <a:solidFill>
                  <a:schemeClr val="tx1"/>
                </a:solidFill>
                <a:hlinkClick r:id="rId3"/>
              </a:rPr>
              <a:t>11-24/0145r1</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latin typeface="Times New Roman" panose="02020603050405020304" pitchFamily="18" charset="0"/>
                <a:ea typeface="PMingLiU" panose="02020500000000000000" pitchFamily="18" charset="-120"/>
                <a:hlinkClick r:id="rId4"/>
              </a:rPr>
              <a:t>11-24/0144r2</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highlight>
                  <a:srgbClr val="FFFF00"/>
                </a:highlight>
                <a:latin typeface="Times New Roman" panose="02020603050405020304" pitchFamily="18" charset="0"/>
                <a:ea typeface="PMingLiU" panose="02020500000000000000" pitchFamily="18" charset="-120"/>
              </a:rPr>
              <a:t>Discuss CID 138 (Wed).</a:t>
            </a:r>
            <a:endParaRPr lang="en-US" sz="1600" dirty="0">
              <a:solidFill>
                <a:schemeClr val="tx1"/>
              </a:solidFill>
              <a:highlight>
                <a:srgbClr val="FFFF00"/>
              </a:highlight>
            </a:endParaRPr>
          </a:p>
          <a:p>
            <a:pPr marL="457200" indent="-457200">
              <a:spcBef>
                <a:spcPts val="300"/>
              </a:spcBef>
              <a:spcAft>
                <a:spcPts val="0"/>
              </a:spcAft>
              <a:buFont typeface="Arial" panose="020B0604020202020204" pitchFamily="34" charset="0"/>
              <a:buChar char="•"/>
              <a:defRPr/>
            </a:pPr>
            <a:r>
              <a:rPr lang="en-US" sz="1600" strike="sngStrike" dirty="0"/>
              <a:t>Discussion on non-AP MLD device identification (individuals interested in working on this via email, for submission/ballot comment in TGbe?): </a:t>
            </a:r>
            <a:r>
              <a:rPr lang="en-US" sz="1600" strike="sngStrike" dirty="0">
                <a:hlinkClick r:id="rId5"/>
              </a:rPr>
              <a:t>11-23/2190r0</a:t>
            </a:r>
            <a:r>
              <a:rPr lang="en-US" sz="1600" strike="sngStrike" dirty="0"/>
              <a:t> (Yang)</a:t>
            </a:r>
            <a:r>
              <a:rPr lang="en-US" sz="1600" dirty="0"/>
              <a:t>   </a:t>
            </a:r>
            <a:r>
              <a:rPr lang="en-US" sz="1600" dirty="0">
                <a:highlight>
                  <a:srgbClr val="00FF00"/>
                </a:highlight>
              </a:rPr>
              <a:t>Off-line, SMEs to work together on TGbe action</a:t>
            </a:r>
          </a:p>
          <a:p>
            <a:pPr marL="457200" indent="-457200">
              <a:spcBef>
                <a:spcPts val="300"/>
              </a:spcBef>
              <a:spcAft>
                <a:spcPts val="0"/>
              </a:spcAft>
              <a:buFont typeface="Arial" panose="020B0604020202020204" pitchFamily="34" charset="0"/>
              <a:buChar char="•"/>
              <a:defRPr/>
            </a:pPr>
            <a:r>
              <a:rPr lang="en-US" sz="1600" strike="sngStrike" dirty="0"/>
              <a:t>Probability of IRM duplicates: </a:t>
            </a:r>
            <a:r>
              <a:rPr lang="en-US" sz="1600" strike="sngStrike" dirty="0">
                <a:hlinkClick r:id="rId6"/>
              </a:rPr>
              <a:t>11-23/2148r0</a:t>
            </a:r>
            <a:r>
              <a:rPr lang="en-US" sz="1600" strike="sngStrike" dirty="0"/>
              <a:t> (Smith)</a:t>
            </a:r>
            <a:r>
              <a:rPr lang="en-US" sz="1600" dirty="0"/>
              <a:t>  </a:t>
            </a:r>
            <a:r>
              <a:rPr lang="en-US" sz="1600" dirty="0">
                <a:highlight>
                  <a:srgbClr val="00FF00"/>
                </a:highlight>
              </a:rPr>
              <a:t>Defer</a:t>
            </a:r>
            <a:endParaRPr lang="en-ES" sz="1600" dirty="0">
              <a:highlight>
                <a:srgbClr val="00FF00"/>
              </a:highlight>
            </a:endParaRP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11-24/0044r3</a:t>
            </a:r>
            <a:r>
              <a:rPr lang="en-US" sz="1600" dirty="0">
                <a:latin typeface="+mj-lt"/>
              </a:rPr>
              <a:t> (Huang) – </a:t>
            </a:r>
            <a:r>
              <a:rPr lang="en-US" sz="1600" dirty="0">
                <a:highlight>
                  <a:srgbClr val="FFFF00"/>
                </a:highlight>
                <a:latin typeface="+mj-lt"/>
              </a:rPr>
              <a:t>Continue with 211 and 235 </a:t>
            </a:r>
          </a:p>
          <a:p>
            <a:pPr marL="857250" lvl="1" indent="-457200">
              <a:spcBef>
                <a:spcPts val="300"/>
              </a:spcBef>
              <a:spcAft>
                <a:spcPts val="0"/>
              </a:spcAft>
              <a:buFont typeface="Arial" panose="020B0604020202020204" pitchFamily="34" charset="0"/>
              <a:buChar char="•"/>
              <a:defRPr/>
            </a:pPr>
            <a:r>
              <a:rPr lang="en-US" sz="1600" b="1" strike="sngStrike" dirty="0">
                <a:latin typeface="+mj-lt"/>
              </a:rPr>
              <a:t>Alternative for CIDs 208, 208: </a:t>
            </a:r>
            <a:r>
              <a:rPr lang="en-US" sz="1600" b="1" strike="sngStrike" dirty="0">
                <a:latin typeface="+mj-lt"/>
                <a:hlinkClick r:id="rId8"/>
              </a:rPr>
              <a:t>11-24/0118r1</a:t>
            </a:r>
            <a:r>
              <a:rPr lang="en-US" sz="1600" b="1" strike="sngStrike" dirty="0">
                <a:latin typeface="+mj-lt"/>
              </a:rPr>
              <a:t>  (Yang)</a:t>
            </a:r>
            <a:r>
              <a:rPr lang="en-US" sz="1600" b="1" dirty="0">
                <a:latin typeface="+mj-lt"/>
              </a:rPr>
              <a:t>  - </a:t>
            </a:r>
            <a:r>
              <a:rPr lang="en-US" sz="1600" b="1" dirty="0">
                <a:highlight>
                  <a:srgbClr val="00FF00"/>
                </a:highlight>
                <a:latin typeface="+mj-lt"/>
              </a:rPr>
              <a:t>Not accepted by TG</a:t>
            </a:r>
          </a:p>
          <a:p>
            <a:pPr marL="457200" indent="-457200">
              <a:spcBef>
                <a:spcPts val="300"/>
              </a:spcBef>
              <a:spcAft>
                <a:spcPts val="0"/>
              </a:spcAft>
              <a:buFont typeface="Arial" panose="020B0604020202020204" pitchFamily="34" charset="0"/>
              <a:buChar char="•"/>
              <a:defRPr/>
            </a:pPr>
            <a:r>
              <a:rPr lang="en-US" sz="1600" dirty="0"/>
              <a:t>CIDs 243, 239, 242: </a:t>
            </a:r>
            <a:r>
              <a:rPr lang="en-US" sz="1600" dirty="0">
                <a:hlinkClick r:id="rId9"/>
              </a:rPr>
              <a:t>11-24/0068r1</a:t>
            </a:r>
            <a:r>
              <a:rPr lang="en-US" sz="1600" dirty="0"/>
              <a:t> – </a:t>
            </a:r>
            <a:r>
              <a:rPr lang="en-US" sz="1600" dirty="0">
                <a:highlight>
                  <a:srgbClr val="FFFF00"/>
                </a:highlight>
              </a:rPr>
              <a:t>Review proposed rejections in 11-24/0040r8</a:t>
            </a:r>
          </a:p>
          <a:p>
            <a:pPr marL="457200" indent="-457200">
              <a:spcBef>
                <a:spcPts val="300"/>
              </a:spcBef>
              <a:spcAft>
                <a:spcPts val="0"/>
              </a:spcAft>
              <a:buFont typeface="Arial" panose="020B0604020202020204" pitchFamily="34" charset="0"/>
              <a:buChar char="•"/>
              <a:defRPr/>
            </a:pPr>
            <a:r>
              <a:rPr lang="en-US" sz="1600" strike="sngStrike" dirty="0"/>
              <a:t>CIDs 187, 189, 188, 198, 191, 194, 195, </a:t>
            </a:r>
            <a:r>
              <a:rPr lang="en-US" sz="1600" dirty="0"/>
              <a:t>196</a:t>
            </a:r>
            <a:r>
              <a:rPr lang="en-US" sz="1600" strike="sngStrike" dirty="0"/>
              <a:t>: </a:t>
            </a:r>
            <a:r>
              <a:rPr lang="en-US" sz="1600" strike="sngStrike" dirty="0">
                <a:hlinkClick r:id="rId10"/>
              </a:rPr>
              <a:t>11-24/0147r0</a:t>
            </a:r>
            <a:r>
              <a:rPr lang="en-US" sz="1600" strike="sngStrike" dirty="0"/>
              <a:t> (Harkins)</a:t>
            </a:r>
            <a:r>
              <a:rPr lang="en-US" sz="1600" dirty="0"/>
              <a:t> </a:t>
            </a:r>
            <a:r>
              <a:rPr lang="en-US" sz="1600" dirty="0">
                <a:latin typeface="+mj-lt"/>
              </a:rPr>
              <a:t>–</a:t>
            </a:r>
            <a:r>
              <a:rPr lang="en-US" sz="1600" dirty="0"/>
              <a:t> </a:t>
            </a:r>
            <a:r>
              <a:rPr lang="en-US" sz="1600" dirty="0">
                <a:highlight>
                  <a:srgbClr val="FFFF00"/>
                </a:highlight>
              </a:rPr>
              <a:t>196 is still needed</a:t>
            </a:r>
          </a:p>
          <a:p>
            <a:pPr marL="457200" indent="-457200">
              <a:spcBef>
                <a:spcPts val="300"/>
              </a:spcBef>
              <a:spcAft>
                <a:spcPts val="0"/>
              </a:spcAft>
              <a:buFont typeface="Arial" panose="020B0604020202020204" pitchFamily="34" charset="0"/>
              <a:buChar char="•"/>
              <a:defRPr/>
            </a:pPr>
            <a:r>
              <a:rPr lang="en-US" sz="1600" strike="sngStrike" dirty="0"/>
              <a:t>CIDs 74, 65: </a:t>
            </a:r>
            <a:r>
              <a:rPr lang="en-US" sz="1600" b="1" strike="sngStrike" dirty="0">
                <a:effectLst/>
                <a:latin typeface="Times New Roman" panose="02020603050405020304" pitchFamily="18" charset="0"/>
                <a:ea typeface="MS Mincho" panose="02020609040205080304" pitchFamily="49" charset="-128"/>
                <a:hlinkClick r:id="rId11"/>
              </a:rPr>
              <a:t>11-24/0059r1</a:t>
            </a:r>
            <a:r>
              <a:rPr lang="en-US" sz="1600" b="1" strike="sngStrike"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b="1" dirty="0">
                <a:effectLst/>
                <a:latin typeface="Times New Roman" panose="02020603050405020304" pitchFamily="18" charset="0"/>
                <a:ea typeface="MS Mincho" panose="02020609040205080304" pitchFamily="49" charset="-128"/>
                <a:hlinkClick r:id="rId12"/>
              </a:rPr>
              <a:t>11-24/0053r0</a:t>
            </a:r>
            <a:r>
              <a:rPr lang="en-US" sz="1600" dirty="0">
                <a:latin typeface="Times New Roman" panose="02020603050405020304" pitchFamily="18" charset="0"/>
                <a:ea typeface="MS Mincho" panose="02020609040205080304" pitchFamily="49" charset="-128"/>
              </a:rPr>
              <a:t> (Yang) – </a:t>
            </a:r>
            <a:r>
              <a:rPr lang="en-US" sz="1600" dirty="0">
                <a:highlight>
                  <a:srgbClr val="FFFF00"/>
                </a:highlight>
                <a:latin typeface="Times New Roman" panose="02020603050405020304" pitchFamily="18" charset="0"/>
                <a:ea typeface="MS Mincho" panose="02020609040205080304" pitchFamily="49" charset="-128"/>
              </a:rPr>
              <a:t>To be continued</a:t>
            </a:r>
          </a:p>
          <a:p>
            <a:pPr marL="457200" indent="-457200">
              <a:spcBef>
                <a:spcPts val="30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13"/>
              </a:rPr>
              <a:t>11-24/0049r0</a:t>
            </a:r>
            <a:r>
              <a:rPr lang="en-US" sz="16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66, 67, 200, 201, 279, 202, 280, 219, 109, 107, 35, 108, 112, 113, 55, 56, 220, 79, 71, 206, 36, 228,</a:t>
            </a:r>
            <a:r>
              <a:rPr lang="en-GB" sz="16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143, 146, 60, 76, 77, 147, 229, 145, 46, 150, 231, 151, 152, 153, 47, 245, 10, 245, 246, 156, 51, 283, 232, 148, 233, 159, 234, 207, 161, 166, 44, 237, 163, 144</a:t>
            </a:r>
            <a:r>
              <a:rPr lang="en-US" sz="1600" dirty="0"/>
              <a:t>: </a:t>
            </a:r>
            <a:r>
              <a:rPr lang="en-US" sz="1600" dirty="0">
                <a:hlinkClick r:id="rId14"/>
              </a:rPr>
              <a:t>11-24/0048r8</a:t>
            </a:r>
            <a:r>
              <a:rPr lang="en-GB" sz="1600" b="0" dirty="0">
                <a:effectLst/>
                <a:latin typeface="Times New Roman" panose="02020603050405020304" pitchFamily="18" charset="0"/>
                <a:ea typeface="MS Mincho" panose="02020609040205080304" pitchFamily="49" charset="-128"/>
              </a:rPr>
              <a:t> </a:t>
            </a:r>
            <a:r>
              <a:rPr lang="en-US" sz="1600" dirty="0"/>
              <a:t>(Smith) – </a:t>
            </a:r>
            <a:r>
              <a:rPr lang="en-US" sz="1600" dirty="0">
                <a:highlight>
                  <a:srgbClr val="FFFF00"/>
                </a:highlight>
              </a:rPr>
              <a:t>To be continued, starting on CID 143</a:t>
            </a:r>
          </a:p>
          <a:p>
            <a:pPr marL="457200" indent="-457200">
              <a:spcBef>
                <a:spcPts val="30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5"/>
              </a:rPr>
              <a:t>11-24/0124r1</a:t>
            </a:r>
            <a:r>
              <a:rPr lang="en-GB" sz="1600" dirty="0">
                <a:effectLst/>
                <a:latin typeface="Times New Roman" panose="02020603050405020304" pitchFamily="18" charset="0"/>
                <a:ea typeface="Times New Roman" panose="02020603050405020304" pitchFamily="18" charset="0"/>
              </a:rPr>
              <a:t> (Hamilton)</a:t>
            </a:r>
          </a:p>
          <a:p>
            <a:pPr marL="457200" indent="-457200">
              <a:spcBef>
                <a:spcPts val="300"/>
              </a:spcBef>
              <a:spcAft>
                <a:spcPts val="0"/>
              </a:spcAft>
              <a:buFont typeface="Arial" panose="020B0604020202020204" pitchFamily="34" charset="0"/>
              <a:buChar char="•"/>
              <a:defRPr/>
            </a:pPr>
            <a:r>
              <a:rPr lang="en-US" sz="1600" dirty="0"/>
              <a:t>CID 225, 255: </a:t>
            </a:r>
            <a:r>
              <a:rPr lang="en-US" sz="1600" dirty="0">
                <a:hlinkClick r:id="rId16"/>
              </a:rPr>
              <a:t>11-24/0135r0</a:t>
            </a:r>
            <a:r>
              <a:rPr lang="en-US" sz="1600" dirty="0"/>
              <a:t> (Mutgan)</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62: (Smith)</a:t>
            </a:r>
          </a:p>
          <a:p>
            <a:pPr marL="457200" indent="-457200">
              <a:spcBef>
                <a:spcPts val="300"/>
              </a:spcBef>
              <a:spcAft>
                <a:spcPts val="0"/>
              </a:spcAft>
              <a:buFont typeface="Arial" panose="020B0604020202020204" pitchFamily="34" charset="0"/>
              <a:buChar char="•"/>
              <a:defRPr/>
            </a:pPr>
            <a:r>
              <a:rPr lang="en-US" sz="2000" dirty="0"/>
              <a:t>CIDs 6, 98: (Yang)</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cxnSp>
        <p:nvCxnSpPr>
          <p:cNvPr id="13" name="Straight Arrow Connector 12">
            <a:extLst>
              <a:ext uri="{FF2B5EF4-FFF2-40B4-BE49-F238E27FC236}">
                <a16:creationId xmlns:a16="http://schemas.microsoft.com/office/drawing/2014/main" id="{0B936723-CFCF-CACD-C0CB-D86ADE46A59D}"/>
              </a:ext>
            </a:extLst>
          </p:cNvPr>
          <p:cNvCxnSpPr/>
          <p:nvPr/>
        </p:nvCxnSpPr>
        <p:spPr bwMode="auto">
          <a:xfrm flipV="1">
            <a:off x="5486400" y="5257800"/>
            <a:ext cx="1828800" cy="6858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80D83B9C-E02D-54A1-A85A-5E17E7C67E86}"/>
              </a:ext>
            </a:extLst>
          </p:cNvPr>
          <p:cNvCxnSpPr/>
          <p:nvPr/>
        </p:nvCxnSpPr>
        <p:spPr bwMode="auto">
          <a:xfrm flipV="1">
            <a:off x="7315200" y="4343400"/>
            <a:ext cx="2209800" cy="914400"/>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cxnSp>
        <p:nvCxnSpPr>
          <p:cNvPr id="17" name="Straight Arrow Connector 16">
            <a:extLst>
              <a:ext uri="{FF2B5EF4-FFF2-40B4-BE49-F238E27FC236}">
                <a16:creationId xmlns:a16="http://schemas.microsoft.com/office/drawing/2014/main" id="{CA234004-51FA-C0BB-5935-8064EE677A47}"/>
              </a:ext>
            </a:extLst>
          </p:cNvPr>
          <p:cNvCxnSpPr/>
          <p:nvPr/>
        </p:nvCxnSpPr>
        <p:spPr bwMode="auto">
          <a:xfrm flipV="1">
            <a:off x="7315200" y="3886200"/>
            <a:ext cx="2209800" cy="137160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graphicFrame>
        <p:nvGraphicFramePr>
          <p:cNvPr id="8" name="Chart 7">
            <a:extLst>
              <a:ext uri="{FF2B5EF4-FFF2-40B4-BE49-F238E27FC236}">
                <a16:creationId xmlns:a16="http://schemas.microsoft.com/office/drawing/2014/main" id="{E25CE9E7-6A9E-484C-97E0-92793EC7778F}"/>
              </a:ext>
            </a:extLst>
          </p:cNvPr>
          <p:cNvGraphicFramePr>
            <a:graphicFrameLocks/>
          </p:cNvGraphicFramePr>
          <p:nvPr>
            <p:extLst>
              <p:ext uri="{D42A27DB-BD31-4B8C-83A1-F6EECF244321}">
                <p14:modId xmlns:p14="http://schemas.microsoft.com/office/powerpoint/2010/main" val="2552870906"/>
              </p:ext>
            </p:extLst>
          </p:nvPr>
        </p:nvGraphicFramePr>
        <p:xfrm>
          <a:off x="2537904" y="1571678"/>
          <a:ext cx="7167562" cy="5153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11-24/0040r6</a:t>
            </a:r>
            <a:r>
              <a:rPr lang="en-US" sz="22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a:t>
            </a:r>
          </a:p>
          <a:p>
            <a:pPr marL="1257300" lvl="2" indent="-457200">
              <a:spcBef>
                <a:spcPts val="0"/>
              </a:spcBef>
              <a:spcAft>
                <a:spcPts val="0"/>
              </a:spcAft>
              <a:buFont typeface="Arial" panose="020B0604020202020204" pitchFamily="34" charset="0"/>
              <a:buChar char="•"/>
              <a:defRPr/>
            </a:pPr>
            <a:r>
              <a:rPr lang="en-US" sz="1600" b="0" dirty="0"/>
              <a:t>CIDs 243, 239, 242: </a:t>
            </a:r>
            <a:r>
              <a:rPr lang="en-US" sz="1600" b="0" dirty="0">
                <a:hlinkClick r:id="rId5"/>
              </a:rPr>
              <a:t>11-24/0068r1</a:t>
            </a:r>
            <a:r>
              <a:rPr lang="en-US" sz="1600" b="0" dirty="0"/>
              <a:t> (Harkins) – revisit and disposition (failed motion)</a:t>
            </a:r>
          </a:p>
          <a:p>
            <a:pPr marL="1257300" lvl="2" indent="-457200">
              <a:spcBef>
                <a:spcPts val="0"/>
              </a:spcBef>
              <a:spcAft>
                <a:spcPts val="0"/>
              </a:spcAft>
              <a:buFont typeface="Arial" panose="020B0604020202020204" pitchFamily="34" charset="0"/>
              <a:buChar char="•"/>
              <a:defRPr/>
            </a:pPr>
            <a:r>
              <a:rPr lang="en-US" sz="1600" b="0" dirty="0"/>
              <a:t>CIDs 187, 189, 188, 198, 191, 194, 195, 196: </a:t>
            </a:r>
            <a:r>
              <a:rPr lang="en-US" sz="1600" b="0" dirty="0">
                <a:hlinkClick r:id="rId5"/>
              </a:rPr>
              <a:t>11-24/0068r1</a:t>
            </a:r>
            <a:r>
              <a:rPr lang="en-US" sz="1600" b="0" dirty="0"/>
              <a:t>(Harkins) – review updated version after editing</a:t>
            </a:r>
          </a:p>
          <a:p>
            <a:pPr marL="1257300" lvl="2" indent="-457200">
              <a:spcBef>
                <a:spcPts val="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6"/>
              </a:rPr>
              <a:t>11-24/0044r3</a:t>
            </a:r>
            <a:r>
              <a:rPr lang="en-US" sz="1600" b="0" dirty="0">
                <a:latin typeface="+mj-lt"/>
              </a:rPr>
              <a:t> (Huang)</a:t>
            </a:r>
          </a:p>
          <a:p>
            <a:pPr marL="1714500" lvl="3" indent="-457200">
              <a:spcBef>
                <a:spcPts val="0"/>
              </a:spcBef>
              <a:spcAft>
                <a:spcPts val="0"/>
              </a:spcAft>
              <a:buFont typeface="Arial" panose="020B0604020202020204" pitchFamily="34" charset="0"/>
              <a:buChar char="•"/>
              <a:defRPr/>
            </a:pPr>
            <a:r>
              <a:rPr lang="en-US" dirty="0">
                <a:latin typeface="+mj-lt"/>
              </a:rPr>
              <a:t>Alternative for CIDs 208, 208: </a:t>
            </a:r>
            <a:r>
              <a:rPr lang="en-US" dirty="0">
                <a:latin typeface="+mj-lt"/>
                <a:hlinkClick r:id="rId7"/>
              </a:rPr>
              <a:t>11-24/0118r1</a:t>
            </a:r>
            <a:r>
              <a:rPr lang="en-US" dirty="0">
                <a:latin typeface="+mj-lt"/>
              </a:rPr>
              <a:t>  (Yang)</a:t>
            </a:r>
            <a:endParaRPr lang="en-US" sz="1600" b="0" dirty="0">
              <a:latin typeface="+mj-lt"/>
            </a:endParaRPr>
          </a:p>
          <a:p>
            <a:pPr marL="1257300" lvl="2" indent="-457200">
              <a:spcBef>
                <a:spcPts val="0"/>
              </a:spcBef>
              <a:spcAft>
                <a:spcPts val="0"/>
              </a:spcAft>
              <a:buFont typeface="Arial" panose="020B0604020202020204" pitchFamily="34" charset="0"/>
              <a:buChar char="•"/>
              <a:defRPr/>
            </a:pPr>
            <a:r>
              <a:rPr lang="en-US" sz="1400" b="0" dirty="0"/>
              <a:t>CIDs 74, 65: </a:t>
            </a:r>
            <a:r>
              <a:rPr lang="en-US" sz="1400" b="0" dirty="0">
                <a:effectLst/>
                <a:latin typeface="Times New Roman" panose="02020603050405020304" pitchFamily="18" charset="0"/>
                <a:ea typeface="MS Mincho" panose="02020609040205080304" pitchFamily="49" charset="-128"/>
                <a:hlinkClick r:id="rId8"/>
              </a:rPr>
              <a:t>11-24/0059r0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92, 4, 100, 24, 203, 217, 18, 97, 249, 101, 103, 105, 110: </a:t>
            </a:r>
            <a:r>
              <a:rPr lang="en-US" sz="1400" b="0" dirty="0">
                <a:effectLst/>
                <a:latin typeface="Times New Roman" panose="02020603050405020304" pitchFamily="18" charset="0"/>
                <a:ea typeface="MS Mincho" panose="02020609040205080304" pitchFamily="49" charset="-128"/>
                <a:hlinkClick r:id="rId9"/>
              </a:rPr>
              <a:t>11-24/0053r0</a:t>
            </a:r>
            <a:r>
              <a:rPr lang="en-US" sz="1400" b="0" dirty="0">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282, 72, 121, 123, 238, 124, 73, 37, 240, 126, 40, 128, 129, 226, 50, 41, 130, 132, 42, 59, 227, 255, 142, 140, 169, 177, 134: </a:t>
            </a:r>
            <a:r>
              <a:rPr lang="en-US" sz="1400" b="0" dirty="0">
                <a:effectLst/>
                <a:latin typeface="Times New Roman" panose="02020603050405020304" pitchFamily="18" charset="0"/>
                <a:ea typeface="MS Mincho" panose="02020609040205080304" pitchFamily="49" charset="-128"/>
                <a:hlinkClick r:id="rId10"/>
              </a:rPr>
              <a:t>11-24/0049r0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pt-BR" sz="1600" b="0" dirty="0">
                <a:latin typeface="+mj-lt"/>
              </a:rPr>
              <a:t>Continue </a:t>
            </a:r>
            <a:r>
              <a:rPr lang="en-US" sz="1600" dirty="0">
                <a:hlinkClick r:id="rId11"/>
              </a:rPr>
              <a:t>11-24/0048r4</a:t>
            </a:r>
            <a:r>
              <a:rPr lang="pt-BR" sz="1600" b="0" dirty="0">
                <a:latin typeface="+mj-lt"/>
              </a:rPr>
              <a:t> (Smith): CIDs 202, 280, 219, 109, 107, 35, 112, 113, 55, 56, 220, 79, 71, 206, 36, 145, 228, 143, 146, 60, 76, 77, 147, 229, 46, 150, 231, 151, 152, 153, 47, 245, 10, 245, 246, 156, 51, 232, 148, 233, 159, 234, 207, 161, 166, 44, 237</a:t>
            </a:r>
          </a:p>
          <a:p>
            <a:pPr marL="1257300" lvl="2" indent="-457200">
              <a:spcBef>
                <a:spcPts val="0"/>
              </a:spcBef>
              <a:spcAft>
                <a:spcPts val="0"/>
              </a:spcAft>
              <a:buFont typeface="Arial" panose="020B0604020202020204" pitchFamily="34" charset="0"/>
              <a:buChar char="•"/>
              <a:defRPr/>
            </a:pPr>
            <a:endParaRPr lang="en-US" sz="1600" b="0" dirty="0">
              <a:latin typeface="+mj-lt"/>
            </a:endParaRP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11-24/0040r7</a:t>
            </a:r>
            <a:r>
              <a:rPr lang="en-US" sz="2200" dirty="0"/>
              <a:t> </a:t>
            </a:r>
            <a:endParaRPr lang="en-US" sz="1800" dirty="0"/>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a:t>
            </a:r>
          </a:p>
          <a:p>
            <a:pPr marL="1257300" lvl="2" indent="-457200">
              <a:spcBef>
                <a:spcPts val="300"/>
              </a:spcBef>
              <a:spcAft>
                <a:spcPts val="0"/>
              </a:spcAft>
              <a:buFont typeface="Arial" panose="020B0604020202020204" pitchFamily="34" charset="0"/>
              <a:buChar char="•"/>
              <a:defRPr/>
            </a:pPr>
            <a:r>
              <a:rPr lang="en-US" sz="1400" dirty="0"/>
              <a:t>Editorials – (Ansley)  </a:t>
            </a:r>
            <a:r>
              <a:rPr lang="en-US" sz="1400" dirty="0">
                <a:solidFill>
                  <a:schemeClr val="tx1"/>
                </a:solidFill>
                <a:highlight>
                  <a:srgbClr val="FFFF00"/>
                </a:highlight>
              </a:rPr>
              <a:t>One issue raised, on CIDs: </a:t>
            </a:r>
            <a:r>
              <a:rPr lang="en-GB" sz="1400" dirty="0">
                <a:effectLst/>
                <a:latin typeface="Times New Roman" panose="02020603050405020304" pitchFamily="18" charset="0"/>
                <a:ea typeface="PMingLiU" panose="02020500000000000000" pitchFamily="18" charset="-120"/>
              </a:rPr>
              <a:t>5, 30, 31, 32,  95, 99, 214, 215, 216, 257, 258  </a:t>
            </a:r>
            <a:r>
              <a:rPr lang="en-US" sz="1400" dirty="0">
                <a:solidFill>
                  <a:schemeClr val="tx1"/>
                </a:solidFill>
                <a:hlinkClick r:id="rId5"/>
              </a:rPr>
              <a:t>11-24/0145r0</a:t>
            </a:r>
            <a:r>
              <a:rPr lang="en-GB" sz="1400" dirty="0">
                <a:solidFill>
                  <a:schemeClr val="tx1"/>
                </a:solidFill>
                <a:latin typeface="Times New Roman" panose="02020603050405020304" pitchFamily="18" charset="0"/>
                <a:ea typeface="PMingLiU" panose="02020500000000000000" pitchFamily="18" charset="-120"/>
              </a:rPr>
              <a:t>, </a:t>
            </a:r>
            <a:r>
              <a:rPr lang="en-GB" sz="1400" dirty="0">
                <a:solidFill>
                  <a:schemeClr val="tx1"/>
                </a:solidFill>
                <a:latin typeface="Times New Roman" panose="02020603050405020304" pitchFamily="18" charset="0"/>
                <a:ea typeface="PMingLiU" panose="02020500000000000000" pitchFamily="18" charset="-120"/>
                <a:hlinkClick r:id="rId6"/>
              </a:rPr>
              <a:t>11-24/0144r0</a:t>
            </a:r>
            <a:r>
              <a:rPr lang="en-GB" sz="1400" dirty="0">
                <a:solidFill>
                  <a:schemeClr val="tx1"/>
                </a:solidFill>
                <a:latin typeface="Times New Roman" panose="02020603050405020304" pitchFamily="18" charset="0"/>
                <a:ea typeface="PMingLiU" panose="02020500000000000000" pitchFamily="18" charset="-120"/>
              </a:rPr>
              <a:t> </a:t>
            </a:r>
            <a:endParaRPr lang="en-US" sz="1400" dirty="0">
              <a:solidFill>
                <a:schemeClr val="tx1"/>
              </a:solidFill>
            </a:endParaRP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7"/>
              </a:rPr>
              <a:t>11-24/0044r3</a:t>
            </a:r>
            <a:r>
              <a:rPr lang="en-US" sz="1400" dirty="0">
                <a:latin typeface="+mj-lt"/>
              </a:rPr>
              <a:t> (</a:t>
            </a:r>
            <a:r>
              <a:rPr lang="en-US" sz="1400" b="1" dirty="0">
                <a:latin typeface="+mj-lt"/>
              </a:rPr>
              <a:t>Huang</a:t>
            </a:r>
            <a:r>
              <a:rPr lang="en-US" sz="1400" dirty="0">
                <a:latin typeface="+mj-lt"/>
              </a:rPr>
              <a:t>)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8"/>
              </a:rPr>
              <a:t>11-24/0068r1</a:t>
            </a:r>
            <a:r>
              <a:rPr lang="en-US" sz="1400" dirty="0"/>
              <a:t> (</a:t>
            </a:r>
            <a:r>
              <a:rPr lang="en-US" sz="1400" b="1" dirty="0"/>
              <a:t>???</a:t>
            </a:r>
            <a:r>
              <a:rPr lang="en-US" sz="1400" dirty="0"/>
              <a:t>) – </a:t>
            </a:r>
            <a:r>
              <a:rPr lang="en-US" sz="1400" dirty="0">
                <a:highlight>
                  <a:srgbClr val="FFFF00"/>
                </a:highlight>
              </a:rPr>
              <a:t>Needs an Assignee to craft a rejection, per failed motion</a:t>
            </a:r>
          </a:p>
          <a:p>
            <a:pPr marL="1257300" lvl="2" indent="-457200">
              <a:spcBef>
                <a:spcPts val="0"/>
              </a:spcBef>
              <a:spcAft>
                <a:spcPts val="0"/>
              </a:spcAft>
              <a:buFont typeface="Arial" panose="020B0604020202020204" pitchFamily="34" charset="0"/>
              <a:buChar char="•"/>
              <a:defRPr/>
            </a:pPr>
            <a:r>
              <a:rPr lang="en-US" sz="1400" dirty="0"/>
              <a:t>CIDs 187, 189, 188, 198, 191, 194, 195, 196: </a:t>
            </a:r>
            <a:r>
              <a:rPr lang="en-US" sz="1400" dirty="0">
                <a:hlinkClick r:id="rId9"/>
              </a:rPr>
              <a:t>11-24/0147r0</a:t>
            </a:r>
            <a:r>
              <a:rPr lang="en-US" sz="1400" dirty="0"/>
              <a:t>   (</a:t>
            </a:r>
            <a:r>
              <a:rPr lang="en-US" sz="1400" b="1" dirty="0"/>
              <a:t>Harkins</a:t>
            </a:r>
            <a:r>
              <a:rPr lang="en-US" sz="1400" dirty="0"/>
              <a:t>)  </a:t>
            </a:r>
            <a:r>
              <a:rPr lang="en-US" sz="1400" dirty="0">
                <a:highlight>
                  <a:srgbClr val="00FF00"/>
                </a:highlight>
              </a:rPr>
              <a:t>Done</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dirty="0">
                <a:effectLst/>
                <a:latin typeface="Times New Roman" panose="02020603050405020304" pitchFamily="18" charset="0"/>
                <a:ea typeface="MS Mincho" panose="02020609040205080304" pitchFamily="49" charset="-128"/>
                <a:hlinkClick r:id="rId10"/>
              </a:rPr>
              <a:t>11-24/0053r0</a:t>
            </a:r>
            <a:r>
              <a:rPr lang="en-US" sz="1400" dirty="0">
                <a:latin typeface="Times New Roman" panose="02020603050405020304" pitchFamily="18" charset="0"/>
                <a:ea typeface="MS Mincho" panose="02020609040205080304" pitchFamily="49" charset="-128"/>
              </a:rPr>
              <a:t> (</a:t>
            </a:r>
            <a:r>
              <a:rPr lang="en-US" sz="1400" b="1" dirty="0">
                <a:latin typeface="Times New Roman" panose="02020603050405020304" pitchFamily="18" charset="0"/>
                <a:ea typeface="MS Mincho" panose="02020609040205080304" pitchFamily="49" charset="-128"/>
              </a:rPr>
              <a:t>Yang</a:t>
            </a:r>
            <a:r>
              <a:rPr lang="en-US" sz="1400" dirty="0">
                <a:latin typeface="Times New Roman" panose="02020603050405020304" pitchFamily="18" charset="0"/>
                <a:ea typeface="MS Mincho" panose="02020609040205080304" pitchFamily="49" charset="-128"/>
              </a:rPr>
              <a:t>)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dirty="0">
                <a:effectLst/>
                <a:latin typeface="Times New Roman" panose="02020603050405020304" pitchFamily="18" charset="0"/>
                <a:ea typeface="MS Mincho" panose="02020609040205080304" pitchFamily="49" charset="-128"/>
                <a:hlinkClick r:id="rId11"/>
              </a:rPr>
              <a:t>11-24/0049r0</a:t>
            </a:r>
            <a:r>
              <a:rPr lang="en-US" sz="1400" dirty="0">
                <a:effectLst/>
                <a:latin typeface="Times New Roman" panose="02020603050405020304" pitchFamily="18" charset="0"/>
                <a:ea typeface="MS Mincho" panose="02020609040205080304" pitchFamily="49" charset="-128"/>
              </a:rPr>
              <a:t> (</a:t>
            </a:r>
            <a:r>
              <a:rPr lang="en-US" sz="1400" b="1" dirty="0">
                <a:effectLst/>
                <a:latin typeface="Times New Roman" panose="02020603050405020304" pitchFamily="18" charset="0"/>
                <a:ea typeface="MS Mincho" panose="02020609040205080304" pitchFamily="49" charset="-128"/>
              </a:rPr>
              <a:t>Yang</a:t>
            </a:r>
            <a:r>
              <a:rPr lang="en-US" sz="1400" dirty="0">
                <a:effectLst/>
                <a:latin typeface="Times New Roman" panose="02020603050405020304" pitchFamily="18" charset="0"/>
                <a:ea typeface="MS Mincho" panose="02020609040205080304" pitchFamily="49" charset="-128"/>
              </a:rPr>
              <a:t>)</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a:t>
            </a:r>
            <a:r>
              <a:rPr lang="en-GB" sz="1400" dirty="0">
                <a:effectLst/>
                <a:latin typeface="Times New Roman" panose="02020603050405020304" pitchFamily="18" charset="0"/>
                <a:ea typeface="MS Mincho" panose="02020609040205080304" pitchFamily="49" charset="-128"/>
              </a:rPr>
              <a:t> 202, 280, 219, 109, 107, 35, 112, 113, 55, 56, 220, 79, 71, 206, 36, 145, 228, </a:t>
            </a:r>
            <a:r>
              <a:rPr lang="en-GB" sz="1400" dirty="0">
                <a:effectLst/>
                <a:highlight>
                  <a:srgbClr val="00FFFF"/>
                </a:highlight>
                <a:latin typeface="Times New Roman" panose="02020603050405020304" pitchFamily="18" charset="0"/>
                <a:ea typeface="MS Mincho" panose="02020609040205080304" pitchFamily="49" charset="-128"/>
              </a:rPr>
              <a:t>143</a:t>
            </a:r>
            <a:r>
              <a:rPr lang="en-GB" sz="1400" dirty="0">
                <a:effectLst/>
                <a:latin typeface="Times New Roman" panose="02020603050405020304" pitchFamily="18" charset="0"/>
                <a:ea typeface="MS Mincho" panose="02020609040205080304" pitchFamily="49" charset="-128"/>
              </a:rPr>
              <a:t>, 146, 60, 76, 77, 147, 229, 46, 150, 231, 151, 152, 153, 47, 245, 10, 245, 246, 156, 51, 283, 232, 148, 233, 159, 234, 207, 161, 166, 44, 237, 108, 163, 144</a:t>
            </a:r>
            <a:r>
              <a:rPr lang="en-US" sz="1400" dirty="0"/>
              <a:t>: </a:t>
            </a:r>
            <a:r>
              <a:rPr lang="en-US" sz="1400" dirty="0">
                <a:hlinkClick r:id="rId12"/>
              </a:rPr>
              <a:t>11-24/0048r7</a:t>
            </a:r>
            <a:r>
              <a:rPr lang="en-GB" sz="1400" dirty="0">
                <a:effectLst/>
                <a:latin typeface="Times New Roman" panose="02020603050405020304" pitchFamily="18" charset="0"/>
                <a:ea typeface="MS Mincho" panose="02020609040205080304" pitchFamily="49" charset="-128"/>
              </a:rPr>
              <a:t> </a:t>
            </a:r>
            <a:r>
              <a:rPr lang="en-US" sz="1400" dirty="0"/>
              <a:t>(</a:t>
            </a:r>
            <a:r>
              <a:rPr lang="en-US" sz="1400" b="1" dirty="0"/>
              <a:t>Smith</a:t>
            </a:r>
            <a:r>
              <a:rPr lang="en-US" sz="1400" dirty="0"/>
              <a:t>) – </a:t>
            </a:r>
            <a:r>
              <a:rPr lang="en-US" sz="1400" dirty="0">
                <a:highlight>
                  <a:srgbClr val="FFFF00"/>
                </a:highlight>
              </a:rPr>
              <a:t>To be continued</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3"/>
              </a:rPr>
              <a:t>11-24/0124r1</a:t>
            </a:r>
            <a:r>
              <a:rPr lang="en-GB" sz="1400"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Hamilton</a:t>
            </a:r>
            <a:r>
              <a:rPr lang="en-GB" sz="14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4"/>
              </a:rPr>
              <a:t>11-24/0135r0</a:t>
            </a:r>
            <a:r>
              <a:rPr lang="en-US" sz="1400" dirty="0"/>
              <a:t> (</a:t>
            </a:r>
            <a:r>
              <a:rPr lang="en-US" sz="1400" b="1" dirty="0"/>
              <a:t>Mutgan</a:t>
            </a:r>
            <a:r>
              <a:rPr lang="en-US" sz="1400" dirty="0"/>
              <a:t>)</a:t>
            </a:r>
          </a:p>
          <a:p>
            <a:pPr marL="1257300" lvl="2" indent="-457200">
              <a:lnSpc>
                <a:spcPct val="70000"/>
              </a:lnSpc>
              <a:spcBef>
                <a:spcPts val="30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381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11-24/0040r8</a:t>
            </a:r>
            <a:r>
              <a:rPr lang="en-US" sz="18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 (slide 21)</a:t>
            </a:r>
            <a:endParaRPr lang="en-US" sz="2200" dirty="0"/>
          </a:p>
          <a:p>
            <a:pPr marL="1257300" lvl="2" indent="-457200">
              <a:spcBef>
                <a:spcPts val="0"/>
              </a:spcBef>
              <a:spcAft>
                <a:spcPts val="0"/>
              </a:spcAft>
              <a:buFont typeface="Arial" panose="020B0604020202020204" pitchFamily="34" charset="0"/>
              <a:buChar char="•"/>
              <a:defRPr/>
            </a:pPr>
            <a:r>
              <a:rPr lang="en-GB" sz="1400" dirty="0">
                <a:solidFill>
                  <a:schemeClr val="tx1"/>
                </a:solidFill>
                <a:latin typeface="Times New Roman" panose="02020603050405020304" pitchFamily="18" charset="0"/>
                <a:ea typeface="PMingLiU" panose="02020500000000000000" pitchFamily="18" charset="-120"/>
              </a:rPr>
              <a:t>Editorial: </a:t>
            </a:r>
            <a:r>
              <a:rPr lang="en-GB" sz="1400" dirty="0">
                <a:solidFill>
                  <a:schemeClr val="tx1"/>
                </a:solidFill>
                <a:highlight>
                  <a:srgbClr val="FFFF00"/>
                </a:highlight>
                <a:latin typeface="Times New Roman" panose="02020603050405020304" pitchFamily="18" charset="0"/>
                <a:ea typeface="PMingLiU" panose="02020500000000000000" pitchFamily="18" charset="-120"/>
              </a:rPr>
              <a:t>Discuss CID 138.  Note, </a:t>
            </a:r>
            <a:r>
              <a:rPr lang="en-GB" sz="1400" dirty="0">
                <a:effectLst/>
                <a:highlight>
                  <a:srgbClr val="FFFF00"/>
                </a:highlight>
                <a:latin typeface="Times New Roman" panose="02020603050405020304" pitchFamily="18" charset="0"/>
                <a:ea typeface="PMingLiU" panose="02020500000000000000" pitchFamily="18" charset="-120"/>
              </a:rPr>
              <a:t>TG to comment/confirm on Thurs AM1 on the rest in </a:t>
            </a:r>
            <a:r>
              <a:rPr lang="en-GB" sz="1400" dirty="0">
                <a:solidFill>
                  <a:schemeClr val="tx1"/>
                </a:solidFill>
                <a:latin typeface="Times New Roman" panose="02020603050405020304" pitchFamily="18" charset="0"/>
                <a:ea typeface="PMingLiU" panose="02020500000000000000" pitchFamily="18" charset="-120"/>
                <a:hlinkClick r:id="rId5"/>
              </a:rPr>
              <a:t>11-24/0144r2</a:t>
            </a:r>
            <a:endParaRPr lang="en-US" sz="1400" dirty="0"/>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6"/>
              </a:rPr>
              <a:t>11-24/0044r3</a:t>
            </a:r>
            <a:r>
              <a:rPr lang="en-US" sz="1400" dirty="0">
                <a:latin typeface="+mj-lt"/>
              </a:rPr>
              <a:t> (Huang)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7"/>
              </a:rPr>
              <a:t>11-24/0068r1</a:t>
            </a:r>
            <a:r>
              <a:rPr lang="en-US" sz="1400" dirty="0"/>
              <a:t> – </a:t>
            </a:r>
            <a:r>
              <a:rPr lang="en-US" sz="1400" dirty="0">
                <a:highlight>
                  <a:srgbClr val="FFFF00"/>
                </a:highlight>
              </a:rPr>
              <a:t>Review proposed rejections in 11-24/0040r8</a:t>
            </a:r>
          </a:p>
          <a:p>
            <a:pPr marL="1257300" lvl="2" indent="-457200">
              <a:spcBef>
                <a:spcPts val="0"/>
              </a:spcBef>
              <a:spcAft>
                <a:spcPts val="0"/>
              </a:spcAft>
              <a:buFont typeface="Arial" panose="020B0604020202020204" pitchFamily="34" charset="0"/>
              <a:buChar char="•"/>
              <a:defRPr/>
            </a:pPr>
            <a:r>
              <a:rPr lang="en-US" sz="1400" strike="sngStrike" dirty="0"/>
              <a:t>CIDs 187, 189, 188, 198, 191, 194, 195, </a:t>
            </a:r>
            <a:r>
              <a:rPr lang="en-US" sz="1400" dirty="0"/>
              <a:t>196</a:t>
            </a:r>
            <a:r>
              <a:rPr lang="en-US" sz="1400" strike="sngStrike" dirty="0"/>
              <a:t>: </a:t>
            </a:r>
            <a:r>
              <a:rPr lang="en-US" sz="1400" strike="sngStrike" dirty="0">
                <a:hlinkClick r:id="rId8"/>
              </a:rPr>
              <a:t>11-24/0147r0</a:t>
            </a:r>
            <a:r>
              <a:rPr lang="en-US" sz="1400" strike="sngStrike" dirty="0"/>
              <a:t> (Harkins)</a:t>
            </a:r>
            <a:r>
              <a:rPr lang="en-US" sz="1400" dirty="0"/>
              <a:t> </a:t>
            </a:r>
            <a:r>
              <a:rPr lang="en-US" sz="1400" dirty="0">
                <a:latin typeface="+mj-lt"/>
              </a:rPr>
              <a:t>–</a:t>
            </a:r>
            <a:r>
              <a:rPr lang="en-US" sz="1400" dirty="0"/>
              <a:t> </a:t>
            </a:r>
            <a:r>
              <a:rPr lang="en-US" sz="1400" dirty="0">
                <a:highlight>
                  <a:srgbClr val="FFFF00"/>
                </a:highlight>
              </a:rPr>
              <a:t>196 is still needed (**)</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b="1" dirty="0">
                <a:effectLst/>
                <a:latin typeface="Times New Roman" panose="02020603050405020304" pitchFamily="18" charset="0"/>
                <a:ea typeface="MS Mincho" panose="02020609040205080304" pitchFamily="49" charset="-128"/>
                <a:hlinkClick r:id="rId9"/>
              </a:rPr>
              <a:t>11-24/0053r0</a:t>
            </a:r>
            <a:r>
              <a:rPr lang="en-US" sz="1400" dirty="0">
                <a:latin typeface="Times New Roman" panose="02020603050405020304" pitchFamily="18" charset="0"/>
                <a:ea typeface="MS Mincho" panose="02020609040205080304" pitchFamily="49" charset="-128"/>
              </a:rPr>
              <a:t> (Yang)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b="1" dirty="0">
                <a:effectLst/>
                <a:latin typeface="Times New Roman" panose="02020603050405020304" pitchFamily="18" charset="0"/>
                <a:ea typeface="MS Mincho" panose="02020609040205080304" pitchFamily="49" charset="-128"/>
                <a:hlinkClick r:id="rId10"/>
              </a:rPr>
              <a:t>11-24/0049r0</a:t>
            </a:r>
            <a:r>
              <a:rPr lang="en-US" sz="14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66, 67, 200, 201, 279, 202, 280, 219, 109, 107, 35, </a:t>
            </a:r>
            <a:r>
              <a:rPr lang="en-GB" sz="1400" dirty="0">
                <a:effectLst/>
                <a:highlight>
                  <a:srgbClr val="FFFF00"/>
                </a:highlight>
                <a:latin typeface="Times New Roman" panose="02020603050405020304" pitchFamily="18" charset="0"/>
                <a:ea typeface="MS Mincho" panose="02020609040205080304" pitchFamily="49" charset="-128"/>
              </a:rPr>
              <a:t>108,</a:t>
            </a:r>
            <a:r>
              <a:rPr lang="en-GB" sz="1400" strike="sngStrike" dirty="0">
                <a:effectLst/>
                <a:latin typeface="Times New Roman" panose="02020603050405020304" pitchFamily="18" charset="0"/>
                <a:ea typeface="MS Mincho" panose="02020609040205080304" pitchFamily="49" charset="-128"/>
              </a:rPr>
              <a:t> 112, 113, 55, 56, 220, 79, 71, 206, 36, 228,</a:t>
            </a:r>
            <a:r>
              <a:rPr lang="en-GB" sz="14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143, 146, 60, 76, 77, 147, 229, 145, 46, 150, 231, 151, 152, 153, 47, 245, 10, 245, 246, 156, 51, 283, 232, 148, 233, 159, 234, 207, 161, 166, 44, 237, 108, 163, 144 </a:t>
            </a:r>
            <a:r>
              <a:rPr lang="en-GB" sz="1400" dirty="0">
                <a:effectLst/>
                <a:highlight>
                  <a:srgbClr val="FFFF00"/>
                </a:highlight>
                <a:latin typeface="Times New Roman" panose="02020603050405020304" pitchFamily="18" charset="0"/>
                <a:ea typeface="MS Mincho" panose="02020609040205080304" pitchFamily="49" charset="-128"/>
              </a:rPr>
              <a:t>(and 62?)</a:t>
            </a:r>
            <a:r>
              <a:rPr lang="en-US" sz="1400" dirty="0"/>
              <a:t>: </a:t>
            </a:r>
            <a:r>
              <a:rPr lang="en-US" sz="1400" dirty="0">
                <a:hlinkClick r:id="rId11"/>
              </a:rPr>
              <a:t>11-24/0048r8</a:t>
            </a:r>
            <a:r>
              <a:rPr lang="en-GB" sz="1400" b="0" dirty="0">
                <a:effectLst/>
                <a:latin typeface="Times New Roman" panose="02020603050405020304" pitchFamily="18" charset="0"/>
                <a:ea typeface="MS Mincho" panose="02020609040205080304" pitchFamily="49" charset="-128"/>
              </a:rPr>
              <a:t> </a:t>
            </a:r>
            <a:r>
              <a:rPr lang="en-US" sz="1400" dirty="0"/>
              <a:t>(Smith) – </a:t>
            </a:r>
            <a:r>
              <a:rPr lang="en-US" sz="1400" dirty="0">
                <a:highlight>
                  <a:srgbClr val="FFFF00"/>
                </a:highlight>
              </a:rPr>
              <a:t>To be continued, starting on CID 143</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2"/>
              </a:rPr>
              <a:t>11-24/0124r1</a:t>
            </a:r>
            <a:r>
              <a:rPr lang="en-GB" sz="1400" dirty="0">
                <a:effectLst/>
                <a:latin typeface="Times New Roman" panose="02020603050405020304" pitchFamily="18" charset="0"/>
                <a:ea typeface="Times New Roman" panose="02020603050405020304" pitchFamily="18" charset="0"/>
              </a:rPr>
              <a:t> (Hamilton)</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3"/>
              </a:rPr>
              <a:t>11-24/0135r0</a:t>
            </a:r>
            <a:r>
              <a:rPr lang="en-US" sz="1400" dirty="0"/>
              <a:t> (Mutgan)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11-24/0040r9</a:t>
            </a:r>
            <a:r>
              <a:rPr lang="en-US" sz="2200" dirty="0"/>
              <a:t> </a:t>
            </a:r>
            <a:r>
              <a:rPr lang="en-US" sz="18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a:t>
            </a:r>
            <a:r>
              <a:rPr lang="en-US" sz="2200" u="sng" dirty="0">
                <a:highlight>
                  <a:srgbClr val="FF00FF"/>
                </a:highlight>
              </a:rPr>
              <a:t>Really n</a:t>
            </a:r>
            <a:r>
              <a:rPr lang="en-US" sz="2200" dirty="0">
                <a:highlight>
                  <a:srgbClr val="FF00FF"/>
                </a:highlight>
              </a:rPr>
              <a:t>eed to pick up the pace (slide 21)</a:t>
            </a:r>
            <a:endParaRPr lang="en-US" sz="2200" dirty="0"/>
          </a:p>
          <a:p>
            <a:pPr marL="1257300" lvl="2" indent="-457200">
              <a:lnSpc>
                <a:spcPct val="70000"/>
              </a:lnSpc>
              <a:spcBef>
                <a:spcPts val="0"/>
              </a:spcBef>
              <a:spcAft>
                <a:spcPts val="0"/>
              </a:spcAft>
              <a:buFont typeface="Arial" panose="020B0604020202020204" pitchFamily="34" charset="0"/>
              <a:buChar char="•"/>
              <a:defRPr/>
            </a:pPr>
            <a:r>
              <a:rPr lang="en-US" sz="1600" dirty="0"/>
              <a:t>Any concerns with the CIDs in </a:t>
            </a:r>
            <a:r>
              <a:rPr lang="en-GB" sz="1600" dirty="0">
                <a:solidFill>
                  <a:schemeClr val="tx1"/>
                </a:solidFill>
                <a:latin typeface="Times New Roman" panose="02020603050405020304" pitchFamily="18" charset="0"/>
                <a:ea typeface="PMingLiU" panose="02020500000000000000" pitchFamily="18" charset="-120"/>
                <a:hlinkClick r:id="rId5"/>
              </a:rPr>
              <a:t>11-24/0144r5</a:t>
            </a:r>
            <a:r>
              <a:rPr lang="en-US" sz="1600" dirty="0"/>
              <a:t>?  (If not, they will be updated in the master comment sheet (at above link) and marked Ready for Motion.)</a:t>
            </a:r>
          </a:p>
          <a:p>
            <a:pPr marL="1257300" lvl="2" indent="-457200">
              <a:lnSpc>
                <a:spcPct val="70000"/>
              </a:lnSpc>
              <a:spcBef>
                <a:spcPts val="0"/>
              </a:spcBef>
              <a:spcAft>
                <a:spcPts val="0"/>
              </a:spcAft>
              <a:buFont typeface="Arial" panose="020B0604020202020204" pitchFamily="34" charset="0"/>
              <a:buChar char="•"/>
              <a:defRPr/>
            </a:pPr>
            <a:r>
              <a:rPr lang="en-US" sz="1600" dirty="0"/>
              <a:t>CIDs 236, 181, 48, 183, and 184: </a:t>
            </a:r>
            <a:r>
              <a:rPr lang="en-US" sz="1600" dirty="0">
                <a:hlinkClick r:id="rId6"/>
              </a:rPr>
              <a:t>11-24/0162r0</a:t>
            </a:r>
            <a:r>
              <a:rPr lang="en-US" sz="1600" dirty="0"/>
              <a:t> (</a:t>
            </a:r>
            <a:r>
              <a:rPr lang="en-US" sz="1600" b="1" dirty="0"/>
              <a:t>Orr</a:t>
            </a:r>
            <a:r>
              <a:rPr lang="en-US" sz="1600" dirty="0"/>
              <a:t>)</a:t>
            </a:r>
          </a:p>
          <a:p>
            <a:pPr marL="1257300" lvl="2" indent="-457200">
              <a:lnSpc>
                <a:spcPct val="70000"/>
              </a:lnSpc>
              <a:spcBef>
                <a:spcPts val="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11-24/0044r6</a:t>
            </a:r>
            <a:r>
              <a:rPr lang="en-US" sz="1600" dirty="0">
                <a:latin typeface="+mj-lt"/>
              </a:rPr>
              <a:t> (</a:t>
            </a:r>
            <a:r>
              <a:rPr lang="en-US" sz="1600" b="1" dirty="0">
                <a:latin typeface="+mj-lt"/>
              </a:rPr>
              <a:t>Huang</a:t>
            </a:r>
            <a:r>
              <a:rPr lang="en-US" sz="1600" dirty="0">
                <a:latin typeface="+mj-lt"/>
              </a:rPr>
              <a:t>) – </a:t>
            </a:r>
            <a:r>
              <a:rPr lang="en-US" sz="16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dirty="0">
                <a:effectLst/>
                <a:latin typeface="Times New Roman" panose="02020603050405020304" pitchFamily="18" charset="0"/>
                <a:ea typeface="MS Mincho" panose="02020609040205080304" pitchFamily="49" charset="-128"/>
                <a:hlinkClick r:id="rId8"/>
              </a:rPr>
              <a:t>11-24/0053r1</a:t>
            </a:r>
            <a:r>
              <a:rPr lang="en-US" sz="1600" dirty="0">
                <a:latin typeface="Times New Roman" panose="02020603050405020304" pitchFamily="18" charset="0"/>
                <a:ea typeface="MS Mincho" panose="02020609040205080304" pitchFamily="49" charset="-128"/>
              </a:rPr>
              <a:t> (</a:t>
            </a:r>
            <a:r>
              <a:rPr lang="en-US" sz="1600" b="1" dirty="0">
                <a:latin typeface="Times New Roman" panose="02020603050405020304" pitchFamily="18" charset="0"/>
                <a:ea typeface="MS Mincho" panose="02020609040205080304" pitchFamily="49" charset="-128"/>
              </a:rPr>
              <a:t>Yang</a:t>
            </a:r>
            <a:r>
              <a:rPr lang="en-US" sz="1600" dirty="0">
                <a:latin typeface="Times New Roman" panose="02020603050405020304" pitchFamily="18" charset="0"/>
                <a:ea typeface="MS Mincho" panose="02020609040205080304" pitchFamily="49" charset="-128"/>
              </a:rPr>
              <a:t>) – </a:t>
            </a:r>
            <a:r>
              <a:rPr lang="en-US" sz="16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9"/>
              </a:rPr>
              <a:t>11-24/0049r0</a:t>
            </a:r>
            <a:r>
              <a:rPr lang="en-US" sz="16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66, 67, 200, 201, 279, 202, 280, 219, 109, 107, 35, 108, 112, 113, 55, 56, 220, 79, 71, 206, 36, 228, 143, 146, </a:t>
            </a:r>
            <a:r>
              <a:rPr lang="en-GB" sz="1600" dirty="0">
                <a:effectLst/>
                <a:latin typeface="Times New Roman" panose="02020603050405020304" pitchFamily="18" charset="0"/>
                <a:ea typeface="MS Mincho" panose="02020609040205080304" pitchFamily="49" charset="-128"/>
              </a:rPr>
              <a:t>60, 76, </a:t>
            </a:r>
            <a:r>
              <a:rPr lang="en-GB" sz="1600" strike="sngStrike" dirty="0">
                <a:effectLst/>
                <a:latin typeface="Times New Roman" panose="02020603050405020304" pitchFamily="18" charset="0"/>
                <a:ea typeface="MS Mincho" panose="02020609040205080304" pitchFamily="49" charset="-128"/>
              </a:rPr>
              <a:t>77, 147, 229,</a:t>
            </a:r>
            <a:r>
              <a:rPr lang="en-GB" sz="1600" dirty="0">
                <a:effectLst/>
                <a:latin typeface="Times New Roman" panose="02020603050405020304" pitchFamily="18" charset="0"/>
                <a:ea typeface="MS Mincho" panose="02020609040205080304" pitchFamily="49" charset="-128"/>
              </a:rPr>
              <a:t> 145, 46, 150, 231, 151, 152, 153, 47, 245, 10, 245, 246, 156, 51, 283, 232, 148, 233, 159, 234, 207, 161, 166, 44, 237, 108, 163, 144 </a:t>
            </a:r>
            <a:r>
              <a:rPr lang="en-GB" sz="1600" dirty="0">
                <a:effectLst/>
                <a:highlight>
                  <a:srgbClr val="FFFF00"/>
                </a:highlight>
                <a:latin typeface="Times New Roman" panose="02020603050405020304" pitchFamily="18" charset="0"/>
                <a:ea typeface="MS Mincho" panose="02020609040205080304" pitchFamily="49" charset="-128"/>
              </a:rPr>
              <a:t>(and 62?)</a:t>
            </a:r>
            <a:r>
              <a:rPr lang="en-US" sz="1600" dirty="0"/>
              <a:t>: </a:t>
            </a:r>
            <a:r>
              <a:rPr lang="en-US" sz="1600" dirty="0">
                <a:hlinkClick r:id="rId10"/>
              </a:rPr>
              <a:t>11-24/0048r11</a:t>
            </a:r>
            <a:r>
              <a:rPr lang="en-GB" sz="1600" b="0" dirty="0">
                <a:effectLst/>
                <a:latin typeface="Times New Roman" panose="02020603050405020304" pitchFamily="18" charset="0"/>
                <a:ea typeface="MS Mincho" panose="02020609040205080304" pitchFamily="49" charset="-128"/>
              </a:rPr>
              <a:t> </a:t>
            </a:r>
            <a:r>
              <a:rPr lang="en-US" sz="1600" dirty="0"/>
              <a:t>(</a:t>
            </a:r>
            <a:r>
              <a:rPr lang="en-US" sz="1600" b="1" dirty="0"/>
              <a:t>Smith</a:t>
            </a:r>
            <a:r>
              <a:rPr lang="en-US" sz="1600" dirty="0"/>
              <a:t>) – </a:t>
            </a:r>
            <a:r>
              <a:rPr lang="en-US" sz="1600" dirty="0">
                <a:highlight>
                  <a:srgbClr val="FFFF00"/>
                </a:highlight>
              </a:rPr>
              <a:t>To be continued, starting on CID 143</a:t>
            </a:r>
          </a:p>
          <a:p>
            <a:pPr marL="1257300" lvl="2" indent="-457200">
              <a:spcBef>
                <a:spcPts val="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1"/>
              </a:rPr>
              <a:t>11-24/0124r1</a:t>
            </a:r>
            <a:r>
              <a:rPr lang="en-GB" sz="1600" dirty="0">
                <a:effectLst/>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Hamilton</a:t>
            </a:r>
            <a:r>
              <a:rPr lang="en-GB" sz="16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600" dirty="0"/>
              <a:t>CID 225, 255: </a:t>
            </a:r>
            <a:r>
              <a:rPr lang="en-US" sz="1600" dirty="0">
                <a:hlinkClick r:id="rId12"/>
              </a:rPr>
              <a:t>11-24/0135r0</a:t>
            </a:r>
            <a:r>
              <a:rPr lang="en-US" sz="1600" dirty="0"/>
              <a:t> (</a:t>
            </a:r>
            <a:r>
              <a:rPr lang="en-US" sz="1600" b="1" dirty="0"/>
              <a:t>Mutgan</a:t>
            </a:r>
            <a:r>
              <a:rPr lang="en-US" sz="1600"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802-11-Submission-16-9</Template>
  <TotalTime>94609</TotalTime>
  <Words>4785</Words>
  <Application>Microsoft Office PowerPoint</Application>
  <PresentationFormat>Widescreen</PresentationFormat>
  <Paragraphs>382</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635</cp:revision>
  <cp:lastPrinted>1601-01-01T00:00:00Z</cp:lastPrinted>
  <dcterms:created xsi:type="dcterms:W3CDTF">2021-01-26T19:12:38Z</dcterms:created>
  <dcterms:modified xsi:type="dcterms:W3CDTF">2024-01-18T12:24:08Z</dcterms:modified>
</cp:coreProperties>
</file>