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2404" r:id="rId20"/>
    <p:sldId id="314" r:id="rId21"/>
    <p:sldId id="2406" r:id="rId22"/>
    <p:sldId id="2399" r:id="rId23"/>
    <p:sldId id="2402" r:id="rId24"/>
    <p:sldId id="2403" r:id="rId25"/>
    <p:sldId id="2405" r:id="rId26"/>
    <p:sldId id="2401" r:id="rId27"/>
    <p:sldId id="2393" r:id="rId28"/>
    <p:sldId id="2367" r:id="rId29"/>
    <p:sldId id="310" r:id="rId30"/>
    <p:sldId id="311"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93" d="100"/>
          <a:sy n="93" d="100"/>
        </p:scale>
        <p:origin x="117" y="45"/>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4987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57728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39089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765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26848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802.11-23/2183r2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3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3/11-23-2148-00-00bh-probability-of-irm-duplicates.pptx" TargetMode="External"/><Relationship Id="rId5" Type="http://schemas.openxmlformats.org/officeDocument/2006/relationships/hyperlink" Target="https://mentor.ieee.org/802.11/dcn/23/11-23-2190-00-00bh-the-need-for-802-11be-non-ap-mld-identfication.pptx" TargetMode="External"/><Relationship Id="rId4" Type="http://schemas.openxmlformats.org/officeDocument/2006/relationships/hyperlink" Target="https://mentor.ieee.org/802.11/dcn/24/11-24-0040-04-00bh-ieee-802-11bh-lb282-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2068-00-00bh-minutes-tgbh-plenary-meeting-november-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4/11-24-0032-00-00bh-802-11bh-telecon-minutes-january-9-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4/11-24-0059-00-00bh-lb282-cr-for-misc-cids.docx" TargetMode="External"/><Relationship Id="rId3" Type="http://schemas.openxmlformats.org/officeDocument/2006/relationships/hyperlink" Target="https://mentor.ieee.org/802.11/dcn/23/11-23-2190-00-00bh-the-need-for-802-11be-non-ap-mld-identfication.pptx" TargetMode="External"/><Relationship Id="rId7" Type="http://schemas.openxmlformats.org/officeDocument/2006/relationships/hyperlink" Target="https://mentor.ieee.org/802.11/dcn/24/11-24-0048-03-00bh-resolutions-to-irm-cids-on-d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4/11-24-0068-00-00bh-devid-in-assoc.docx" TargetMode="External"/><Relationship Id="rId5" Type="http://schemas.openxmlformats.org/officeDocument/2006/relationships/hyperlink" Target="https://mentor.ieee.org/802.11/dcn/24/11-24-0044-03-00bh-cr-for-kek-from-pasn.docx" TargetMode="External"/><Relationship Id="rId10" Type="http://schemas.openxmlformats.org/officeDocument/2006/relationships/hyperlink" Target="https://mentor.ieee.org/802.11/dcn/24/11-24-0049-00-00bh-lb282-cr-for-cids-in-subclause-12-2-12-1.docx" TargetMode="External"/><Relationship Id="rId4" Type="http://schemas.openxmlformats.org/officeDocument/2006/relationships/hyperlink" Target="https://mentor.ieee.org/802.11/dcn/23/11-23-2148-00-00bh-probability-of-irm-duplicates.pptx" TargetMode="External"/><Relationship Id="rId9" Type="http://schemas.openxmlformats.org/officeDocument/2006/relationships/hyperlink" Target="https://mentor.ieee.org/802.11/dcn/24/11-24-0053-00-00bh-lb282-cr-for-cids-in-subclause-9-4.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4/11-24-0044-03-00bh-cr-for-kek-from-pasn.docx" TargetMode="External"/><Relationship Id="rId4" Type="http://schemas.openxmlformats.org/officeDocument/2006/relationships/hyperlink" Target="https://mentor.ieee.org/802.11/dcn/24/11-24-0068-00-00bh-devid-in-assoc.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TGbh-agenda-2024-January-Interim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Jan 2024, 19:30-21:30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0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0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November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Approve September Interim and teleconference minutes (next slide)</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dirty="0">
                <a:hlinkClick r:id="rId3"/>
              </a:rPr>
              <a:t>11-22/0651r32</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sz="20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dirty="0"/>
              <a:t>Comment resolution document: </a:t>
            </a:r>
            <a:r>
              <a:rPr lang="en-US" dirty="0">
                <a:hlinkClick r:id="rId4"/>
              </a:rPr>
              <a:t>https://mentor.ieee.org/802.11/dcn/24/11-24-0040-04-00bh-ieee-802-11bh-lb282-comments.xlsx</a:t>
            </a:r>
            <a:r>
              <a:rPr lang="en-US" dirty="0"/>
              <a:t> </a:t>
            </a:r>
            <a:r>
              <a:rPr lang="en-US" sz="1600" dirty="0"/>
              <a:t> </a:t>
            </a:r>
          </a:p>
          <a:p>
            <a:pPr marL="857250" lvl="1" indent="-457200">
              <a:lnSpc>
                <a:spcPct val="70000"/>
              </a:lnSpc>
              <a:spcBef>
                <a:spcPts val="300"/>
              </a:spcBef>
              <a:spcAft>
                <a:spcPts val="0"/>
              </a:spcAft>
              <a:buFont typeface="Arial" panose="020B0604020202020204" pitchFamily="34" charset="0"/>
              <a:buChar char="•"/>
              <a:defRPr/>
            </a:pPr>
            <a:r>
              <a:rPr lang="en-US" dirty="0"/>
              <a:t>Comment resolution queue (slide 19)</a:t>
            </a:r>
          </a:p>
          <a:p>
            <a:pPr marL="1257300" lvl="2" indent="-457200">
              <a:spcBef>
                <a:spcPts val="300"/>
              </a:spcBef>
              <a:spcAft>
                <a:spcPts val="0"/>
              </a:spcAft>
              <a:buFont typeface="Arial" panose="020B0604020202020204" pitchFamily="34" charset="0"/>
              <a:buChar char="•"/>
              <a:defRPr/>
            </a:pPr>
            <a:r>
              <a:rPr lang="en-US" sz="1600" b="0" dirty="0"/>
              <a:t>Editorials – any issues? (Ansley)</a:t>
            </a:r>
          </a:p>
          <a:p>
            <a:pPr marL="1257300" lvl="2" indent="-457200">
              <a:spcBef>
                <a:spcPts val="300"/>
              </a:spcBef>
              <a:spcAft>
                <a:spcPts val="0"/>
              </a:spcAft>
              <a:buFont typeface="Arial" panose="020B0604020202020204" pitchFamily="34" charset="0"/>
              <a:buChar char="•"/>
              <a:defRPr/>
            </a:pPr>
            <a:r>
              <a:rPr lang="en-US" sz="1600" b="0" dirty="0"/>
              <a:t>Discussion on non-AP MLD device identification (individuals interested in working on this via email, for submission/ballot comment in TGbe?): </a:t>
            </a:r>
            <a:r>
              <a:rPr lang="en-US" sz="1600" b="0" dirty="0">
                <a:hlinkClick r:id="rId5"/>
              </a:rPr>
              <a:t>11-23/2190r0</a:t>
            </a:r>
            <a:r>
              <a:rPr lang="en-US" sz="1600" b="0" dirty="0"/>
              <a:t> (Yang)</a:t>
            </a:r>
          </a:p>
          <a:p>
            <a:pPr marL="1257300" lvl="2" indent="-457200">
              <a:spcBef>
                <a:spcPts val="300"/>
              </a:spcBef>
              <a:spcAft>
                <a:spcPts val="0"/>
              </a:spcAft>
              <a:buFont typeface="Arial" panose="020B0604020202020204" pitchFamily="34" charset="0"/>
              <a:buChar char="•"/>
              <a:defRPr/>
            </a:pPr>
            <a:r>
              <a:rPr lang="en-US" sz="1600" b="0" dirty="0"/>
              <a:t>Probability of IRM duplicates: </a:t>
            </a:r>
            <a:r>
              <a:rPr lang="en-US" sz="1600" b="0" dirty="0">
                <a:hlinkClick r:id="rId6"/>
              </a:rPr>
              <a:t>11-23/2148r0</a:t>
            </a:r>
            <a:r>
              <a:rPr lang="en-US" sz="1600" b="0" dirty="0"/>
              <a:t> (Smith)</a:t>
            </a:r>
            <a:endParaRPr lang="en-ES" sz="1600" b="0" dirty="0"/>
          </a:p>
          <a:p>
            <a:pPr marL="1257300" lvl="2" indent="-457200">
              <a:lnSpc>
                <a:spcPct val="70000"/>
              </a:lnSpc>
              <a:spcBef>
                <a:spcPts val="300"/>
              </a:spcBef>
              <a:spcAft>
                <a:spcPts val="600"/>
              </a:spcAft>
              <a:buFont typeface="Arial" panose="020B0604020202020204" pitchFamily="34" charset="0"/>
              <a:buChar char="•"/>
              <a:defRPr/>
            </a:pPr>
            <a:r>
              <a:rPr lang="en-US" sz="1600" dirty="0"/>
              <a:t>Other, from the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November plenary session: </a:t>
            </a:r>
            <a:r>
              <a:rPr lang="en-US" sz="2800" dirty="0">
                <a:hlinkClick r:id="rId3"/>
              </a:rPr>
              <a:t>11-23/2068r0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Jan 9: </a:t>
            </a:r>
            <a:r>
              <a:rPr lang="en-US" sz="2800" dirty="0">
                <a:hlinkClick r:id="rId4"/>
              </a:rPr>
              <a:t>11-24/0032r0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FFFF00"/>
                </a:highlight>
                <a:latin typeface="Times New Roman"/>
                <a:ea typeface="MS Gothic"/>
              </a:rPr>
              <a:t>Jan 2024</a:t>
            </a:r>
          </a:p>
          <a:p>
            <a:pPr lvl="1" algn="just">
              <a:spcBef>
                <a:spcPts val="0"/>
              </a:spcBef>
              <a:defRPr/>
            </a:pPr>
            <a:r>
              <a:rPr lang="en-US" altLang="zh-CN" sz="2400" dirty="0">
                <a:latin typeface="Times New Roman"/>
                <a:ea typeface="MS Gothic"/>
              </a:rPr>
              <a:t>[ “Clean” recirc (D3.0)			Feb 2024 ]</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2000" dirty="0"/>
              <a:t>Editorials – any issues? (Ansley)</a:t>
            </a:r>
          </a:p>
          <a:p>
            <a:pPr marL="457200" indent="-457200">
              <a:spcBef>
                <a:spcPts val="300"/>
              </a:spcBef>
              <a:spcAft>
                <a:spcPts val="0"/>
              </a:spcAft>
              <a:buFont typeface="Arial" panose="020B0604020202020204" pitchFamily="34" charset="0"/>
              <a:buChar char="•"/>
              <a:defRPr/>
            </a:pPr>
            <a:r>
              <a:rPr lang="en-US" sz="2000" dirty="0"/>
              <a:t>Discussion on non-AP MLD device identification (individuals interested in working on this via email, for submission/ballot comment in TGbe?): </a:t>
            </a:r>
            <a:r>
              <a:rPr lang="en-US" sz="2000" dirty="0">
                <a:hlinkClick r:id="rId3"/>
              </a:rPr>
              <a:t>11-23/2190r0</a:t>
            </a:r>
            <a:r>
              <a:rPr lang="en-US" sz="2000" dirty="0"/>
              <a:t> (Yang)</a:t>
            </a:r>
          </a:p>
          <a:p>
            <a:pPr marL="457200" indent="-457200">
              <a:spcBef>
                <a:spcPts val="300"/>
              </a:spcBef>
              <a:spcAft>
                <a:spcPts val="0"/>
              </a:spcAft>
              <a:buFont typeface="Arial" panose="020B0604020202020204" pitchFamily="34" charset="0"/>
              <a:buChar char="•"/>
              <a:defRPr/>
            </a:pPr>
            <a:r>
              <a:rPr lang="en-US" sz="2000" dirty="0"/>
              <a:t>Probability of IRM duplicates: </a:t>
            </a:r>
            <a:r>
              <a:rPr lang="en-US" sz="2000" dirty="0">
                <a:hlinkClick r:id="rId4"/>
              </a:rPr>
              <a:t>11-23/2148r0</a:t>
            </a:r>
            <a:r>
              <a:rPr lang="en-US" sz="2000" dirty="0"/>
              <a:t> (Smith)</a:t>
            </a:r>
            <a:endParaRPr lang="en-ES" sz="2000" dirty="0"/>
          </a:p>
          <a:p>
            <a:pPr marL="457200" indent="-457200">
              <a:spcBef>
                <a:spcPts val="300"/>
              </a:spcBef>
              <a:spcAft>
                <a:spcPts val="0"/>
              </a:spcAft>
              <a:buFont typeface="Arial" panose="020B0604020202020204" pitchFamily="34" charset="0"/>
              <a:buChar char="•"/>
              <a:defRPr/>
            </a:pPr>
            <a:r>
              <a:rPr lang="en-US" sz="2000" dirty="0"/>
              <a:t>CIDs 210, 256, 211, 208, 209, 235, 164, and 16</a:t>
            </a:r>
            <a:r>
              <a:rPr lang="en-US" sz="2000" dirty="0">
                <a:latin typeface="+mj-lt"/>
              </a:rPr>
              <a:t>5:</a:t>
            </a:r>
            <a:r>
              <a:rPr lang="en-US" sz="2000" dirty="0">
                <a:effectLst/>
                <a:latin typeface="+mj-lt"/>
                <a:ea typeface="Calibri" panose="020F0502020204030204" pitchFamily="34" charset="0"/>
              </a:rPr>
              <a:t> </a:t>
            </a:r>
            <a:r>
              <a:rPr lang="en-US" sz="2000" u="sng" dirty="0">
                <a:solidFill>
                  <a:srgbClr val="0563C1"/>
                </a:solidFill>
                <a:effectLst/>
                <a:latin typeface="+mj-lt"/>
                <a:ea typeface="Calibri" panose="020F0502020204030204" pitchFamily="34" charset="0"/>
                <a:hlinkClick r:id="rId5"/>
              </a:rPr>
              <a:t>11-24/0044r3</a:t>
            </a:r>
            <a:r>
              <a:rPr lang="en-US" sz="2000" dirty="0">
                <a:latin typeface="+mj-lt"/>
              </a:rPr>
              <a:t> (Huang)</a:t>
            </a:r>
          </a:p>
          <a:p>
            <a:pPr marL="457200" indent="-457200">
              <a:spcBef>
                <a:spcPts val="300"/>
              </a:spcBef>
              <a:spcAft>
                <a:spcPts val="0"/>
              </a:spcAft>
              <a:buFont typeface="Arial" panose="020B0604020202020204" pitchFamily="34" charset="0"/>
              <a:buChar char="•"/>
              <a:defRPr/>
            </a:pPr>
            <a:r>
              <a:rPr lang="en-US" sz="2000" dirty="0"/>
              <a:t>CIDs 243, 239, 242: </a:t>
            </a:r>
            <a:r>
              <a:rPr lang="en-US" sz="2000" dirty="0">
                <a:hlinkClick r:id="rId6"/>
              </a:rPr>
              <a:t>11-24/0068r0</a:t>
            </a:r>
            <a:r>
              <a:rPr lang="en-US" sz="2000" dirty="0"/>
              <a:t> (Harkins)</a:t>
            </a:r>
          </a:p>
          <a:p>
            <a:pPr marL="457200" indent="-457200">
              <a:spcBef>
                <a:spcPts val="300"/>
              </a:spcBef>
              <a:spcAft>
                <a:spcPts val="0"/>
              </a:spcAft>
              <a:buFont typeface="Arial" panose="020B0604020202020204" pitchFamily="34" charset="0"/>
              <a:buChar char="•"/>
              <a:defRPr/>
            </a:pPr>
            <a:r>
              <a:rPr lang="en-US" sz="2000" dirty="0"/>
              <a:t>CIDs 187, 189, 188, 198, 191, 194, 195, 196: </a:t>
            </a:r>
            <a:r>
              <a:rPr lang="en-US" sz="2000" dirty="0">
                <a:hlinkClick r:id="rId6"/>
              </a:rPr>
              <a:t>11-24/0068r0 </a:t>
            </a:r>
            <a:r>
              <a:rPr lang="en-US" sz="2000" dirty="0"/>
              <a:t>(Harkins)</a:t>
            </a:r>
          </a:p>
          <a:p>
            <a:pPr marL="457200" indent="-457200">
              <a:spcBef>
                <a:spcPts val="300"/>
              </a:spcBef>
              <a:spcAft>
                <a:spcPts val="0"/>
              </a:spcAft>
              <a:buFont typeface="Arial" panose="020B0604020202020204" pitchFamily="34" charset="0"/>
              <a:buChar char="•"/>
              <a:defRPr/>
            </a:pPr>
            <a:r>
              <a:rPr lang="en-US" sz="2000" dirty="0"/>
              <a:t>CIDs</a:t>
            </a:r>
            <a:r>
              <a:rPr lang="en-US" sz="1600" dirty="0"/>
              <a:t> </a:t>
            </a:r>
            <a:r>
              <a:rPr lang="en-GB" sz="1600" dirty="0">
                <a:effectLst/>
                <a:latin typeface="Times New Roman" panose="02020603050405020304" pitchFamily="18" charset="0"/>
                <a:ea typeface="MS Mincho" panose="02020609040205080304" pitchFamily="49" charset="-128"/>
              </a:rPr>
              <a:t>66, 67, 200, 201, 279, 202, 280, 219, 109, 107, 35, 112, 113, 55, 56, 220, 79, 71, 206, 36, 145, 228, 143, 146, 60, 76, 77, 147, 229, 46, 150, 231, 151, 152, 153, 47, 245, 10, 245, 246, 156, 51, 232, 148, 233, 159, 234, 207, 161, 166, 44, 237</a:t>
            </a:r>
            <a:r>
              <a:rPr lang="en-US" sz="2000" dirty="0"/>
              <a:t>: </a:t>
            </a:r>
            <a:r>
              <a:rPr lang="en-US" sz="2000" dirty="0">
                <a:hlinkClick r:id="rId7"/>
              </a:rPr>
              <a:t>11-24/0048r3</a:t>
            </a:r>
            <a:r>
              <a:rPr lang="en-GB" sz="1600" b="0" dirty="0">
                <a:effectLst/>
                <a:latin typeface="Times New Roman" panose="02020603050405020304" pitchFamily="18" charset="0"/>
                <a:ea typeface="MS Mincho" panose="02020609040205080304" pitchFamily="49" charset="-128"/>
              </a:rPr>
              <a:t> </a:t>
            </a:r>
            <a:r>
              <a:rPr lang="en-US" sz="2000" dirty="0"/>
              <a:t>(Smith) </a:t>
            </a:r>
          </a:p>
          <a:p>
            <a:pPr marL="457200" indent="-457200">
              <a:spcBef>
                <a:spcPts val="300"/>
              </a:spcBef>
              <a:spcAft>
                <a:spcPts val="0"/>
              </a:spcAft>
              <a:buFont typeface="Arial" panose="020B0604020202020204" pitchFamily="34" charset="0"/>
              <a:buChar char="•"/>
              <a:defRPr/>
            </a:pPr>
            <a:r>
              <a:rPr lang="en-US" sz="2000" dirty="0"/>
              <a:t>CIDs 74, 65: </a:t>
            </a:r>
            <a:r>
              <a:rPr lang="en-US" sz="2000" b="1" dirty="0">
                <a:effectLst/>
                <a:latin typeface="Times New Roman" panose="02020603050405020304" pitchFamily="18" charset="0"/>
                <a:ea typeface="MS Mincho" panose="02020609040205080304" pitchFamily="49" charset="-128"/>
                <a:hlinkClick r:id="rId8"/>
              </a:rPr>
              <a:t>11-24/0059r0</a:t>
            </a:r>
            <a:r>
              <a:rPr lang="en-US" sz="2000" b="1" dirty="0">
                <a:effectLst/>
                <a:latin typeface="Times New Roman" panose="02020603050405020304" pitchFamily="18" charset="0"/>
                <a:ea typeface="MS Mincho" panose="02020609040205080304" pitchFamily="49" charset="-128"/>
              </a:rPr>
              <a:t> (Yang)</a:t>
            </a:r>
          </a:p>
          <a:p>
            <a:pPr marL="457200" indent="-457200">
              <a:spcBef>
                <a:spcPts val="300"/>
              </a:spcBef>
              <a:spcAft>
                <a:spcPts val="0"/>
              </a:spcAft>
              <a:buFont typeface="Arial" panose="020B0604020202020204" pitchFamily="34" charset="0"/>
              <a:buChar char="•"/>
              <a:defRPr/>
            </a:pPr>
            <a:r>
              <a:rPr lang="en-US" sz="2000" dirty="0"/>
              <a:t>CIDs 92, 4, 100, 24, 203, 217, 18, 97, 249, 101, 103, 105, 110: </a:t>
            </a:r>
            <a:r>
              <a:rPr lang="en-US" sz="2000" b="1" dirty="0">
                <a:effectLst/>
                <a:latin typeface="Times New Roman" panose="02020603050405020304" pitchFamily="18" charset="0"/>
                <a:ea typeface="MS Mincho" panose="02020609040205080304" pitchFamily="49" charset="-128"/>
                <a:hlinkClick r:id="rId9"/>
              </a:rPr>
              <a:t>11-24/0053r0</a:t>
            </a:r>
            <a:r>
              <a:rPr lang="en-US" sz="2000" dirty="0">
                <a:latin typeface="Times New Roman" panose="02020603050405020304" pitchFamily="18" charset="0"/>
                <a:ea typeface="MS Mincho" panose="02020609040205080304" pitchFamily="49" charset="-128"/>
              </a:rPr>
              <a:t> (Yang)</a:t>
            </a:r>
          </a:p>
          <a:p>
            <a:pPr marL="457200" indent="-457200">
              <a:spcBef>
                <a:spcPts val="300"/>
              </a:spcBef>
              <a:spcAft>
                <a:spcPts val="0"/>
              </a:spcAft>
              <a:buFont typeface="Arial" panose="020B0604020202020204" pitchFamily="34" charset="0"/>
              <a:buChar char="•"/>
              <a:defRPr/>
            </a:pPr>
            <a:r>
              <a:rPr lang="en-US" sz="2000" dirty="0"/>
              <a:t>CIDs </a:t>
            </a:r>
            <a:r>
              <a:rPr lang="en-US" sz="1600" dirty="0"/>
              <a:t>282, 72, 121, 123, 238, 124, 73, 37, 240, 126, 40, 128, 129, 226, 50, 41, 130, 132, 42, 59, 227, 255, 142, 140, 169, 177, 134</a:t>
            </a:r>
            <a:r>
              <a:rPr lang="en-US" sz="2000" dirty="0"/>
              <a:t>: </a:t>
            </a:r>
            <a:r>
              <a:rPr lang="en-US" sz="2000" b="1" dirty="0">
                <a:effectLst/>
                <a:latin typeface="Times New Roman" panose="02020603050405020304" pitchFamily="18" charset="0"/>
                <a:ea typeface="MS Mincho" panose="02020609040205080304" pitchFamily="49" charset="-128"/>
                <a:hlinkClick r:id="rId10"/>
              </a:rPr>
              <a:t>11-24/0049r0</a:t>
            </a:r>
            <a:r>
              <a:rPr lang="en-US" sz="2000" b="1" dirty="0">
                <a:effectLst/>
                <a:latin typeface="Times New Roman" panose="02020603050405020304" pitchFamily="18" charset="0"/>
                <a:ea typeface="MS Mincho" panose="02020609040205080304" pitchFamily="49" charset="-128"/>
              </a:rPr>
              <a:t> (Yang)</a:t>
            </a:r>
          </a:p>
          <a:p>
            <a:pPr marL="457200" indent="-457200">
              <a:spcBef>
                <a:spcPts val="30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2024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pending submission</a:t>
            </a:r>
            <a:endParaRPr lang="en-GB" dirty="0"/>
          </a:p>
        </p:txBody>
      </p:sp>
      <p:sp>
        <p:nvSpPr>
          <p:cNvPr id="4098" name="Rectangle 2"/>
          <p:cNvSpPr>
            <a:spLocks noGrp="1" noChangeArrowheads="1"/>
          </p:cNvSpPr>
          <p:nvPr>
            <p:ph idx="1"/>
          </p:nvPr>
        </p:nvSpPr>
        <p:spPr>
          <a:xfrm>
            <a:off x="685800" y="1371600"/>
            <a:ext cx="10820399" cy="5103814"/>
          </a:xfrm>
          <a:ln/>
        </p:spPr>
        <p:txBody>
          <a:bodyPr/>
          <a:lstStyle/>
          <a:p>
            <a:pPr marL="457200" indent="-457200">
              <a:spcBef>
                <a:spcPts val="300"/>
              </a:spcBef>
              <a:spcAft>
                <a:spcPts val="0"/>
              </a:spcAft>
              <a:buFont typeface="Arial" panose="020B0604020202020204" pitchFamily="34" charset="0"/>
              <a:buChar char="•"/>
              <a:defRPr/>
            </a:pPr>
            <a:r>
              <a:rPr lang="en-US" sz="2000" dirty="0"/>
              <a:t>CIDs 64, 83, 86, 88, 89, 93, 1, 111, 116, 224, 223, 43, 241, 131, 230, 171, 284, 2, 3, 133, 117, 135</a:t>
            </a:r>
            <a:r>
              <a:rPr lang="en-US" sz="2000" dirty="0">
                <a:latin typeface="+mj-lt"/>
              </a:rPr>
              <a:t>:</a:t>
            </a:r>
            <a:r>
              <a:rPr lang="en-US" sz="2000" dirty="0">
                <a:effectLst/>
                <a:latin typeface="+mj-lt"/>
                <a:ea typeface="Calibri" panose="020F0502020204030204" pitchFamily="34" charset="0"/>
              </a:rPr>
              <a:t> </a:t>
            </a:r>
            <a:r>
              <a:rPr lang="en-US" sz="2000" dirty="0">
                <a:latin typeface="+mj-lt"/>
              </a:rPr>
              <a:t>(Hamilton)</a:t>
            </a:r>
          </a:p>
          <a:p>
            <a:pPr marL="457200" indent="-457200">
              <a:spcBef>
                <a:spcPts val="300"/>
              </a:spcBef>
              <a:spcAft>
                <a:spcPts val="0"/>
              </a:spcAft>
              <a:buFont typeface="Arial" panose="020B0604020202020204" pitchFamily="34" charset="0"/>
              <a:buChar char="•"/>
              <a:defRPr/>
            </a:pPr>
            <a:r>
              <a:rPr lang="en-US" sz="2000" dirty="0"/>
              <a:t>CID 225: (Mutgan)</a:t>
            </a:r>
          </a:p>
          <a:p>
            <a:pPr marL="457200" indent="-457200">
              <a:spcBef>
                <a:spcPts val="300"/>
              </a:spcBef>
              <a:spcAft>
                <a:spcPts val="0"/>
              </a:spcAft>
              <a:buFont typeface="Arial" panose="020B0604020202020204" pitchFamily="34" charset="0"/>
              <a:buChar char="•"/>
              <a:defRPr/>
            </a:pPr>
            <a:r>
              <a:rPr lang="en-US" sz="2000" dirty="0"/>
              <a:t>CIDs 236, 181, 48, 183, 184: (Orr)</a:t>
            </a:r>
          </a:p>
          <a:p>
            <a:pPr marL="457200" indent="-457200">
              <a:spcBef>
                <a:spcPts val="300"/>
              </a:spcBef>
              <a:spcAft>
                <a:spcPts val="0"/>
              </a:spcAft>
              <a:buFont typeface="Arial" panose="020B0604020202020204" pitchFamily="34" charset="0"/>
              <a:buChar char="•"/>
              <a:defRPr/>
            </a:pPr>
            <a:r>
              <a:rPr lang="en-US" sz="2000" dirty="0"/>
              <a:t>CIDs 91, 179: (Ansley)</a:t>
            </a:r>
          </a:p>
          <a:p>
            <a:pPr marL="457200" indent="-457200">
              <a:spcBef>
                <a:spcPts val="300"/>
              </a:spcBef>
              <a:spcAft>
                <a:spcPts val="0"/>
              </a:spcAft>
              <a:buFont typeface="Arial" panose="020B0604020202020204" pitchFamily="34" charset="0"/>
              <a:buChar char="•"/>
              <a:defRPr/>
            </a:pPr>
            <a:r>
              <a:rPr lang="en-US" sz="2000" dirty="0"/>
              <a:t>CIDs 6, 98, 108, 62, 283, 163, 144 (Smith)</a:t>
            </a:r>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5458" y="685800"/>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Resolution progress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pic>
        <p:nvPicPr>
          <p:cNvPr id="2" name="Picture 1">
            <a:extLst>
              <a:ext uri="{FF2B5EF4-FFF2-40B4-BE49-F238E27FC236}">
                <a16:creationId xmlns:a16="http://schemas.microsoft.com/office/drawing/2014/main" id="{0EF19CAD-A394-07D8-BD10-B8826A0563F9}"/>
              </a:ext>
            </a:extLst>
          </p:cNvPr>
          <p:cNvPicPr>
            <a:picLocks noChangeAspect="1"/>
          </p:cNvPicPr>
          <p:nvPr/>
        </p:nvPicPr>
        <p:blipFill>
          <a:blip r:embed="rId3"/>
          <a:stretch>
            <a:fillRect/>
          </a:stretch>
        </p:blipFill>
        <p:spPr>
          <a:xfrm>
            <a:off x="3017253" y="1221229"/>
            <a:ext cx="6157494" cy="5169856"/>
          </a:xfrm>
          <a:prstGeom prst="rect">
            <a:avLst/>
          </a:prstGeom>
        </p:spPr>
      </p:pic>
    </p:spTree>
    <p:extLst>
      <p:ext uri="{BB962C8B-B14F-4D97-AF65-F5344CB8AC3E}">
        <p14:creationId xmlns:p14="http://schemas.microsoft.com/office/powerpoint/2010/main" val="2033040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 2024, 8:00-10:00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November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&lt;</a:t>
            </a:r>
            <a:r>
              <a:rPr lang="en-US" sz="2200" dirty="0" err="1"/>
              <a:t>tbd</a:t>
            </a:r>
            <a:r>
              <a:rPr lang="en-US" sz="2200" dirty="0"/>
              <a:t>&gt;</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a:p>
            <a:pPr marL="1257300" lvl="2" indent="-457200">
              <a:spcBef>
                <a:spcPts val="300"/>
              </a:spcBef>
              <a:spcAft>
                <a:spcPts val="0"/>
              </a:spcAft>
              <a:buFont typeface="Arial" panose="020B0604020202020204" pitchFamily="34" charset="0"/>
              <a:buChar char="•"/>
              <a:defRPr/>
            </a:pPr>
            <a:r>
              <a:rPr lang="en-US" sz="1600" b="0" dirty="0"/>
              <a:t>CIDs 243, 239, 242: </a:t>
            </a:r>
            <a:r>
              <a:rPr lang="en-US" sz="1600" b="0" dirty="0">
                <a:hlinkClick r:id="rId4"/>
              </a:rPr>
              <a:t>11-24/0068r0</a:t>
            </a:r>
            <a:r>
              <a:rPr lang="en-US" sz="1600" b="0" dirty="0"/>
              <a:t> (Harkins)</a:t>
            </a:r>
          </a:p>
          <a:p>
            <a:pPr marL="1257300" lvl="2" indent="-457200">
              <a:spcBef>
                <a:spcPts val="300"/>
              </a:spcBef>
              <a:spcAft>
                <a:spcPts val="0"/>
              </a:spcAft>
              <a:buFont typeface="Arial" panose="020B0604020202020204" pitchFamily="34" charset="0"/>
              <a:buChar char="•"/>
              <a:defRPr/>
            </a:pPr>
            <a:r>
              <a:rPr lang="en-US" sz="1600" b="0" dirty="0"/>
              <a:t>CIDs 187, 189, 188, 198, 191, 194, 195, 196: </a:t>
            </a:r>
            <a:r>
              <a:rPr lang="en-US" sz="1600" b="0" dirty="0">
                <a:hlinkClick r:id="rId4"/>
              </a:rPr>
              <a:t>11-24/0068r0 </a:t>
            </a:r>
            <a:r>
              <a:rPr lang="en-US" sz="1600" b="0" dirty="0"/>
              <a:t>(Harkins)</a:t>
            </a:r>
          </a:p>
          <a:p>
            <a:pPr marL="1257300" lvl="2" indent="-457200">
              <a:spcBef>
                <a:spcPts val="300"/>
              </a:spcBef>
              <a:spcAft>
                <a:spcPts val="0"/>
              </a:spcAft>
              <a:buFont typeface="Arial" panose="020B0604020202020204" pitchFamily="34" charset="0"/>
              <a:buChar char="•"/>
              <a:defRPr/>
            </a:pPr>
            <a:r>
              <a:rPr lang="en-US" sz="1600" b="0" dirty="0"/>
              <a:t>CIDs 210, 256, 211, 208, 209, 235, 164, and 16</a:t>
            </a:r>
            <a:r>
              <a:rPr lang="en-US" sz="1600" b="0" dirty="0">
                <a:latin typeface="+mj-lt"/>
              </a:rPr>
              <a:t>5:</a:t>
            </a:r>
            <a:r>
              <a:rPr lang="en-US" sz="1600" b="0" dirty="0">
                <a:effectLst/>
                <a:latin typeface="+mj-lt"/>
                <a:ea typeface="Calibri" panose="020F0502020204030204" pitchFamily="34" charset="0"/>
              </a:rPr>
              <a:t> </a:t>
            </a:r>
            <a:r>
              <a:rPr lang="en-US" sz="1600" b="0" u="sng" dirty="0">
                <a:solidFill>
                  <a:srgbClr val="0563C1"/>
                </a:solidFill>
                <a:effectLst/>
                <a:latin typeface="+mj-lt"/>
                <a:ea typeface="Calibri" panose="020F0502020204030204" pitchFamily="34" charset="0"/>
                <a:hlinkClick r:id="rId5"/>
              </a:rPr>
              <a:t>11-24/0044r3</a:t>
            </a:r>
            <a:r>
              <a:rPr lang="en-US" sz="1600" b="0" dirty="0">
                <a:latin typeface="+mj-lt"/>
              </a:rPr>
              <a:t> (Huang)</a:t>
            </a:r>
          </a:p>
          <a:p>
            <a:pPr marL="1257300" lvl="2" indent="-457200">
              <a:spcBef>
                <a:spcPts val="300"/>
              </a:spcBef>
              <a:spcAft>
                <a:spcPts val="0"/>
              </a:spcAft>
              <a:buFont typeface="Arial" panose="020B0604020202020204" pitchFamily="34" charset="0"/>
              <a:buChar char="•"/>
              <a:defRPr/>
            </a:pPr>
            <a:endParaRPr lang="en-US" sz="16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 2024, 13:30-15:30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November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&lt;</a:t>
            </a:r>
            <a:r>
              <a:rPr lang="en-US" sz="2200" dirty="0" err="1"/>
              <a:t>tbd</a:t>
            </a:r>
            <a:r>
              <a:rPr lang="en-US" sz="2200" dirty="0"/>
              <a:t>&gt;</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7363909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Jan 2024, 10:30-12:30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November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&lt;</a:t>
            </a:r>
            <a:r>
              <a:rPr lang="en-US" sz="2200" dirty="0" err="1"/>
              <a:t>tbd</a:t>
            </a:r>
            <a:r>
              <a:rPr lang="en-US" sz="2200" dirty="0"/>
              <a:t>&gt;</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6996422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 2024, 8:00-10:00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November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&lt;</a:t>
            </a:r>
            <a:r>
              <a:rPr lang="en-US" sz="2200" dirty="0" err="1"/>
              <a:t>tbd</a:t>
            </a:r>
            <a:r>
              <a:rPr lang="en-US" sz="2200" dirty="0"/>
              <a:t>&gt;</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8732866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 2024, 13:30-15:30 ET</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November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 (finalize): &lt;link </a:t>
            </a:r>
            <a:r>
              <a:rPr lang="en-US" sz="2200" dirty="0" err="1"/>
              <a:t>tbd</a:t>
            </a:r>
            <a:r>
              <a:rPr lang="en-US" sz="2200" dirty="0"/>
              <a:t>&gt;</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LB282 resolutions (Motion #xx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Motion for Recirculation Letter Ballot on D3.0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report to EC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for Conditional SA ballot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for PAR re-confirmation (Motion #xx)</a:t>
            </a:r>
          </a:p>
          <a:p>
            <a:pPr marL="457200" indent="-457200">
              <a:lnSpc>
                <a:spcPct val="70000"/>
              </a:lnSpc>
              <a:spcBef>
                <a:spcPts val="300"/>
              </a:spcBef>
              <a:spcAft>
                <a:spcPts val="600"/>
              </a:spcAft>
              <a:buFont typeface="Arial" panose="020B0604020202020204" pitchFamily="34" charset="0"/>
              <a:buChar char="•"/>
              <a:defRPr/>
            </a:pP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Teleconference and March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703998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March session? </a:t>
            </a:r>
          </a:p>
          <a:p>
            <a:r>
              <a:rPr lang="en-US" sz="2800" dirty="0"/>
              <a:t>	Feb 13, 9:30-11:30 am ET</a:t>
            </a:r>
          </a:p>
          <a:p>
            <a:r>
              <a:rPr lang="en-US" sz="2800" dirty="0"/>
              <a:t>			(D3.0 LB results, Conditional SA ballot prep)</a:t>
            </a:r>
          </a:p>
          <a:p>
            <a:r>
              <a:rPr lang="en-US" sz="2800" dirty="0">
                <a:solidFill>
                  <a:srgbClr val="FF0000"/>
                </a:solidFill>
              </a:rPr>
              <a:t>	Notes: WGLB ~ Jan 24-Feb 8 </a:t>
            </a:r>
          </a:p>
          <a:p>
            <a:r>
              <a:rPr lang="en-US" sz="2800" dirty="0">
                <a:solidFill>
                  <a:srgbClr val="FF0000"/>
                </a:solidFill>
              </a:rPr>
              <a:t>				[ Clean recirc Feb 14-Feb 24 ]</a:t>
            </a:r>
          </a:p>
          <a:p>
            <a:r>
              <a:rPr lang="en-US" sz="2800" dirty="0">
                <a:solidFill>
                  <a:srgbClr val="FF0000"/>
                </a:solidFill>
              </a:rPr>
              <a:t>						OR</a:t>
            </a:r>
          </a:p>
          <a:p>
            <a:r>
              <a:rPr lang="en-US" sz="2800" dirty="0">
                <a:solidFill>
                  <a:srgbClr val="FF0000"/>
                </a:solidFill>
              </a:rPr>
              <a:t>				SA ballot starts ~ Feb 14 through March session</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March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D3.0 SA ballot</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January 2024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90807</TotalTime>
  <Words>3349</Words>
  <Application>Microsoft Office PowerPoint</Application>
  <PresentationFormat>Widescreen</PresentationFormat>
  <Paragraphs>347</Paragraphs>
  <Slides>30</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Calibri</vt:lpstr>
      <vt:lpstr>Helvetica</vt:lpstr>
      <vt:lpstr>Monotype Sorts</vt:lpstr>
      <vt:lpstr>Times New Roman</vt:lpstr>
      <vt:lpstr>Office Theme</vt:lpstr>
      <vt:lpstr>Document</vt:lpstr>
      <vt:lpstr>TGbh-agenda-2024-January-Interim</vt:lpstr>
      <vt:lpstr>Abstract</vt:lpstr>
      <vt:lpstr>IEEE 802.11 TGbh   Randomized and Changing MAC Addresses (RCM)</vt:lpstr>
      <vt:lpstr>Registration for the January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Jan 2024, 19:30-21:30 ET</vt:lpstr>
      <vt:lpstr>Approve prior TGbh minutes</vt:lpstr>
      <vt:lpstr>Timeline</vt:lpstr>
      <vt:lpstr>Comment Resolution queue</vt:lpstr>
      <vt:lpstr>Comment Resolution pending submission</vt:lpstr>
      <vt:lpstr>Resolution progress</vt:lpstr>
      <vt:lpstr>TGbh Agenda – 16 Jan 2024, 8:00-10:00 ET</vt:lpstr>
      <vt:lpstr>TGbh Agenda – 16 Jan 2024, 13:30-15:30 ET</vt:lpstr>
      <vt:lpstr>TGbh Agenda – 17 Jan 2024, 10:30-12:30 ET</vt:lpstr>
      <vt:lpstr>TGbh Agenda – 18 Jan 2024, 8:00-10:00 ET</vt:lpstr>
      <vt:lpstr>TGbh Agenda – 18 Jan 2024, 13:30-15:30 ET</vt:lpstr>
      <vt:lpstr>TGbh Teleconferences</vt:lpstr>
      <vt:lpstr>March interim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591</cp:revision>
  <cp:lastPrinted>1601-01-01T00:00:00Z</cp:lastPrinted>
  <dcterms:created xsi:type="dcterms:W3CDTF">2021-01-26T19:12:38Z</dcterms:created>
  <dcterms:modified xsi:type="dcterms:W3CDTF">2024-01-15T20:59:58Z</dcterms:modified>
</cp:coreProperties>
</file>