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7" r:id="rId3"/>
    <p:sldId id="268" r:id="rId4"/>
    <p:sldId id="2366" r:id="rId5"/>
    <p:sldId id="302" r:id="rId6"/>
    <p:sldId id="269" r:id="rId7"/>
    <p:sldId id="260" r:id="rId8"/>
    <p:sldId id="261" r:id="rId9"/>
    <p:sldId id="262" r:id="rId10"/>
    <p:sldId id="263" r:id="rId11"/>
    <p:sldId id="283" r:id="rId12"/>
    <p:sldId id="284" r:id="rId13"/>
    <p:sldId id="287" r:id="rId14"/>
    <p:sldId id="288" r:id="rId15"/>
    <p:sldId id="289" r:id="rId16"/>
    <p:sldId id="295" r:id="rId17"/>
    <p:sldId id="294" r:id="rId18"/>
    <p:sldId id="303" r:id="rId19"/>
    <p:sldId id="293" r:id="rId20"/>
    <p:sldId id="304" r:id="rId21"/>
    <p:sldId id="2368" r:id="rId22"/>
    <p:sldId id="305" r:id="rId23"/>
    <p:sldId id="2367" r:id="rId24"/>
    <p:sldId id="306" r:id="rId2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28" autoAdjust="0"/>
    <p:restoredTop sz="94660"/>
  </p:normalViewPr>
  <p:slideViewPr>
    <p:cSldViewPr>
      <p:cViewPr varScale="1">
        <p:scale>
          <a:sx n="76" d="100"/>
          <a:sy n="76" d="100"/>
        </p:scale>
        <p:origin x="378" y="9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12/14/2023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83537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9241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05794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802.11-23/2182r0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907115" cy="3394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January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0/11-20-0174-00-0arc-epd-and-lpd-terminology-misalignment-in-ieee-std-802-1-and-802-11.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19/11-19-0106-00-000m-sta-and-ap.docx"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3/11-23-1599-00-0arc-discussion-of-normative-text-understanding-of-frame-exchange-sequences.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2118-00-0arc-e2e-qos-enablement-and-related-topics-for-consideration-in-ieee802-11-mac-layer.pptx" TargetMode="External"/><Relationship Id="rId2" Type="http://schemas.openxmlformats.org/officeDocument/2006/relationships/hyperlink" Target="https://mentor.ieee.org/802.11/dcn/23/11-23-0838-01-0000-wba-liaison-re-qos.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touchpoint.eventsair.com/2024-jan-ieee-802-wireless-interim-session"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ARC-SC-agenda-Jan-2024</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2023-12-14</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15 Jan 2024, 13:30 ET/</a:t>
            </a:r>
            <a:br>
              <a:rPr lang="en-US" altLang="en-US" dirty="0"/>
            </a:br>
            <a:r>
              <a:rPr lang="en-US" altLang="en-US" dirty="0"/>
              <a:t>18 Jan 2024, 10:30 ET</a:t>
            </a:r>
            <a:endParaRPr lang="en-GB" dirty="0"/>
          </a:p>
        </p:txBody>
      </p:sp>
      <p:sp>
        <p:nvSpPr>
          <p:cNvPr id="4098" name="Rectangle 2"/>
          <p:cNvSpPr>
            <a:spLocks noGrp="1" noChangeArrowheads="1"/>
          </p:cNvSpPr>
          <p:nvPr>
            <p:ph idx="1"/>
          </p:nvPr>
        </p:nvSpPr>
        <p:spPr>
          <a:xfrm>
            <a:off x="914401" y="1828800"/>
            <a:ext cx="10361084" cy="4570413"/>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Two meeting slots this week, Monday 13:30 and Thurs 10:30</a:t>
            </a:r>
          </a:p>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Approve meeting minutes (slide 18)</a:t>
            </a:r>
          </a:p>
          <a:p>
            <a:pPr marL="457200" indent="-457200">
              <a:lnSpc>
                <a:spcPct val="90000"/>
              </a:lnSpc>
              <a:spcBef>
                <a:spcPts val="300"/>
              </a:spcBef>
              <a:spcAft>
                <a:spcPts val="0"/>
              </a:spcAft>
              <a:buFont typeface="Arial" panose="020B0604020202020204" pitchFamily="34" charset="0"/>
              <a:buChar char="•"/>
              <a:defRPr/>
            </a:pPr>
            <a:r>
              <a:rPr lang="en-US" sz="2800" dirty="0"/>
              <a:t>Contribution/discussion topics:</a:t>
            </a:r>
          </a:p>
          <a:p>
            <a:pPr marL="800100" lvl="1" indent="-342900" eaLnBrk="1" hangingPunct="1">
              <a:spcBef>
                <a:spcPts val="0"/>
              </a:spcBef>
              <a:spcAft>
                <a:spcPts val="0"/>
              </a:spcAft>
              <a:buFont typeface="Arial" panose="020B0604020202020204" pitchFamily="34" charset="0"/>
              <a:buChar char="•"/>
              <a:defRPr/>
            </a:pPr>
            <a:r>
              <a:rPr lang="en-US" sz="2400" dirty="0"/>
              <a:t>IEEE Std 802 project (slides 19-20)</a:t>
            </a:r>
          </a:p>
          <a:p>
            <a:pPr marL="800100" lvl="1" indent="-342900" eaLnBrk="1" hangingPunct="1">
              <a:spcBef>
                <a:spcPts val="0"/>
              </a:spcBef>
              <a:spcAft>
                <a:spcPts val="0"/>
              </a:spcAft>
              <a:buFont typeface="Arial" panose="020B0604020202020204" pitchFamily="34" charset="0"/>
              <a:buChar char="•"/>
              <a:defRPr/>
            </a:pPr>
            <a:r>
              <a:rPr lang="en-US" sz="2400" dirty="0"/>
              <a:t>Non-infrastructure BSS (slide 21)</a:t>
            </a:r>
          </a:p>
          <a:p>
            <a:pPr marL="800100" lvl="1" indent="-342900" eaLnBrk="1" hangingPunct="1">
              <a:spcBef>
                <a:spcPts val="0"/>
              </a:spcBef>
              <a:spcAft>
                <a:spcPts val="0"/>
              </a:spcAft>
              <a:buFont typeface="Arial" panose="020B0604020202020204" pitchFamily="34" charset="0"/>
              <a:buChar char="•"/>
              <a:defRPr/>
            </a:pPr>
            <a:r>
              <a:rPr lang="en-US" sz="2400" dirty="0"/>
              <a:t>Annex G way forward (slide 22)</a:t>
            </a:r>
          </a:p>
          <a:p>
            <a:pPr marL="800100" lvl="1" indent="-342900" eaLnBrk="1" hangingPunct="1">
              <a:spcBef>
                <a:spcPts val="0"/>
              </a:spcBef>
              <a:spcAft>
                <a:spcPts val="0"/>
              </a:spcAft>
              <a:buFont typeface="Arial" panose="020B0604020202020204" pitchFamily="34" charset="0"/>
              <a:buChar char="•"/>
              <a:defRPr/>
            </a:pPr>
            <a:r>
              <a:rPr lang="en-US" sz="2400" dirty="0"/>
              <a:t>WBA liaison on QoS:</a:t>
            </a:r>
          </a:p>
          <a:p>
            <a:pPr marL="457200" indent="-457200">
              <a:lnSpc>
                <a:spcPct val="90000"/>
              </a:lnSpc>
              <a:spcBef>
                <a:spcPts val="300"/>
              </a:spcBef>
              <a:spcAft>
                <a:spcPts val="0"/>
              </a:spcAft>
              <a:buFont typeface="Arial" panose="020B0604020202020204" pitchFamily="34" charset="0"/>
              <a:buChar char="•"/>
              <a:defRPr/>
            </a:pPr>
            <a:r>
              <a:rPr lang="en-US" sz="2800" dirty="0"/>
              <a:t>Next steps </a:t>
            </a:r>
            <a:r>
              <a:rPr lang="en-US" sz="2800" b="0" dirty="0"/>
              <a:t>(slide 23)</a:t>
            </a:r>
          </a:p>
          <a:p>
            <a:pPr marL="457200" indent="-457200">
              <a:lnSpc>
                <a:spcPct val="90000"/>
              </a:lnSpc>
              <a:spcBef>
                <a:spcPts val="0"/>
              </a:spcBef>
              <a:spcAft>
                <a:spcPts val="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754185"/>
            <a:ext cx="10361084" cy="4570415"/>
          </a:xfrm>
          <a:ln/>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sz="2000" b="1" dirty="0"/>
              <a:t>Related to IEEE Std 802 updates (slide 20):</a:t>
            </a:r>
          </a:p>
          <a:p>
            <a:pPr marL="1143000" lvl="3" indent="-342900">
              <a:lnSpc>
                <a:spcPct val="90000"/>
              </a:lnSpc>
              <a:buFont typeface="Arial" pitchFamily="34" charset="0"/>
              <a:buChar char="•"/>
              <a:defRPr/>
            </a:pPr>
            <a:r>
              <a:rPr lang="en-US" sz="2000" b="1" dirty="0"/>
              <a:t>802.1AC mapping from ISS to 802.11 MAC SAP interface</a:t>
            </a:r>
          </a:p>
          <a:p>
            <a:pPr marL="1143000" lvl="3" indent="-342900">
              <a:lnSpc>
                <a:spcPct val="90000"/>
              </a:lnSpc>
              <a:buFont typeface="Arial" pitchFamily="34" charset="0"/>
              <a:buChar char="•"/>
              <a:defRPr/>
            </a:pPr>
            <a:r>
              <a:rPr lang="en-US" sz="2000" b="1" dirty="0"/>
              <a:t>Consider any changes to remove 802.2/LLC terms?</a:t>
            </a:r>
          </a:p>
          <a:p>
            <a:pPr marL="1143000" lvl="3" indent="-342900">
              <a:lnSpc>
                <a:spcPct val="90000"/>
              </a:lnSpc>
              <a:buFont typeface="Arial" pitchFamily="34" charset="0"/>
              <a:buChar char="•"/>
              <a:defRPr/>
            </a:pPr>
            <a:r>
              <a:rPr lang="en-US" sz="2000" b="1" dirty="0"/>
              <a:t>Clarifying EPD/LPD: </a:t>
            </a:r>
            <a:r>
              <a:rPr lang="en-US" sz="2000" dirty="0">
                <a:hlinkClick r:id="rId3"/>
              </a:rPr>
              <a:t>11-20/0174r0</a:t>
            </a:r>
            <a:endParaRPr lang="en-US" sz="2000" dirty="0"/>
          </a:p>
          <a:p>
            <a:pPr marL="1143000" lvl="3" indent="-342900">
              <a:lnSpc>
                <a:spcPct val="90000"/>
              </a:lnSpc>
              <a:buFont typeface="Arial" pitchFamily="34" charset="0"/>
              <a:buChar char="•"/>
              <a:defRPr/>
            </a:pPr>
            <a:r>
              <a:rPr lang="en-US" sz="2000" b="1" dirty="0"/>
              <a:t>Access Domains: “802 Access Domains”?  In 802.11, an ESS?  TGbe implications?</a:t>
            </a:r>
          </a:p>
          <a:p>
            <a:pPr marL="1143000" lvl="3" indent="-342900">
              <a:lnSpc>
                <a:spcPct val="90000"/>
              </a:lnSpc>
              <a:buFont typeface="Arial" pitchFamily="34" charset="0"/>
              <a:buChar char="•"/>
              <a:defRPr/>
            </a:pPr>
            <a:r>
              <a:rPr lang="en-US" sz="2000" b="1" dirty="0"/>
              <a:t>Is the DS a bridge (small ‘b’)?</a:t>
            </a:r>
          </a:p>
          <a:p>
            <a:pPr marL="685800" lvl="2" indent="-342900">
              <a:lnSpc>
                <a:spcPct val="90000"/>
              </a:lnSpc>
              <a:buFont typeface="Arial" pitchFamily="34" charset="0"/>
              <a:buChar char="•"/>
              <a:defRPr/>
            </a:pPr>
            <a:r>
              <a:rPr lang="en-US" sz="2000" b="1" dirty="0"/>
              <a:t>“What is a STA?” (per </a:t>
            </a:r>
            <a:r>
              <a:rPr lang="en-US" sz="2000" b="1" dirty="0" err="1"/>
              <a:t>REVmd</a:t>
            </a:r>
            <a:r>
              <a:rPr lang="en-US" sz="2000" b="1" dirty="0"/>
              <a:t> discussion: </a:t>
            </a:r>
            <a:r>
              <a:rPr lang="en-US" sz="2000" b="1" dirty="0">
                <a:solidFill>
                  <a:schemeClr val="accent2">
                    <a:lumMod val="75000"/>
                  </a:schemeClr>
                </a:solidFill>
                <a:hlinkClick r:id="rId4">
                  <a:extLst>
                    <a:ext uri="{A12FA001-AC4F-418D-AE19-62706E023703}">
                      <ahyp:hlinkClr xmlns:ahyp="http://schemas.microsoft.com/office/drawing/2018/hyperlinkcolor" val="tx"/>
                    </a:ext>
                  </a:extLst>
                </a:hlinkClick>
              </a:rPr>
              <a:t>11-19/0106r0</a:t>
            </a:r>
            <a:r>
              <a:rPr lang="en-US" sz="2000" b="1" dirty="0"/>
              <a:t>)</a:t>
            </a:r>
          </a:p>
          <a:p>
            <a:pPr marL="685800" lvl="2" indent="-342900">
              <a:lnSpc>
                <a:spcPct val="90000"/>
              </a:lnSpc>
              <a:buFont typeface="Arial" pitchFamily="34" charset="0"/>
              <a:buChar char="•"/>
              <a:defRPr/>
            </a:pPr>
            <a:r>
              <a:rPr lang="en-US" sz="2000" b="1" dirty="0"/>
              <a:t>Off-channel TDLS architecture</a:t>
            </a:r>
          </a:p>
          <a:p>
            <a:pPr marL="685800" lvl="2" indent="-342900">
              <a:lnSpc>
                <a:spcPct val="90000"/>
              </a:lnSpc>
              <a:spcBef>
                <a:spcPts val="300"/>
              </a:spcBef>
              <a:spcAft>
                <a:spcPts val="0"/>
              </a:spcAft>
              <a:buFont typeface="Arial" pitchFamily="34" charset="0"/>
              <a:buChar char="•"/>
              <a:defRPr/>
            </a:pPr>
            <a:r>
              <a:rPr lang="en-US" sz="20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dirty="0"/>
              <a:t>One aspect is how MAC address is set/controlled – related to IEEE 1609/</a:t>
            </a:r>
            <a:r>
              <a:rPr lang="en-US" sz="2000" b="1" dirty="0" err="1"/>
              <a:t>TGbd</a:t>
            </a:r>
            <a:r>
              <a:rPr lang="en-US" sz="2000" b="1" dirty="0"/>
              <a:t>  activities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4254260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872D3-6EB2-6655-975C-E474F7AE1F19}"/>
              </a:ext>
            </a:extLst>
          </p:cNvPr>
          <p:cNvSpPr>
            <a:spLocks noGrp="1"/>
          </p:cNvSpPr>
          <p:nvPr>
            <p:ph type="title"/>
          </p:nvPr>
        </p:nvSpPr>
        <p:spPr/>
        <p:txBody>
          <a:bodyPr/>
          <a:lstStyle/>
          <a:p>
            <a:r>
              <a:rPr lang="en-US" altLang="en-US" dirty="0"/>
              <a:t>Prior meeting minutes</a:t>
            </a:r>
            <a:endParaRPr lang="en-US" dirty="0"/>
          </a:p>
        </p:txBody>
      </p:sp>
      <p:sp>
        <p:nvSpPr>
          <p:cNvPr id="3" name="Content Placeholder 2">
            <a:extLst>
              <a:ext uri="{FF2B5EF4-FFF2-40B4-BE49-F238E27FC236}">
                <a16:creationId xmlns:a16="http://schemas.microsoft.com/office/drawing/2014/main" id="{709E0069-971D-E115-A752-3102339579C4}"/>
              </a:ext>
            </a:extLst>
          </p:cNvPr>
          <p:cNvSpPr>
            <a:spLocks noGrp="1"/>
          </p:cNvSpPr>
          <p:nvPr>
            <p:ph idx="1"/>
          </p:nvPr>
        </p:nvSpPr>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b="1" dirty="0">
                <a:solidFill>
                  <a:srgbClr val="000000"/>
                </a:solidFill>
              </a:rPr>
              <a:t>Nov plenary: 11-23/1612 &lt;link </a:t>
            </a:r>
            <a:r>
              <a:rPr lang="en-US" sz="2400" b="1" dirty="0" err="1">
                <a:solidFill>
                  <a:srgbClr val="000000"/>
                </a:solidFill>
              </a:rPr>
              <a:t>tbd</a:t>
            </a:r>
            <a:r>
              <a:rPr lang="en-US" sz="2400" b="1" dirty="0">
                <a:solidFill>
                  <a:srgbClr val="000000"/>
                </a:solidFill>
              </a:rPr>
              <a:t>&gt;</a:t>
            </a:r>
          </a:p>
          <a:p>
            <a:pPr lvl="1" indent="-342900" eaLnBrk="1" hangingPunct="1">
              <a:lnSpc>
                <a:spcPct val="90000"/>
              </a:lnSpc>
              <a:spcBef>
                <a:spcPts val="300"/>
              </a:spcBef>
              <a:defRPr/>
            </a:pPr>
            <a:endParaRPr lang="en-US" sz="2400" dirty="0">
              <a:solidFill>
                <a:srgbClr val="000000"/>
              </a:solidFill>
            </a:endParaRPr>
          </a:p>
          <a:p>
            <a:pPr lvl="1" indent="-342900" eaLnBrk="1" hangingPunct="1">
              <a:lnSpc>
                <a:spcPct val="90000"/>
              </a:lnSpc>
              <a:spcBef>
                <a:spcPts val="300"/>
              </a:spcBef>
              <a:defRPr/>
            </a:pPr>
            <a:endParaRPr lang="en-US" sz="2400" dirty="0">
              <a:solidFill>
                <a:srgbClr val="000000"/>
              </a:solidFill>
            </a:endParaRPr>
          </a:p>
          <a:p>
            <a:pPr marL="457200" indent="-457200">
              <a:lnSpc>
                <a:spcPct val="90000"/>
              </a:lnSpc>
              <a:spcBef>
                <a:spcPts val="0"/>
              </a:spcBef>
              <a:spcAft>
                <a:spcPts val="600"/>
              </a:spcAft>
              <a:buFont typeface="Arial" panose="020B0604020202020204" pitchFamily="34" charset="0"/>
              <a:buChar char="•"/>
              <a:defRPr/>
            </a:pPr>
            <a:r>
              <a:rPr lang="en-US" dirty="0"/>
              <a:t>Moved:</a:t>
            </a:r>
          </a:p>
          <a:p>
            <a:pPr marL="457200" indent="-457200">
              <a:lnSpc>
                <a:spcPct val="90000"/>
              </a:lnSpc>
              <a:spcBef>
                <a:spcPts val="0"/>
              </a:spcBef>
              <a:spcAft>
                <a:spcPts val="600"/>
              </a:spcAft>
              <a:buFont typeface="Arial" panose="020B0604020202020204" pitchFamily="34" charset="0"/>
              <a:buChar char="•"/>
              <a:defRPr/>
            </a:pPr>
            <a:r>
              <a:rPr lang="en-US" dirty="0"/>
              <a:t>Seconded: </a:t>
            </a:r>
          </a:p>
          <a:p>
            <a:pPr marL="457200" indent="-457200">
              <a:lnSpc>
                <a:spcPct val="90000"/>
              </a:lnSpc>
              <a:spcBef>
                <a:spcPts val="0"/>
              </a:spcBef>
              <a:spcAft>
                <a:spcPts val="600"/>
              </a:spcAft>
              <a:buFont typeface="Arial" panose="020B0604020202020204" pitchFamily="34" charset="0"/>
              <a:buChar char="•"/>
              <a:defRPr/>
            </a:pPr>
            <a:r>
              <a:rPr lang="en-US" dirty="0"/>
              <a:t>Result: </a:t>
            </a:r>
          </a:p>
          <a:p>
            <a:endParaRPr lang="en-US" dirty="0"/>
          </a:p>
        </p:txBody>
      </p:sp>
      <p:sp>
        <p:nvSpPr>
          <p:cNvPr id="4" name="Slide Number Placeholder 3">
            <a:extLst>
              <a:ext uri="{FF2B5EF4-FFF2-40B4-BE49-F238E27FC236}">
                <a16:creationId xmlns:a16="http://schemas.microsoft.com/office/drawing/2014/main" id="{463CC24A-112E-0AD3-1735-9010CD01C78B}"/>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1283882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rgbClr val="000000"/>
                </a:solidFill>
              </a:rPr>
              <a:t>IEEE Std 802 revision (P802REVc)</a:t>
            </a:r>
            <a:endParaRPr lang="en-GB" dirty="0"/>
          </a:p>
        </p:txBody>
      </p:sp>
      <p:sp>
        <p:nvSpPr>
          <p:cNvPr id="4098" name="Rectangle 2"/>
          <p:cNvSpPr>
            <a:spLocks noGrp="1" noChangeArrowheads="1"/>
          </p:cNvSpPr>
          <p:nvPr>
            <p:ph idx="1"/>
          </p:nvPr>
        </p:nvSpPr>
        <p:spPr>
          <a:xfrm>
            <a:off x="914401" y="1219200"/>
            <a:ext cx="10361084" cy="5103814"/>
          </a:xfrm>
          <a:ln/>
        </p:spPr>
        <p:txBody>
          <a:bodyPr/>
          <a:lstStyle/>
          <a:p>
            <a:pPr lvl="0">
              <a:buClr>
                <a:srgbClr val="000000"/>
              </a:buClr>
              <a:buSzPct val="100000"/>
              <a:buFont typeface="Arial" pitchFamily="34"/>
              <a:buChar char="•"/>
            </a:pPr>
            <a:r>
              <a:rPr lang="en-US" sz="3200" dirty="0"/>
              <a:t>Update from 802.11 representative (Joseph Levy)</a:t>
            </a:r>
          </a:p>
          <a:p>
            <a:pPr lvl="0">
              <a:buClr>
                <a:srgbClr val="000000"/>
              </a:buClr>
              <a:buSzPct val="100000"/>
              <a:buFont typeface="Arial" pitchFamily="34"/>
              <a:buChar char="•"/>
            </a:pPr>
            <a:r>
              <a:rPr lang="en-US" sz="3200" dirty="0"/>
              <a:t>Background:</a:t>
            </a:r>
          </a:p>
          <a:p>
            <a:pPr lvl="1">
              <a:spcBef>
                <a:spcPts val="0"/>
              </a:spcBef>
              <a:spcAft>
                <a:spcPts val="600"/>
              </a:spcAft>
              <a:buFont typeface="Arial" panose="020B0604020202020204" pitchFamily="34" charset="0"/>
              <a:buChar char="•"/>
              <a:defRPr/>
            </a:pPr>
            <a:r>
              <a:rPr lang="en-US" sz="2200" dirty="0"/>
              <a:t>IEEE Std 802 is undergoing a revision update</a:t>
            </a:r>
          </a:p>
          <a:p>
            <a:pPr lvl="2">
              <a:spcBef>
                <a:spcPts val="0"/>
              </a:spcBef>
              <a:spcAft>
                <a:spcPts val="600"/>
              </a:spcAft>
              <a:buFont typeface="Arial" panose="020B0604020202020204" pitchFamily="34" charset="0"/>
              <a:buChar char="•"/>
              <a:defRPr/>
            </a:pPr>
            <a:r>
              <a:rPr lang="en-US" sz="2200" dirty="0"/>
              <a:t>802.1 is handling the official process, and is holding 802.1 Working Group letter ballots</a:t>
            </a:r>
          </a:p>
          <a:p>
            <a:pPr lvl="1">
              <a:spcBef>
                <a:spcPts val="0"/>
              </a:spcBef>
              <a:spcAft>
                <a:spcPts val="600"/>
              </a:spcAft>
              <a:buFont typeface="Arial" panose="020B0604020202020204" pitchFamily="34" charset="0"/>
              <a:buChar char="•"/>
              <a:defRPr/>
            </a:pPr>
            <a:r>
              <a:rPr lang="en-US" sz="2200" dirty="0"/>
              <a:t>WG11 (802.11) held a comment collection on D1.2, ARC reviewed on Dec 18 and Jan 8 telecons</a:t>
            </a:r>
          </a:p>
          <a:p>
            <a:pPr lvl="2">
              <a:spcBef>
                <a:spcPts val="0"/>
              </a:spcBef>
              <a:spcAft>
                <a:spcPts val="600"/>
              </a:spcAft>
              <a:buFont typeface="Arial" panose="020B0604020202020204" pitchFamily="34" charset="0"/>
              <a:buChar char="•"/>
              <a:defRPr/>
            </a:pPr>
            <a:r>
              <a:rPr lang="en-US" sz="2200" dirty="0"/>
              <a:t>Comments submitted from WG11: &lt;TBD&gt;</a:t>
            </a:r>
          </a:p>
          <a:p>
            <a:pPr lvl="1">
              <a:spcBef>
                <a:spcPts val="0"/>
              </a:spcBef>
              <a:spcAft>
                <a:spcPts val="600"/>
              </a:spcAft>
              <a:buFont typeface="Arial" panose="020B0604020202020204" pitchFamily="34" charset="0"/>
              <a:buChar char="•"/>
              <a:defRPr/>
            </a:pPr>
            <a:r>
              <a:rPr lang="en-US" sz="2200" dirty="0"/>
              <a:t>Overall comments submitted/disposition:</a:t>
            </a:r>
            <a:r>
              <a:rPr lang="en-US" sz="2200" b="0" dirty="0">
                <a:solidFill>
                  <a:srgbClr val="333333"/>
                </a:solidFill>
                <a:latin typeface="+mj-lt"/>
              </a:rPr>
              <a:t> &lt;TBD&gt;</a:t>
            </a:r>
            <a:endParaRPr lang="en-US" sz="2200" b="0" dirty="0"/>
          </a:p>
          <a:p>
            <a:pPr lvl="1">
              <a:spcBef>
                <a:spcPts val="0"/>
              </a:spcBef>
              <a:spcAft>
                <a:spcPts val="600"/>
              </a:spcAft>
              <a:buFont typeface="Arial" panose="020B0604020202020204" pitchFamily="34" charset="0"/>
              <a:buChar char="•"/>
              <a:defRPr/>
            </a:pPr>
            <a:r>
              <a:rPr lang="en-US" sz="2200" dirty="0"/>
              <a:t>Comment resolution meets next week</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203427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January 2024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P802REVc – Other ARC work</a:t>
            </a:r>
            <a:endParaRPr lang="en-GB" dirty="0"/>
          </a:p>
        </p:txBody>
      </p:sp>
      <p:sp>
        <p:nvSpPr>
          <p:cNvPr id="4098" name="Rectangle 2"/>
          <p:cNvSpPr>
            <a:spLocks noGrp="1" noChangeArrowheads="1"/>
          </p:cNvSpPr>
          <p:nvPr>
            <p:ph idx="1"/>
          </p:nvPr>
        </p:nvSpPr>
        <p:spPr>
          <a:xfrm>
            <a:off x="914401" y="1905000"/>
            <a:ext cx="10361084" cy="5103814"/>
          </a:xfrm>
          <a:ln/>
        </p:spPr>
        <p:txBody>
          <a:bodyPr/>
          <a:lstStyle/>
          <a:p>
            <a:pPr marL="0" indent="0"/>
            <a:r>
              <a:rPr lang="en-US" sz="2800" dirty="0">
                <a:ea typeface="ＭＳ Ｐゴシック" pitchFamily="2"/>
              </a:rPr>
              <a:t>Other 802.11 relevant (or perhaps unique) topics:</a:t>
            </a:r>
          </a:p>
          <a:p>
            <a:pPr marL="342900" lvl="3" indent="-342900">
              <a:spcBef>
                <a:spcPts val="600"/>
              </a:spcBef>
              <a:buFont typeface="Arial" panose="020B0604020202020204" pitchFamily="34" charset="0"/>
              <a:buChar char="•"/>
              <a:defRPr/>
            </a:pPr>
            <a:r>
              <a:rPr lang="en-US" sz="2400" dirty="0">
                <a:latin typeface="Times New Roman" panose="02020603050405020304" pitchFamily="18" charset="0"/>
                <a:cs typeface="+mn-cs"/>
              </a:rPr>
              <a:t>Review 802.1AC mapping from ISS to 802.11 MAC SAP interface</a:t>
            </a:r>
          </a:p>
          <a:p>
            <a:pPr marL="342900" lvl="3" indent="-342900">
              <a:spcBef>
                <a:spcPts val="600"/>
              </a:spcBef>
              <a:buFont typeface="Arial" panose="020B0604020202020204" pitchFamily="34" charset="0"/>
              <a:buChar char="•"/>
              <a:defRPr/>
            </a:pPr>
            <a:r>
              <a:rPr lang="en-US" sz="2400" dirty="0">
                <a:latin typeface="Times New Roman" panose="02020603050405020304" pitchFamily="18" charset="0"/>
                <a:cs typeface="+mn-cs"/>
              </a:rPr>
              <a:t>Consider any changes to remove 802.2/LLC terms?</a:t>
            </a:r>
          </a:p>
          <a:p>
            <a:pPr marL="342900" lvl="3" indent="-342900">
              <a:spcBef>
                <a:spcPts val="600"/>
              </a:spcBef>
              <a:buFont typeface="Arial" panose="020B0604020202020204" pitchFamily="34" charset="0"/>
              <a:buChar char="•"/>
              <a:defRPr/>
            </a:pPr>
            <a:r>
              <a:rPr lang="en-US" sz="2400" dirty="0">
                <a:latin typeface="Times New Roman" panose="02020603050405020304" pitchFamily="18" charset="0"/>
                <a:cs typeface="+mn-cs"/>
              </a:rPr>
              <a:t>802.11’s “Portal”, and mapping to/usage of IEEE Std 802 terminology</a:t>
            </a:r>
          </a:p>
          <a:p>
            <a:pPr>
              <a:buFont typeface="Arial" panose="020B0604020202020204" pitchFamily="34" charset="0"/>
              <a:buChar char="•"/>
            </a:pPr>
            <a:r>
              <a:rPr lang="en-US" b="0" dirty="0">
                <a:latin typeface="Times New Roman" panose="02020603050405020304" pitchFamily="18" charset="0"/>
              </a:rPr>
              <a:t>Access Domains: “802 Access Domains”?</a:t>
            </a:r>
          </a:p>
          <a:p>
            <a:pPr lvl="1">
              <a:buFont typeface="Arial" panose="020B0604020202020204" pitchFamily="34" charset="0"/>
              <a:buChar char="•"/>
            </a:pPr>
            <a:r>
              <a:rPr lang="en-US" dirty="0">
                <a:latin typeface="Times New Roman" panose="02020603050405020304" pitchFamily="18" charset="0"/>
              </a:rPr>
              <a:t>Interconnection of Access Domains?</a:t>
            </a:r>
          </a:p>
          <a:p>
            <a:pPr lvl="1">
              <a:buFont typeface="Arial" panose="020B0604020202020204" pitchFamily="34" charset="0"/>
              <a:buChar char="•"/>
            </a:pPr>
            <a:r>
              <a:rPr lang="en-US" dirty="0">
                <a:latin typeface="Times New Roman" panose="02020603050405020304" pitchFamily="18" charset="0"/>
              </a:rPr>
              <a:t>In 802.11, Access Domain is BSS.  Is that still the view, for 802.11be/MLD?</a:t>
            </a:r>
          </a:p>
          <a:p>
            <a:pPr lvl="2">
              <a:buFont typeface="Arial" panose="020B0604020202020204" pitchFamily="34" charset="0"/>
              <a:buChar char="•"/>
            </a:pPr>
            <a:r>
              <a:rPr lang="en-US" dirty="0">
                <a:latin typeface="Times New Roman" panose="02020603050405020304" pitchFamily="18" charset="0"/>
              </a:rPr>
              <a:t>Other 802s?  802.3 Multi-carrier fiber – 1 Access Domain, or many?  We think it’s 1.  But, there are multiple transmitters, in parallel.</a:t>
            </a:r>
          </a:p>
          <a:p>
            <a:pPr>
              <a:buFont typeface="Arial" panose="020B0604020202020204" pitchFamily="34" charset="0"/>
              <a:buChar char="•"/>
            </a:pPr>
            <a:r>
              <a:rPr lang="en-US" b="0" dirty="0">
                <a:latin typeface="Times New Roman" panose="02020603050405020304" pitchFamily="18" charset="0"/>
              </a:rPr>
              <a:t>What if we make the DS a bridge (small ‘b’)?</a:t>
            </a:r>
          </a:p>
          <a:p>
            <a:pPr>
              <a:lnSpc>
                <a:spcPts val="2000"/>
              </a:lnSpc>
              <a:buFont typeface="Arial" panose="020B0604020202020204" pitchFamily="34" charset="0"/>
              <a:buChar char="•"/>
            </a:pPr>
            <a:endParaRPr lang="en-US" b="0" dirty="0">
              <a:latin typeface="Times New Roman" panose="02020603050405020304" pitchFamily="18" charset="0"/>
            </a:endParaRPr>
          </a:p>
          <a:p>
            <a:pPr marL="1143000" lvl="3" indent="-342900">
              <a:lnSpc>
                <a:spcPct val="90000"/>
              </a:lnSpc>
              <a:spcBef>
                <a:spcPts val="0"/>
              </a:spcBef>
              <a:spcAft>
                <a:spcPts val="600"/>
              </a:spcAft>
              <a:buFont typeface="Arial" pitchFamily="34" charset="0"/>
              <a:buChar char="•"/>
              <a:defRPr/>
            </a:pPr>
            <a:endParaRPr lang="en-US" sz="2400" dirty="0"/>
          </a:p>
          <a:p>
            <a:pPr lvl="1">
              <a:buFont typeface="Arial" pitchFamily="34"/>
              <a:buChar char="•"/>
            </a:pPr>
            <a:endParaRPr lang="en-US" sz="2400" dirty="0">
              <a:ea typeface="ＭＳ Ｐゴシック" pitchFamily="2"/>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38615642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Non-infrastructure BSS</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p:txBody>
          <a:bodyPr/>
          <a:lstStyle/>
          <a:p>
            <a:pPr marL="0" indent="0" eaLnBrk="1" hangingPunct="1">
              <a:lnSpc>
                <a:spcPct val="90000"/>
              </a:lnSpc>
              <a:spcBef>
                <a:spcPts val="1200"/>
              </a:spcBef>
              <a:buNone/>
              <a:defRPr/>
            </a:pPr>
            <a:r>
              <a:rPr lang="en-US" sz="2800" dirty="0">
                <a:solidFill>
                  <a:srgbClr val="000000"/>
                </a:solidFill>
              </a:rPr>
              <a:t>REVme comments…</a:t>
            </a:r>
          </a:p>
          <a:p>
            <a:pPr marL="0" indent="0" eaLnBrk="1" hangingPunct="1">
              <a:lnSpc>
                <a:spcPct val="90000"/>
              </a:lnSpc>
              <a:spcBef>
                <a:spcPts val="1200"/>
              </a:spcBef>
              <a:buNone/>
              <a:defRPr/>
            </a:pPr>
            <a:endParaRPr lang="en-US" sz="2800" b="0" dirty="0"/>
          </a:p>
          <a:p>
            <a:pPr marL="0" indent="0" eaLnBrk="1" hangingPunct="1">
              <a:lnSpc>
                <a:spcPct val="90000"/>
              </a:lnSpc>
              <a:spcBef>
                <a:spcPts val="1200"/>
              </a:spcBef>
              <a:buNone/>
              <a:defRPr/>
            </a:pPr>
            <a:r>
              <a:rPr lang="en-US" sz="2800" dirty="0"/>
              <a:t>Discussion…</a:t>
            </a:r>
            <a:endParaRPr lang="en-US" sz="2200" dirty="0"/>
          </a:p>
          <a:p>
            <a:endParaRPr lang="en-US" dirty="0"/>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35090652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Annex G way forward – Step 2</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sz="2400"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sz="2400" dirty="0"/>
              <a:t>Straw Poll in Jan: “Do you support deleting Annex G?”  2/6/5.</a:t>
            </a:r>
          </a:p>
          <a:p>
            <a:pPr marL="742950" lvl="2" indent="-400050" eaLnBrk="1" hangingPunct="1">
              <a:lnSpc>
                <a:spcPct val="90000"/>
              </a:lnSpc>
              <a:spcBef>
                <a:spcPts val="300"/>
              </a:spcBef>
              <a:buFont typeface="Arial" pitchFamily="34" charset="0"/>
              <a:buChar char="•"/>
              <a:defRPr/>
            </a:pPr>
            <a:r>
              <a:rPr lang="en-US" sz="2400" dirty="0"/>
              <a:t>Continue discussion on a “replacement” Annex G</a:t>
            </a:r>
          </a:p>
          <a:p>
            <a:pPr marL="1085850" lvl="3" indent="-400050" eaLnBrk="1" hangingPunct="1">
              <a:lnSpc>
                <a:spcPct val="90000"/>
              </a:lnSpc>
              <a:spcBef>
                <a:spcPts val="300"/>
              </a:spcBef>
              <a:buFont typeface="Arial" pitchFamily="34" charset="0"/>
              <a:buChar char="•"/>
              <a:defRPr/>
            </a:pPr>
            <a:r>
              <a:rPr lang="en-US" sz="2200" b="0" dirty="0">
                <a:hlinkClick r:id="rId2"/>
              </a:rPr>
              <a:t>11-23/1599r0</a:t>
            </a:r>
            <a:r>
              <a:rPr lang="en-US" sz="2200" dirty="0"/>
              <a:t> (Harry </a:t>
            </a:r>
            <a:r>
              <a:rPr lang="en-US" sz="2200" dirty="0" err="1"/>
              <a:t>Bims</a:t>
            </a:r>
            <a:r>
              <a:rPr lang="en-US" sz="2200" dirty="0"/>
              <a:t>)</a:t>
            </a:r>
            <a:endParaRPr lang="en-US" sz="2200" b="0" dirty="0"/>
          </a:p>
          <a:p>
            <a:endParaRPr lang="en-US" dirty="0"/>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12485914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WBA liaison on QoS</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p:txBody>
          <a:bodyPr/>
          <a:lstStyle/>
          <a:p>
            <a:pPr marL="0" indent="0" eaLnBrk="1" hangingPunct="1">
              <a:lnSpc>
                <a:spcPct val="90000"/>
              </a:lnSpc>
              <a:spcBef>
                <a:spcPts val="1200"/>
              </a:spcBef>
              <a:buNone/>
              <a:defRPr/>
            </a:pPr>
            <a:r>
              <a:rPr lang="en-US" sz="2800" dirty="0">
                <a:solidFill>
                  <a:srgbClr val="000000"/>
                </a:solidFill>
              </a:rPr>
              <a:t>Incoming liaison:</a:t>
            </a:r>
          </a:p>
          <a:p>
            <a:pPr marL="742950" lvl="2" indent="-400050" eaLnBrk="1" hangingPunct="1">
              <a:lnSpc>
                <a:spcPct val="90000"/>
              </a:lnSpc>
              <a:spcBef>
                <a:spcPts val="300"/>
              </a:spcBef>
              <a:buFont typeface="Arial" pitchFamily="34" charset="0"/>
              <a:buChar char="•"/>
              <a:defRPr/>
            </a:pPr>
            <a:r>
              <a:rPr lang="en-US" sz="2400" dirty="0">
                <a:hlinkClick r:id="rId2"/>
              </a:rPr>
              <a:t>11-23/0838r1</a:t>
            </a:r>
            <a:endParaRPr lang="en-US" sz="2400" dirty="0"/>
          </a:p>
          <a:p>
            <a:pPr marL="0" lvl="2" indent="0">
              <a:lnSpc>
                <a:spcPct val="90000"/>
              </a:lnSpc>
              <a:spcBef>
                <a:spcPts val="1200"/>
              </a:spcBef>
              <a:defRPr/>
            </a:pPr>
            <a:endParaRPr lang="en-US" sz="2800" b="1" dirty="0">
              <a:cs typeface="+mn-cs"/>
            </a:endParaRPr>
          </a:p>
          <a:p>
            <a:pPr marL="0" lvl="2" indent="0">
              <a:lnSpc>
                <a:spcPct val="90000"/>
              </a:lnSpc>
              <a:spcBef>
                <a:spcPts val="1200"/>
              </a:spcBef>
              <a:defRPr/>
            </a:pPr>
            <a:r>
              <a:rPr lang="en-US" sz="2800" b="1" dirty="0">
                <a:cs typeface="+mn-cs"/>
              </a:rPr>
              <a:t>Discussion: </a:t>
            </a:r>
          </a:p>
          <a:p>
            <a:pPr marL="742950" lvl="2" indent="-400050" eaLnBrk="1" hangingPunct="1">
              <a:lnSpc>
                <a:spcPct val="90000"/>
              </a:lnSpc>
              <a:spcBef>
                <a:spcPts val="300"/>
              </a:spcBef>
              <a:buFont typeface="Arial" pitchFamily="34" charset="0"/>
              <a:buChar char="•"/>
              <a:defRPr/>
            </a:pPr>
            <a:r>
              <a:rPr lang="en-US" sz="2400" dirty="0">
                <a:hlinkClick r:id="rId3"/>
              </a:rPr>
              <a:t>11-23/2118r0</a:t>
            </a:r>
            <a:r>
              <a:rPr lang="en-US" sz="2400" dirty="0"/>
              <a:t> (Ganesh Venkatesan)</a:t>
            </a:r>
          </a:p>
          <a:p>
            <a:pPr marL="742950" lvl="2" indent="-400050" eaLnBrk="1" hangingPunct="1">
              <a:lnSpc>
                <a:spcPct val="90000"/>
              </a:lnSpc>
              <a:spcBef>
                <a:spcPts val="300"/>
              </a:spcBef>
              <a:buFont typeface="Arial" pitchFamily="34" charset="0"/>
              <a:buChar char="•"/>
              <a:defRPr/>
            </a:pPr>
            <a:endParaRPr lang="en-US" sz="2400" dirty="0"/>
          </a:p>
          <a:p>
            <a:endParaRPr lang="en-US" dirty="0"/>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5013316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AB443-AF3F-FBF0-B7E4-E2FC399E2CA6}"/>
              </a:ext>
            </a:extLst>
          </p:cNvPr>
          <p:cNvSpPr>
            <a:spLocks noGrp="1"/>
          </p:cNvSpPr>
          <p:nvPr>
            <p:ph type="title"/>
          </p:nvPr>
        </p:nvSpPr>
        <p:spPr>
          <a:xfrm>
            <a:off x="914401" y="685801"/>
            <a:ext cx="10361084" cy="533399"/>
          </a:xfrm>
        </p:spPr>
        <p:txBody>
          <a:bodyPr/>
          <a:lstStyle/>
          <a:p>
            <a:r>
              <a:rPr lang="en-US" altLang="en-US" dirty="0"/>
              <a:t>Next steps</a:t>
            </a:r>
            <a:endParaRPr lang="en-US" dirty="0"/>
          </a:p>
        </p:txBody>
      </p:sp>
      <p:sp>
        <p:nvSpPr>
          <p:cNvPr id="3" name="Content Placeholder 2">
            <a:extLst>
              <a:ext uri="{FF2B5EF4-FFF2-40B4-BE49-F238E27FC236}">
                <a16:creationId xmlns:a16="http://schemas.microsoft.com/office/drawing/2014/main" id="{3264A29A-DB41-420D-D08E-A69FF27B8FDB}"/>
              </a:ext>
            </a:extLst>
          </p:cNvPr>
          <p:cNvSpPr>
            <a:spLocks noGrp="1"/>
          </p:cNvSpPr>
          <p:nvPr>
            <p:ph idx="1"/>
          </p:nvPr>
        </p:nvSpPr>
        <p:spPr>
          <a:xfrm>
            <a:off x="914401" y="1295400"/>
            <a:ext cx="10361084" cy="5180014"/>
          </a:xfrm>
        </p:spPr>
        <p:txBody>
          <a:bodyPr/>
          <a:lstStyle/>
          <a:p>
            <a:pPr eaLnBrk="1" hangingPunct="1">
              <a:spcBef>
                <a:spcPts val="300"/>
              </a:spcBef>
            </a:pPr>
            <a:r>
              <a:rPr lang="en-US" altLang="en-US" dirty="0"/>
              <a:t>Contributions requested/expected:</a:t>
            </a:r>
          </a:p>
          <a:p>
            <a:pPr lvl="1" eaLnBrk="1" hangingPunct="1">
              <a:spcBef>
                <a:spcPts val="300"/>
              </a:spcBef>
            </a:pPr>
            <a:r>
              <a:rPr lang="en-US" altLang="en-US" dirty="0"/>
              <a:t>Annex G (reflector discussion)</a:t>
            </a:r>
          </a:p>
          <a:p>
            <a:pPr lvl="1" eaLnBrk="1" hangingPunct="1">
              <a:spcBef>
                <a:spcPts val="300"/>
              </a:spcBef>
            </a:pPr>
            <a:r>
              <a:rPr lang="en-US" altLang="en-US" dirty="0"/>
              <a:t>Anything on 802REV before March? See below</a:t>
            </a:r>
          </a:p>
          <a:p>
            <a:pPr lvl="1" eaLnBrk="1" hangingPunct="1">
              <a:spcBef>
                <a:spcPts val="300"/>
              </a:spcBef>
            </a:pPr>
            <a:r>
              <a:rPr lang="en-US" altLang="en-US" dirty="0"/>
              <a:t>Non-infrastructure BSS</a:t>
            </a:r>
          </a:p>
          <a:p>
            <a:pPr lvl="1" eaLnBrk="1" hangingPunct="1">
              <a:spcBef>
                <a:spcPts val="300"/>
              </a:spcBef>
            </a:pPr>
            <a:r>
              <a:rPr lang="en-US" altLang="en-US" dirty="0"/>
              <a:t>QoS topic</a:t>
            </a:r>
          </a:p>
          <a:p>
            <a:pPr eaLnBrk="1" hangingPunct="1">
              <a:spcBef>
                <a:spcPts val="300"/>
              </a:spcBef>
            </a:pPr>
            <a:r>
              <a:rPr lang="en-US" altLang="en-US" dirty="0"/>
              <a:t>March session planning</a:t>
            </a:r>
          </a:p>
          <a:p>
            <a:pPr lvl="1" eaLnBrk="1" hangingPunct="1">
              <a:spcBef>
                <a:spcPts val="300"/>
              </a:spcBef>
            </a:pPr>
            <a:r>
              <a:rPr lang="en-US" altLang="en-US" dirty="0"/>
              <a:t>1 or 2 slots? 2 – Monday (during day), Thurs like this session</a:t>
            </a:r>
          </a:p>
          <a:p>
            <a:pPr lvl="1" eaLnBrk="1" hangingPunct="1">
              <a:spcBef>
                <a:spcPts val="300"/>
              </a:spcBef>
            </a:pPr>
            <a:r>
              <a:rPr lang="en-US" altLang="en-US" dirty="0"/>
              <a:t>Topics? Possibly: Annex G, Non-infrastructure BSS, 802REVc, WBA QoS liaison follow-up</a:t>
            </a:r>
          </a:p>
          <a:p>
            <a:pPr eaLnBrk="1" hangingPunct="1">
              <a:spcBef>
                <a:spcPts val="300"/>
              </a:spcBef>
            </a:pPr>
            <a:r>
              <a:rPr lang="en-US" altLang="en-US" dirty="0"/>
              <a:t>Next Teleconference(s):</a:t>
            </a:r>
          </a:p>
          <a:p>
            <a:pPr lvl="1" eaLnBrk="1" hangingPunct="1">
              <a:spcBef>
                <a:spcPts val="300"/>
              </a:spcBef>
            </a:pPr>
            <a:r>
              <a:rPr lang="en-US" altLang="en-US" dirty="0"/>
              <a:t>January to March teleconference plan…  Any/How many telecons? </a:t>
            </a:r>
            <a:endParaRPr lang="en-US" altLang="en-US" dirty="0">
              <a:solidFill>
                <a:srgbClr val="FF0000"/>
              </a:solidFill>
            </a:endParaRPr>
          </a:p>
          <a:p>
            <a:pPr lvl="2" eaLnBrk="1" hangingPunct="1">
              <a:spcBef>
                <a:spcPts val="300"/>
              </a:spcBef>
            </a:pPr>
            <a:r>
              <a:rPr lang="en-US" altLang="en-US" dirty="0"/>
              <a:t>Conflicts to avoid: TGbe, </a:t>
            </a:r>
            <a:r>
              <a:rPr lang="en-US" altLang="en-US" dirty="0" err="1"/>
              <a:t>REVme</a:t>
            </a:r>
            <a:r>
              <a:rPr lang="en-US" altLang="en-US" dirty="0"/>
              <a:t>, TGbh, 802REVc</a:t>
            </a:r>
          </a:p>
          <a:p>
            <a:pPr lvl="2" eaLnBrk="1" hangingPunct="1">
              <a:spcBef>
                <a:spcPts val="300"/>
              </a:spcBef>
            </a:pPr>
            <a:r>
              <a:rPr lang="en-US" altLang="en-US" dirty="0"/>
              <a:t>Continue with Monday 1PM ET  (2 hours) or 2PM ET (1 hour)?  </a:t>
            </a:r>
          </a:p>
          <a:p>
            <a:pPr lvl="2" eaLnBrk="1" hangingPunct="1">
              <a:spcBef>
                <a:spcPts val="300"/>
              </a:spcBef>
            </a:pPr>
            <a:r>
              <a:rPr lang="en-US" altLang="en-US" dirty="0"/>
              <a:t>Dates to avoid?? </a:t>
            </a:r>
          </a:p>
          <a:p>
            <a:pPr lvl="1" eaLnBrk="1" hangingPunct="1">
              <a:spcBef>
                <a:spcPts val="300"/>
              </a:spcBef>
            </a:pPr>
            <a:r>
              <a:rPr lang="en-US" altLang="en-US" dirty="0"/>
              <a:t>Will be coordinated with other TG chairs, and announced later</a:t>
            </a:r>
          </a:p>
          <a:p>
            <a:endParaRPr lang="en-US" dirty="0"/>
          </a:p>
        </p:txBody>
      </p:sp>
      <p:sp>
        <p:nvSpPr>
          <p:cNvPr id="4" name="Slide Number Placeholder 3">
            <a:extLst>
              <a:ext uri="{FF2B5EF4-FFF2-40B4-BE49-F238E27FC236}">
                <a16:creationId xmlns:a16="http://schemas.microsoft.com/office/drawing/2014/main" id="{34C6820B-2446-7801-F847-643AC1D6B69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49434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January 2024 Session</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January IEEE 802 wireless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January IEEE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https://touchpoint.eventsair.com/2024-jan-ieee-802-wireless-interim-session</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marL="800100" lvl="1" indent="-342900">
              <a:buFont typeface="Arial" panose="020B0604020202020204" pitchFamily="34" charset="0"/>
              <a:buChar char="•"/>
            </a:pPr>
            <a:r>
              <a:rPr lang="en-US" altLang="en-US" sz="2400" dirty="0"/>
              <a:t>Sign in for .11 attendance credit</a:t>
            </a:r>
          </a:p>
          <a:p>
            <a:pPr marL="800100" lvl="1" indent="-342900">
              <a:buFont typeface="Arial" panose="020B0604020202020204" pitchFamily="34" charset="0"/>
              <a:buChar char="•"/>
            </a:pPr>
            <a:r>
              <a:rPr lang="en-US" altLang="en-US" sz="2400" dirty="0"/>
              <a:t>Noises off (if remote connected)</a:t>
            </a:r>
          </a:p>
          <a:p>
            <a:pPr marL="800100" lvl="1" indent="-342900">
              <a:buFont typeface="Arial" panose="020B0604020202020204" pitchFamily="34" charset="0"/>
              <a:buChar char="•"/>
            </a:pPr>
            <a:r>
              <a:rPr lang="en-US" altLang="en-US" sz="2400" dirty="0">
                <a:highlight>
                  <a:srgbClr val="FFFF00"/>
                </a:highlight>
              </a:rPr>
              <a:t>NO AUDIO CXN (if on-site connected)</a:t>
            </a:r>
          </a:p>
          <a:p>
            <a:pPr marL="800100" lvl="1" indent="-342900">
              <a:buFont typeface="Arial" panose="020B0604020202020204" pitchFamily="34" charset="0"/>
              <a:buChar char="•"/>
            </a:pPr>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38300335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23067</TotalTime>
  <Words>2306</Words>
  <Application>Microsoft Office PowerPoint</Application>
  <PresentationFormat>Widescreen</PresentationFormat>
  <Paragraphs>247</Paragraphs>
  <Slides>24</Slides>
  <Notes>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1" baseType="lpstr">
      <vt:lpstr>Arial</vt:lpstr>
      <vt:lpstr>Calibri</vt:lpstr>
      <vt:lpstr>Helvetica</vt:lpstr>
      <vt:lpstr>Monotype Sorts</vt:lpstr>
      <vt:lpstr>Times New Roman</vt:lpstr>
      <vt:lpstr>Office Theme</vt:lpstr>
      <vt:lpstr>Document</vt:lpstr>
      <vt:lpstr>ARC-SC-agenda-Jan-2024</vt:lpstr>
      <vt:lpstr>Abstract</vt:lpstr>
      <vt:lpstr>IEEE 802.11   Architecture Standing Committee</vt:lpstr>
      <vt:lpstr>Registration for the January IEEE 802 wireless interim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15 Jan 2024, 13:30 ET/ 18 Jan 2024, 10:30 ET</vt:lpstr>
      <vt:lpstr>ARC (Architecture) – Other</vt:lpstr>
      <vt:lpstr>Prior meeting minutes</vt:lpstr>
      <vt:lpstr>IEEE Std 802 revision (P802REVc)</vt:lpstr>
      <vt:lpstr>P802REVc – Other ARC work</vt:lpstr>
      <vt:lpstr>Non-infrastructure BSS</vt:lpstr>
      <vt:lpstr>Annex G way forward – Step 2</vt:lpstr>
      <vt:lpstr>WBA liaison on QoS</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130</cp:revision>
  <cp:lastPrinted>1601-01-01T00:00:00Z</cp:lastPrinted>
  <dcterms:created xsi:type="dcterms:W3CDTF">2021-01-26T19:12:38Z</dcterms:created>
  <dcterms:modified xsi:type="dcterms:W3CDTF">2023-12-14T23:55:30Z</dcterms:modified>
</cp:coreProperties>
</file>