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06" r:id="rId22"/>
    <p:sldId id="365" r:id="rId23"/>
    <p:sldId id="1016" r:id="rId24"/>
    <p:sldId id="1014" r:id="rId25"/>
    <p:sldId id="1017" r:id="rId26"/>
    <p:sldId id="362" r:id="rId27"/>
    <p:sldId id="997" r:id="rId28"/>
    <p:sldId id="375" r:id="rId29"/>
    <p:sldId id="981" r:id="rId30"/>
    <p:sldId id="1015" r:id="rId31"/>
    <p:sldId id="323"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552DAA-7D31-434D-B5A4-0BD80819C0A2}" v="15" dt="2024-01-12T19:59:38.2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2T20:00:17.545" v="145"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2T19:32:44.595" v="114" actId="20577"/>
        <pc:sldMkLst>
          <pc:docMk/>
          <pc:sldMk cId="3140364693" sldId="997"/>
        </pc:sldMkLst>
        <pc:spChg chg="mod">
          <ac:chgData name="Alfred Asterjadhi" userId="39de57b9-85c0-4fd1-aaac-8ca2b6560ad0" providerId="ADAL" clId="{80552DAA-7D31-434D-B5A4-0BD80819C0A2}" dt="2024-01-12T19:32:44.595" v="114" actId="2057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new mod">
        <pc:chgData name="Alfred Asterjadhi" userId="39de57b9-85c0-4fd1-aaac-8ca2b6560ad0" providerId="ADAL" clId="{80552DAA-7D31-434D-B5A4-0BD80819C0A2}" dt="2024-01-09T19:01:22.801" v="39" actId="207"/>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09T19:01:22.801" v="39" actId="207"/>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2T20:00:17.545" v="145" actId="2057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2T20:00:17.545" v="145" actId="2057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2T19:33:36.281" v="116" actId="6549"/>
        <pc:sldMasterMkLst>
          <pc:docMk/>
          <pc:sldMasterMk cId="0" sldId="2147483648"/>
        </pc:sldMasterMkLst>
        <pc:spChg chg="mod">
          <ac:chgData name="Alfred Asterjadhi" userId="39de57b9-85c0-4fd1-aaac-8ca2b6560ad0" providerId="ADAL" clId="{80552DAA-7D31-434D-B5A4-0BD80819C0A2}" dt="2024-01-12T19:33:36.281" v="116" actId="6549"/>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802.11-23/2176r2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087-00-00be-handling-of-txop-for-r-twt-in-presence-of-beacon-transmission.pptx" TargetMode="External"/><Relationship Id="rId2" Type="http://schemas.openxmlformats.org/officeDocument/2006/relationships/hyperlink" Target="https://mentor.ieee.org/802.11/dcn/24/11-24-0051-00-00be-handling-of-fairness-issue-caused-by-p2p-transmission-in-r-twt-sp.pptx" TargetMode="Externa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2208-05-00be-ieee-802-11be-lb280-comments.xlsx" TargetMode="External"/><Relationship Id="rId2" Type="http://schemas.openxmlformats.org/officeDocument/2006/relationships/hyperlink" Target="https://mentor.ieee.org/802.11/dcn/23/11-23-2187-06-00be-nov-jan-tgbe-teleconference-agenda.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213-01-00be-tgbe-november-january-teleconference-minutes.docx" TargetMode="External"/><Relationship Id="rId2" Type="http://schemas.openxmlformats.org/officeDocument/2006/relationships/hyperlink" Target="https://mentor.ieee.org/802.11/dcn/23/11-23-2072-03-00be-tgbe-nov-2023-meeting-minut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087-00-00be-handling-of-txop-for-r-twt-in-presence-of-beacon-transmission.pptx" TargetMode="External"/><Relationship Id="rId2" Type="http://schemas.openxmlformats.org/officeDocument/2006/relationships/hyperlink" Target="https://mentor.ieee.org/802.11/dcn/24/11-24-0051-00-00be-handling-of-fairness-issue-caused-by-p2p-transmission-in-r-twt-sp.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 2023 meeting, and conf calls</a:t>
            </a:r>
          </a:p>
          <a:p>
            <a:pPr>
              <a:buFont typeface="Arial" panose="020B0604020202020204" pitchFamily="34" charset="0"/>
              <a:buChar char="•"/>
            </a:pPr>
            <a:r>
              <a:rPr lang="en-US" sz="1800" dirty="0"/>
              <a:t>Approve minutes from Nov.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buFont typeface="Arial" panose="020B0604020202020204" pitchFamily="34" charset="0"/>
              <a:buChar char="•"/>
            </a:pPr>
            <a:r>
              <a:rPr lang="en-US" altLang="en-US" sz="1400" dirty="0"/>
              <a:t>Monday, AM2, Joint (10:30-12:30)</a:t>
            </a:r>
          </a:p>
          <a:p>
            <a:pPr marL="800100" lvl="1" indent="-342900">
              <a:buFont typeface="Arial" panose="020B0604020202020204" pitchFamily="34" charset="0"/>
              <a:buChar char="•"/>
            </a:pPr>
            <a:r>
              <a:rPr lang="en-US" altLang="en-US" sz="1200" dirty="0"/>
              <a:t>Call meeting to order, IEEE-SA Policies and Procedure</a:t>
            </a:r>
          </a:p>
          <a:p>
            <a:pPr marL="800100" lvl="1" indent="-342900">
              <a:buFont typeface="Arial" panose="020B0604020202020204" pitchFamily="34" charset="0"/>
              <a:buChar char="•"/>
            </a:pPr>
            <a:r>
              <a:rPr lang="en-US" altLang="en-US" sz="1200" dirty="0"/>
              <a:t>Summary from Nov. 2023 F2F, and conf calls</a:t>
            </a:r>
          </a:p>
          <a:p>
            <a:pPr marL="800100" lvl="1" indent="-342900">
              <a:buFont typeface="Arial" panose="020B0604020202020204" pitchFamily="34" charset="0"/>
              <a:buChar char="•"/>
            </a:pPr>
            <a:r>
              <a:rPr lang="en-US" altLang="en-US" sz="1200" dirty="0"/>
              <a:t>Approve TG minutes </a:t>
            </a:r>
          </a:p>
          <a:p>
            <a:pPr marL="800100" lvl="1" indent="-342900">
              <a:buFont typeface="Arial" panose="020B0604020202020204" pitchFamily="34" charset="0"/>
              <a:buChar char="•"/>
            </a:pPr>
            <a:r>
              <a:rPr lang="en-US" altLang="en-US" sz="1200" dirty="0"/>
              <a:t>Presentation of submissions</a:t>
            </a:r>
          </a:p>
          <a:p>
            <a:pPr marL="800100" lvl="1" indent="-342900">
              <a:buFont typeface="Arial" panose="020B0604020202020204" pitchFamily="34" charset="0"/>
              <a:buChar char="•"/>
            </a:pPr>
            <a:r>
              <a:rPr lang="en-US" sz="1200" dirty="0"/>
              <a:t>Goals for March. 2024 and teleconference/ad-hoc plan</a:t>
            </a:r>
          </a:p>
          <a:p>
            <a:pPr marL="800100" lvl="1" indent="-342900">
              <a:buFont typeface="Arial" panose="020B0604020202020204" pitchFamily="34" charset="0"/>
              <a:buChar char="•"/>
            </a:pPr>
            <a:r>
              <a:rPr lang="en-US" sz="1200" dirty="0"/>
              <a:t>Timeline</a:t>
            </a:r>
          </a:p>
          <a:p>
            <a:pPr marL="800100" lvl="1" indent="-342900">
              <a:buFont typeface="Arial" panose="020B0604020202020204" pitchFamily="34" charset="0"/>
              <a:buChar char="•"/>
            </a:pPr>
            <a:r>
              <a:rPr lang="en-US" altLang="en-US" sz="1200" dirty="0"/>
              <a:t>Adjourn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1305262487"/>
              </p:ext>
            </p:extLst>
          </p:nvPr>
        </p:nvGraphicFramePr>
        <p:xfrm>
          <a:off x="1219200" y="2298624"/>
          <a:ext cx="7016939" cy="24993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TGbe</a:t>
                      </a: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Panama City, Panama</a:t>
            </a:r>
          </a:p>
          <a:p>
            <a:pPr algn="ctr">
              <a:lnSpc>
                <a:spcPct val="90000"/>
              </a:lnSpc>
              <a:buFontTx/>
              <a:buNone/>
            </a:pPr>
            <a:r>
              <a:rPr lang="en-US" sz="4000" dirty="0">
                <a:latin typeface="Arial" panose="020B0604020202020204" pitchFamily="34" charset="0"/>
              </a:rPr>
              <a:t>January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515839319"/>
              </p:ext>
            </p:extLst>
          </p:nvPr>
        </p:nvGraphicFramePr>
        <p:xfrm>
          <a:off x="851217" y="1582301"/>
          <a:ext cx="7736268" cy="375737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algn="ctr" fontAlgn="t"/>
                      <a:r>
                        <a:rPr lang="en-US" sz="1000" b="0" i="0" u="none" strike="noStrike" dirty="0">
                          <a:solidFill>
                            <a:schemeClr val="tx1"/>
                          </a:solidFill>
                          <a:effectLst/>
                          <a:latin typeface="+mn-lt"/>
                          <a:hlinkClick r:id="rId2"/>
                        </a:rPr>
                        <a:t>24/51</a:t>
                      </a:r>
                      <a:endParaRPr lang="en-US" sz="1000" b="0" i="0" u="none" strike="noStrike" dirty="0">
                        <a:solidFill>
                          <a:schemeClr val="tx1"/>
                        </a:solidFill>
                        <a:effectLst/>
                        <a:latin typeface="+mn-lt"/>
                      </a:endParaRPr>
                    </a:p>
                  </a:txBody>
                  <a:tcPr marL="9525" marR="9525" marT="9525" marB="0"/>
                </a:tc>
                <a:tc>
                  <a:txBody>
                    <a:bodyPr/>
                    <a:lstStyle/>
                    <a:p>
                      <a:pPr algn="l"/>
                      <a:r>
                        <a:rPr lang="en-US" sz="1000" b="0" dirty="0">
                          <a:solidFill>
                            <a:schemeClr val="tx1"/>
                          </a:solidFill>
                          <a:effectLst/>
                          <a:latin typeface="+mn-lt"/>
                        </a:rPr>
                        <a:t>Handling of Fairness Issue Caused by P2P Transmission in R-TWT SP</a:t>
                      </a:r>
                    </a:p>
                  </a:txBody>
                  <a:tcPr anchor="ctr"/>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Qing Xia</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Joint</a:t>
                      </a:r>
                    </a:p>
                  </a:txBody>
                  <a:tcPr marL="0" marR="0" marT="0" marB="0" anchor="b"/>
                </a:tc>
                <a:extLst>
                  <a:ext uri="{0D108BD9-81ED-4DB2-BD59-A6C34878D82A}">
                    <a16:rowId xmlns:a16="http://schemas.microsoft.com/office/drawing/2014/main" val="989680276"/>
                  </a:ext>
                </a:extLst>
              </a:tr>
              <a:tr h="297047">
                <a:tc>
                  <a:txBody>
                    <a:bodyPr/>
                    <a:lstStyle/>
                    <a:p>
                      <a:pPr algn="ctr" fontAlgn="t"/>
                      <a:r>
                        <a:rPr lang="en-US" sz="1000" b="0" i="0" u="none" strike="noStrike" dirty="0">
                          <a:solidFill>
                            <a:schemeClr val="tx1"/>
                          </a:solidFill>
                          <a:effectLst/>
                          <a:latin typeface="+mn-lt"/>
                          <a:hlinkClick r:id="rId3"/>
                        </a:rPr>
                        <a:t>24/87</a:t>
                      </a:r>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Handling of TXOP for R-TWT in Presence of Beacon Transmission</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Salvatore Talarico</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Joint</a:t>
                      </a:r>
                    </a:p>
                  </a:txBody>
                  <a:tcPr marL="0" marR="0" marT="0" marB="0" anchor="b"/>
                </a:tc>
                <a:extLst>
                  <a:ext uri="{0D108BD9-81ED-4DB2-BD59-A6C34878D82A}">
                    <a16:rowId xmlns:a16="http://schemas.microsoft.com/office/drawing/2014/main" val="548110535"/>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88374693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87928932"/>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74712473"/>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01445955"/>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5206732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8291739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GB" sz="1400" dirty="0"/>
              <a:t>Summary from November 2023 meeting, and conf calls</a:t>
            </a:r>
          </a:p>
          <a:p>
            <a:pPr>
              <a:buFont typeface="Arial" panose="020B0604020202020204" pitchFamily="34" charset="0"/>
              <a:buChar char="•"/>
            </a:pPr>
            <a:r>
              <a:rPr lang="en-US" altLang="en-US" sz="1400" dirty="0"/>
              <a:t>Approve TG minutes </a:t>
            </a:r>
          </a:p>
          <a:p>
            <a:pPr>
              <a:buFont typeface="Arial" panose="020B0604020202020204" pitchFamily="34" charset="0"/>
              <a:buChar char="•"/>
            </a:pPr>
            <a:r>
              <a:rPr lang="en-GB" sz="1400" dirty="0"/>
              <a:t>Progress Report And Estimates</a:t>
            </a:r>
          </a:p>
          <a:p>
            <a:pPr lvl="0">
              <a:buFont typeface="Arial" panose="020B0604020202020204" pitchFamily="34" charset="0"/>
              <a:buChar char="•"/>
            </a:pPr>
            <a:r>
              <a:rPr lang="en-GB" sz="1400" dirty="0"/>
              <a:t>Submissions:</a:t>
            </a:r>
          </a:p>
          <a:p>
            <a:pPr>
              <a:buFont typeface="Arial" panose="020B0604020202020204" pitchFamily="34" charset="0"/>
              <a:buChar char="•"/>
            </a:pPr>
            <a:r>
              <a:rPr lang="en-US" sz="1400" dirty="0"/>
              <a:t>Goals for Mar. 2024, Telcos, Ad-Hoc, Timeline</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Nov.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Since the November plenary</a:t>
            </a:r>
          </a:p>
          <a:p>
            <a:pPr lvl="1">
              <a:buFont typeface="Arial" panose="020B0604020202020204" pitchFamily="34" charset="0"/>
              <a:buChar char="•"/>
            </a:pPr>
            <a:r>
              <a:rPr lang="en-US" sz="1600" dirty="0"/>
              <a:t>Delivered IEEE802.11be D5.0, </a:t>
            </a:r>
          </a:p>
          <a:p>
            <a:pPr marL="1200150" lvl="2" indent="-285750">
              <a:buFont typeface="Arial" panose="020B0604020202020204" pitchFamily="34" charset="0"/>
              <a:buChar char="•"/>
            </a:pPr>
            <a:r>
              <a:rPr lang="en-US" sz="1400" dirty="0"/>
              <a:t>Draft is available in the members area</a:t>
            </a:r>
          </a:p>
          <a:p>
            <a:pPr marL="800100" lvl="1">
              <a:buFont typeface="Arial" panose="020B0604020202020204" pitchFamily="34" charset="0"/>
              <a:buChar char="•"/>
            </a:pPr>
            <a:r>
              <a:rPr lang="en-US" sz="1600" dirty="0"/>
              <a:t>Completed the second recirculation ballot (WG LB280) on TGbe D5.0</a:t>
            </a:r>
          </a:p>
          <a:p>
            <a:pPr marL="1200150" lvl="2">
              <a:buFont typeface="Arial" panose="020B0604020202020204" pitchFamily="34" charset="0"/>
              <a:buChar char="•"/>
            </a:pPr>
            <a:r>
              <a:rPr lang="en-US" sz="1400" dirty="0"/>
              <a:t>Approval rate of ~95% (~97% when accounting for post-LB275 vote changes via e-mail)</a:t>
            </a:r>
          </a:p>
          <a:p>
            <a:pPr marL="1200150" lvl="2">
              <a:buFont typeface="Arial" panose="020B0604020202020204" pitchFamily="34" charset="0"/>
              <a:buChar char="•"/>
            </a:pPr>
            <a:r>
              <a:rPr lang="en-US" sz="1400" dirty="0"/>
              <a:t>Received a total of 195 comments</a:t>
            </a:r>
          </a:p>
          <a:p>
            <a:pPr lvl="1">
              <a:buFont typeface="Arial" panose="020B0604020202020204" pitchFamily="34" charset="0"/>
              <a:buChar char="•"/>
            </a:pPr>
            <a:r>
              <a:rPr lang="en-US" sz="1600" dirty="0"/>
              <a:t>Held 1 teleconference in December </a:t>
            </a:r>
            <a:r>
              <a:rPr lang="en-US" sz="1600" dirty="0">
                <a:solidFill>
                  <a:schemeClr val="tx1"/>
                </a:solidFill>
              </a:rPr>
              <a:t>(</a:t>
            </a:r>
            <a:r>
              <a:rPr lang="en-US" sz="1600" dirty="0">
                <a:solidFill>
                  <a:schemeClr val="tx1"/>
                </a:solidFill>
                <a:hlinkClick r:id="rId2"/>
              </a:rPr>
              <a:t>11-23/2187r6</a:t>
            </a:r>
            <a:r>
              <a:rPr lang="en-US" sz="1600" dirty="0">
                <a:solidFill>
                  <a:schemeClr val="tx1"/>
                </a:solidFill>
              </a:rPr>
              <a:t>)</a:t>
            </a:r>
          </a:p>
          <a:p>
            <a:pPr marL="1200150" lvl="2" indent="-285750">
              <a:buFont typeface="Arial" panose="020B0604020202020204" pitchFamily="34" charset="0"/>
              <a:buChar char="•"/>
            </a:pPr>
            <a:r>
              <a:rPr lang="en-US" sz="1400" dirty="0"/>
              <a:t>Resolved all received comments from WG LB280 (</a:t>
            </a:r>
            <a:r>
              <a:rPr lang="en-US" sz="1400" dirty="0">
                <a:hlinkClick r:id="rId3"/>
              </a:rPr>
              <a:t>11-23/2208r5</a:t>
            </a:r>
            <a:r>
              <a:rPr lang="en-US" sz="1400" dirty="0"/>
              <a:t>)</a:t>
            </a:r>
          </a:p>
          <a:p>
            <a:pPr marL="1657350" lvl="3" indent="-285750">
              <a:buFont typeface="Arial" panose="020B0604020202020204" pitchFamily="34" charset="0"/>
              <a:buChar char="•"/>
            </a:pPr>
            <a:r>
              <a:rPr lang="en-US" sz="1200" dirty="0"/>
              <a:t>Satisfied the EC conditions for forwarding PIEEE802.11be to SA ballot</a:t>
            </a:r>
          </a:p>
          <a:p>
            <a:pPr lvl="1">
              <a:buFont typeface="Arial" panose="020B0604020202020204" pitchFamily="34" charset="0"/>
              <a:buChar char="•"/>
            </a:pPr>
            <a:r>
              <a:rPr lang="en-US" sz="1400" dirty="0"/>
              <a:t>Started the initial SA ballot for PIEEE802.11be (closes February 1</a:t>
            </a:r>
            <a:r>
              <a:rPr lang="en-US" sz="1400" baseline="30000" dirty="0"/>
              <a:t>st</a:t>
            </a:r>
            <a:r>
              <a:rPr lang="en-US" sz="1400" dirty="0"/>
              <a:t>, 2024)</a:t>
            </a:r>
          </a:p>
          <a:p>
            <a:pPr>
              <a:buFont typeface="Arial" panose="020B0604020202020204" pitchFamily="34" charset="0"/>
              <a:buChar char="•"/>
            </a:pPr>
            <a:r>
              <a:rPr lang="en-US" sz="1800" dirty="0"/>
              <a:t>Targets for January interim</a:t>
            </a:r>
          </a:p>
          <a:p>
            <a:pPr lvl="1">
              <a:buFont typeface="Arial" panose="020B0604020202020204" pitchFamily="34" charset="0"/>
              <a:buChar char="•"/>
            </a:pPr>
            <a:r>
              <a:rPr lang="en-US" sz="1600" dirty="0"/>
              <a:t>Approve meeting minutes from November plenary and telcos</a:t>
            </a:r>
          </a:p>
          <a:p>
            <a:pPr lvl="1">
              <a:buFont typeface="Arial" panose="020B0604020202020204" pitchFamily="34" charset="0"/>
              <a:buChar char="•"/>
            </a:pPr>
            <a:r>
              <a:rPr lang="en-US" sz="1600" dirty="0"/>
              <a:t>Discuss any received submissions </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https://mentor.ieee.org/802.11/dcn/23/11-23-2072-</a:t>
            </a:r>
            <a:r>
              <a:rPr lang="en-US" sz="1800" dirty="0">
                <a:solidFill>
                  <a:srgbClr val="FF0000"/>
                </a:solidFill>
                <a:hlinkClick r:id="rId2">
                  <a:extLst>
                    <a:ext uri="{A12FA001-AC4F-418D-AE19-62706E023703}">
                      <ahyp:hlinkClr xmlns:ahyp="http://schemas.microsoft.com/office/drawing/2018/hyperlinkcolor" val="tx"/>
                    </a:ext>
                  </a:extLst>
                </a:hlinkClick>
              </a:rPr>
              <a:t>03</a:t>
            </a:r>
            <a:r>
              <a:rPr lang="en-US" sz="1800" dirty="0">
                <a:solidFill>
                  <a:srgbClr val="6B9F25"/>
                </a:solidFill>
                <a:hlinkClick r:id="rId2">
                  <a:extLst>
                    <a:ext uri="{A12FA001-AC4F-418D-AE19-62706E023703}">
                      <ahyp:hlinkClr xmlns:ahyp="http://schemas.microsoft.com/office/drawing/2018/hyperlinkcolor" val="tx"/>
                    </a:ext>
                  </a:extLst>
                </a:hlinkClick>
              </a:rPr>
              <a:t>-00be-tgbe-nov-2023-meeting-minutes.docx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Nov-Jan: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https://mentor.ieee.org/802.11/dcn/23/11-23-2213-</a:t>
            </a:r>
            <a:r>
              <a:rPr lang="en-US" sz="1800" dirty="0">
                <a:solidFill>
                  <a:srgbClr val="FF0000"/>
                </a:solidFill>
                <a:hlinkClick r:id="rId3">
                  <a:extLst>
                    <a:ext uri="{A12FA001-AC4F-418D-AE19-62706E023703}">
                      <ahyp:hlinkClr xmlns:ahyp="http://schemas.microsoft.com/office/drawing/2018/hyperlinkcolor" val="tx"/>
                    </a:ext>
                  </a:extLst>
                </a:hlinkClick>
              </a:rPr>
              <a:t>01</a:t>
            </a:r>
            <a:r>
              <a:rPr lang="en-US" sz="1800" dirty="0">
                <a:solidFill>
                  <a:srgbClr val="6B9F25"/>
                </a:solidFill>
                <a:hlinkClick r:id="rId3">
                  <a:extLst>
                    <a:ext uri="{A12FA001-AC4F-418D-AE19-62706E023703}">
                      <ahyp:hlinkClr xmlns:ahyp="http://schemas.microsoft.com/office/drawing/2018/hyperlinkcolor" val="tx"/>
                    </a:ext>
                  </a:extLst>
                </a:hlinkClick>
              </a:rPr>
              <a:t>-00be-tgbe-november-january-teleconference-minutes.docx</a:t>
            </a:r>
            <a:endParaRPr lang="en-US" sz="1800" dirty="0">
              <a:solidFill>
                <a:srgbClr val="6B9F25"/>
              </a:solidFill>
            </a:endParaRPr>
          </a:p>
          <a:p>
            <a:endParaRPr lang="en-US" dirty="0"/>
          </a:p>
          <a:p>
            <a:r>
              <a:rPr lang="en-US" sz="2000" dirty="0"/>
              <a:t>Move: 			Second:</a:t>
            </a:r>
          </a:p>
          <a:p>
            <a:r>
              <a:rPr lang="en-US" sz="2000" dirty="0"/>
              <a:t>Discussion:</a:t>
            </a:r>
          </a:p>
          <a:p>
            <a:pPr marL="0" indent="0"/>
            <a:r>
              <a:rPr lang="en-US" sz="2000" dirty="0"/>
              <a:t>Result:</a:t>
            </a:r>
          </a:p>
          <a:p>
            <a:endParaRPr lang="en-US" dirty="0"/>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 &amp; Estimates</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January 2024</a:t>
            </a:r>
            <a:endParaRPr lang="en-GB" dirty="0"/>
          </a:p>
        </p:txBody>
      </p:sp>
      <p:graphicFrame>
        <p:nvGraphicFramePr>
          <p:cNvPr id="3" name="Table 2">
            <a:extLst>
              <a:ext uri="{FF2B5EF4-FFF2-40B4-BE49-F238E27FC236}">
                <a16:creationId xmlns:a16="http://schemas.microsoft.com/office/drawing/2014/main" id="{0F5D129B-4A2B-3421-705C-A16D07235179}"/>
              </a:ext>
            </a:extLst>
          </p:cNvPr>
          <p:cNvGraphicFramePr>
            <a:graphicFrameLocks noGrp="1"/>
          </p:cNvGraphicFramePr>
          <p:nvPr>
            <p:extLst>
              <p:ext uri="{D42A27DB-BD31-4B8C-83A1-F6EECF244321}">
                <p14:modId xmlns:p14="http://schemas.microsoft.com/office/powerpoint/2010/main" val="1792586301"/>
              </p:ext>
            </p:extLst>
          </p:nvPr>
        </p:nvGraphicFramePr>
        <p:xfrm>
          <a:off x="1670844" y="2026126"/>
          <a:ext cx="5800725" cy="4023360"/>
        </p:xfrm>
        <a:graphic>
          <a:graphicData uri="http://schemas.openxmlformats.org/drawingml/2006/table">
            <a:tbl>
              <a:tblPr/>
              <a:tblGrid>
                <a:gridCol w="685800">
                  <a:extLst>
                    <a:ext uri="{9D8B030D-6E8A-4147-A177-3AD203B41FA5}">
                      <a16:colId xmlns:a16="http://schemas.microsoft.com/office/drawing/2014/main" val="1523191103"/>
                    </a:ext>
                  </a:extLst>
                </a:gridCol>
                <a:gridCol w="2505075">
                  <a:extLst>
                    <a:ext uri="{9D8B030D-6E8A-4147-A177-3AD203B41FA5}">
                      <a16:colId xmlns:a16="http://schemas.microsoft.com/office/drawing/2014/main" val="1095899112"/>
                    </a:ext>
                  </a:extLst>
                </a:gridCol>
                <a:gridCol w="2609850">
                  <a:extLst>
                    <a:ext uri="{9D8B030D-6E8A-4147-A177-3AD203B41FA5}">
                      <a16:colId xmlns:a16="http://schemas.microsoft.com/office/drawing/2014/main" val="2680668645"/>
                    </a:ext>
                  </a:extLst>
                </a:gridCol>
              </a:tblGrid>
              <a:tr h="361950">
                <a:tc>
                  <a:txBody>
                    <a:bodyPr/>
                    <a:lstStyle/>
                    <a:p>
                      <a:pPr algn="l" fontAlgn="auto"/>
                      <a:r>
                        <a:rPr lang="en-US" sz="1800" b="1" i="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TGax</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TGbe</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733141"/>
                  </a:ext>
                </a:extLst>
              </a:tr>
              <a:tr h="361950">
                <a:tc>
                  <a:txBody>
                    <a:bodyPr/>
                    <a:lstStyle/>
                    <a:p>
                      <a:pPr algn="l" fontAlgn="base"/>
                      <a:r>
                        <a:rPr lang="en-US" sz="1800" b="0" i="0">
                          <a:solidFill>
                            <a:srgbClr val="000000"/>
                          </a:solidFill>
                          <a:effectLst/>
                          <a:latin typeface="Times New Roman" panose="02020603050405020304" pitchFamily="18" charset="0"/>
                        </a:rPr>
                        <a:t>D1.0​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2017-01-08: 58%​</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2021-05-24: N/A​</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1548763"/>
                  </a:ext>
                </a:extLst>
              </a:tr>
              <a:tr h="361950">
                <a:tc>
                  <a:txBody>
                    <a:bodyPr/>
                    <a:lstStyle/>
                    <a:p>
                      <a:pPr algn="l" fontAlgn="base"/>
                      <a:r>
                        <a:rPr lang="en-US" sz="1800" b="0" i="0">
                          <a:solidFill>
                            <a:srgbClr val="000000"/>
                          </a:solidFill>
                          <a:effectLst/>
                          <a:latin typeface="Times New Roman" panose="02020603050405020304" pitchFamily="18" charset="0"/>
                        </a:rPr>
                        <a:t>D2.0​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2017-11-04: 63%​</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2022-07-04: 64%​</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381590153"/>
                  </a:ext>
                </a:extLst>
              </a:tr>
              <a:tr h="361950">
                <a:tc>
                  <a:txBody>
                    <a:bodyPr/>
                    <a:lstStyle/>
                    <a:p>
                      <a:pPr algn="l" fontAlgn="base"/>
                      <a:r>
                        <a:rPr lang="en-US" sz="1800" b="0" i="0">
                          <a:solidFill>
                            <a:srgbClr val="000000"/>
                          </a:solidFill>
                          <a:effectLst/>
                          <a:latin typeface="Times New Roman" panose="02020603050405020304" pitchFamily="18" charset="0"/>
                        </a:rPr>
                        <a:t>D3.0​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2018-07-01: 87%​</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2023-03-02: 80%​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883106198"/>
                  </a:ext>
                </a:extLst>
              </a:tr>
              <a:tr h="361950">
                <a:tc>
                  <a:txBody>
                    <a:bodyPr/>
                    <a:lstStyle/>
                    <a:p>
                      <a:pPr algn="l" fontAlgn="base"/>
                      <a:r>
                        <a:rPr lang="en-US" sz="1800" b="0" i="0">
                          <a:solidFill>
                            <a:srgbClr val="000000"/>
                          </a:solidFill>
                          <a:effectLst/>
                          <a:latin typeface="Times New Roman" panose="02020603050405020304" pitchFamily="18" charset="0"/>
                        </a:rPr>
                        <a:t>D4.0​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2019-02-25: 92%​</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2023-08-13: 90%​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4026104997"/>
                  </a:ext>
                </a:extLst>
              </a:tr>
              <a:tr h="361950">
                <a:tc>
                  <a:txBody>
                    <a:bodyPr/>
                    <a:lstStyle/>
                    <a:p>
                      <a:pPr algn="l" fontAlgn="base"/>
                      <a:r>
                        <a:rPr lang="en-US" sz="1800" b="0" i="0">
                          <a:solidFill>
                            <a:srgbClr val="000000"/>
                          </a:solidFill>
                          <a:effectLst/>
                          <a:latin typeface="Times New Roman" panose="02020603050405020304" pitchFamily="18" charset="0"/>
                        </a:rPr>
                        <a:t>D5.0​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2019-10-24: 94%​</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2023-12-16: 97%​</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933978066"/>
                  </a:ext>
                </a:extLst>
              </a:tr>
              <a:tr h="361950">
                <a:tc>
                  <a:txBody>
                    <a:bodyPr/>
                    <a:lstStyle/>
                    <a:p>
                      <a:pPr algn="l" fontAlgn="base"/>
                      <a:r>
                        <a:rPr lang="en-US" sz="1800" b="0" i="0">
                          <a:solidFill>
                            <a:srgbClr val="000000"/>
                          </a:solidFill>
                          <a:effectLst/>
                          <a:latin typeface="Times New Roman" panose="02020603050405020304" pitchFamily="18" charset="0"/>
                        </a:rPr>
                        <a:t>D5.0​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ctr"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FF0000"/>
                          </a:solidFill>
                          <a:effectLst/>
                          <a:highlight>
                            <a:srgbClr val="FFFF00"/>
                          </a:highlight>
                          <a:latin typeface="Times New Roman" panose="02020603050405020304" pitchFamily="18" charset="0"/>
                        </a:rPr>
                        <a:t>2024-02-01:​</a:t>
                      </a:r>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763503740"/>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2019-12-11: 97%​</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FF0000"/>
                          </a:solidFill>
                          <a:effectLst/>
                          <a:highlight>
                            <a:srgbClr val="FFFF00"/>
                          </a:highlight>
                          <a:latin typeface="Times New Roman" panose="02020603050405020304" pitchFamily="18" charset="0"/>
                        </a:rPr>
                        <a:t>2024-06-   :​</a:t>
                      </a:r>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000955817"/>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2020-01-24: 82% ​</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dirty="0">
                          <a:solidFill>
                            <a:srgbClr val="FF0000"/>
                          </a:solidFill>
                          <a:effectLst/>
                          <a:highlight>
                            <a:srgbClr val="FFFF00"/>
                          </a:highlight>
                          <a:latin typeface="Times New Roman" panose="02020603050405020304" pitchFamily="18" charset="0"/>
                        </a:rPr>
                        <a:t>2024-09-   :​</a:t>
                      </a:r>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797639852"/>
                  </a:ext>
                </a:extLst>
              </a:tr>
              <a:tr h="361950">
                <a:tc>
                  <a:txBody>
                    <a:bodyPr/>
                    <a:lstStyle/>
                    <a:p>
                      <a:pPr algn="l" fontAlgn="base"/>
                      <a:r>
                        <a:rPr lang="en-US" sz="1800" b="0" i="0">
                          <a:solidFill>
                            <a:srgbClr val="000000"/>
                          </a:solidFill>
                          <a:effectLst/>
                          <a:latin typeface="Times New Roman" panose="02020603050405020304" pitchFamily="18" charset="0"/>
                        </a:rPr>
                        <a:t>D7.0​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2020-09-17: 88%​</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auto"/>
                      <a:r>
                        <a:rPr lang="en-US" sz="1800" b="0" i="0" dirty="0">
                          <a:solidFill>
                            <a:srgbClr val="FFC000"/>
                          </a:solidFill>
                          <a:effectLst/>
                          <a:latin typeface="Times New Roman" panose="02020603050405020304" pitchFamily="18" charset="0"/>
                        </a:rPr>
                        <a:t>​</a:t>
                      </a:r>
                      <a:r>
                        <a:rPr lang="en-US" sz="1800" b="0" i="0" dirty="0">
                          <a:solidFill>
                            <a:srgbClr val="FF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427970278"/>
                  </a:ext>
                </a:extLst>
              </a:tr>
              <a:tr h="361950">
                <a:tc>
                  <a:txBody>
                    <a:bodyPr/>
                    <a:lstStyle/>
                    <a:p>
                      <a:pPr algn="l" fontAlgn="base"/>
                      <a:r>
                        <a:rPr lang="en-US" sz="1800" b="0" i="0">
                          <a:solidFill>
                            <a:srgbClr val="000000"/>
                          </a:solidFill>
                          <a:effectLst/>
                          <a:latin typeface="Times New Roman" panose="02020603050405020304" pitchFamily="18" charset="0"/>
                        </a:rPr>
                        <a:t>D8.0​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2020-11-27: 95%​</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013218756"/>
                  </a:ext>
                </a:extLst>
              </a:tr>
            </a:tbl>
          </a:graphicData>
        </a:graphic>
      </p:graphicFrame>
      <p:sp>
        <p:nvSpPr>
          <p:cNvPr id="9" name="TextBox 8">
            <a:extLst>
              <a:ext uri="{FF2B5EF4-FFF2-40B4-BE49-F238E27FC236}">
                <a16:creationId xmlns:a16="http://schemas.microsoft.com/office/drawing/2014/main" id="{5A417E7A-8197-3D1A-049F-5BBB71E339CF}"/>
              </a:ext>
            </a:extLst>
          </p:cNvPr>
          <p:cNvSpPr txBox="1"/>
          <p:nvPr/>
        </p:nvSpPr>
        <p:spPr>
          <a:xfrm>
            <a:off x="711202" y="6136859"/>
            <a:ext cx="7845426" cy="338554"/>
          </a:xfrm>
          <a:prstGeom prst="rect">
            <a:avLst/>
          </a:prstGeom>
          <a:noFill/>
        </p:spPr>
        <p:txBody>
          <a:bodyPr wrap="square">
            <a:spAutoFit/>
          </a:bodyPr>
          <a:lstStyle/>
          <a:p>
            <a:r>
              <a:rPr lang="en-US" sz="1600" b="0" i="0" u="none" strike="noStrike" dirty="0">
                <a:solidFill>
                  <a:srgbClr val="000000"/>
                </a:solidFill>
                <a:effectLst/>
                <a:latin typeface="Times New Roman" panose="02020603050405020304" pitchFamily="18" charset="0"/>
              </a:rPr>
              <a:t>*March 2020 and May 2020 were cancelled due to Covid</a:t>
            </a:r>
            <a:endParaRPr lang="en-US" sz="1600" dirty="0"/>
          </a:p>
        </p:txBody>
      </p:sp>
      <p:sp>
        <p:nvSpPr>
          <p:cNvPr id="12" name="TextBox 1">
            <a:extLst>
              <a:ext uri="{FF2B5EF4-FFF2-40B4-BE49-F238E27FC236}">
                <a16:creationId xmlns:a16="http://schemas.microsoft.com/office/drawing/2014/main" id="{F02AAE22-CD20-41E8-4E3B-BBE24BA531E6}"/>
              </a:ext>
            </a:extLst>
          </p:cNvPr>
          <p:cNvSpPr txBox="1"/>
          <p:nvPr/>
        </p:nvSpPr>
        <p:spPr>
          <a:xfrm>
            <a:off x="0" y="5100210"/>
            <a:ext cx="1650533"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Init. SA: ~8mo</a:t>
            </a:r>
          </a:p>
        </p:txBody>
      </p:sp>
      <p:sp>
        <p:nvSpPr>
          <p:cNvPr id="13" name="TextBox 2">
            <a:extLst>
              <a:ext uri="{FF2B5EF4-FFF2-40B4-BE49-F238E27FC236}">
                <a16:creationId xmlns:a16="http://schemas.microsoft.com/office/drawing/2014/main" id="{58DC4483-8FCC-FB39-B172-F10D1A7E34DF}"/>
              </a:ext>
            </a:extLst>
          </p:cNvPr>
          <p:cNvSpPr txBox="1"/>
          <p:nvPr/>
        </p:nvSpPr>
        <p:spPr>
          <a:xfrm>
            <a:off x="0" y="5471636"/>
            <a:ext cx="1650533"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 Rc. SA: ~3mo</a:t>
            </a:r>
          </a:p>
        </p:txBody>
      </p:sp>
      <p:sp>
        <p:nvSpPr>
          <p:cNvPr id="14" name="TextBox 1">
            <a:extLst>
              <a:ext uri="{FF2B5EF4-FFF2-40B4-BE49-F238E27FC236}">
                <a16:creationId xmlns:a16="http://schemas.microsoft.com/office/drawing/2014/main" id="{5010A2F4-53EA-7902-A741-87187EFE35D3}"/>
              </a:ext>
            </a:extLst>
          </p:cNvPr>
          <p:cNvSpPr txBox="1"/>
          <p:nvPr/>
        </p:nvSpPr>
        <p:spPr>
          <a:xfrm>
            <a:off x="7519519" y="4413034"/>
            <a:ext cx="1575919"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highlight>
                  <a:srgbClr val="FFFF00"/>
                </a:highlight>
              </a:rPr>
              <a:t>Init. SA: ~5mo</a:t>
            </a:r>
          </a:p>
        </p:txBody>
      </p:sp>
      <p:sp>
        <p:nvSpPr>
          <p:cNvPr id="15" name="TextBox 2">
            <a:extLst>
              <a:ext uri="{FF2B5EF4-FFF2-40B4-BE49-F238E27FC236}">
                <a16:creationId xmlns:a16="http://schemas.microsoft.com/office/drawing/2014/main" id="{C8B16180-9501-749E-B9EE-823CD4D9D5D1}"/>
              </a:ext>
            </a:extLst>
          </p:cNvPr>
          <p:cNvSpPr txBox="1"/>
          <p:nvPr/>
        </p:nvSpPr>
        <p:spPr>
          <a:xfrm>
            <a:off x="7568082" y="4812625"/>
            <a:ext cx="1527357"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highlight>
                  <a:srgbClr val="FFFF00"/>
                </a:highlight>
              </a:rPr>
              <a:t>Rc. SA: ~3mo</a:t>
            </a:r>
          </a:p>
        </p:txBody>
      </p:sp>
      <p:cxnSp>
        <p:nvCxnSpPr>
          <p:cNvPr id="17" name="Straight Arrow Connector 16">
            <a:extLst>
              <a:ext uri="{FF2B5EF4-FFF2-40B4-BE49-F238E27FC236}">
                <a16:creationId xmlns:a16="http://schemas.microsoft.com/office/drawing/2014/main" id="{8F49A052-6AB3-9C8B-70CD-F75DEEC55BA6}"/>
              </a:ext>
            </a:extLst>
          </p:cNvPr>
          <p:cNvCxnSpPr/>
          <p:nvPr/>
        </p:nvCxnSpPr>
        <p:spPr bwMode="auto">
          <a:xfrm>
            <a:off x="1524000" y="5100210"/>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18" name="Straight Arrow Connector 17">
            <a:extLst>
              <a:ext uri="{FF2B5EF4-FFF2-40B4-BE49-F238E27FC236}">
                <a16:creationId xmlns:a16="http://schemas.microsoft.com/office/drawing/2014/main" id="{1B817DB9-8DF3-C98F-8927-136B00A7ED33}"/>
              </a:ext>
            </a:extLst>
          </p:cNvPr>
          <p:cNvCxnSpPr/>
          <p:nvPr/>
        </p:nvCxnSpPr>
        <p:spPr bwMode="auto">
          <a:xfrm>
            <a:off x="1524000" y="5512787"/>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19" name="Straight Arrow Connector 18">
            <a:extLst>
              <a:ext uri="{FF2B5EF4-FFF2-40B4-BE49-F238E27FC236}">
                <a16:creationId xmlns:a16="http://schemas.microsoft.com/office/drawing/2014/main" id="{76B664FC-ECEC-35A8-7CE0-6F8BDC84F507}"/>
              </a:ext>
            </a:extLst>
          </p:cNvPr>
          <p:cNvCxnSpPr/>
          <p:nvPr/>
        </p:nvCxnSpPr>
        <p:spPr bwMode="auto">
          <a:xfrm>
            <a:off x="7543800" y="4382775"/>
            <a:ext cx="0" cy="430813"/>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0" name="Straight Arrow Connector 19">
            <a:extLst>
              <a:ext uri="{FF2B5EF4-FFF2-40B4-BE49-F238E27FC236}">
                <a16:creationId xmlns:a16="http://schemas.microsoft.com/office/drawing/2014/main" id="{23DE8210-9231-9B86-EEC8-29EC48FDDC79}"/>
              </a:ext>
            </a:extLst>
          </p:cNvPr>
          <p:cNvCxnSpPr/>
          <p:nvPr/>
        </p:nvCxnSpPr>
        <p:spPr bwMode="auto">
          <a:xfrm>
            <a:off x="7543800" y="4800600"/>
            <a:ext cx="0" cy="430813"/>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1" name="Straight Arrow Connector 20">
            <a:extLst>
              <a:ext uri="{FF2B5EF4-FFF2-40B4-BE49-F238E27FC236}">
                <a16:creationId xmlns:a16="http://schemas.microsoft.com/office/drawing/2014/main" id="{C67C8CD8-9346-4535-E45C-CAD8867E8FF9}"/>
              </a:ext>
            </a:extLst>
          </p:cNvPr>
          <p:cNvCxnSpPr>
            <a:cxnSpLocks/>
          </p:cNvCxnSpPr>
          <p:nvPr/>
        </p:nvCxnSpPr>
        <p:spPr bwMode="auto">
          <a:xfrm>
            <a:off x="1524000" y="2743200"/>
            <a:ext cx="0" cy="2357010"/>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23" name="Straight Arrow Connector 22">
            <a:extLst>
              <a:ext uri="{FF2B5EF4-FFF2-40B4-BE49-F238E27FC236}">
                <a16:creationId xmlns:a16="http://schemas.microsoft.com/office/drawing/2014/main" id="{56EB98ED-1B09-AFFA-E5DB-692C1F4BC654}"/>
              </a:ext>
            </a:extLst>
          </p:cNvPr>
          <p:cNvCxnSpPr>
            <a:cxnSpLocks/>
          </p:cNvCxnSpPr>
          <p:nvPr/>
        </p:nvCxnSpPr>
        <p:spPr bwMode="auto">
          <a:xfrm>
            <a:off x="7538188" y="2724966"/>
            <a:ext cx="1398" cy="1669834"/>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sp>
        <p:nvSpPr>
          <p:cNvPr id="25" name="TextBox 1">
            <a:extLst>
              <a:ext uri="{FF2B5EF4-FFF2-40B4-BE49-F238E27FC236}">
                <a16:creationId xmlns:a16="http://schemas.microsoft.com/office/drawing/2014/main" id="{50F1D6E4-21D7-3DE8-190B-6CCAA63D1778}"/>
              </a:ext>
            </a:extLst>
          </p:cNvPr>
          <p:cNvSpPr txBox="1"/>
          <p:nvPr/>
        </p:nvSpPr>
        <p:spPr>
          <a:xfrm>
            <a:off x="576291" y="3551122"/>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
        <p:nvSpPr>
          <p:cNvPr id="26" name="TextBox 1">
            <a:extLst>
              <a:ext uri="{FF2B5EF4-FFF2-40B4-BE49-F238E27FC236}">
                <a16:creationId xmlns:a16="http://schemas.microsoft.com/office/drawing/2014/main" id="{4A16A859-74BE-E007-9A30-202372F3E172}"/>
              </a:ext>
            </a:extLst>
          </p:cNvPr>
          <p:cNvSpPr txBox="1"/>
          <p:nvPr/>
        </p:nvSpPr>
        <p:spPr>
          <a:xfrm>
            <a:off x="7642228" y="3366456"/>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Tree>
    <p:extLst>
      <p:ext uri="{BB962C8B-B14F-4D97-AF65-F5344CB8AC3E}">
        <p14:creationId xmlns:p14="http://schemas.microsoft.com/office/powerpoint/2010/main" val="35020696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45D8-2F9A-F2CA-AD57-6FBDBDBF4F2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D1F76C62-C535-E402-B942-A183F2E75F1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hlinkClick r:id="rId2"/>
              </a:rPr>
              <a:t>24/51</a:t>
            </a:r>
            <a:r>
              <a:rPr lang="en-US" sz="1600" b="0" dirty="0"/>
              <a:t> Handling of Fairness Issue Caused by P2P TX in R-TWT SP Qing Xia</a:t>
            </a:r>
          </a:p>
          <a:p>
            <a:pPr>
              <a:buFont typeface="Arial" panose="020B0604020202020204" pitchFamily="34" charset="0"/>
              <a:buChar char="•"/>
            </a:pPr>
            <a:r>
              <a:rPr lang="en-US" sz="1600" b="0" i="0" u="none" strike="noStrike" kern="1200" dirty="0">
                <a:solidFill>
                  <a:srgbClr val="000000"/>
                </a:solidFill>
                <a:effectLst/>
                <a:ea typeface="MS Gothic" panose="020B0609070205080204" pitchFamily="49" charset="-128"/>
                <a:hlinkClick r:id="rId3"/>
              </a:rPr>
              <a:t>24/87</a:t>
            </a:r>
            <a:r>
              <a:rPr lang="en-US" sz="1600" b="0" i="0" u="none" strike="noStrike" kern="1200" dirty="0">
                <a:solidFill>
                  <a:srgbClr val="000000"/>
                </a:solidFill>
                <a:effectLst/>
                <a:ea typeface="MS Gothic" panose="020B0609070205080204" pitchFamily="49" charset="-128"/>
              </a:rPr>
              <a:t> </a:t>
            </a:r>
            <a:r>
              <a:rPr lang="en-US" sz="1600" b="0" i="0" u="none" strike="noStrike" kern="1200" dirty="0">
                <a:solidFill>
                  <a:srgbClr val="000000"/>
                </a:solidFill>
                <a:effectLst/>
                <a:ea typeface="Times New Roman" panose="02020603050405020304" pitchFamily="18" charset="0"/>
              </a:rPr>
              <a:t>Handling of TXOP for R-TWT in Presence of Beacon TX </a:t>
            </a:r>
            <a:r>
              <a:rPr lang="en-US" sz="1600" b="0" i="0" u="none" strike="noStrike" kern="1200">
                <a:solidFill>
                  <a:srgbClr val="000000"/>
                </a:solidFill>
                <a:effectLst/>
                <a:ea typeface="Times New Roman" panose="02020603050405020304" pitchFamily="18" charset="0"/>
              </a:rPr>
              <a:t>	 Salvatore </a:t>
            </a:r>
            <a:r>
              <a:rPr lang="en-US" sz="1600" b="0" i="0" u="none" strike="noStrike" kern="1200" dirty="0">
                <a:solidFill>
                  <a:srgbClr val="000000"/>
                </a:solidFill>
                <a:effectLst/>
                <a:ea typeface="Times New Roman" panose="02020603050405020304" pitchFamily="18" charset="0"/>
              </a:rPr>
              <a:t>Talarico</a:t>
            </a:r>
            <a:endParaRPr lang="en-US" sz="1600" b="0" i="0" u="none" strike="noStrike" dirty="0">
              <a:effectLst/>
            </a:endParaRP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96467B4-F0FA-E413-1087-82B41BA363E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23D8053-10F2-E619-C314-6CF8EA7377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284940D-334D-2FA7-0942-7FCC9D7579FB}"/>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40274379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Continue comment resolutions from initial SA ballot</a:t>
            </a:r>
          </a:p>
          <a:p>
            <a:pPr>
              <a:buFont typeface="Arial" panose="020B0604020202020204" pitchFamily="34" charset="0"/>
              <a:buChar char="•"/>
            </a:pPr>
            <a:r>
              <a:rPr lang="en-US" dirty="0"/>
              <a:t>Discuss any technical contributions</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Feb 07		(Wednesday) 		– MAC/PHY	</a:t>
            </a:r>
            <a:r>
              <a:rPr lang="en-GB" sz="1600" b="1" dirty="0">
                <a:solidFill>
                  <a:schemeClr val="tx1"/>
                </a:solidFill>
                <a:effectLst/>
                <a:latin typeface="Times New Roman" panose="02020603050405020304" pitchFamily="18" charset="0"/>
                <a:ea typeface="Times New Roman" panose="02020603050405020304" pitchFamily="18" charset="0"/>
              </a:rPr>
              <a:t>	</a:t>
            </a:r>
            <a:r>
              <a:rPr lang="en-US" sz="16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Feb 14		(Wednesday) 		– Joint*	</a:t>
            </a:r>
            <a:r>
              <a:rPr lang="en-GB" sz="1600" b="1" dirty="0">
                <a:solidFill>
                  <a:schemeClr val="tx1"/>
                </a:solidFill>
                <a:effectLst/>
                <a:latin typeface="Times New Roman" panose="02020603050405020304" pitchFamily="18" charset="0"/>
                <a:ea typeface="Times New Roman" panose="02020603050405020304" pitchFamily="18" charset="0"/>
              </a:rPr>
              <a:t>		</a:t>
            </a:r>
            <a:r>
              <a:rPr lang="en-US" sz="16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Feb 21		(Wednesday) 		– MAC/PHY 	</a:t>
            </a:r>
            <a:r>
              <a:rPr lang="en-GB" sz="1600" b="1" dirty="0">
                <a:solidFill>
                  <a:schemeClr val="tx1"/>
                </a:solidFill>
                <a:effectLst/>
                <a:latin typeface="Times New Roman" panose="02020603050405020304" pitchFamily="18" charset="0"/>
                <a:ea typeface="Times New Roman" panose="02020603050405020304" pitchFamily="18" charset="0"/>
              </a:rPr>
              <a:t>	</a:t>
            </a:r>
            <a:r>
              <a:rPr lang="en-US" sz="16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Feb 28		(Wednesday) 		– Joint*	</a:t>
            </a:r>
            <a:r>
              <a:rPr lang="en-GB" sz="1600" b="1" dirty="0">
                <a:solidFill>
                  <a:schemeClr val="tx1"/>
                </a:solidFill>
                <a:effectLst/>
                <a:latin typeface="Times New Roman" panose="02020603050405020304" pitchFamily="18" charset="0"/>
                <a:ea typeface="Times New Roman" panose="02020603050405020304" pitchFamily="18" charset="0"/>
              </a:rPr>
              <a:t>		</a:t>
            </a:r>
            <a:r>
              <a:rPr lang="en-US" sz="16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Mar 06		(Wednesday) 		– MAC/PHY </a:t>
            </a:r>
            <a:r>
              <a:rPr lang="en-GB" sz="1600" b="1" dirty="0">
                <a:solidFill>
                  <a:schemeClr val="tx1"/>
                </a:solidFill>
                <a:effectLst/>
                <a:latin typeface="Times New Roman" panose="02020603050405020304" pitchFamily="18" charset="0"/>
                <a:ea typeface="Times New Roman" panose="02020603050405020304" pitchFamily="18" charset="0"/>
              </a:rPr>
              <a:t>		</a:t>
            </a:r>
            <a:r>
              <a:rPr lang="en-US" sz="1600" b="1" dirty="0">
                <a:solidFill>
                  <a:schemeClr val="tx1"/>
                </a:solidFill>
                <a:effectLst/>
                <a:latin typeface="Times New Roman" panose="02020603050405020304" pitchFamily="18" charset="0"/>
                <a:ea typeface="Times New Roman" panose="02020603050405020304" pitchFamily="18" charset="0"/>
              </a:rPr>
              <a:t>10:00-12:00 ET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No in person ad-hoc is planned</a:t>
            </a:r>
          </a:p>
          <a:p>
            <a:pPr>
              <a:buFont typeface="Arial" panose="020B0604020202020204" pitchFamily="34" charset="0"/>
              <a:buChar char="•"/>
            </a:pPr>
            <a:r>
              <a:rPr lang="en-US" dirty="0"/>
              <a:t>Virtual ad-hoc meeting (if needed, ??)</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January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a:t>If you have not already done so, you can register here: </a:t>
            </a:r>
            <a:r>
              <a:rPr lang="en-US" sz="2000">
                <a:hlinkClick r:id="rId2"/>
              </a:rPr>
              <a:t>https://touchpoint.eventsair.com/2024-jan-ieee-802-wireless-interim-session</a:t>
            </a:r>
            <a:r>
              <a:rPr lang="en-US" sz="2000"/>
              <a:t> </a:t>
            </a:r>
          </a:p>
          <a:p>
            <a:pPr>
              <a:buFont typeface="Arial" panose="020B0604020202020204" pitchFamily="34" charset="0"/>
              <a:buChar char="•"/>
            </a:pPr>
            <a:r>
              <a:rPr lang="en-US" sz="2000"/>
              <a:t>If </a:t>
            </a:r>
            <a:r>
              <a:rPr lang="en-US" sz="2000" dirty="0"/>
              <a:t>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EDD9C5A0-F427-CEFF-3F4B-4AFBD466FF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a:t>
            </a:r>
            <a:r>
              <a:rPr lang="en-GB" sz="1200">
                <a:hlinkClick r:id="rId9"/>
              </a:rPr>
              <a:t>com</a:t>
            </a:r>
            <a:r>
              <a:rPr lang="en-GB" sz="120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162126</TotalTime>
  <Words>3073</Words>
  <Application>Microsoft Office PowerPoint</Application>
  <PresentationFormat>On-screen Show (4:3)</PresentationFormat>
  <Paragraphs>392</Paragraphs>
  <Slides>31</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9" baseType="lpstr">
      <vt:lpstr>Arial</vt:lpstr>
      <vt:lpstr>Arial Black</vt:lpstr>
      <vt:lpstr>Calibri</vt:lpstr>
      <vt:lpstr>Monotype Sorts</vt:lpstr>
      <vt:lpstr>Times New Roman</vt:lpstr>
      <vt:lpstr>Wingdings</vt:lpstr>
      <vt:lpstr>Office Theme</vt:lpstr>
      <vt:lpstr>Document</vt:lpstr>
      <vt:lpstr>TGbe January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1</vt:lpstr>
      <vt:lpstr>Monday Joint Agenda-AM2</vt:lpstr>
      <vt:lpstr>Summary from Nov. meeting &amp; conf calls</vt:lpstr>
      <vt:lpstr>Approve TG Minutes</vt:lpstr>
      <vt:lpstr>Progress Report &amp; Estimates</vt:lpstr>
      <vt:lpstr>Submissions</vt:lpstr>
      <vt:lpstr>Goals for March 2024</vt:lpstr>
      <vt:lpstr>Teleconference Plan</vt:lpstr>
      <vt:lpstr>Ad-Hoc Plan</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1462</cp:revision>
  <cp:lastPrinted>1601-01-01T00:00:00Z</cp:lastPrinted>
  <dcterms:created xsi:type="dcterms:W3CDTF">2017-01-26T15:28:16Z</dcterms:created>
  <dcterms:modified xsi:type="dcterms:W3CDTF">2024-01-12T20:00:18Z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