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4"/>
  </p:notesMasterIdLst>
  <p:handoutMasterIdLst>
    <p:handoutMasterId r:id="rId65"/>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58" r:id="rId22"/>
    <p:sldId id="1059" r:id="rId23"/>
    <p:sldId id="1060" r:id="rId24"/>
    <p:sldId id="1075" r:id="rId25"/>
    <p:sldId id="1061" r:id="rId26"/>
    <p:sldId id="1070" r:id="rId27"/>
    <p:sldId id="1071" r:id="rId28"/>
    <p:sldId id="1080" r:id="rId29"/>
    <p:sldId id="1072" r:id="rId30"/>
    <p:sldId id="1076" r:id="rId31"/>
    <p:sldId id="1078" r:id="rId32"/>
    <p:sldId id="1077" r:id="rId33"/>
    <p:sldId id="1073" r:id="rId34"/>
    <p:sldId id="1079" r:id="rId35"/>
    <p:sldId id="1006" r:id="rId36"/>
    <p:sldId id="1023" r:id="rId37"/>
    <p:sldId id="1024" r:id="rId38"/>
    <p:sldId id="1025" r:id="rId39"/>
    <p:sldId id="1028" r:id="rId40"/>
    <p:sldId id="1021" r:id="rId41"/>
    <p:sldId id="322" r:id="rId42"/>
    <p:sldId id="365" r:id="rId43"/>
    <p:sldId id="1036" r:id="rId44"/>
    <p:sldId id="1081" r:id="rId45"/>
    <p:sldId id="1082" r:id="rId46"/>
    <p:sldId id="1062" r:id="rId47"/>
    <p:sldId id="1030" r:id="rId48"/>
    <p:sldId id="1063" r:id="rId49"/>
    <p:sldId id="1064" r:id="rId50"/>
    <p:sldId id="1065" r:id="rId51"/>
    <p:sldId id="1066" r:id="rId52"/>
    <p:sldId id="1067" r:id="rId53"/>
    <p:sldId id="1068" r:id="rId54"/>
    <p:sldId id="1029" r:id="rId55"/>
    <p:sldId id="1038" r:id="rId56"/>
    <p:sldId id="356" r:id="rId57"/>
    <p:sldId id="1039" r:id="rId58"/>
    <p:sldId id="1069" r:id="rId59"/>
    <p:sldId id="997" r:id="rId60"/>
    <p:sldId id="362" r:id="rId61"/>
    <p:sldId id="1034" r:id="rId62"/>
    <p:sldId id="323" r:id="rId6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61FCC1-4A6E-4EF5-91BC-E3C73DA579E7}" v="376" dt="2024-01-18T19:43:45.9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71"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18T20:18:08.308" v="4705" actId="13926"/>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0:18:08.308" v="4705" actId="13926"/>
        <pc:sldMkLst>
          <pc:docMk/>
          <pc:sldMk cId="3930036297" sldId="356"/>
        </pc:sldMkLst>
        <pc:spChg chg="mod">
          <ac:chgData name="Alfred Asterjadhi" userId="39de57b9-85c0-4fd1-aaac-8ca2b6560ad0" providerId="ADAL" clId="{2761FCC1-4A6E-4EF5-91BC-E3C73DA579E7}" dt="2024-01-18T20:18:08.308" v="4705"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16T21:38:54.823" v="4084" actId="207"/>
        <pc:sldMkLst>
          <pc:docMk/>
          <pc:sldMk cId="2696761607" sldId="393"/>
        </pc:sldMkLst>
        <pc:graphicFrameChg chg="mod modGraphic">
          <ac:chgData name="Alfred Asterjadhi" userId="39de57b9-85c0-4fd1-aaac-8ca2b6560ad0" providerId="ADAL" clId="{2761FCC1-4A6E-4EF5-91BC-E3C73DA579E7}" dt="2024-01-16T21:38:54.823" v="4084"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5T14:56:01.170" v="2995" actId="6549"/>
        <pc:sldMkLst>
          <pc:docMk/>
          <pc:sldMk cId="3140364693" sldId="997"/>
        </pc:sldMkLst>
        <pc:spChg chg="mod">
          <ac:chgData name="Alfred Asterjadhi" userId="39de57b9-85c0-4fd1-aaac-8ca2b6560ad0" providerId="ADAL" clId="{2761FCC1-4A6E-4EF5-91BC-E3C73DA579E7}" dt="2024-01-15T14:56:01.170" v="2995"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19:35:33.552" v="4505" actId="2057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19:35:23.064" v="4497" actId="2057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17T15:35:28.973" v="4144" actId="6549"/>
        <pc:sldMkLst>
          <pc:docMk/>
          <pc:sldMk cId="3828928684" sldId="1058"/>
        </pc:sldMkLst>
        <pc:graphicFrameChg chg="mod modGraphic">
          <ac:chgData name="Alfred Asterjadhi" userId="39de57b9-85c0-4fd1-aaac-8ca2b6560ad0" providerId="ADAL" clId="{2761FCC1-4A6E-4EF5-91BC-E3C73DA579E7}" dt="2024-01-17T15:35:28.973" v="4144" actId="6549"/>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16T21:40:56.132" v="4092" actId="20577"/>
        <pc:sldMkLst>
          <pc:docMk/>
          <pc:sldMk cId="1089014833" sldId="1059"/>
        </pc:sldMkLst>
        <pc:graphicFrameChg chg="mod modGraphic">
          <ac:chgData name="Alfred Asterjadhi" userId="39de57b9-85c0-4fd1-aaac-8ca2b6560ad0" providerId="ADAL" clId="{2761FCC1-4A6E-4EF5-91BC-E3C73DA579E7}" dt="2024-01-16T21:40:56.132" v="4092" actId="2057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16T21:37:12.848" v="4079" actId="207"/>
        <pc:sldMkLst>
          <pc:docMk/>
          <pc:sldMk cId="3832852367" sldId="1060"/>
        </pc:sldMkLst>
        <pc:graphicFrameChg chg="mod modGraphic">
          <ac:chgData name="Alfred Asterjadhi" userId="39de57b9-85c0-4fd1-aaac-8ca2b6560ad0" providerId="ADAL" clId="{2761FCC1-4A6E-4EF5-91BC-E3C73DA579E7}" dt="2024-01-16T21:37:12.848" v="4079"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16T21:41:53.401" v="4111" actId="207"/>
        <pc:sldMkLst>
          <pc:docMk/>
          <pc:sldMk cId="2528763118" sldId="1061"/>
        </pc:sldMkLst>
        <pc:graphicFrameChg chg="mod modGraphic">
          <ac:chgData name="Alfred Asterjadhi" userId="39de57b9-85c0-4fd1-aaac-8ca2b6560ad0" providerId="ADAL" clId="{2761FCC1-4A6E-4EF5-91BC-E3C73DA579E7}" dt="2024-01-16T21:41:53.401" v="4111"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16T21:28:48.804" v="4064" actId="13926"/>
        <pc:sldMkLst>
          <pc:docMk/>
          <pc:sldMk cId="4237730190" sldId="1063"/>
        </pc:sldMkLst>
        <pc:spChg chg="mod">
          <ac:chgData name="Alfred Asterjadhi" userId="39de57b9-85c0-4fd1-aaac-8ca2b6560ad0" providerId="ADAL" clId="{2761FCC1-4A6E-4EF5-91BC-E3C73DA579E7}" dt="2024-01-16T21:28:48.804" v="4064"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15T13:52:08.575" v="2981" actId="2057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16T21:28:56.465" v="4066" actId="13926"/>
        <pc:sldMkLst>
          <pc:docMk/>
          <pc:sldMk cId="3310225282" sldId="1065"/>
        </pc:sldMkLst>
        <pc:spChg chg="mod">
          <ac:chgData name="Alfred Asterjadhi" userId="39de57b9-85c0-4fd1-aaac-8ca2b6560ad0" providerId="ADAL" clId="{2761FCC1-4A6E-4EF5-91BC-E3C73DA579E7}" dt="2024-01-16T21:28:56.465" v="4066"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14T16:25:52.196" v="1637" actId="2057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16T21:27:50.234" v="4062" actId="20577"/>
        <pc:sldMkLst>
          <pc:docMk/>
          <pc:sldMk cId="856501673" sldId="1067"/>
        </pc:sldMkLst>
        <pc:spChg chg="mod">
          <ac:chgData name="Alfred Asterjadhi" userId="39de57b9-85c0-4fd1-aaac-8ca2b6560ad0" providerId="ADAL" clId="{2761FCC1-4A6E-4EF5-91BC-E3C73DA579E7}" dt="2024-01-16T21:27:50.234" v="4062" actId="2057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18T13:38:32.274" v="4392"/>
        <pc:sldMkLst>
          <pc:docMk/>
          <pc:sldMk cId="3051592254" sldId="1068"/>
        </pc:sldMkLst>
        <pc:spChg chg="mod">
          <ac:chgData name="Alfred Asterjadhi" userId="39de57b9-85c0-4fd1-aaac-8ca2b6560ad0" providerId="ADAL" clId="{2761FCC1-4A6E-4EF5-91BC-E3C73DA579E7}" dt="2024-01-18T13:38:32.274" v="4392"/>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19:43:47.847" v="4528"/>
        <pc:sldMkLst>
          <pc:docMk/>
          <pc:sldMk cId="1268796722" sldId="1069"/>
        </pc:sldMkLst>
        <pc:spChg chg="mod">
          <ac:chgData name="Alfred Asterjadhi" userId="39de57b9-85c0-4fd1-aaac-8ca2b6560ad0" providerId="ADAL" clId="{2761FCC1-4A6E-4EF5-91BC-E3C73DA579E7}" dt="2024-01-18T19:43:47.847" v="4528"/>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16T21:24:55.627" v="4003" actId="207"/>
        <pc:sldMkLst>
          <pc:docMk/>
          <pc:sldMk cId="1911178581" sldId="1070"/>
        </pc:sldMkLst>
        <pc:graphicFrameChg chg="mod modGraphic">
          <ac:chgData name="Alfred Asterjadhi" userId="39de57b9-85c0-4fd1-aaac-8ca2b6560ad0" providerId="ADAL" clId="{2761FCC1-4A6E-4EF5-91BC-E3C73DA579E7}" dt="2024-01-16T21:24:55.627" v="4003"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14T15:57:03.219" v="1288" actId="21"/>
        <pc:sldMkLst>
          <pc:docMk/>
          <pc:sldMk cId="4040184548" sldId="1071"/>
        </pc:sldMkLst>
        <pc:graphicFrameChg chg="mod modGraphic">
          <ac:chgData name="Alfred Asterjadhi" userId="39de57b9-85c0-4fd1-aaac-8ca2b6560ad0" providerId="ADAL" clId="{2761FCC1-4A6E-4EF5-91BC-E3C73DA579E7}" dt="2024-01-14T15:57:03.219" v="1288" actId="21"/>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18T19:42:57.249" v="4526" actId="2057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18T19:42:57.249" v="4526" actId="2057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16T03:54:31.700" v="3409"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16T03:54:31.700" v="3409"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16T21:41:15.205" v="4106" actId="207"/>
        <pc:sldMkLst>
          <pc:docMk/>
          <pc:sldMk cId="170347333" sldId="1075"/>
        </pc:sldMkLst>
        <pc:graphicFrameChg chg="mod modGraphic">
          <ac:chgData name="Alfred Asterjadhi" userId="39de57b9-85c0-4fd1-aaac-8ca2b6560ad0" providerId="ADAL" clId="{2761FCC1-4A6E-4EF5-91BC-E3C73DA579E7}" dt="2024-01-16T21:41:15.205" v="410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17T16:30:55.801" v="4357" actId="2057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17T16:30:55.801" v="4357" actId="2057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14T16:03:46.169" v="1318"/>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14T16:03:46.169" v="1318"/>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16T13:01:56.131" v="3902" actId="2164"/>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Graphic">
          <ac:chgData name="Alfred Asterjadhi" userId="39de57b9-85c0-4fd1-aaac-8ca2b6560ad0" providerId="ADAL" clId="{2761FCC1-4A6E-4EF5-91BC-E3C73DA579E7}" dt="2024-01-16T13:01:56.131" v="3902" actId="2164"/>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MasterChg chg="modSp mod">
        <pc:chgData name="Alfred Asterjadhi" userId="39de57b9-85c0-4fd1-aaac-8ca2b6560ad0" providerId="ADAL" clId="{2761FCC1-4A6E-4EF5-91BC-E3C73DA579E7}" dt="2024-01-18T20:17:33.637" v="4704" actId="6549"/>
        <pc:sldMasterMkLst>
          <pc:docMk/>
          <pc:sldMasterMk cId="0" sldId="2147483648"/>
        </pc:sldMasterMkLst>
        <pc:spChg chg="mod">
          <ac:chgData name="Alfred Asterjadhi" userId="39de57b9-85c0-4fd1-aaac-8ca2b6560ad0" providerId="ADAL" clId="{2761FCC1-4A6E-4EF5-91BC-E3C73DA579E7}" dt="2024-01-18T20:17:33.637" v="4704" actId="6549"/>
          <ac:spMkLst>
            <pc:docMk/>
            <pc:sldMasterMk cId="0" sldId="2147483648"/>
            <ac:spMk id="10" creationId="{00000000-0000-0000-0000-000000000000}"/>
          </ac:spMkLst>
        </pc:sp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48"/>
        </pc:sldMasterMkLst>
        <pc:spChg chg="mod">
          <ac:chgData name="Alfred Asterjadhi" userId="39de57b9-85c0-4fd1-aaac-8ca2b6560ad0" providerId="ADAL" clId="{9C4414ED-F8B6-408C-BFC4-C44AC56CAB54}" dt="2023-11-17T03:51:27.188" v="4162" actId="20577"/>
          <ac:spMkLst>
            <pc:docMk/>
            <pc:sldMasterMk cId="0" sldId="2147483648"/>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48"/>
        </pc:sldMasterMkLst>
        <pc:spChg chg="mod">
          <ac:chgData name="Alfred Asterjadhi" userId="39de57b9-85c0-4fd1-aaac-8ca2b6560ad0" providerId="ADAL" clId="{918B2327-9F33-46AD-AA35-EEDF1DECFFAE}" dt="2023-12-11T17:41:48.734" v="1271" actId="6549"/>
          <ac:spMkLst>
            <pc:docMk/>
            <pc:sldMasterMk cId="0" sldId="2147483648"/>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48"/>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802.11-23/2174r10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1887-00-00bn-coordinated-medium-access-for-multi-ap-deployments.pptx" TargetMode="External"/><Relationship Id="rId3" Type="http://schemas.openxmlformats.org/officeDocument/2006/relationships/hyperlink" Target="https://mentor.ieee.org/802.11/dcn/23/11-23-1873-00-00bn-post-fcs-mac-padding.pptx" TargetMode="External"/><Relationship Id="rId7" Type="http://schemas.openxmlformats.org/officeDocument/2006/relationships/hyperlink" Target="https://mentor.ieee.org/802.11/dcn/23/11-23-1886-00-00bn-preemption-techniques-to-meet-low-latency-ll-targets.pptx" TargetMode="External"/><Relationship Id="rId2" Type="http://schemas.openxmlformats.org/officeDocument/2006/relationships/hyperlink" Target="https://mentor.ieee.org/802.11/dcn/23/11-23-1834-00-00bn-high-criticality-use-cases-and-requirements.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885-00-00bn-end-to-end-qos-with-scs.pptx" TargetMode="External"/><Relationship Id="rId11" Type="http://schemas.openxmlformats.org/officeDocument/2006/relationships/hyperlink" Target="https://mentor.ieee.org/802.11/dcn/23/11-23-1895-00-00bn-c-tdma-frame-sequence.pptx" TargetMode="External"/><Relationship Id="rId5" Type="http://schemas.openxmlformats.org/officeDocument/2006/relationships/hyperlink" Target="https://mentor.ieee.org/802.11/dcn/23/11-23-1884-00-00bn-seamless-roaming.pptx" TargetMode="External"/><Relationship Id="rId10" Type="http://schemas.openxmlformats.org/officeDocument/2006/relationships/hyperlink" Target="https://mentor.ieee.org/802.11/dcn/23/11-23-1892-00-00bn-thoughts-on-dynamic-subchannel-operation.pptx" TargetMode="External"/><Relationship Id="rId4" Type="http://schemas.openxmlformats.org/officeDocument/2006/relationships/hyperlink" Target="https://mentor.ieee.org/802.11/dcn/23/11-23-1875-00-00bn-power-save-proposal-for-non-ap-mobile-ap.pptx" TargetMode="External"/><Relationship Id="rId9" Type="http://schemas.openxmlformats.org/officeDocument/2006/relationships/hyperlink" Target="https://mentor.ieee.org/802.11/dcn/23/11-23-1891-00-00bn-nonprimary-channel-access-follow-up.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913-00-00bn-secondary-channel-access-operation.pptx" TargetMode="External"/><Relationship Id="rId3" Type="http://schemas.openxmlformats.org/officeDocument/2006/relationships/hyperlink" Target="https://mentor.ieee.org/802.11/dcn/23/11-23-1897-00-00bn-thoughts-on-improving-roaming-under-existing-architecture.pptx" TargetMode="External"/><Relationship Id="rId7" Type="http://schemas.openxmlformats.org/officeDocument/2006/relationships/hyperlink" Target="https://mentor.ieee.org/802.11/dcn/23/11-23-1912-00-00bn-coordinated-tdma-procedure.pptx" TargetMode="External"/><Relationship Id="rId2" Type="http://schemas.openxmlformats.org/officeDocument/2006/relationships/hyperlink" Target="https://mentor.ieee.org/802.11/dcn/23/11-23-1896-00-00bn-signaling-details-for-header-prote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09-00-00bn-transmission-method-of-low-latency-traffic.pptx" TargetMode="External"/><Relationship Id="rId11" Type="http://schemas.openxmlformats.org/officeDocument/2006/relationships/hyperlink" Target="https://mentor.ieee.org/802.11/dcn/23/11-23-1919-00-00bn-dru-proposal.pptx" TargetMode="External"/><Relationship Id="rId5" Type="http://schemas.openxmlformats.org/officeDocument/2006/relationships/hyperlink" Target="https://mentor.ieee.org/802.11/dcn/23/11-23-1907-01-00bn-seamless-roaming-for-11bn.pptx" TargetMode="External"/><Relationship Id="rId10" Type="http://schemas.openxmlformats.org/officeDocument/2006/relationships/hyperlink" Target="https://mentor.ieee.org/802.11/dcn/23/11-23-1916-00-00bn-r-twt-coordination-in-multi-bss.pptx" TargetMode="External"/><Relationship Id="rId4" Type="http://schemas.openxmlformats.org/officeDocument/2006/relationships/hyperlink" Target="https://mentor.ieee.org/802.11/dcn/23/11-23-1898-00-00bn-signaling-details-for-non-colocated-ap-mld.pptx" TargetMode="External"/><Relationship Id="rId9" Type="http://schemas.openxmlformats.org/officeDocument/2006/relationships/hyperlink" Target="https://mentor.ieee.org/802.11/dcn/23/11-23-1915-00-00bn-enhanced-security-for-control-frame-in-11bn.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1934-00-00bn-in-device-interference-mitigation-follow-up.pptx" TargetMode="External"/><Relationship Id="rId3" Type="http://schemas.openxmlformats.org/officeDocument/2006/relationships/hyperlink" Target="https://mentor.ieee.org/802.11/dcn/23/11-23-1922-00-00bn-multi-link-sm-power-save-mode.pptx" TargetMode="External"/><Relationship Id="rId7" Type="http://schemas.openxmlformats.org/officeDocument/2006/relationships/hyperlink" Target="https://mentor.ieee.org/802.11/dcn/23/11-23-1933-00-00bn-security-enhancement-follow-up.pptx" TargetMode="External"/><Relationship Id="rId2" Type="http://schemas.openxmlformats.org/officeDocument/2006/relationships/hyperlink" Target="https://mentor.ieee.org/802.11/dcn/23/11-23-1920-01-00bn-managed-networks-under-highly-congested-scenarios.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30-00-00bn-a-non-collocated-ap-mld-framework-further-discussion.pptx" TargetMode="External"/><Relationship Id="rId11" Type="http://schemas.openxmlformats.org/officeDocument/2006/relationships/hyperlink" Target="https://mentor.ieee.org/802.11/dcn/23/11-23-1937-00-00bn-smooth-roaming-follow-up-1.pptx" TargetMode="External"/><Relationship Id="rId5" Type="http://schemas.openxmlformats.org/officeDocument/2006/relationships/hyperlink" Target="https://mentor.ieee.org/802.11/dcn/23/11-23-1929-00-00bn-peer-to-peer-p2p-resource-management.pptx" TargetMode="External"/><Relationship Id="rId10" Type="http://schemas.openxmlformats.org/officeDocument/2006/relationships/hyperlink" Target="https://mentor.ieee.org/802.11/dcn/23/11-23-1936-00-00bn-ap-mld-power-save-follow-up.pptx" TargetMode="External"/><Relationship Id="rId4" Type="http://schemas.openxmlformats.org/officeDocument/2006/relationships/hyperlink" Target="https://mentor.ieee.org/802.11/dcn/23/11-23-1927-00-00bn-update-of-the-spatial-modulation.pptx" TargetMode="External"/><Relationship Id="rId9" Type="http://schemas.openxmlformats.org/officeDocument/2006/relationships/hyperlink" Target="https://mentor.ieee.org/802.11/dcn/23/11-23-1935-00-00bn-secondary-channel-usage-follow-up.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1960-00-00bn-enhanced-replay-detection-for-header-protection.pptx" TargetMode="External"/><Relationship Id="rId3" Type="http://schemas.openxmlformats.org/officeDocument/2006/relationships/hyperlink" Target="https://mentor.ieee.org/802.11/dcn/23/11-23-1944-01-00bn-impact-of-tx-evm-on-mimo-detection.pptx" TargetMode="External"/><Relationship Id="rId7" Type="http://schemas.openxmlformats.org/officeDocument/2006/relationships/hyperlink" Target="https://mentor.ieee.org/802.11/dcn/23/11-23-1958-00-00bn-proxy-qos-management-for-xr-use-cases.pptx" TargetMode="External"/><Relationship Id="rId2" Type="http://schemas.openxmlformats.org/officeDocument/2006/relationships/hyperlink" Target="https://mentor.ieee.org/802.11/dcn/23/11-23-1939-00-00bn-priority-based-preemption-method.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52-00-00bn-coordinated-r-twt-for-multi-ap-scenarios-follow-up.pptx" TargetMode="External"/><Relationship Id="rId5" Type="http://schemas.openxmlformats.org/officeDocument/2006/relationships/hyperlink" Target="https://mentor.ieee.org/802.11/dcn/23/11-23-1951-00-00bn-concurrent-cca-for-non-primary-channel-access.pptx" TargetMode="External"/><Relationship Id="rId10" Type="http://schemas.openxmlformats.org/officeDocument/2006/relationships/hyperlink" Target="https://mentor.ieee.org/802.11/dcn/23/11-23-1963-00-00bn-periodical-nss-adjustment-for-an-mld.pptx" TargetMode="External"/><Relationship Id="rId4" Type="http://schemas.openxmlformats.org/officeDocument/2006/relationships/hyperlink" Target="https://mentor.ieee.org/802.11/dcn/23/11-23-1950-00-00bn-considerations-on-preemption-request.pptx" TargetMode="External"/><Relationship Id="rId9" Type="http://schemas.openxmlformats.org/officeDocument/2006/relationships/hyperlink" Target="https://mentor.ieee.org/802.11/dcn/23/11-23-1962-00-00bn-gain-analysis-for-coordinated-ap-transmissions.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1988-00-00bn-considerations-on-dru-design-and-application.pptx" TargetMode="External"/><Relationship Id="rId3" Type="http://schemas.openxmlformats.org/officeDocument/2006/relationships/hyperlink" Target="https://mentor.ieee.org/802.11/dcn/23/11-23-1965-01-00bn-dynamic-power-save-follow-up.pptx" TargetMode="External"/><Relationship Id="rId7" Type="http://schemas.openxmlformats.org/officeDocument/2006/relationships/hyperlink" Target="https://mentor.ieee.org/802.11/dcn/23/11-23-1976-00-00bn-uhr-seamless-roaming-for-multi-link-device.pptx" TargetMode="External"/><Relationship Id="rId2" Type="http://schemas.openxmlformats.org/officeDocument/2006/relationships/hyperlink" Target="https://mentor.ieee.org/802.11/dcn/23/11-23-1964-01-00bn-coexistence-protocols-for-uhr.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73-00-00bn-discussion-on-uhr-enhanced-channel-access.pptx" TargetMode="External"/><Relationship Id="rId5" Type="http://schemas.openxmlformats.org/officeDocument/2006/relationships/hyperlink" Target="https://mentor.ieee.org/802.11/dcn/23/11-23-1972-00-00bn-evaluation-of-coordinated-spatial-reuse-follow-up.pptx" TargetMode="External"/><Relationship Id="rId10" Type="http://schemas.openxmlformats.org/officeDocument/2006/relationships/hyperlink" Target="https://mentor.ieee.org/802.11/dcn/23/11-23-1996-00-00bn-improve-roaming-between-mlds.pptx" TargetMode="External"/><Relationship Id="rId4" Type="http://schemas.openxmlformats.org/officeDocument/2006/relationships/hyperlink" Target="https://mentor.ieee.org/802.11/dcn/23/11-23-1971-00-00bn-further-thoughts-on-seamless-roaming.pptx" TargetMode="External"/><Relationship Id="rId9" Type="http://schemas.openxmlformats.org/officeDocument/2006/relationships/hyperlink" Target="https://mentor.ieee.org/802.11/dcn/23/11-23-1995-00-00bn-trigger-ba-and-bar-protection.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2007-00-00bn-enhancement-of-bsr.pptx" TargetMode="External"/><Relationship Id="rId3" Type="http://schemas.openxmlformats.org/officeDocument/2006/relationships/hyperlink" Target="https://mentor.ieee.org/802.11/dcn/23/11-23-1998-00-00bn-zero-mui-coordinated-bf.pptx" TargetMode="External"/><Relationship Id="rId7" Type="http://schemas.openxmlformats.org/officeDocument/2006/relationships/hyperlink" Target="https://mentor.ieee.org/802.11/dcn/23/11-23-2005-00-00bn-non-primary-channel-access-npca.pptx" TargetMode="External"/><Relationship Id="rId2" Type="http://schemas.openxmlformats.org/officeDocument/2006/relationships/hyperlink" Target="https://mentor.ieee.org/802.11/dcn/23/11-23-1997-00-00bn-mac-header-prote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003-00-00bn-client-power-save.pptx" TargetMode="External"/><Relationship Id="rId5" Type="http://schemas.openxmlformats.org/officeDocument/2006/relationships/hyperlink" Target="https://mentor.ieee.org/802.11/dcn/23/11-23-2002-00-00bn-in-device-coexistence-and-interference-follow-up.pptx" TargetMode="External"/><Relationship Id="rId10" Type="http://schemas.openxmlformats.org/officeDocument/2006/relationships/hyperlink" Target="https://mentor.ieee.org/802.11/dcn/23/11-23-2021-00-00bn-principle-and-methodology-for-dru-tone-plan-design.pptx" TargetMode="External"/><Relationship Id="rId4" Type="http://schemas.openxmlformats.org/officeDocument/2006/relationships/hyperlink" Target="https://mentor.ieee.org/802.11/dcn/23/11-23-2001-00-00bn-secure-control-frames-follow-up.pptx" TargetMode="External"/><Relationship Id="rId9" Type="http://schemas.openxmlformats.org/officeDocument/2006/relationships/hyperlink" Target="https://mentor.ieee.org/802.11/dcn/23/11-23-2020-00-00bn-high-level-perspective-on-distributed-tone-ru-for-11bn.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3/11-23-2055-00-00bn-icf-rcf-transmission-rules.pptx" TargetMode="External"/><Relationship Id="rId3" Type="http://schemas.openxmlformats.org/officeDocument/2006/relationships/hyperlink" Target="https://mentor.ieee.org/802.11/dcn/23/11-23-2023-00-00bn-further-discussion-on-non-primary-channel-access.pptx" TargetMode="External"/><Relationship Id="rId7" Type="http://schemas.openxmlformats.org/officeDocument/2006/relationships/hyperlink" Target="https://mentor.ieee.org/802.11/dcn/23/11-23-2040-00-00bn-enabling-ap-power-save-follow-up.pptx" TargetMode="External"/><Relationship Id="rId2" Type="http://schemas.openxmlformats.org/officeDocument/2006/relationships/hyperlink" Target="https://mentor.ieee.org/802.11/dcn/23/11-23-2022-00-00bn-r-twt-for-multi-ap-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031-00-00bn-data-tones-grouping-in-tone-distributed-rus.pptx" TargetMode="External"/><Relationship Id="rId5" Type="http://schemas.openxmlformats.org/officeDocument/2006/relationships/hyperlink" Target="https://mentor.ieee.org/802.11/dcn/23/11-23-2027-01-00bn-considerations-for-dso-sub-band-switch-delay.pptx" TargetMode="External"/><Relationship Id="rId10" Type="http://schemas.openxmlformats.org/officeDocument/2006/relationships/hyperlink" Target="https://mentor.ieee.org/802.11/dcn/23/11-23-2076-03-00bn-multiple-channel-access-in-preemption-sequence.pptx" TargetMode="External"/><Relationship Id="rId4" Type="http://schemas.openxmlformats.org/officeDocument/2006/relationships/hyperlink" Target="https://mentor.ieee.org/802.11/dcn/23/11-23-2026-00-00bn-balanced-wireless-in-device.pptx" TargetMode="External"/><Relationship Id="rId9" Type="http://schemas.openxmlformats.org/officeDocument/2006/relationships/hyperlink" Target="https://mentor.ieee.org/802.11/dcn/23/11-23-2063-00-00bn-enhanced-acknowledgement-for-low-latency-communication-follow-up.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3/11-23-2150-00-00bn-low-sta-cost-uhr-seamless-roaming-for-multi-link-device.pptx" TargetMode="External"/><Relationship Id="rId3" Type="http://schemas.openxmlformats.org/officeDocument/2006/relationships/hyperlink" Target="https://mentor.ieee.org/802.11/dcn/23/11-23-2115-00-00bn-an-approach-to-enhance-the-reliability-for-wi-fi-networks.pptx" TargetMode="External"/><Relationship Id="rId7" Type="http://schemas.openxmlformats.org/officeDocument/2006/relationships/hyperlink" Target="https://mentor.ieee.org/802.11/dcn/23/11-23-2147-00-00bn-improved-uhr-seamless-roaming-for-multi-link-device.pptx" TargetMode="External"/><Relationship Id="rId2" Type="http://schemas.openxmlformats.org/officeDocument/2006/relationships/hyperlink" Target="https://mentor.ieee.org/802.11/dcn/23/11-23-2084-00-00bn-enhanced-r-twt-for-uhr.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141-00-00bn-further-discussion-on-dynamic-subband-operation.pptx" TargetMode="External"/><Relationship Id="rId5" Type="http://schemas.openxmlformats.org/officeDocument/2006/relationships/hyperlink" Target="https://mentor.ieee.org/802.11/dcn/23/11-23-2127-00-00bn-11bn-power-save.pptx" TargetMode="External"/><Relationship Id="rId4" Type="http://schemas.openxmlformats.org/officeDocument/2006/relationships/hyperlink" Target="https://mentor.ieee.org/802.11/dcn/23/11-23-2126-00-00bn-low-latency-channel-access-follow-up.pptx" TargetMode="External"/><Relationship Id="rId9" Type="http://schemas.openxmlformats.org/officeDocument/2006/relationships/hyperlink" Target="https://mentor.ieee.org/802.11/dcn/23/11-23-2157-00-00bn-seamless-roaming-within-a-mobility-domain.ppt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2200-00-00bn-distribution-bandwidth-of-dru.pptx" TargetMode="External"/><Relationship Id="rId2" Type="http://schemas.openxmlformats.org/officeDocument/2006/relationships/hyperlink" Target="https://mentor.ieee.org/802.11/dcn/23/11-23-2186-00-00bn-map-coordination-for-dfs-channel.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217-00-00bn-some-thoughts-on-relay-improvement.pptx" TargetMode="External"/><Relationship Id="rId5" Type="http://schemas.openxmlformats.org/officeDocument/2006/relationships/hyperlink" Target="https://mentor.ieee.org/802.11/dcn/23/11-23-2212-01-00bn-r-twt-protection-in-11bn.pptx" TargetMode="External"/><Relationship Id="rId4" Type="http://schemas.openxmlformats.org/officeDocument/2006/relationships/hyperlink" Target="https://mentor.ieee.org/802.11/dcn/23/11-23-2211-00-00bn-txop-bandwidth-expansion.ppt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4/11-24-0031-00-00bn-deterministic-backoff.pptx" TargetMode="External"/><Relationship Id="rId3" Type="http://schemas.openxmlformats.org/officeDocument/2006/relationships/hyperlink" Target="https://mentor.ieee.org/802.11/dcn/24/11-24-0011-00-00bn-coordinated-spatial-nulling-c-sn-concept.pptx" TargetMode="External"/><Relationship Id="rId7" Type="http://schemas.openxmlformats.org/officeDocument/2006/relationships/hyperlink" Target="https://mentor.ieee.org/802.11/dcn/24/11-24-0025-00-00bn-phy-modifications-for-high-mobility-stas.pptx" TargetMode="External"/><Relationship Id="rId12" Type="http://schemas.openxmlformats.org/officeDocument/2006/relationships/hyperlink" Target="https://mentor.ieee.org/802.11/dcn/24/11-24-0052-00-00bn-seamless-roaming-details.pptx" TargetMode="External"/><Relationship Id="rId2" Type="http://schemas.openxmlformats.org/officeDocument/2006/relationships/hyperlink" Target="https://mentor.ieee.org/802.11/dcn/24/11-24-0010-00-00bn-coordinated-beamforming-for-802-11b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016-00-00bn-uhr-mimo-rvr-enhancement-with-unequal-modulation.pptx" TargetMode="External"/><Relationship Id="rId11" Type="http://schemas.openxmlformats.org/officeDocument/2006/relationships/hyperlink" Target="https://mentor.ieee.org/802.11/dcn/24/11-24-0050-00-00bn-coordinated-spatial-reuse-types.pptx" TargetMode="External"/><Relationship Id="rId5" Type="http://schemas.openxmlformats.org/officeDocument/2006/relationships/hyperlink" Target="https://mentor.ieee.org/802.11/dcn/24/11-24-0014-00-00bn-further-thoughts-on-dru.pptx" TargetMode="External"/><Relationship Id="rId10" Type="http://schemas.openxmlformats.org/officeDocument/2006/relationships/hyperlink" Target="https://mentor.ieee.org/802.11/dcn/24/11-24-0042-00-00bn-thoughts-on-flexible-control-frames.pptx" TargetMode="External"/><Relationship Id="rId4" Type="http://schemas.openxmlformats.org/officeDocument/2006/relationships/hyperlink" Target="https://mentor.ieee.org/802.11/dcn/24/11-24-0012-00-00bn-coordinated-spatial-nulling-c-sn-simulations.pptx" TargetMode="External"/><Relationship Id="rId9" Type="http://schemas.openxmlformats.org/officeDocument/2006/relationships/hyperlink" Target="https://mentor.ieee.org/802.11/dcn/24/11-24-0041-01-00bn-dpwifi-matlab-validation.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4/11-24-0093-00-00bn-nav-setting-for-coordinated-tdma.pptx" TargetMode="External"/><Relationship Id="rId3" Type="http://schemas.openxmlformats.org/officeDocument/2006/relationships/hyperlink" Target="https://mentor.ieee.org/802.11/dcn/24/11-24-0084-00-00bn-considerations-on-multi-ap-operation-follow-up.pptx" TargetMode="External"/><Relationship Id="rId7" Type="http://schemas.openxmlformats.org/officeDocument/2006/relationships/hyperlink" Target="https://mentor.ieee.org/802.11/dcn/24/11-24-0091-00-00bn-enhanced-scheduling-method-for-low-latency-traffic-follow-up.pptx" TargetMode="External"/><Relationship Id="rId2" Type="http://schemas.openxmlformats.org/officeDocument/2006/relationships/hyperlink" Target="https://mentor.ieee.org/802.11/dcn/24/11-24-0083-00-00bn-smooth-roaming-follow-up-2.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090-00-00bn-protected-low-latency-communications-for-mlo.pptx" TargetMode="External"/><Relationship Id="rId5" Type="http://schemas.openxmlformats.org/officeDocument/2006/relationships/hyperlink" Target="https://mentor.ieee.org/802.11/dcn/24/11-24-0088-00-00bn-maximizing-channel-bandwidth-in-dense-ap-deployments.pptx" TargetMode="External"/><Relationship Id="rId4" Type="http://schemas.openxmlformats.org/officeDocument/2006/relationships/hyperlink" Target="https://mentor.ieee.org/802.11/dcn/24/11-24-0086-00-00bn-multi-ap-coordination-for-sta-re-association.pptx" TargetMode="External"/><Relationship Id="rId9" Type="http://schemas.openxmlformats.org/officeDocument/2006/relationships/hyperlink" Target="https://mentor.ieee.org/802.11/dcn/24/11-24-0094-00-00bn-probe-before-talk-and-unsolicited-unavailability-announcement-for-co-ex-management.ppt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4/11-24-0107-00-00bn-phy-layer-interference-mitigation-for-improved-reliability.pptx" TargetMode="External"/><Relationship Id="rId3" Type="http://schemas.openxmlformats.org/officeDocument/2006/relationships/hyperlink" Target="https://mentor.ieee.org/802.11/dcn/24/11-24-0100-00-00bn-vendor-specific-phy-signalling.pptx" TargetMode="External"/><Relationship Id="rId7" Type="http://schemas.openxmlformats.org/officeDocument/2006/relationships/hyperlink" Target="https://mentor.ieee.org/802.11/dcn/24/11-24-0106-00-00bn-seamless-roaming-consideration.pptx" TargetMode="External"/><Relationship Id="rId2" Type="http://schemas.openxmlformats.org/officeDocument/2006/relationships/hyperlink" Target="https://mentor.ieee.org/802.11/dcn/24/11-24-0095-00-00bn-efficient-coordinated-spatial-reuse-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103-00-00bn-txop-level-preemption-for-low-latency-application-in-802-11bn.pptx" TargetMode="External"/><Relationship Id="rId5" Type="http://schemas.openxmlformats.org/officeDocument/2006/relationships/hyperlink" Target="https://mentor.ieee.org/802.11/dcn/24/11-24-0102-00-00bn-multi-ap-coordinated-puncturing.pptx" TargetMode="External"/><Relationship Id="rId10" Type="http://schemas.openxmlformats.org/officeDocument/2006/relationships/hyperlink" Target="https://mentor.ieee.org/802.11/dcn/24/11-24-0110-00-00bn-regarding-mpdu-identification-issue-in-cross-link-error-recovery.pptx" TargetMode="External"/><Relationship Id="rId4" Type="http://schemas.openxmlformats.org/officeDocument/2006/relationships/hyperlink" Target="https://mentor.ieee.org/802.11/dcn/24/11-24-0101-00-00bn-mld-roaming.pptx" TargetMode="External"/><Relationship Id="rId9" Type="http://schemas.openxmlformats.org/officeDocument/2006/relationships/hyperlink" Target="https://mentor.ieee.org/802.11/dcn/24/11-24-0108-00-00bn-triggered-beamforming-in-tgbn-follow-up.ppt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4/11-24-0114-00-00bn-thoughts-on-power-control-for-csr.pptx" TargetMode="External"/><Relationship Id="rId7" Type="http://schemas.openxmlformats.org/officeDocument/2006/relationships/hyperlink" Target="https://mentor.ieee.org/802.11/dcn/23/11-23-2078-03-00bn-coex-enhancement-for-xr-use-cases.pptx" TargetMode="External"/><Relationship Id="rId2" Type="http://schemas.openxmlformats.org/officeDocument/2006/relationships/hyperlink" Target="https://mentor.ieee.org/802.11/dcn/24/11-24-0113-00-00bn-unequal-modulation-in-mimo-txbf-in-11bn.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150-00-00bc-snapshot-2023-tgbc-snapshot.pptx" TargetMode="External"/><Relationship Id="rId5" Type="http://schemas.openxmlformats.org/officeDocument/2006/relationships/hyperlink" Target="https://mentor.ieee.org/802.11/dcn/24/11-24-0119-00-00bn-enhanced-hcca-for-controlled-uhr-scenarios.pptx" TargetMode="External"/><Relationship Id="rId4" Type="http://schemas.openxmlformats.org/officeDocument/2006/relationships/hyperlink" Target="https://mentor.ieee.org/802.11/dcn/24/11-24-0117-00-00bn-improved-tx-beamforming-with-ueqm.ppt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3/11-23-1954-00-00bn-two-dimensional-a-ppdu.pptx" TargetMode="External"/><Relationship Id="rId3" Type="http://schemas.openxmlformats.org/officeDocument/2006/relationships/hyperlink" Target="https://mentor.ieee.org/802.11/dcn/23/11-23-1888-01-00bn-mac-header-protection-follow-up.pptx" TargetMode="External"/><Relationship Id="rId7" Type="http://schemas.openxmlformats.org/officeDocument/2006/relationships/hyperlink" Target="https://mentor.ieee.org/802.11/dcn/23/11-23-1953-00-00bn-two-dimensional-resource-allocation.pptx" TargetMode="External"/><Relationship Id="rId2" Type="http://schemas.openxmlformats.org/officeDocument/2006/relationships/hyperlink" Target="https://mentor.ieee.org/802.11/dcn/23/11-23-1871-01-00bn-m-ap-coordinated-transmission-framework.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17-00-00bn-coordinated-spatial-reuse.pptx" TargetMode="External"/><Relationship Id="rId11" Type="http://schemas.openxmlformats.org/officeDocument/2006/relationships/hyperlink" Target="https://mentor.ieee.org/802.11/dcn/23/11-23-2029-01-00bn-overview-of-enterprise-policy-and-goals.pptx" TargetMode="External"/><Relationship Id="rId5" Type="http://schemas.openxmlformats.org/officeDocument/2006/relationships/hyperlink" Target="https://mentor.ieee.org/802.11/dcn/23/11-23-1914-01-00bn-enhanced-security-considerations-in-uhr.pptx" TargetMode="External"/><Relationship Id="rId10" Type="http://schemas.openxmlformats.org/officeDocument/2006/relationships/hyperlink" Target="https://mentor.ieee.org/802.11/dcn/23/11-23-1837-01-00bn-map-group-set-up-operation-discussion.pptx" TargetMode="External"/><Relationship Id="rId4" Type="http://schemas.openxmlformats.org/officeDocument/2006/relationships/hyperlink" Target="https://mentor.ieee.org/802.11/dcn/23/11-23-1908-00-00bn-seamless-roaming-procedure.pptx" TargetMode="External"/><Relationship Id="rId9" Type="http://schemas.openxmlformats.org/officeDocument/2006/relationships/hyperlink" Target="https://mentor.ieee.org/802.11/dcn/23/11-23-1836-02-00bn-map-security-consideration.ppt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1980-02-00bn-coordinated-ap-assisted-medium-synchronization-recovery.pptx" TargetMode="External"/><Relationship Id="rId2" Type="http://schemas.openxmlformats.org/officeDocument/2006/relationships/hyperlink" Target="https://mentor.ieee.org/802.11/dcn/23/11-23-1868-02-00bn-coordinated-spatial-reuse-design.pptx" TargetMode="External"/><Relationship Id="rId1" Type="http://schemas.openxmlformats.org/officeDocument/2006/relationships/slideLayout" Target="../slideLayouts/slideLayout5.xml"/><Relationship Id="rId4" Type="http://schemas.openxmlformats.org/officeDocument/2006/relationships/hyperlink" Target="https://mentor.ieee.org/802.11/dcn/23/11-23-1981-03-00bn-multi-link-based-multi-ap-coordination-for-low-latency-traffic.pptx"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2204-03-00bn-tgbn-november-december-2023-teleconference-minutes.docx" TargetMode="External"/><Relationship Id="rId2" Type="http://schemas.openxmlformats.org/officeDocument/2006/relationships/hyperlink" Target="https://mentor.ieee.org/802.11/dcn/23/11-23-2075-02-00bn-tgbn-november-2023-meeting-minutes.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3/11-23-1836-02-00bn-map-security-consideration.pptx" TargetMode="External"/><Relationship Id="rId3" Type="http://schemas.openxmlformats.org/officeDocument/2006/relationships/hyperlink" Target="https://mentor.ieee.org/802.11/dcn/23/11-23-1973-00-00bn-discussion-on-uhr-enhanced-channel-access.pptx" TargetMode="External"/><Relationship Id="rId7" Type="http://schemas.openxmlformats.org/officeDocument/2006/relationships/hyperlink" Target="https://mentor.ieee.org/802.11/dcn/23/11-23-2212-01-00bn-r-twt-protection-in-11bn.pptx" TargetMode="External"/><Relationship Id="rId2" Type="http://schemas.openxmlformats.org/officeDocument/2006/relationships/hyperlink" Target="https://mentor.ieee.org/802.11/dcn/23/11-23-1887-01-00bn-coordinated-medium-access-for-multi-ap-deployments.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12-00-00bn-coordinated-tdma-procedure.pptx" TargetMode="External"/><Relationship Id="rId11" Type="http://schemas.openxmlformats.org/officeDocument/2006/relationships/hyperlink" Target="https://mentor.ieee.org/802.11/dcn/23/11-23-1981-03-00bn-multi-link-based-multi-ap-coordination-for-low-latency-traffic.pptx" TargetMode="External"/><Relationship Id="rId5" Type="http://schemas.openxmlformats.org/officeDocument/2006/relationships/hyperlink" Target="https://mentor.ieee.org/802.11/dcn/23/11-23-1895-00-00bn-c-tdma-frame-sequence.pptx" TargetMode="External"/><Relationship Id="rId10" Type="http://schemas.openxmlformats.org/officeDocument/2006/relationships/hyperlink" Target="https://mentor.ieee.org/802.11/dcn/23/11-23-1980-02-00bn-coordinated-ap-assisted-medium-synchronization-recovery.pptx" TargetMode="External"/><Relationship Id="rId4" Type="http://schemas.openxmlformats.org/officeDocument/2006/relationships/hyperlink" Target="https://mentor.ieee.org/802.11/dcn/23/11-23-2186-00-00bn-map-coordination-for-dfs-channel.pptx" TargetMode="External"/><Relationship Id="rId9" Type="http://schemas.openxmlformats.org/officeDocument/2006/relationships/hyperlink" Target="https://mentor.ieee.org/802.11/dcn/23/11-23-1837-01-00bn-map-group-set-up-operation-discussion.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3/11-23-1912-00-00bn-coordinated-tdma-procedure.pptx" TargetMode="External"/><Relationship Id="rId7" Type="http://schemas.openxmlformats.org/officeDocument/2006/relationships/hyperlink" Target="https://mentor.ieee.org/802.11/dcn/23/11-23-2029-01-00bn-overview-of-enterprise-policy-and-goals.pptx" TargetMode="External"/><Relationship Id="rId2" Type="http://schemas.openxmlformats.org/officeDocument/2006/relationships/hyperlink" Target="https://mentor.ieee.org/802.11/dcn/23/11-23-1895-00-00bn-c-tdma-frame-sequence.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30-00-00bn-a-non-collocated-ap-mld-framework-further-discussion.pptx" TargetMode="External"/><Relationship Id="rId5" Type="http://schemas.openxmlformats.org/officeDocument/2006/relationships/hyperlink" Target="https://mentor.ieee.org/802.11/dcn/23/11-23-1898-00-00bn-signaling-details-for-non-colocated-ap-mld.pptx" TargetMode="External"/><Relationship Id="rId4" Type="http://schemas.openxmlformats.org/officeDocument/2006/relationships/hyperlink" Target="https://mentor.ieee.org/802.11/dcn/23/11-23-2212-01-00bn-r-twt-protection-in-11bn.ppt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3/11-23-1988-00-00bn-considerations-on-dru-design-and-application.pptx" TargetMode="External"/><Relationship Id="rId2" Type="http://schemas.openxmlformats.org/officeDocument/2006/relationships/hyperlink" Target="https://mentor.ieee.org/802.11/dcn/23/11-23-1919-00-00bn-dru-proposal.pptx" TargetMode="External"/><Relationship Id="rId1" Type="http://schemas.openxmlformats.org/officeDocument/2006/relationships/slideLayout" Target="../slideLayouts/slideLayout2.xml"/><Relationship Id="rId5" Type="http://schemas.openxmlformats.org/officeDocument/2006/relationships/hyperlink" Target="https://mentor.ieee.org/802.11/dcn/23/11-23-2021-00-00bn-principle-and-methodology-for-dru-tone-plan-design.pptx" TargetMode="External"/><Relationship Id="rId4" Type="http://schemas.openxmlformats.org/officeDocument/2006/relationships/hyperlink" Target="https://mentor.ieee.org/802.11/dcn/23/11-23-2020-00-00bn-high-level-perspective-on-distributed-tone-ru-for-11bn.ppt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3/11-23-1873-00-00bn-post-fcs-mac-padding.pptx" TargetMode="External"/><Relationship Id="rId2" Type="http://schemas.openxmlformats.org/officeDocument/2006/relationships/hyperlink" Target="https://mentor.ieee.org/802.11/dcn/23/11-23-1834-00-00bn-high-criticality-use-cases-and-requirements.ppt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885-00-00bn-end-to-end-qos-with-scs.pptx" TargetMode="External"/><Relationship Id="rId4" Type="http://schemas.openxmlformats.org/officeDocument/2006/relationships/hyperlink" Target="https://mentor.ieee.org/802.11/dcn/23/11-23-1958-00-00bn-proxy-qos-management-for-xr-use-cases.pptx"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3/11-23-2200-00-00bn-distribution-bandwidth-of-dru.pptx" TargetMode="External"/><Relationship Id="rId2" Type="http://schemas.openxmlformats.org/officeDocument/2006/relationships/hyperlink" Target="https://mentor.ieee.org/802.11/dcn/23/11-23-2031-00-00bn-data-tones-grouping-in-tone-distributed-rus.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014-00-00bn-further-thoughts-on-dru.pptx"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23/11-23-1922-00-00bn-multi-link-sm-power-save-mode.pptx" TargetMode="External"/><Relationship Id="rId2" Type="http://schemas.openxmlformats.org/officeDocument/2006/relationships/hyperlink" Target="https://mentor.ieee.org/802.11/dcn/23/11-23-1875-00-00bn-power-save-proposal-for-non-ap-mobile-a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03-00-00bn-client-power-save.pptx" TargetMode="External"/><Relationship Id="rId5" Type="http://schemas.openxmlformats.org/officeDocument/2006/relationships/hyperlink" Target="https://mentor.ieee.org/802.11/dcn/23/11-23-1965-01-00bn-dynamic-power-save-follow-up.pptx" TargetMode="External"/><Relationship Id="rId4" Type="http://schemas.openxmlformats.org/officeDocument/2006/relationships/hyperlink" Target="https://mentor.ieee.org/802.11/dcn/23/11-23-1936-00-00bn-ap-mld-power-save-follow-up.pptx"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3/11-23-1944-01-00bn-impact-of-tx-evm-on-mimo-detection.pptx" TargetMode="External"/><Relationship Id="rId2" Type="http://schemas.openxmlformats.org/officeDocument/2006/relationships/hyperlink" Target="https://mentor.ieee.org/802.11/dcn/23/11-23-1927-00-00bn-update-of-the-spatial-modulatio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100-00-00bn-vendor-specific-phy-signalling.pptx" TargetMode="External"/><Relationship Id="rId4" Type="http://schemas.openxmlformats.org/officeDocument/2006/relationships/hyperlink" Target="https://mentor.ieee.org/802.11/dcn/23/11-23-2115-00-00bn-an-approach-to-enhance-the-reliability-for-wi-fi-networks.pptx"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3/11-23-2055-00-00bn-icf-rcf-transmission-rules.pptx" TargetMode="External"/><Relationship Id="rId7" Type="http://schemas.openxmlformats.org/officeDocument/2006/relationships/hyperlink" Target="https://mentor.ieee.org/802.11/dcn/23/11-23-1914-01-00bn-enhanced-security-considerations-in-uhr.pptx" TargetMode="External"/><Relationship Id="rId2" Type="http://schemas.openxmlformats.org/officeDocument/2006/relationships/hyperlink" Target="https://mentor.ieee.org/802.11/dcn/23/11-23-2040-00-00bn-enabling-ap-power-save-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08-00-00bn-seamless-roaming-procedure.pptx" TargetMode="External"/><Relationship Id="rId5" Type="http://schemas.openxmlformats.org/officeDocument/2006/relationships/hyperlink" Target="https://mentor.ieee.org/802.11/dcn/23/11-23-1888-01-00bn-mac-header-protection-follow-up.pptx" TargetMode="External"/><Relationship Id="rId4" Type="http://schemas.openxmlformats.org/officeDocument/2006/relationships/hyperlink" Target="https://mentor.ieee.org/802.11/dcn/23/11-23-1871-01-00bn-m-ap-coordinated-transmission-framework.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4/11-24-0010-00-00bn-coordinated-beamforming-for-802-11bn.pptx" TargetMode="External"/><Relationship Id="rId2" Type="http://schemas.openxmlformats.org/officeDocument/2006/relationships/hyperlink" Target="https://mentor.ieee.org/802.11/dcn/23/11-23-1998-00-00bn-zero-mui-coordinated-bf.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012-00-00bn-coordinated-spatial-nulling-c-sn-simulations.pptx" TargetMode="External"/><Relationship Id="rId4" Type="http://schemas.openxmlformats.org/officeDocument/2006/relationships/hyperlink" Target="https://mentor.ieee.org/802.11/dcn/24/11-24-0011-00-00bn-coordinated-spatial-nulling-c-sn-concept.ppt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1971-00-00bn-further-thoughts-on-seamless-roaming.pptx" TargetMode="External"/><Relationship Id="rId3" Type="http://schemas.openxmlformats.org/officeDocument/2006/relationships/hyperlink" Target="https://mentor.ieee.org/802.11/dcn/23/11-23-1914-01-00bn-enhanced-security-considerations-in-uhr.pptx" TargetMode="External"/><Relationship Id="rId7" Type="http://schemas.openxmlformats.org/officeDocument/2006/relationships/hyperlink" Target="https://mentor.ieee.org/802.11/dcn/23/11-23-1937-00-00bn-smooth-roaming-follow-up-1.pptx" TargetMode="External"/><Relationship Id="rId2" Type="http://schemas.openxmlformats.org/officeDocument/2006/relationships/hyperlink" Target="https://mentor.ieee.org/802.11/dcn/23/11-23-1908-00-00bn-seamless-roaming-procedure.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07-01-00bn-seamless-roaming-for-11bn.pptx" TargetMode="External"/><Relationship Id="rId5" Type="http://schemas.openxmlformats.org/officeDocument/2006/relationships/hyperlink" Target="https://mentor.ieee.org/802.11/dcn/23/11-23-1897-00-00bn-thoughts-on-improving-roaming-under-existing-architecture.pptx" TargetMode="External"/><Relationship Id="rId4" Type="http://schemas.openxmlformats.org/officeDocument/2006/relationships/hyperlink" Target="https://mentor.ieee.org/802.11/dcn/23/11-23-1884-00-00bn-seamless-roaming.pptx"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0113-00-00bn-unequal-modulation-in-mimo-txbf-in-11bn.pptx" TargetMode="External"/><Relationship Id="rId7" Type="http://schemas.openxmlformats.org/officeDocument/2006/relationships/hyperlink" Target="https://mentor.ieee.org/802.11/dcn/24/11-24-0041-01-00bn-dpwifi-matlab-validation.pptx" TargetMode="External"/><Relationship Id="rId2" Type="http://schemas.openxmlformats.org/officeDocument/2006/relationships/hyperlink" Target="https://mentor.ieee.org/802.11/dcn/24/11-24-0016-00-00bn-uhr-mimo-rvr-enhancement-with-unequal-modul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025-00-00bn-phy-modifications-for-high-mobility-stas.pptx" TargetMode="External"/><Relationship Id="rId5" Type="http://schemas.openxmlformats.org/officeDocument/2006/relationships/hyperlink" Target="https://mentor.ieee.org/802.11/dcn/24/11-24-0107-00-00bn-phy-layer-interference-mitigation-for-improved-reliability.pptx" TargetMode="External"/><Relationship Id="rId4" Type="http://schemas.openxmlformats.org/officeDocument/2006/relationships/hyperlink" Target="https://mentor.ieee.org/802.11/dcn/24/11-24-0117-00-00bn-improved-tx-beamforming-with-ueqm.pptx"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3/11-23-1976-00-00bn-uhr-seamless-roaming-for-multi-link-device.pptx" TargetMode="External"/><Relationship Id="rId7" Type="http://schemas.openxmlformats.org/officeDocument/2006/relationships/hyperlink" Target="https://mentor.ieee.org/802.11/dcn/23/11-23-2150-00-00bn-low-sta-cost-uhr-seamless-roaming-for-multi-link-device.pptx" TargetMode="External"/><Relationship Id="rId2" Type="http://schemas.openxmlformats.org/officeDocument/2006/relationships/hyperlink" Target="https://mentor.ieee.org/802.11/dcn/23/11-23-1971-00-00bn-further-thoughts-o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147-00-00bn-improved-uhr-seamless-roaming-for-multi-link-device.pptx" TargetMode="External"/><Relationship Id="rId5" Type="http://schemas.openxmlformats.org/officeDocument/2006/relationships/hyperlink" Target="https://mentor.ieee.org/802.11/dcn/23/11-23-2157-00-00bn-seamless-roaming-within-a-mobility-domain.pptx" TargetMode="External"/><Relationship Id="rId4" Type="http://schemas.openxmlformats.org/officeDocument/2006/relationships/hyperlink" Target="https://mentor.ieee.org/802.11/dcn/23/11-23-1996-00-00bn-improve-roaming-between-mlds.ppt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hyperlink" Target="https://mentor.ieee.org/802.11/dcn/23/11-23-2022-00-00bn-r-twt-for-multi-ap-follow-up.pptx" TargetMode="External"/><Relationship Id="rId3" Type="http://schemas.openxmlformats.org/officeDocument/2006/relationships/hyperlink" Target="https://mentor.ieee.org/802.11/dcn/23/11-23-2029-01-00bn-overview-of-enterprise-policy-and-goals.pptx" TargetMode="External"/><Relationship Id="rId7" Type="http://schemas.openxmlformats.org/officeDocument/2006/relationships/hyperlink" Target="https://mentor.ieee.org/802.11/dcn/23/11-23-1962-00-00bn-gain-analysis-for-coordinated-ap-transmissions.pptx" TargetMode="External"/><Relationship Id="rId2" Type="http://schemas.openxmlformats.org/officeDocument/2006/relationships/hyperlink" Target="https://mentor.ieee.org/802.11/dcn/23/11-23-1930-00-00bn-a-non-collocated-ap-mld-framework-further-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52-00-00bn-coordinated-r-twt-for-multi-ap-scenarios-follow-up.pptx" TargetMode="External"/><Relationship Id="rId5" Type="http://schemas.openxmlformats.org/officeDocument/2006/relationships/hyperlink" Target="https://mentor.ieee.org/802.11/dcn/23/11-23-1929-00-00bn-peer-to-peer-p2p-resource-management.pptx" TargetMode="External"/><Relationship Id="rId4" Type="http://schemas.openxmlformats.org/officeDocument/2006/relationships/hyperlink" Target="https://mentor.ieee.org/802.11/dcn/23/11-23-1916-00-00bn-r-twt-coordination-in-multi-bss.pptx" TargetMode="Externa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8" Type="http://schemas.openxmlformats.org/officeDocument/2006/relationships/hyperlink" Target="https://mentor.ieee.org/802.11/dcn/24/11-24-0050-00-00bn-coordinated-spatial-reuse-types.pptx" TargetMode="External"/><Relationship Id="rId3" Type="http://schemas.openxmlformats.org/officeDocument/2006/relationships/hyperlink" Target="https://mentor.ieee.org/802.11/dcn/23/11-23-1962-00-00bn-gain-analysis-for-coordinated-ap-transmissions.pptx" TargetMode="External"/><Relationship Id="rId7" Type="http://schemas.openxmlformats.org/officeDocument/2006/relationships/hyperlink" Target="https://mentor.ieee.org/802.11/dcn/23/11-23-1972-00-00bn-evaluation-of-coordinated-spatial-reuse-follow-up.pptx" TargetMode="External"/><Relationship Id="rId2" Type="http://schemas.openxmlformats.org/officeDocument/2006/relationships/hyperlink" Target="https://mentor.ieee.org/802.11/dcn/23/11-23-1952-00-00bn-coordinated-r-twt-for-multi-ap-scenarios-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68-02-00bn-coordinated-spatial-reuse-design.pptx" TargetMode="External"/><Relationship Id="rId5" Type="http://schemas.openxmlformats.org/officeDocument/2006/relationships/hyperlink" Target="https://mentor.ieee.org/802.11/dcn/23/11-23-1917-00-00bn-coordinated-spatial-reuse.pptx" TargetMode="External"/><Relationship Id="rId4" Type="http://schemas.openxmlformats.org/officeDocument/2006/relationships/hyperlink" Target="https://mentor.ieee.org/802.11/dcn/23/11-23-2022-00-00bn-r-twt-for-multi-ap-follow-up.pptx" TargetMode="Externa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4/11-24-0171-00-00bn-tgbn-motions-list-part-1.ppt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tianyu@apple.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dongguk.lim@lge.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January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Nov. 2023 meeting</a:t>
            </a:r>
          </a:p>
          <a:p>
            <a:pPr>
              <a:buFont typeface="Arial" panose="020B0604020202020204" pitchFamily="34" charset="0"/>
              <a:buChar char="•"/>
            </a:pPr>
            <a:r>
              <a:rPr lang="en-US" sz="1800" dirty="0"/>
              <a:t>Approve TGbn minutes from Nov. </a:t>
            </a:r>
            <a:r>
              <a:rPr lang="en-US" sz="1800"/>
              <a:t>2023 meeting, and conf calls</a:t>
            </a:r>
            <a:endParaRPr lang="en-US" sz="1800" dirty="0"/>
          </a:p>
          <a:p>
            <a:pPr>
              <a:buFont typeface="Arial" panose="020B0604020202020204" pitchFamily="34" charset="0"/>
              <a:buChar char="•"/>
            </a:pPr>
            <a:r>
              <a:rPr lang="en-US" sz="1800" dirty="0"/>
              <a:t>TGbn ad-hoc chairs election</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March 2024</a:t>
            </a:r>
          </a:p>
          <a:p>
            <a:pPr>
              <a:buFont typeface="Arial" panose="020B0604020202020204" pitchFamily="34" charset="0"/>
              <a:buChar char="•"/>
            </a:pPr>
            <a:r>
              <a:rPr lang="en-US" sz="1800" dirty="0"/>
              <a:t>Future teleconference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648199" cy="4873625"/>
          </a:xfrm>
        </p:spPr>
        <p:txBody>
          <a:bodyPr/>
          <a:lstStyle/>
          <a:p>
            <a:pPr lvl="0">
              <a:lnSpc>
                <a:spcPct val="80000"/>
              </a:lnSpc>
              <a:buFont typeface="Arial" panose="020B0604020202020204" pitchFamily="34" charset="0"/>
              <a:buChar char="•"/>
            </a:pPr>
            <a:r>
              <a:rPr lang="en-US" altLang="en-US" sz="1400" dirty="0"/>
              <a:t>Monday PM1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November 2023 meeting</a:t>
            </a:r>
          </a:p>
          <a:p>
            <a:pPr lvl="1">
              <a:lnSpc>
                <a:spcPct val="80000"/>
              </a:lnSpc>
              <a:buFont typeface="Arial" panose="020B0604020202020204" pitchFamily="34" charset="0"/>
              <a:buChar char="•"/>
            </a:pPr>
            <a:r>
              <a:rPr lang="en-US" altLang="en-US" sz="1200" dirty="0"/>
              <a:t>Approve TGbn minutes from November 2023 meeting</a:t>
            </a:r>
          </a:p>
          <a:p>
            <a:pPr lvl="1">
              <a:lnSpc>
                <a:spcPct val="80000"/>
              </a:lnSpc>
              <a:buFont typeface="Arial" panose="020B0604020202020204" pitchFamily="34" charset="0"/>
              <a:buChar char="•"/>
            </a:pPr>
            <a:r>
              <a:rPr lang="en-US" altLang="en-US" sz="1200" dirty="0"/>
              <a:t>Final Call for ad-hoc chairs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Ad-hoc chairs election</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AM1 (08:00-10:00)</a:t>
            </a:r>
          </a:p>
          <a:p>
            <a:pPr lvl="1">
              <a:lnSpc>
                <a:spcPct val="80000"/>
              </a:lnSpc>
              <a:buFont typeface="Arial" panose="020B0604020202020204" pitchFamily="34" charset="0"/>
              <a:buChar char="•"/>
            </a:pPr>
            <a:r>
              <a:rPr lang="en-US" altLang="en-US" sz="1200" dirty="0"/>
              <a:t>PHY Ad-Hoc session (chaired by Dongguk)</a:t>
            </a:r>
          </a:p>
          <a:p>
            <a:pPr lvl="1">
              <a:lnSpc>
                <a:spcPct val="80000"/>
              </a:lnSpc>
              <a:buFont typeface="Arial" panose="020B0604020202020204" pitchFamily="34" charset="0"/>
              <a:buChar char="•"/>
            </a:pPr>
            <a:r>
              <a:rPr lang="en-US" altLang="en-US" sz="1200" dirty="0"/>
              <a:t>MAC Ad-Hoc session (chaired by Xiaofei)</a:t>
            </a:r>
            <a:endParaRPr lang="en-US" altLang="en-US" sz="1400" dirty="0"/>
          </a:p>
          <a:p>
            <a:pPr>
              <a:lnSpc>
                <a:spcPct val="80000"/>
              </a:lnSpc>
              <a:buFont typeface="Arial" panose="020B0604020202020204" pitchFamily="34" charset="0"/>
              <a:buChar char="•"/>
            </a:pPr>
            <a:r>
              <a:rPr lang="en-US" altLang="en-US" sz="1400" dirty="0"/>
              <a:t>Tuesday PM1 (13:30-15:30)</a:t>
            </a:r>
          </a:p>
          <a:p>
            <a:pPr lvl="1">
              <a:lnSpc>
                <a:spcPct val="80000"/>
              </a:lnSpc>
              <a:buFont typeface="Arial" panose="020B0604020202020204" pitchFamily="34" charset="0"/>
              <a:buChar char="•"/>
            </a:pPr>
            <a:r>
              <a:rPr lang="en-US" altLang="en-US" sz="1200" dirty="0"/>
              <a:t>PHY Ad-Hoc session (chaired by Dongguk)</a:t>
            </a:r>
          </a:p>
          <a:p>
            <a:pPr lvl="1">
              <a:lnSpc>
                <a:spcPct val="80000"/>
              </a:lnSpc>
              <a:buFont typeface="Arial" panose="020B0604020202020204" pitchFamily="34" charset="0"/>
              <a:buChar char="•"/>
            </a:pPr>
            <a:r>
              <a:rPr lang="en-US" altLang="en-US" sz="1200" dirty="0"/>
              <a:t>MAC Ad-Hoc session (chaired by Xiaofei)</a:t>
            </a:r>
            <a:endParaRPr lang="en-US" altLang="en-US" sz="14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01787"/>
            <a:ext cx="4230528"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PHY Ad-Hoc session (chaired by Dongguk)</a:t>
            </a:r>
          </a:p>
          <a:p>
            <a:pPr lvl="1">
              <a:lnSpc>
                <a:spcPct val="80000"/>
              </a:lnSpc>
              <a:buFont typeface="Arial" panose="020B0604020202020204" pitchFamily="34" charset="0"/>
              <a:buChar char="•"/>
            </a:pPr>
            <a:r>
              <a:rPr lang="en-US" altLang="en-US" sz="1200" dirty="0"/>
              <a:t>MAC Ad-Hoc session (chaired by Xiaofei)</a:t>
            </a:r>
            <a:endParaRPr lang="en-US" altLang="en-US" sz="1400" dirty="0"/>
          </a:p>
          <a:p>
            <a:pPr>
              <a:lnSpc>
                <a:spcPct val="80000"/>
              </a:lnSpc>
              <a:buFont typeface="Arial" panose="020B0604020202020204" pitchFamily="34" charset="0"/>
              <a:buChar char="•"/>
            </a:pPr>
            <a:r>
              <a:rPr lang="en-US" altLang="en-US" sz="1400" dirty="0"/>
              <a:t>Wednesday AM2 (10:30-12:30)</a:t>
            </a:r>
          </a:p>
          <a:p>
            <a:pPr lvl="1">
              <a:lnSpc>
                <a:spcPct val="80000"/>
              </a:lnSpc>
              <a:buFont typeface="Arial" panose="020B0604020202020204" pitchFamily="34" charset="0"/>
              <a:buChar char="•"/>
            </a:pPr>
            <a:r>
              <a:rPr lang="en-US" altLang="en-US" sz="1200" dirty="0"/>
              <a:t>PHY Ad-Hoc session (chaired by Dongguk)</a:t>
            </a:r>
          </a:p>
          <a:p>
            <a:pPr lvl="1">
              <a:lnSpc>
                <a:spcPct val="80000"/>
              </a:lnSpc>
              <a:buFont typeface="Arial" panose="020B0604020202020204" pitchFamily="34" charset="0"/>
              <a:buChar char="•"/>
            </a:pPr>
            <a:r>
              <a:rPr lang="en-US" altLang="en-US" sz="1200" dirty="0"/>
              <a:t>MAC Ad-Hoc session (chaired by Xiaofei)</a:t>
            </a:r>
            <a:endParaRPr lang="en-US" altLang="en-US" sz="1400" dirty="0"/>
          </a:p>
          <a:p>
            <a:pPr>
              <a:lnSpc>
                <a:spcPct val="80000"/>
              </a:lnSpc>
              <a:buFont typeface="Arial" panose="020B0604020202020204" pitchFamily="34" charset="0"/>
              <a:buChar char="•"/>
            </a:pPr>
            <a:r>
              <a:rPr lang="en-US" altLang="en-US" sz="1400" dirty="0"/>
              <a:t>Thursday AM1 (08:00-10:00)</a:t>
            </a:r>
          </a:p>
          <a:p>
            <a:pPr lvl="1">
              <a:lnSpc>
                <a:spcPct val="80000"/>
              </a:lnSpc>
              <a:buFont typeface="Arial" panose="020B0604020202020204" pitchFamily="34" charset="0"/>
              <a:buChar char="•"/>
            </a:pPr>
            <a:r>
              <a:rPr lang="en-US" altLang="en-US" sz="1200" dirty="0"/>
              <a:t>PHY Ad-Hoc session (chaired by Dongguk)</a:t>
            </a:r>
          </a:p>
          <a:p>
            <a:pPr lvl="1">
              <a:lnSpc>
                <a:spcPct val="80000"/>
              </a:lnSpc>
              <a:buFont typeface="Arial" panose="020B0604020202020204" pitchFamily="34" charset="0"/>
              <a:buChar char="•"/>
            </a:pPr>
            <a:r>
              <a:rPr lang="en-US" altLang="en-US" sz="1200" dirty="0"/>
              <a:t>MAC Ad-Hoc session (chaired by Xiaofei)</a:t>
            </a:r>
            <a:endParaRPr lang="en-US" altLang="en-US" sz="1400" dirty="0"/>
          </a:p>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endParaRPr lang="en-US" altLang="en-US" sz="1400" kern="0" dirty="0"/>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 &amp; 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March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January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293545537"/>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 [PHY/MAC]</a:t>
                      </a: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TGbn [PHY/MAC]</a:t>
                      </a:r>
                    </a:p>
                  </a:txBody>
                  <a:tcPr/>
                </a:tc>
                <a:tc>
                  <a:txBody>
                    <a:bodyPr/>
                    <a:lstStyle/>
                    <a:p>
                      <a:pPr algn="ctr"/>
                      <a:r>
                        <a:rPr lang="en-US" sz="1800" b="0" dirty="0">
                          <a:solidFill>
                            <a:schemeClr val="tx1"/>
                          </a:solidFill>
                        </a:rPr>
                        <a:t>TGbn</a:t>
                      </a: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TGbn</a:t>
                      </a:r>
                    </a:p>
                  </a:txBody>
                  <a:tcPr/>
                </a:tc>
                <a:tc>
                  <a:txBody>
                    <a:bodyPr/>
                    <a:lstStyle/>
                    <a:p>
                      <a:pPr algn="ctr"/>
                      <a:r>
                        <a:rPr lang="en-US" sz="1800" b="0" dirty="0">
                          <a:solidFill>
                            <a:schemeClr val="tx1"/>
                          </a:solidFill>
                        </a:rPr>
                        <a:t>TGbn [PHY/MAC]</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Panama City, Panama</a:t>
            </a:r>
          </a:p>
          <a:p>
            <a:pPr algn="ctr">
              <a:lnSpc>
                <a:spcPct val="90000"/>
              </a:lnSpc>
              <a:buFontTx/>
              <a:buNone/>
            </a:pPr>
            <a:r>
              <a:rPr lang="en-US" sz="4000" dirty="0">
                <a:latin typeface="Arial" panose="020B0604020202020204" pitchFamily="34" charset="0"/>
              </a:rPr>
              <a:t>January 14-19,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65354506"/>
              </p:ext>
            </p:extLst>
          </p:nvPr>
        </p:nvGraphicFramePr>
        <p:xfrm>
          <a:off x="851217" y="1587465"/>
          <a:ext cx="7736268" cy="36078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2">
                            <a:extLst>
                              <a:ext uri="{A12FA001-AC4F-418D-AE19-62706E023703}">
                                <ahyp:hlinkClr xmlns:ahyp="http://schemas.microsoft.com/office/drawing/2018/hyperlinkcolor" val="tx"/>
                              </a:ext>
                            </a:extLst>
                          </a:hlinkClick>
                        </a:rPr>
                        <a:t>1834</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High Criticality Use Cases and Requirements</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Iñaki Val Beitia</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3">
                            <a:extLst>
                              <a:ext uri="{A12FA001-AC4F-418D-AE19-62706E023703}">
                                <ahyp:hlinkClr xmlns:ahyp="http://schemas.microsoft.com/office/drawing/2018/hyperlinkcolor" val="tx"/>
                              </a:ext>
                            </a:extLst>
                          </a:hlinkClick>
                        </a:rPr>
                        <a:t>1873</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Post-FCS MAC Padding</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Sindhu Verma</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Padding</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kern="1200" dirty="0">
                          <a:solidFill>
                            <a:srgbClr val="00B050"/>
                          </a:solidFill>
                          <a:effectLst/>
                          <a:latin typeface="+mn-lt"/>
                          <a:ea typeface="MS Gothic" panose="020B0609070205080204" pitchFamily="49" charset="-128"/>
                          <a:hlinkClick r:id="rId4">
                            <a:extLst>
                              <a:ext uri="{A12FA001-AC4F-418D-AE19-62706E023703}">
                                <ahyp:hlinkClr xmlns:ahyp="http://schemas.microsoft.com/office/drawing/2018/hyperlinkcolor" val="tx"/>
                              </a:ext>
                            </a:extLst>
                          </a:hlinkClick>
                        </a:rPr>
                        <a:t>1875</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Power save proposal for non-AP/mobile-AP</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Shubhodeep Adhikari</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Power Save</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5"/>
                        </a:rPr>
                        <a:t>1884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Seamless Roaming</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Duncan Ho</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Roaming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kern="1200" dirty="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1885</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End-to-end QoS with SCS</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Duncan Ho</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QoS</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7"/>
                        </a:rPr>
                        <a:t>1886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Preemption techniques to meet low-latency (LL) targets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Giovanni </a:t>
                      </a:r>
                      <a:r>
                        <a:rPr lang="en-GB" sz="1000" kern="1200" dirty="0" err="1">
                          <a:solidFill>
                            <a:srgbClr val="000000"/>
                          </a:solidFill>
                          <a:effectLst/>
                          <a:latin typeface="+mn-lt"/>
                          <a:ea typeface="MS Gothic" panose="020B0609070205080204" pitchFamily="49" charset="-128"/>
                        </a:rPr>
                        <a:t>Chisci</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Preemption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kern="1200" dirty="0">
                          <a:solidFill>
                            <a:srgbClr val="00B050"/>
                          </a:solidFill>
                          <a:effectLst/>
                          <a:latin typeface="+mn-lt"/>
                          <a:ea typeface="MS Gothic" panose="020B0609070205080204" pitchFamily="49" charset="-128"/>
                          <a:hlinkClick r:id="rId8">
                            <a:extLst>
                              <a:ext uri="{A12FA001-AC4F-418D-AE19-62706E023703}">
                                <ahyp:hlinkClr xmlns:ahyp="http://schemas.microsoft.com/office/drawing/2018/hyperlinkcolor" val="tx"/>
                              </a:ext>
                            </a:extLst>
                          </a:hlinkClick>
                        </a:rPr>
                        <a:t>1887</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Coordinated Medium Access for Multi-AP Deployments</a:t>
                      </a: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Giovanni </a:t>
                      </a:r>
                      <a:r>
                        <a:rPr lang="en-GB" sz="1000" kern="1200" dirty="0" err="1">
                          <a:solidFill>
                            <a:srgbClr val="00B050"/>
                          </a:solidFill>
                          <a:effectLst/>
                          <a:latin typeface="+mn-lt"/>
                          <a:ea typeface="MS Gothic" panose="020B0609070205080204" pitchFamily="49" charset="-128"/>
                        </a:rPr>
                        <a:t>Chisci</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2 SP</a:t>
                      </a: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MAP-CMA</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9"/>
                        </a:rPr>
                        <a:t>1891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Nonprimary channel access – follow up</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Gaurang Naik</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SCA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10"/>
                        </a:rPr>
                        <a:t>1892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Thoughts on Dynamic Subchannel Operation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Gaurang Naik</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SCA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marL="0" marR="0" algn="ctr">
                        <a:spcBef>
                          <a:spcPts val="0"/>
                        </a:spcBef>
                        <a:spcAft>
                          <a:spcPts val="0"/>
                        </a:spcAft>
                      </a:pPr>
                      <a:r>
                        <a:rPr lang="en-US" sz="1000" dirty="0">
                          <a:solidFill>
                            <a:srgbClr val="00B05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23/1895</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00B050"/>
                          </a:solidFill>
                          <a:effectLst/>
                          <a:latin typeface="+mn-lt"/>
                          <a:ea typeface="Times New Roman" panose="02020603050405020304" pitchFamily="18" charset="0"/>
                        </a:rPr>
                        <a:t>C-TDMA frame sequence</a:t>
                      </a:r>
                    </a:p>
                  </a:txBody>
                  <a:tcPr anchor="b"/>
                </a:tc>
                <a:tc>
                  <a:txBody>
                    <a:bodyPr/>
                    <a:lstStyle/>
                    <a:p>
                      <a:pPr marL="0" marR="0">
                        <a:spcBef>
                          <a:spcPts val="0"/>
                        </a:spcBef>
                        <a:spcAft>
                          <a:spcPts val="0"/>
                        </a:spcAft>
                      </a:pPr>
                      <a:r>
                        <a:rPr lang="en-US" sz="1000" dirty="0">
                          <a:solidFill>
                            <a:srgbClr val="00B050"/>
                          </a:solidFill>
                          <a:effectLst/>
                          <a:latin typeface="+mn-lt"/>
                          <a:ea typeface="Times New Roman" panose="02020603050405020304" pitchFamily="18" charset="0"/>
                        </a:rPr>
                        <a:t>Abhishek Patil </a:t>
                      </a: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C-TDMA</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39284386"/>
              </p:ext>
            </p:extLst>
          </p:nvPr>
        </p:nvGraphicFramePr>
        <p:xfrm>
          <a:off x="851217" y="1587465"/>
          <a:ext cx="7736268" cy="346393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066802">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1430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2"/>
                        </a:rPr>
                        <a:t>23/1896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Signaling details for header protection</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Abhishek Patil </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Header Security</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27891394"/>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3"/>
                        </a:rPr>
                        <a:t>1897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Thoughts-on-improving-roaming-under-existing-architecture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Guogang Huang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22834643"/>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kern="1200" dirty="0">
                          <a:solidFill>
                            <a:srgbClr val="00B050"/>
                          </a:solidFill>
                          <a:effectLst/>
                          <a:latin typeface="+mn-lt"/>
                          <a:ea typeface="MS Gothic" panose="020B0609070205080204" pitchFamily="49" charset="-128"/>
                          <a:hlinkClick r:id="rId4">
                            <a:extLst>
                              <a:ext uri="{A12FA001-AC4F-418D-AE19-62706E023703}">
                                <ahyp:hlinkClr xmlns:ahyp="http://schemas.microsoft.com/office/drawing/2018/hyperlinkcolor" val="tx"/>
                              </a:ext>
                            </a:extLst>
                          </a:hlinkClick>
                        </a:rPr>
                        <a:t>1898</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B050"/>
                          </a:solidFill>
                          <a:effectLst/>
                          <a:latin typeface="+mn-lt"/>
                          <a:ea typeface="MS Gothic" panose="020B0609070205080204" pitchFamily="49" charset="-128"/>
                        </a:rPr>
                        <a:t>Signaling</a:t>
                      </a:r>
                      <a:r>
                        <a:rPr lang="en-GB" sz="1000" kern="1200" dirty="0">
                          <a:solidFill>
                            <a:srgbClr val="00B050"/>
                          </a:solidFill>
                          <a:effectLst/>
                          <a:latin typeface="+mn-lt"/>
                          <a:ea typeface="MS Gothic" panose="020B0609070205080204" pitchFamily="49" charset="-128"/>
                        </a:rPr>
                        <a:t>-details-for-non-</a:t>
                      </a:r>
                      <a:r>
                        <a:rPr lang="en-GB" sz="1000" kern="1200" dirty="0" err="1">
                          <a:solidFill>
                            <a:srgbClr val="00B050"/>
                          </a:solidFill>
                          <a:effectLst/>
                          <a:latin typeface="+mn-lt"/>
                          <a:ea typeface="MS Gothic" panose="020B0609070205080204" pitchFamily="49" charset="-128"/>
                        </a:rPr>
                        <a:t>colocated</a:t>
                      </a:r>
                      <a:r>
                        <a:rPr lang="en-GB" sz="1000" kern="1200" dirty="0">
                          <a:solidFill>
                            <a:srgbClr val="00B050"/>
                          </a:solidFill>
                          <a:effectLst/>
                          <a:latin typeface="+mn-lt"/>
                          <a:ea typeface="MS Gothic" panose="020B0609070205080204" pitchFamily="49" charset="-128"/>
                        </a:rPr>
                        <a:t>-ap-</a:t>
                      </a:r>
                      <a:r>
                        <a:rPr lang="en-GB" sz="1000" kern="1200" dirty="0" err="1">
                          <a:solidFill>
                            <a:srgbClr val="00B050"/>
                          </a:solidFill>
                          <a:effectLst/>
                          <a:latin typeface="+mn-lt"/>
                          <a:ea typeface="MS Gothic" panose="020B0609070205080204" pitchFamily="49" charset="-128"/>
                        </a:rPr>
                        <a:t>mld</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Guogang Huang</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No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NC-AP MLD</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78977415"/>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5"/>
                        </a:rPr>
                        <a:t>1907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Seamless Roaming for 11bn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Yelin Yoon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Roaming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0635885"/>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6"/>
                        </a:rPr>
                        <a:t>1909</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Transmission Method of Low Latency Traffic</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Insun Jang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Preemption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7">
                            <a:extLst>
                              <a:ext uri="{A12FA001-AC4F-418D-AE19-62706E023703}">
                                <ahyp:hlinkClr xmlns:ahyp="http://schemas.microsoft.com/office/drawing/2018/hyperlinkcolor" val="tx"/>
                              </a:ext>
                            </a:extLst>
                          </a:hlinkClick>
                        </a:rPr>
                        <a:t>1912</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Coordinated TDMA Procedure</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B050"/>
                          </a:solidFill>
                          <a:effectLst/>
                          <a:latin typeface="+mn-lt"/>
                          <a:ea typeface="MS Gothic" panose="020B0609070205080204" pitchFamily="49" charset="-128"/>
                        </a:rPr>
                        <a:t>GeonHwan</a:t>
                      </a:r>
                      <a:r>
                        <a:rPr lang="en-GB" sz="1000" kern="1200" dirty="0">
                          <a:solidFill>
                            <a:srgbClr val="00B050"/>
                          </a:solidFill>
                          <a:effectLst/>
                          <a:latin typeface="+mn-lt"/>
                          <a:ea typeface="MS Gothic" panose="020B0609070205080204" pitchFamily="49" charset="-128"/>
                        </a:rPr>
                        <a:t> Kim</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C-TDMA</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8"/>
                        </a:rPr>
                        <a:t>1913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Secondary Channel Access Operation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0000"/>
                          </a:solidFill>
                          <a:effectLst/>
                          <a:latin typeface="+mn-lt"/>
                          <a:ea typeface="MS Gothic" panose="020B0609070205080204" pitchFamily="49" charset="-128"/>
                        </a:rPr>
                        <a:t>Dongju</a:t>
                      </a:r>
                      <a:r>
                        <a:rPr lang="en-GB" sz="1000" kern="1200" dirty="0">
                          <a:solidFill>
                            <a:srgbClr val="000000"/>
                          </a:solidFill>
                          <a:effectLst/>
                          <a:latin typeface="+mn-lt"/>
                          <a:ea typeface="MS Gothic" panose="020B0609070205080204" pitchFamily="49" charset="-128"/>
                        </a:rPr>
                        <a:t> Cha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9"/>
                        </a:rPr>
                        <a:t>1915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Enhanced Security for Control frame in 11bn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0000"/>
                          </a:solidFill>
                          <a:effectLst/>
                          <a:latin typeface="+mn-lt"/>
                          <a:ea typeface="MS Gothic" panose="020B0609070205080204" pitchFamily="49" charset="-128"/>
                        </a:rPr>
                        <a:t>SunHee</a:t>
                      </a:r>
                      <a:r>
                        <a:rPr lang="en-GB" sz="1000" kern="1200" dirty="0">
                          <a:solidFill>
                            <a:srgbClr val="000000"/>
                          </a:solidFill>
                          <a:effectLst/>
                          <a:latin typeface="+mn-lt"/>
                          <a:ea typeface="MS Gothic" panose="020B0609070205080204" pitchFamily="49" charset="-128"/>
                        </a:rPr>
                        <a:t> Baek</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Control Security</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10"/>
                        </a:rPr>
                        <a:t>1916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R-TWT Coordination in Multi-BSS</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SunHee Baek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C-RTWT</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11">
                            <a:extLst>
                              <a:ext uri="{A12FA001-AC4F-418D-AE19-62706E023703}">
                                <ahyp:hlinkClr xmlns:ahyp="http://schemas.microsoft.com/office/drawing/2018/hyperlinkcolor" val="tx"/>
                              </a:ext>
                            </a:extLst>
                          </a:hlinkClick>
                        </a:rPr>
                        <a:t>1919</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dRU Proposal</a:t>
                      </a: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Eunsung Park</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DRU</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bl>
          </a:graphicData>
        </a:graphic>
      </p:graphicFrame>
    </p:spTree>
    <p:extLst>
      <p:ext uri="{BB962C8B-B14F-4D97-AF65-F5344CB8AC3E}">
        <p14:creationId xmlns:p14="http://schemas.microsoft.com/office/powerpoint/2010/main" val="38289286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1839866"/>
              </p:ext>
            </p:extLst>
          </p:nvPr>
        </p:nvGraphicFramePr>
        <p:xfrm>
          <a:off x="851217" y="1587465"/>
          <a:ext cx="7736268" cy="320226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838202">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2"/>
                        </a:rPr>
                        <a:t>1920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Managed Networks under highly congested scenarios</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Iñaki Val Beitia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261222850"/>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3">
                            <a:extLst>
                              <a:ext uri="{A12FA001-AC4F-418D-AE19-62706E023703}">
                                <ahyp:hlinkClr xmlns:ahyp="http://schemas.microsoft.com/office/drawing/2018/hyperlinkcolor" val="tx"/>
                              </a:ext>
                            </a:extLst>
                          </a:hlinkClick>
                        </a:rPr>
                        <a:t>1922</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Multi-Link-SM-Power-Save-Mode</a:t>
                      </a: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Jason Yuchen Guo</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Power Save</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5072149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4"/>
                        </a:rPr>
                        <a:t>1927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Update of the Spatial Modulation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Junghoon Suh</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MIMO</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25150830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5"/>
                        </a:rPr>
                        <a:t>1929</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Further considerations on coordinated TWT</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Rubayet Shafin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C-RTWT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95693448"/>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1930</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A non-collocated AP MLD framework further discussion</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Jay Yang</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NC-AP MLD</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49983716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7"/>
                        </a:rPr>
                        <a:t>1933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Security enhancement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Liwen Chu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Control Security</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7731126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8"/>
                        </a:rPr>
                        <a:t>1934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In-device interference mitigation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Liwen Chu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Coexistence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9"/>
                        </a:rPr>
                        <a:t>1935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Secondary channel usage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Liwen Chu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kern="1200" dirty="0">
                          <a:solidFill>
                            <a:srgbClr val="00B050"/>
                          </a:solidFill>
                          <a:effectLst/>
                          <a:latin typeface="+mn-lt"/>
                          <a:ea typeface="MS Gothic" panose="020B0609070205080204" pitchFamily="49" charset="-128"/>
                          <a:hlinkClick r:id="rId10">
                            <a:extLst>
                              <a:ext uri="{A12FA001-AC4F-418D-AE19-62706E023703}">
                                <ahyp:hlinkClr xmlns:ahyp="http://schemas.microsoft.com/office/drawing/2018/hyperlinkcolor" val="tx"/>
                              </a:ext>
                            </a:extLst>
                          </a:hlinkClick>
                        </a:rPr>
                        <a:t>1936</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AP MLD power save follow up</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Liwen Chu</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Power Save</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11"/>
                        </a:rPr>
                        <a:t>1937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Smooth roaming follow up 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Liwen Chu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bl>
          </a:graphicData>
        </a:graphic>
      </p:graphicFrame>
    </p:spTree>
    <p:extLst>
      <p:ext uri="{BB962C8B-B14F-4D97-AF65-F5344CB8AC3E}">
        <p14:creationId xmlns:p14="http://schemas.microsoft.com/office/powerpoint/2010/main" val="10890148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10124129"/>
              </p:ext>
            </p:extLst>
          </p:nvPr>
        </p:nvGraphicFramePr>
        <p:xfrm>
          <a:off x="851217" y="1587465"/>
          <a:ext cx="7736268" cy="317606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143002">
                  <a:extLst>
                    <a:ext uri="{9D8B030D-6E8A-4147-A177-3AD203B41FA5}">
                      <a16:colId xmlns:a16="http://schemas.microsoft.com/office/drawing/2014/main" val="20002"/>
                    </a:ext>
                  </a:extLst>
                </a:gridCol>
                <a:gridCol w="838200">
                  <a:extLst>
                    <a:ext uri="{9D8B030D-6E8A-4147-A177-3AD203B41FA5}">
                      <a16:colId xmlns:a16="http://schemas.microsoft.com/office/drawing/2014/main" val="20004"/>
                    </a:ext>
                  </a:extLst>
                </a:gridCol>
                <a:gridCol w="11430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2"/>
                        </a:rPr>
                        <a:t>1939</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Priority Based Preemption Method</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Ronny Yongho Kim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Preemption</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30889552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3"/>
                        </a:rPr>
                        <a:t>1944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Impact of Tx EVM on MIMO Detection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Genadiy Tsodik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MIMO</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32238908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4"/>
                        </a:rPr>
                        <a:t>1950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Considerations on Preemption Request</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Leonardo Lanante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Preemption</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51244534"/>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5"/>
                        </a:rPr>
                        <a:t>1951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Concurrent CCA for Non-Primary Channel Access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Leonardo Lanante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9616130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6"/>
                        </a:rPr>
                        <a:t>1952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Coordinated R-TWT for Multi-AP scenarios -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Liuming Lu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CR-TWT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8228014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1956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C-TDMA TXOP protection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Kiseon Ryu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C-TDMA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58357013"/>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7">
                            <a:extLst>
                              <a:ext uri="{A12FA001-AC4F-418D-AE19-62706E023703}">
                                <ahyp:hlinkClr xmlns:ahyp="http://schemas.microsoft.com/office/drawing/2018/hyperlinkcolor" val="tx"/>
                              </a:ext>
                            </a:extLst>
                          </a:hlinkClick>
                        </a:rPr>
                        <a:t>1958</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QoS Proxy for XR Use Cases</a:t>
                      </a: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Guoqing Li</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QoS</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419676639"/>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8"/>
                        </a:rPr>
                        <a:t>23/1960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Enhanced replay detection for header protection</a:t>
                      </a: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Abhishek Patil</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Header Security</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7789646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9"/>
                        </a:rPr>
                        <a:t>1962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Gain analysis for coordinated AP transmissions</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Abhishek Patil</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C-TDMA/RTWT</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8160217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10"/>
                        </a:rPr>
                        <a:t>1963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Periodical NSS Adjustment for an MLD</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Yunbo Li</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Parameter Update</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bl>
          </a:graphicData>
        </a:graphic>
      </p:graphicFrame>
    </p:spTree>
    <p:extLst>
      <p:ext uri="{BB962C8B-B14F-4D97-AF65-F5344CB8AC3E}">
        <p14:creationId xmlns:p14="http://schemas.microsoft.com/office/powerpoint/2010/main" val="38328523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01056418"/>
              </p:ext>
            </p:extLst>
          </p:nvPr>
        </p:nvGraphicFramePr>
        <p:xfrm>
          <a:off x="851217" y="1587465"/>
          <a:ext cx="7736268" cy="34115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990602">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2"/>
                        </a:rPr>
                        <a:t>1964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Coexistence Protocols for UHR</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George Cherian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Coexistence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781070046"/>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3">
                            <a:extLst>
                              <a:ext uri="{A12FA001-AC4F-418D-AE19-62706E023703}">
                                <ahyp:hlinkClr xmlns:ahyp="http://schemas.microsoft.com/office/drawing/2018/hyperlinkcolor" val="tx"/>
                              </a:ext>
                            </a:extLst>
                          </a:hlinkClick>
                        </a:rPr>
                        <a:t>1965</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Dynamic power </a:t>
                      </a:r>
                      <a:r>
                        <a:rPr lang="en-GB" sz="1000" kern="1200" dirty="0" err="1">
                          <a:solidFill>
                            <a:srgbClr val="00B050"/>
                          </a:solidFill>
                          <a:effectLst/>
                          <a:latin typeface="+mn-lt"/>
                          <a:ea typeface="MS Gothic" panose="020B0609070205080204" pitchFamily="49" charset="-128"/>
                        </a:rPr>
                        <a:t>save_follow</a:t>
                      </a:r>
                      <a:r>
                        <a:rPr lang="en-GB" sz="1000" kern="1200" dirty="0">
                          <a:solidFill>
                            <a:srgbClr val="00B050"/>
                          </a:solidFill>
                          <a:effectLst/>
                          <a:latin typeface="+mn-lt"/>
                          <a:ea typeface="MS Gothic" panose="020B0609070205080204" pitchFamily="49" charset="-128"/>
                        </a:rPr>
                        <a:t> up</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George Cherian</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3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Power Save</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96737126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1967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Trigger based uplink adapted transmission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Ming Gan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 ???</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65446838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4"/>
                        </a:rPr>
                        <a:t>1971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Further thoughts on seamless roaming</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Ryuichi Hirata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51244534"/>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23/1972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Evaluation of Coordinated Spatial Reuse - Follow Up</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Kosuke Aio</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C-SR</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96161302"/>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1973</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Discussion on UHR enhanced channel access</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Yanchun Li</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Ran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MAP-CMA</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8228014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7"/>
                        </a:rPr>
                        <a:t>1976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UHR-Seamless-Roaming-for-Multi-link-Device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Hui Che</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58357013"/>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kern="1200" dirty="0">
                          <a:solidFill>
                            <a:srgbClr val="00B050"/>
                          </a:solidFill>
                          <a:effectLst/>
                          <a:latin typeface="+mn-lt"/>
                          <a:ea typeface="MS Gothic" panose="020B0609070205080204" pitchFamily="49" charset="-128"/>
                          <a:hlinkClick r:id="rId8">
                            <a:extLst>
                              <a:ext uri="{A12FA001-AC4F-418D-AE19-62706E023703}">
                                <ahyp:hlinkClr xmlns:ahyp="http://schemas.microsoft.com/office/drawing/2018/hyperlinkcolor" val="tx"/>
                              </a:ext>
                            </a:extLst>
                          </a:hlinkClick>
                        </a:rPr>
                        <a:t>1988</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High Level Thoughts on DRU Design</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Lin Yang</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DRU</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41967663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9"/>
                        </a:rPr>
                        <a:t>1995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Trigger, BA, and BAR Protection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Po-Kai Huang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Control Security</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8160217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10"/>
                        </a:rPr>
                        <a:t>1996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Improve roaming between MLDs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Po-Kai Huang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bl>
          </a:graphicData>
        </a:graphic>
      </p:graphicFrame>
    </p:spTree>
    <p:extLst>
      <p:ext uri="{BB962C8B-B14F-4D97-AF65-F5344CB8AC3E}">
        <p14:creationId xmlns:p14="http://schemas.microsoft.com/office/powerpoint/2010/main" val="1703473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57360594"/>
              </p:ext>
            </p:extLst>
          </p:nvPr>
        </p:nvGraphicFramePr>
        <p:xfrm>
          <a:off x="851217" y="1587465"/>
          <a:ext cx="7736268" cy="325467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066802">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1430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2"/>
                        </a:rPr>
                        <a:t>1997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MAC header protection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Po-Kai Huang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Header Security</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7287357"/>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3"/>
                        </a:rPr>
                        <a:t>1998</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Zero MUI Coordinated BF</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0000"/>
                          </a:solidFill>
                          <a:effectLst/>
                          <a:latin typeface="+mn-lt"/>
                          <a:ea typeface="MS Gothic" panose="020B0609070205080204" pitchFamily="49" charset="-128"/>
                        </a:rPr>
                        <a:t>Shimi</a:t>
                      </a:r>
                      <a:r>
                        <a:rPr lang="en-GB" sz="1000" kern="1200" dirty="0">
                          <a:solidFill>
                            <a:srgbClr val="000000"/>
                          </a:solidFill>
                          <a:effectLst/>
                          <a:latin typeface="+mn-lt"/>
                          <a:ea typeface="MS Gothic" panose="020B0609070205080204" pitchFamily="49" charset="-128"/>
                        </a:rPr>
                        <a:t> </a:t>
                      </a:r>
                      <a:r>
                        <a:rPr lang="en-GB" sz="1000" kern="1200" dirty="0" err="1">
                          <a:solidFill>
                            <a:srgbClr val="000000"/>
                          </a:solidFill>
                          <a:effectLst/>
                          <a:latin typeface="+mn-lt"/>
                          <a:ea typeface="MS Gothic" panose="020B0609070205080204" pitchFamily="49" charset="-128"/>
                        </a:rPr>
                        <a:t>Shilo</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C-BF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867235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4"/>
                        </a:rPr>
                        <a:t>2001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Secure Control frames -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George Cherian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Control Security</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60788984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5"/>
                        </a:rPr>
                        <a:t>2002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In-device coexistence and interference follow-up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Cariou, Laurent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Coexistence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2003</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Client power save</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Cariou, Laurent</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3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Power Save</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7"/>
                        </a:rPr>
                        <a:t>2005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Non-primary channel access (NPCA)</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Minyoung Park</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2006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Non-primary link access for mobile AP MLD</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Minyoung Park</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8"/>
                        </a:rPr>
                        <a:t>2007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Enhancement of BSR</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Frank Hsu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Feedback</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dirty="0">
                          <a:solidFill>
                            <a:srgbClr val="00B05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2020</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High Level Perspective on Distributed Tone RU for 11bn</a:t>
                      </a: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Shengquan Hu</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DRU</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dirty="0">
                          <a:solidFill>
                            <a:srgbClr val="00B05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2021</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Principle and Methodology for dRU Tone Plan Design</a:t>
                      </a: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Shengquan Hu</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DRU</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bl>
          </a:graphicData>
        </a:graphic>
      </p:graphicFrame>
    </p:spTree>
    <p:extLst>
      <p:ext uri="{BB962C8B-B14F-4D97-AF65-F5344CB8AC3E}">
        <p14:creationId xmlns:p14="http://schemas.microsoft.com/office/powerpoint/2010/main" val="25287631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a:t>
            </a:r>
            <a:r>
              <a:rPr lang="en-US"/>
              <a:t>List 7</a:t>
            </a:r>
            <a:endParaRPr lang="en-US" dirty="0"/>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1435142"/>
              </p:ext>
            </p:extLst>
          </p:nvPr>
        </p:nvGraphicFramePr>
        <p:xfrm>
          <a:off x="851217" y="1587465"/>
          <a:ext cx="7736268" cy="320226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2"/>
                        </a:rPr>
                        <a:t>2022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R-TWT for multi-AP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Cariou, Laurent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C-RTWT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3118201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3"/>
                        </a:rPr>
                        <a:t>2023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Further discussion on Non-Primary Channel Access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Sindhu Verma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95623534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4"/>
                        </a:rPr>
                        <a:t>2026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Balanced Wireless In-Device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Brian Hart</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Coexistence</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25231235"/>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5"/>
                        </a:rPr>
                        <a:t>2027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Considerations for DSO sub-band switch delay</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Vishnu Ratnam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669149242"/>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2031</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Data Tones Grouping in Tone-Distributed RUs</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 Mahmoud Kamel</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DRU</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2039</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Secondary channel usage follow up</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Liwen Chu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7"/>
                        </a:rPr>
                        <a:t>2040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Enabling AP power save_follow up</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George Cherian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Power Save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8"/>
                        </a:rPr>
                        <a:t>2055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ICF-RCF transmission rules</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Dmitry Akhmetov</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Power Save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9"/>
                        </a:rPr>
                        <a:t>2063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Enhanced Acknowledgement for Low Latency Communication Follow-Up</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Tuncer Baykas</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Acknowledgment</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00"/>
                          </a:solidFill>
                          <a:effectLst/>
                          <a:latin typeface="+mn-lt"/>
                          <a:ea typeface="MS Gothic" panose="020B0609070205080204" pitchFamily="49" charset="-128"/>
                          <a:hlinkClick r:id="rId10"/>
                        </a:rPr>
                        <a:t>2076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Multiple Channel Access in Preemption Sequence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Juseong Moon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Preemption</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bl>
          </a:graphicData>
        </a:graphic>
      </p:graphicFrame>
    </p:spTree>
    <p:extLst>
      <p:ext uri="{BB962C8B-B14F-4D97-AF65-F5344CB8AC3E}">
        <p14:creationId xmlns:p14="http://schemas.microsoft.com/office/powerpoint/2010/main" val="19111785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5802832"/>
              </p:ext>
            </p:extLst>
          </p:nvPr>
        </p:nvGraphicFramePr>
        <p:xfrm>
          <a:off x="851217" y="1587465"/>
          <a:ext cx="7736268" cy="329379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2"/>
                        </a:rPr>
                        <a:t>2084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Enhanced R-TWT for UHR</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Jeongki Kim</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C-RTWT</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65141717"/>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3"/>
                        </a:rPr>
                        <a:t>2115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An Approach to Enhance the Reliability for Wi-Fi Networks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Haji M. Furqan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MIMO</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82324196"/>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4"/>
                        </a:rPr>
                        <a:t>23/2126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Low latency channel access follow up</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Dmitry Akhmetov</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Channel Access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627876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5"/>
                        </a:rPr>
                        <a:t>2127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11bn Power Save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Jeongki Kim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Power Save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9128248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6"/>
                        </a:rPr>
                        <a:t>2141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Further discussion on Dynamic </a:t>
                      </a:r>
                      <a:r>
                        <a:rPr lang="en-GB" sz="1000" kern="1200" dirty="0" err="1">
                          <a:solidFill>
                            <a:srgbClr val="000000"/>
                          </a:solidFill>
                          <a:effectLst/>
                          <a:latin typeface="+mn-lt"/>
                          <a:ea typeface="MS Gothic" panose="020B0609070205080204" pitchFamily="49" charset="-128"/>
                        </a:rPr>
                        <a:t>Subband</a:t>
                      </a:r>
                      <a:r>
                        <a:rPr lang="en-GB" sz="1000" kern="1200" dirty="0">
                          <a:solidFill>
                            <a:srgbClr val="000000"/>
                          </a:solidFill>
                          <a:effectLst/>
                          <a:latin typeface="+mn-lt"/>
                          <a:ea typeface="MS Gothic" panose="020B0609070205080204" pitchFamily="49" charset="-128"/>
                        </a:rPr>
                        <a:t> Operation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Shubhodeep Adhikari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SCA</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903467360"/>
                  </a:ext>
                </a:extLst>
              </a:tr>
              <a:tr h="278505">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23/2142</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TXOP Adjustment for Inter-BSS R-TWT Schedule Protection</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Dana </a:t>
                      </a:r>
                      <a:r>
                        <a:rPr lang="en-US" sz="1000" dirty="0" err="1">
                          <a:effectLst/>
                          <a:latin typeface="+mn-lt"/>
                          <a:ea typeface="Times New Roman" panose="02020603050405020304" pitchFamily="18" charset="0"/>
                        </a:rPr>
                        <a:t>Ciochina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C-RTWT</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6463197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2145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QoS based Spatial Reuse</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Gaurav Patwardhan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SR</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4769451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7"/>
                        </a:rPr>
                        <a:t>2147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Improved UHR Seamless Roaming for MLD</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Hui Che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26004783"/>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8"/>
                        </a:rPr>
                        <a:t>2150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Low STA Cost UHR Seamless Roaming for MLD</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Hui Che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9"/>
                        </a:rPr>
                        <a:t>23/2157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Seamless roaming within a mobility domain</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Binita Gupta</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90964183"/>
                  </a:ext>
                </a:extLst>
              </a:tr>
            </a:tbl>
          </a:graphicData>
        </a:graphic>
      </p:graphicFrame>
    </p:spTree>
    <p:extLst>
      <p:ext uri="{BB962C8B-B14F-4D97-AF65-F5344CB8AC3E}">
        <p14:creationId xmlns:p14="http://schemas.microsoft.com/office/powerpoint/2010/main" val="40401845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33934248"/>
              </p:ext>
            </p:extLst>
          </p:nvPr>
        </p:nvGraphicFramePr>
        <p:xfrm>
          <a:off x="851217" y="1587465"/>
          <a:ext cx="7736268" cy="21797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066802">
                  <a:extLst>
                    <a:ext uri="{9D8B030D-6E8A-4147-A177-3AD203B41FA5}">
                      <a16:colId xmlns:a16="http://schemas.microsoft.com/office/drawing/2014/main" val="20002"/>
                    </a:ext>
                  </a:extLst>
                </a:gridCol>
                <a:gridCol w="838200">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none" strike="noStrike" dirty="0">
                          <a:solidFill>
                            <a:srgbClr val="00B050"/>
                          </a:solidFill>
                          <a:effectLst/>
                          <a:latin typeface="+mn-lt"/>
                          <a:hlinkClick r:id="rId2">
                            <a:extLst>
                              <a:ext uri="{A12FA001-AC4F-418D-AE19-62706E023703}">
                                <ahyp:hlinkClr xmlns:ahyp="http://schemas.microsoft.com/office/drawing/2018/hyperlinkcolor" val="tx"/>
                              </a:ext>
                            </a:extLst>
                          </a:hlinkClick>
                        </a:rPr>
                        <a:t>23/2186</a:t>
                      </a:r>
                      <a:endParaRPr lang="en-US" sz="1000" b="0" i="0" u="none"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 MAP coordination for DFS channel</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B050"/>
                          </a:solidFill>
                          <a:effectLst/>
                          <a:latin typeface="+mn-lt"/>
                        </a:rPr>
                        <a:t>Jay Yang</a:t>
                      </a:r>
                    </a:p>
                  </a:txBody>
                  <a:tcPr marL="9525" marR="9525" marT="9525" marB="0"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MAP-CMA</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07075938"/>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2193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L4S Simulation Results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Lili Hervieu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Misc.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65141717"/>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kern="1200" dirty="0">
                          <a:solidFill>
                            <a:srgbClr val="00B050"/>
                          </a:solidFill>
                          <a:effectLst/>
                          <a:latin typeface="+mn-lt"/>
                          <a:ea typeface="MS Gothic" panose="020B0609070205080204" pitchFamily="49" charset="-128"/>
                          <a:hlinkClick r:id="rId3">
                            <a:extLst>
                              <a:ext uri="{A12FA001-AC4F-418D-AE19-62706E023703}">
                                <ahyp:hlinkClr xmlns:ahyp="http://schemas.microsoft.com/office/drawing/2018/hyperlinkcolor" val="tx"/>
                              </a:ext>
                            </a:extLst>
                          </a:hlinkClick>
                        </a:rPr>
                        <a:t>2200</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Distribution bandwidth of DRU</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Ross Jian Yu</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DRU</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82324196"/>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4"/>
                        </a:rPr>
                        <a:t>23/2211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TXOP bandwidth expansion</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Shawn Kim</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Channel Access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6278762"/>
                  </a:ext>
                </a:extLst>
              </a:tr>
              <a:tr h="278505">
                <a:tc>
                  <a:txBody>
                    <a:bodyPr/>
                    <a:lstStyle/>
                    <a:p>
                      <a:pPr marL="0" marR="0" algn="ctr">
                        <a:spcBef>
                          <a:spcPts val="0"/>
                        </a:spcBef>
                        <a:spcAft>
                          <a:spcPts val="0"/>
                        </a:spcAft>
                      </a:pPr>
                      <a:r>
                        <a:rPr lang="en-US" sz="1000" dirty="0">
                          <a:solidFill>
                            <a:srgbClr val="00B05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23/2212</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00B050"/>
                          </a:solidFill>
                          <a:effectLst/>
                          <a:latin typeface="+mn-lt"/>
                          <a:ea typeface="Times New Roman" panose="02020603050405020304" pitchFamily="18" charset="0"/>
                        </a:rPr>
                        <a:t>R-TWT-protection-in-11bn</a:t>
                      </a:r>
                    </a:p>
                  </a:txBody>
                  <a:tcPr anchor="b"/>
                </a:tc>
                <a:tc>
                  <a:txBody>
                    <a:bodyPr/>
                    <a:lstStyle/>
                    <a:p>
                      <a:pPr marL="0" marR="0">
                        <a:spcBef>
                          <a:spcPts val="0"/>
                        </a:spcBef>
                        <a:spcAft>
                          <a:spcPts val="0"/>
                        </a:spcAft>
                      </a:pPr>
                      <a:r>
                        <a:rPr lang="en-US" sz="1000" dirty="0">
                          <a:solidFill>
                            <a:srgbClr val="00B050"/>
                          </a:solidFill>
                          <a:effectLst/>
                          <a:latin typeface="+mn-lt"/>
                          <a:ea typeface="Times New Roman" panose="02020603050405020304" pitchFamily="18" charset="0"/>
                        </a:rPr>
                        <a:t>Xiangxin Gu</a:t>
                      </a: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No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C-TDMA</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91282480"/>
                  </a:ext>
                </a:extLst>
              </a:tr>
              <a:tr h="278505">
                <a:tc>
                  <a:txBody>
                    <a:bodyPr/>
                    <a:lstStyle/>
                    <a:p>
                      <a:pPr algn="ctr" rtl="0" fontAlgn="b"/>
                      <a:r>
                        <a:rPr lang="en-US" sz="1000" b="0" i="0" u="none" strike="noStrike" dirty="0">
                          <a:solidFill>
                            <a:srgbClr val="FF0000"/>
                          </a:solidFill>
                          <a:effectLst/>
                          <a:latin typeface="+mn-lt"/>
                          <a:hlinkClick r:id="rId6"/>
                        </a:rPr>
                        <a:t>23/2217</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Some thoughts on relay improvement</a:t>
                      </a:r>
                    </a:p>
                  </a:txBody>
                  <a:tcPr marL="9525" marR="9525" marT="9525" marB="0" anchor="b"/>
                </a:tc>
                <a:tc>
                  <a:txBody>
                    <a:bodyPr/>
                    <a:lstStyle/>
                    <a:p>
                      <a:pPr algn="ctr" rtl="0" fontAlgn="b"/>
                      <a:r>
                        <a:rPr lang="en-US" sz="1000" b="0" i="0" u="none" strike="noStrike" dirty="0">
                          <a:solidFill>
                            <a:schemeClr val="tx1"/>
                          </a:solidFill>
                          <a:effectLst/>
                          <a:latin typeface="+mn-lt"/>
                        </a:rPr>
                        <a:t>Jay Yang</a:t>
                      </a:r>
                    </a:p>
                  </a:txBody>
                  <a:tcPr marL="9525" marR="9525" marT="9525" marB="0"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Relay</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06895168"/>
                  </a:ext>
                </a:extLst>
              </a:tr>
            </a:tbl>
          </a:graphicData>
        </a:graphic>
      </p:graphicFrame>
    </p:spTree>
    <p:extLst>
      <p:ext uri="{BB962C8B-B14F-4D97-AF65-F5344CB8AC3E}">
        <p14:creationId xmlns:p14="http://schemas.microsoft.com/office/powerpoint/2010/main" val="25131098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542032659"/>
              </p:ext>
            </p:extLst>
          </p:nvPr>
        </p:nvGraphicFramePr>
        <p:xfrm>
          <a:off x="851217" y="1587465"/>
          <a:ext cx="7736272" cy="400827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602">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6">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gridSpan="6">
                  <a:txBody>
                    <a:bodyPr/>
                    <a:lstStyle/>
                    <a:p>
                      <a:pPr algn="ctr" fontAlgn="b"/>
                      <a:r>
                        <a:rPr lang="en-US" sz="1400" b="1" i="0" u="sng" strike="noStrike" dirty="0">
                          <a:solidFill>
                            <a:schemeClr val="tx1"/>
                          </a:solidFill>
                          <a:effectLst/>
                          <a:latin typeface="+mn-lt"/>
                        </a:rPr>
                        <a:t>New Submissions</a:t>
                      </a:r>
                    </a:p>
                  </a:txBody>
                  <a:tcPr marL="9525" marR="9525" marT="9525" marB="0" anchor="b"/>
                </a:tc>
                <a:tc hMerge="1">
                  <a:txBody>
                    <a:bodyPr/>
                    <a:lstStyle/>
                    <a:p>
                      <a:pPr algn="l" fontAlgn="b"/>
                      <a:endParaRPr lang="en-US" sz="1000" b="0" i="0" u="none" strike="noStrike" dirty="0">
                        <a:solidFill>
                          <a:schemeClr val="tx1"/>
                        </a:solidFill>
                        <a:effectLst/>
                        <a:latin typeface="+mn-lt"/>
                      </a:endParaRPr>
                    </a:p>
                  </a:txBody>
                  <a:tcPr marL="9525" marR="9525" marT="9525" marB="0" anchor="b"/>
                </a:tc>
                <a:tc hMerge="1">
                  <a:txBody>
                    <a:bodyPr/>
                    <a:lstStyle/>
                    <a:p>
                      <a:pPr algn="ctr" fontAlgn="b"/>
                      <a:endParaRPr lang="en-US" sz="1000" b="0" i="0" u="none" strike="noStrike" dirty="0">
                        <a:solidFill>
                          <a:schemeClr val="tx1"/>
                        </a:solidFill>
                        <a:effectLst/>
                        <a:latin typeface="+mn-lt"/>
                      </a:endParaRPr>
                    </a:p>
                  </a:txBody>
                  <a:tcPr marL="9525" marR="9525" marT="9525" marB="0" anchor="b"/>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hMerge="1">
                  <a:txBody>
                    <a:bodyPr/>
                    <a:lstStyle/>
                    <a:p>
                      <a:pPr algn="ctr" rtl="0" fontAlgn="ctr"/>
                      <a:endParaRPr lang="en-US" sz="1000" b="0" i="0" u="none" strike="noStrike" dirty="0">
                        <a:solidFill>
                          <a:schemeClr val="tx1"/>
                        </a:solidFill>
                        <a:effectLst/>
                        <a:latin typeface="+mn-lt"/>
                      </a:endParaRPr>
                    </a:p>
                  </a:txBody>
                  <a:tcPr marL="9525" marR="9525" marT="9525" marB="0" anchor="ctr"/>
                </a:tc>
                <a:tc hMerge="1">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011363104"/>
                  </a:ext>
                </a:extLst>
              </a:tr>
              <a:tr h="278505">
                <a:tc>
                  <a:txBody>
                    <a:bodyPr/>
                    <a:lstStyle/>
                    <a:p>
                      <a:pPr algn="ctr" rtl="0" fontAlgn="b"/>
                      <a:r>
                        <a:rPr lang="en-US" sz="1000" b="0" i="0" u="none" strike="noStrike" dirty="0">
                          <a:solidFill>
                            <a:srgbClr val="FF0000"/>
                          </a:solidFill>
                          <a:effectLst/>
                          <a:latin typeface="+mn-lt"/>
                        </a:rPr>
                        <a:t>24/</a:t>
                      </a:r>
                      <a:r>
                        <a:rPr lang="en-US" sz="1000" b="0" i="0" u="none" strike="noStrike" dirty="0">
                          <a:solidFill>
                            <a:schemeClr val="tx1"/>
                          </a:solidFill>
                          <a:effectLst/>
                          <a:latin typeface="+mn-lt"/>
                          <a:hlinkClick r:id="rId2"/>
                        </a:rPr>
                        <a:t>0010</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Coordinated Beamforming for 802.11bn</a:t>
                      </a:r>
                    </a:p>
                  </a:txBody>
                  <a:tcPr marL="9525" marR="9525" marT="9525" marB="0" anchor="b"/>
                </a:tc>
                <a:tc>
                  <a:txBody>
                    <a:bodyPr/>
                    <a:lstStyle/>
                    <a:p>
                      <a:pPr algn="ctr" rtl="0" fontAlgn="b"/>
                      <a:r>
                        <a:rPr lang="en-US" sz="1000" b="0" i="0" u="none" strike="noStrike" dirty="0">
                          <a:solidFill>
                            <a:schemeClr val="tx1"/>
                          </a:solidFill>
                          <a:effectLst/>
                          <a:latin typeface="+mn-lt"/>
                        </a:rPr>
                        <a:t>Okan </a:t>
                      </a:r>
                      <a:r>
                        <a:rPr lang="en-US" sz="1000" b="0" i="0" u="none" strike="noStrike" dirty="0" err="1">
                          <a:solidFill>
                            <a:schemeClr val="tx1"/>
                          </a:solidFill>
                          <a:effectLst/>
                          <a:latin typeface="+mn-lt"/>
                        </a:rPr>
                        <a:t>Mutgan</a:t>
                      </a:r>
                      <a:endParaRPr lang="en-US" sz="1000" b="0" i="0" u="none" strike="noStrike" dirty="0">
                        <a:solidFill>
                          <a:schemeClr val="tx1"/>
                        </a:solidFill>
                        <a:effectLst/>
                        <a:latin typeface="+mn-lt"/>
                      </a:endParaRPr>
                    </a:p>
                  </a:txBody>
                  <a:tcPr marL="9525" marR="9525" marT="9525" marB="0"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C-BF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algn="ctr" rtl="0" fontAlgn="b"/>
                      <a:r>
                        <a:rPr lang="en-US" sz="1000" b="0" i="0" u="none" strike="noStrike" dirty="0">
                          <a:solidFill>
                            <a:srgbClr val="FF0000"/>
                          </a:solidFill>
                          <a:effectLst/>
                          <a:latin typeface="+mn-lt"/>
                          <a:hlinkClick r:id="rId3"/>
                        </a:rPr>
                        <a:t>24/0011</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Coordinated Spatial Nulling (C-SN) Concept</a:t>
                      </a:r>
                    </a:p>
                  </a:txBody>
                  <a:tcPr marL="9525" marR="9525" marT="9525" marB="0" anchor="b"/>
                </a:tc>
                <a:tc>
                  <a:txBody>
                    <a:bodyPr/>
                    <a:lstStyle/>
                    <a:p>
                      <a:pPr algn="ctr" rtl="0" fontAlgn="b"/>
                      <a:r>
                        <a:rPr lang="en-US" sz="1000" b="0" i="0" u="none" strike="noStrike" dirty="0">
                          <a:solidFill>
                            <a:schemeClr val="tx1"/>
                          </a:solidFill>
                          <a:effectLst/>
                          <a:latin typeface="+mn-lt"/>
                        </a:rPr>
                        <a:t>Rainer Strobel</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C-BF</a:t>
                      </a:r>
                    </a:p>
                  </a:txBody>
                  <a:tcPr marL="9525" marR="9525" marT="9525" marB="0" anchor="ctr"/>
                </a:tc>
                <a:tc>
                  <a:txBody>
                    <a:bodyPr/>
                    <a:lstStyle/>
                    <a:p>
                      <a:pPr algn="ctr" rtl="0" fontAlgn="ctr"/>
                      <a:r>
                        <a:rPr lang="en-GB" sz="1000" kern="1200" dirty="0">
                          <a:solidFill>
                            <a:srgbClr val="0D0D0D"/>
                          </a:solidFill>
                          <a:effectLst/>
                          <a:latin typeface="+mn-lt"/>
                          <a:ea typeface="Times New Roman" panose="02020603050405020304" pitchFamily="18" charset="0"/>
                        </a:rPr>
                        <a:t>PHY</a:t>
                      </a: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52950581"/>
                  </a:ext>
                </a:extLst>
              </a:tr>
              <a:tr h="278505">
                <a:tc>
                  <a:txBody>
                    <a:bodyPr/>
                    <a:lstStyle/>
                    <a:p>
                      <a:pPr algn="ctr" rtl="0" fontAlgn="b"/>
                      <a:r>
                        <a:rPr lang="en-US" sz="1000" b="0" i="0" u="none" strike="noStrike" dirty="0">
                          <a:solidFill>
                            <a:srgbClr val="FF0000"/>
                          </a:solidFill>
                          <a:effectLst/>
                          <a:latin typeface="+mn-lt"/>
                          <a:hlinkClick r:id="rId4"/>
                        </a:rPr>
                        <a:t>24/0012</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Coordinated Spatial Nulling (C-SN) Simulations</a:t>
                      </a:r>
                    </a:p>
                  </a:txBody>
                  <a:tcPr marL="9525" marR="9525" marT="9525" marB="0" anchor="b"/>
                </a:tc>
                <a:tc>
                  <a:txBody>
                    <a:bodyPr/>
                    <a:lstStyle/>
                    <a:p>
                      <a:pPr algn="ctr" rtl="0" fontAlgn="b"/>
                      <a:r>
                        <a:rPr lang="en-US" sz="1000" b="0" i="0" u="none" strike="noStrike" dirty="0">
                          <a:solidFill>
                            <a:schemeClr val="tx1"/>
                          </a:solidFill>
                          <a:effectLst/>
                          <a:latin typeface="+mn-lt"/>
                        </a:rPr>
                        <a:t>Rainer Strobel</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C-BF</a:t>
                      </a:r>
                    </a:p>
                  </a:txBody>
                  <a:tcPr marL="9525" marR="9525" marT="9525" marB="0" anchor="ctr"/>
                </a:tc>
                <a:tc>
                  <a:txBody>
                    <a:bodyPr/>
                    <a:lstStyle/>
                    <a:p>
                      <a:pPr algn="ctr" rtl="0" fontAlgn="ctr"/>
                      <a:r>
                        <a:rPr lang="en-GB" sz="1000" kern="1200" dirty="0">
                          <a:solidFill>
                            <a:srgbClr val="0D0D0D"/>
                          </a:solidFill>
                          <a:effectLst/>
                          <a:latin typeface="+mn-lt"/>
                          <a:ea typeface="Times New Roman" panose="02020603050405020304" pitchFamily="18" charset="0"/>
                        </a:rPr>
                        <a:t>PHY</a:t>
                      </a: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883746937"/>
                  </a:ext>
                </a:extLst>
              </a:tr>
              <a:tr h="304707">
                <a:tc>
                  <a:txBody>
                    <a:bodyPr/>
                    <a:lstStyle/>
                    <a:p>
                      <a:pPr algn="ctr" rtl="0" fontAlgn="b"/>
                      <a:r>
                        <a:rPr lang="en-US" sz="1000" b="0" i="0" u="none" strike="noStrike" dirty="0">
                          <a:solidFill>
                            <a:srgbClr val="00B050"/>
                          </a:solidFill>
                          <a:effectLst/>
                          <a:latin typeface="+mn-lt"/>
                          <a:hlinkClick r:id="rId5">
                            <a:extLst>
                              <a:ext uri="{A12FA001-AC4F-418D-AE19-62706E023703}">
                                <ahyp:hlinkClr xmlns:ahyp="http://schemas.microsoft.com/office/drawing/2018/hyperlinkcolor" val="tx"/>
                              </a:ext>
                            </a:extLst>
                          </a:hlinkClick>
                        </a:rPr>
                        <a:t>24/0014</a:t>
                      </a:r>
                      <a:endParaRPr lang="en-US" sz="1000" b="0" i="0" u="none"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 Further Thoughts on </a:t>
                      </a:r>
                      <a:r>
                        <a:rPr lang="en-US" sz="1000" b="0" i="0" u="none" strike="noStrike" dirty="0" err="1">
                          <a:solidFill>
                            <a:srgbClr val="00B050"/>
                          </a:solidFill>
                          <a:effectLst/>
                          <a:latin typeface="+mn-lt"/>
                        </a:rPr>
                        <a:t>dRU</a:t>
                      </a:r>
                      <a:endParaRPr lang="en-US" sz="1000" b="0" i="0" u="none" strike="noStrike" dirty="0">
                        <a:solidFill>
                          <a:srgbClr val="00B050"/>
                        </a:solidFill>
                        <a:effectLst/>
                        <a:latin typeface="+mn-lt"/>
                      </a:endParaRPr>
                    </a:p>
                  </a:txBody>
                  <a:tcPr marL="9525" marR="9525" marT="9525" marB="0" anchor="b"/>
                </a:tc>
                <a:tc>
                  <a:txBody>
                    <a:bodyPr/>
                    <a:lstStyle/>
                    <a:p>
                      <a:pPr algn="ctr" rtl="0" fontAlgn="b"/>
                      <a:r>
                        <a:rPr lang="en-US" sz="1000" b="0" i="0" u="none" strike="noStrike" dirty="0">
                          <a:solidFill>
                            <a:srgbClr val="00B050"/>
                          </a:solidFill>
                          <a:effectLst/>
                          <a:latin typeface="+mn-lt"/>
                        </a:rPr>
                        <a:t>Eunsung Park</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MS Gothic" panose="020B0609070205080204" pitchFamily="49" charset="-128"/>
                        </a:rPr>
                        <a:t>Presented</a:t>
                      </a:r>
                    </a:p>
                  </a:txBody>
                  <a:tcPr marL="9525" marR="9525" marT="9525" marB="0" anchor="ctr"/>
                </a:tc>
                <a:tc>
                  <a:txBody>
                    <a:bodyPr/>
                    <a:lstStyle/>
                    <a:p>
                      <a:pPr algn="ctr" rtl="0" fontAlgn="ctr"/>
                      <a:r>
                        <a:rPr lang="en-US" sz="1000" b="0" i="0" u="none" strike="noStrike" dirty="0">
                          <a:solidFill>
                            <a:srgbClr val="00B050"/>
                          </a:solidFill>
                          <a:effectLst/>
                          <a:latin typeface="+mn-lt"/>
                        </a:rPr>
                        <a:t>DRU</a:t>
                      </a:r>
                    </a:p>
                  </a:txBody>
                  <a:tcPr marL="9525" marR="9525" marT="9525" marB="0" anchor="ctr"/>
                </a:tc>
                <a:tc>
                  <a:txBody>
                    <a:bodyPr/>
                    <a:lstStyle/>
                    <a:p>
                      <a:pPr algn="ctr" rtl="0" fontAlgn="ctr"/>
                      <a:r>
                        <a:rPr lang="en-GB" sz="1000" kern="1200" dirty="0">
                          <a:solidFill>
                            <a:srgbClr val="00B050"/>
                          </a:solidFill>
                          <a:effectLst/>
                          <a:latin typeface="+mn-lt"/>
                          <a:ea typeface="Times New Roman" panose="02020603050405020304" pitchFamily="18" charset="0"/>
                        </a:rPr>
                        <a:t>PHY</a:t>
                      </a:r>
                      <a:endParaRPr lang="en-US" sz="1000" b="0" i="0" u="none" strike="noStrike" dirty="0">
                        <a:solidFill>
                          <a:srgbClr val="00B050"/>
                        </a:solidFill>
                        <a:effectLst/>
                        <a:latin typeface="+mn-lt"/>
                      </a:endParaRPr>
                    </a:p>
                  </a:txBody>
                  <a:tcPr marL="9525" marR="9525" marT="9525" marB="0" anchor="ctr"/>
                </a:tc>
                <a:extLst>
                  <a:ext uri="{0D108BD9-81ED-4DB2-BD59-A6C34878D82A}">
                    <a16:rowId xmlns:a16="http://schemas.microsoft.com/office/drawing/2014/main" val="2423152215"/>
                  </a:ext>
                </a:extLst>
              </a:tr>
              <a:tr h="304707">
                <a:tc>
                  <a:txBody>
                    <a:bodyPr/>
                    <a:lstStyle/>
                    <a:p>
                      <a:pPr algn="ctr" rtl="0" fontAlgn="b"/>
                      <a:r>
                        <a:rPr lang="en-US" sz="1000" b="0" i="0" u="none" strike="noStrike" dirty="0">
                          <a:solidFill>
                            <a:srgbClr val="FF0000"/>
                          </a:solidFill>
                          <a:effectLst/>
                          <a:latin typeface="+mn-lt"/>
                          <a:hlinkClick r:id="rId6"/>
                        </a:rPr>
                        <a:t>24/0016</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UHR MIMO </a:t>
                      </a:r>
                      <a:r>
                        <a:rPr lang="en-US" sz="1000" b="0" i="0" u="none" strike="noStrike" dirty="0" err="1">
                          <a:solidFill>
                            <a:schemeClr val="tx1"/>
                          </a:solidFill>
                          <a:effectLst/>
                          <a:latin typeface="+mn-lt"/>
                        </a:rPr>
                        <a:t>RvR</a:t>
                      </a:r>
                      <a:r>
                        <a:rPr lang="en-US" sz="1000" b="0" i="0" u="none" strike="noStrike" dirty="0">
                          <a:solidFill>
                            <a:schemeClr val="tx1"/>
                          </a:solidFill>
                          <a:effectLst/>
                          <a:latin typeface="+mn-lt"/>
                        </a:rPr>
                        <a:t> enhancement with unequal modulation</a:t>
                      </a:r>
                    </a:p>
                  </a:txBody>
                  <a:tcPr marL="9525" marR="9525" marT="9525" marB="0" anchor="b"/>
                </a:tc>
                <a:tc>
                  <a:txBody>
                    <a:bodyPr/>
                    <a:lstStyle/>
                    <a:p>
                      <a:pPr algn="ctr" rtl="0" fontAlgn="b"/>
                      <a:r>
                        <a:rPr lang="en-US" sz="1000" b="0" i="0" u="none" strike="noStrike" dirty="0">
                          <a:solidFill>
                            <a:schemeClr val="tx1"/>
                          </a:solidFill>
                          <a:effectLst/>
                          <a:latin typeface="+mn-lt"/>
                        </a:rPr>
                        <a:t>Rui Cao</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UEM</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4192591871"/>
                  </a:ext>
                </a:extLst>
              </a:tr>
              <a:tr h="304707">
                <a:tc>
                  <a:txBody>
                    <a:bodyPr/>
                    <a:lstStyle/>
                    <a:p>
                      <a:pPr algn="ctr" rtl="0" fontAlgn="b"/>
                      <a:r>
                        <a:rPr lang="en-US" sz="1000" b="0" i="0" u="none" strike="noStrike" dirty="0">
                          <a:solidFill>
                            <a:schemeClr val="tx1"/>
                          </a:solidFill>
                          <a:effectLst/>
                          <a:latin typeface="+mn-lt"/>
                          <a:hlinkClick r:id="rId7"/>
                        </a:rPr>
                        <a:t>24/0025</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PHY modifications for high-mobility STAs</a:t>
                      </a:r>
                    </a:p>
                  </a:txBody>
                  <a:tcPr marL="9525" marR="9525" marT="9525" marB="0" anchor="b"/>
                </a:tc>
                <a:tc>
                  <a:txBody>
                    <a:bodyPr/>
                    <a:lstStyle/>
                    <a:p>
                      <a:pPr algn="ctr" rtl="0" fontAlgn="b"/>
                      <a:r>
                        <a:rPr lang="en-US" sz="1000" b="0" i="0" u="none" strike="noStrike" dirty="0" err="1">
                          <a:solidFill>
                            <a:schemeClr val="tx1"/>
                          </a:solidFill>
                          <a:effectLst/>
                          <a:latin typeface="+mn-lt"/>
                        </a:rPr>
                        <a:t>Azin</a:t>
                      </a:r>
                      <a:r>
                        <a:rPr lang="en-US" sz="1000" b="0" i="0" u="none" strike="noStrike" dirty="0">
                          <a:solidFill>
                            <a:schemeClr val="tx1"/>
                          </a:solidFill>
                          <a:effectLst/>
                          <a:latin typeface="+mn-lt"/>
                        </a:rPr>
                        <a:t> </a:t>
                      </a:r>
                      <a:r>
                        <a:rPr lang="en-US" sz="1000" b="0" i="0" u="none" strike="noStrike" dirty="0" err="1">
                          <a:solidFill>
                            <a:schemeClr val="tx1"/>
                          </a:solidFill>
                          <a:effectLst/>
                          <a:latin typeface="+mn-lt"/>
                        </a:rPr>
                        <a:t>Neishaboori</a:t>
                      </a: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March F2F</a:t>
                      </a:r>
                    </a:p>
                  </a:txBody>
                  <a:tcPr marL="9525" marR="9525" marT="9525" marB="0" anchor="ctr"/>
                </a:tc>
                <a:tc>
                  <a:txBody>
                    <a:bodyPr/>
                    <a:lstStyle/>
                    <a:p>
                      <a:pPr algn="ctr" rtl="0" fontAlgn="ctr"/>
                      <a:r>
                        <a:rPr lang="en-US" sz="1000" b="0" i="0" u="none" strike="noStrike" dirty="0">
                          <a:solidFill>
                            <a:schemeClr val="tx1"/>
                          </a:solidFill>
                          <a:effectLst/>
                          <a:latin typeface="+mn-lt"/>
                        </a:rPr>
                        <a:t>Pilot Tones</a:t>
                      </a:r>
                    </a:p>
                  </a:txBody>
                  <a:tcPr marL="9525" marR="9525" marT="9525" marB="0" anchor="ctr"/>
                </a:tc>
                <a:tc>
                  <a:txBody>
                    <a:bodyPr/>
                    <a:lstStyle/>
                    <a:p>
                      <a:pPr algn="ctr" rtl="0" fontAlgn="ctr"/>
                      <a:r>
                        <a:rPr lang="en-GB" sz="1000" kern="1200" dirty="0">
                          <a:solidFill>
                            <a:srgbClr val="0D0D0D"/>
                          </a:solidFill>
                          <a:effectLst/>
                          <a:latin typeface="+mn-lt"/>
                          <a:ea typeface="Times New Roman" panose="02020603050405020304" pitchFamily="18" charset="0"/>
                        </a:rPr>
                        <a:t>PHY</a:t>
                      </a: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47990209"/>
                  </a:ext>
                </a:extLst>
              </a:tr>
              <a:tr h="304707">
                <a:tc>
                  <a:txBody>
                    <a:bodyPr/>
                    <a:lstStyle/>
                    <a:p>
                      <a:pPr algn="ctr" rtl="0" fontAlgn="b"/>
                      <a:r>
                        <a:rPr lang="en-US" sz="1000" b="0" i="0" u="none" strike="noStrike" dirty="0">
                          <a:solidFill>
                            <a:schemeClr val="tx1"/>
                          </a:solidFill>
                          <a:effectLst/>
                          <a:latin typeface="+mn-lt"/>
                          <a:hlinkClick r:id="rId8"/>
                        </a:rPr>
                        <a:t>24/0031</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Deterministic Backoff</a:t>
                      </a:r>
                    </a:p>
                  </a:txBody>
                  <a:tcPr marL="9525" marR="9525" marT="9525" marB="0" anchor="b"/>
                </a:tc>
                <a:tc>
                  <a:txBody>
                    <a:bodyPr/>
                    <a:lstStyle/>
                    <a:p>
                      <a:pPr algn="ctr" rtl="0" fontAlgn="b"/>
                      <a:r>
                        <a:rPr lang="en-US" sz="1000" b="0" i="0" u="none" strike="noStrike" dirty="0">
                          <a:solidFill>
                            <a:schemeClr val="tx1"/>
                          </a:solidFill>
                          <a:effectLst/>
                          <a:latin typeface="+mn-lt"/>
                        </a:rPr>
                        <a:t>Menzo Wentink</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Channel Access</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9525" marR="9525" marT="9525" marB="0" anchor="ctr"/>
                </a:tc>
                <a:extLst>
                  <a:ext uri="{0D108BD9-81ED-4DB2-BD59-A6C34878D82A}">
                    <a16:rowId xmlns:a16="http://schemas.microsoft.com/office/drawing/2014/main" val="2028515828"/>
                  </a:ext>
                </a:extLst>
              </a:tr>
              <a:tr h="278505">
                <a:tc>
                  <a:txBody>
                    <a:bodyPr/>
                    <a:lstStyle/>
                    <a:p>
                      <a:pPr algn="ctr" rtl="0" fontAlgn="b"/>
                      <a:r>
                        <a:rPr lang="en-US" sz="1000" b="0" i="0" u="none" strike="noStrike" dirty="0">
                          <a:solidFill>
                            <a:srgbClr val="FF0000"/>
                          </a:solidFill>
                          <a:effectLst/>
                          <a:latin typeface="+mn-lt"/>
                          <a:hlinkClick r:id="rId9"/>
                        </a:rPr>
                        <a:t>24/41r0</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err="1">
                          <a:solidFill>
                            <a:schemeClr val="tx1"/>
                          </a:solidFill>
                          <a:effectLst/>
                          <a:latin typeface="+mn-lt"/>
                        </a:rPr>
                        <a:t>DPWiFi</a:t>
                      </a:r>
                      <a:r>
                        <a:rPr lang="en-US" sz="1000" b="0" i="0" u="none" strike="noStrike" dirty="0">
                          <a:solidFill>
                            <a:schemeClr val="tx1"/>
                          </a:solidFill>
                          <a:effectLst/>
                          <a:latin typeface="+mn-lt"/>
                        </a:rPr>
                        <a:t> MATLAB Validation</a:t>
                      </a:r>
                    </a:p>
                  </a:txBody>
                  <a:tcPr marL="9525" marR="9525" marT="9525" marB="0" anchor="b"/>
                </a:tc>
                <a:tc>
                  <a:txBody>
                    <a:bodyPr/>
                    <a:lstStyle/>
                    <a:p>
                      <a:pPr algn="ctr" rtl="0" fontAlgn="b"/>
                      <a:r>
                        <a:rPr lang="en-US" sz="1000" b="0" i="0" u="none" strike="noStrike" dirty="0">
                          <a:solidFill>
                            <a:schemeClr val="tx1"/>
                          </a:solidFill>
                          <a:effectLst/>
                          <a:latin typeface="+mn-lt"/>
                        </a:rPr>
                        <a:t>Carlos Rios</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MIMO</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973486371"/>
                  </a:ext>
                </a:extLst>
              </a:tr>
              <a:tr h="278505">
                <a:tc>
                  <a:txBody>
                    <a:bodyPr/>
                    <a:lstStyle/>
                    <a:p>
                      <a:pPr algn="ctr" rtl="0" fontAlgn="b"/>
                      <a:r>
                        <a:rPr lang="en-US" sz="1000" b="0" i="0" u="none" strike="noStrike" dirty="0">
                          <a:solidFill>
                            <a:srgbClr val="FF0000"/>
                          </a:solidFill>
                          <a:effectLst/>
                          <a:latin typeface="+mn-lt"/>
                          <a:hlinkClick r:id="rId10"/>
                        </a:rPr>
                        <a:t>24/0042</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Thoughts on Flexible Control frames</a:t>
                      </a:r>
                    </a:p>
                  </a:txBody>
                  <a:tcPr marL="9525" marR="9525" marT="9525" marB="0" anchor="b"/>
                </a:tc>
                <a:tc>
                  <a:txBody>
                    <a:bodyPr/>
                    <a:lstStyle/>
                    <a:p>
                      <a:pPr algn="ctr" rtl="0" fontAlgn="b"/>
                      <a:r>
                        <a:rPr lang="en-GB" sz="1000" kern="1200" dirty="0">
                          <a:solidFill>
                            <a:srgbClr val="000000"/>
                          </a:solidFill>
                          <a:effectLst/>
                          <a:latin typeface="+mn-lt"/>
                          <a:ea typeface="MS Gothic" panose="020B0609070205080204" pitchFamily="49" charset="-128"/>
                        </a:rPr>
                        <a:t>George Cherian</a:t>
                      </a: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Feedback</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9525" marR="9525" marT="9525" marB="0" anchor="ctr"/>
                </a:tc>
                <a:extLst>
                  <a:ext uri="{0D108BD9-81ED-4DB2-BD59-A6C34878D82A}">
                    <a16:rowId xmlns:a16="http://schemas.microsoft.com/office/drawing/2014/main" val="132966080"/>
                  </a:ext>
                </a:extLst>
              </a:tr>
              <a:tr h="278505">
                <a:tc>
                  <a:txBody>
                    <a:bodyPr/>
                    <a:lstStyle/>
                    <a:p>
                      <a:pPr algn="ctr" rtl="0" fontAlgn="b"/>
                      <a:r>
                        <a:rPr lang="en-US" sz="1000" b="0" i="0" u="none" strike="noStrike" dirty="0">
                          <a:solidFill>
                            <a:srgbClr val="FF0000"/>
                          </a:solidFill>
                          <a:effectLst/>
                          <a:latin typeface="+mn-lt"/>
                          <a:hlinkClick r:id="rId11"/>
                        </a:rPr>
                        <a:t>24/0050</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Coordinated Spatial Reuse Types</a:t>
                      </a:r>
                    </a:p>
                  </a:txBody>
                  <a:tcPr marL="9525" marR="9525" marT="9525" marB="0" anchor="b"/>
                </a:tc>
                <a:tc>
                  <a:txBody>
                    <a:bodyPr/>
                    <a:lstStyle/>
                    <a:p>
                      <a:pPr algn="ctr" rtl="0" fontAlgn="b"/>
                      <a:r>
                        <a:rPr lang="en-US" sz="1000" b="0" i="0" u="none" strike="noStrike" dirty="0">
                          <a:solidFill>
                            <a:schemeClr val="tx1"/>
                          </a:solidFill>
                          <a:effectLst/>
                          <a:latin typeface="+mn-lt"/>
                        </a:rPr>
                        <a:t>Hassan Omar</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C-SR</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9525" marR="9525" marT="9525" marB="0" anchor="ctr"/>
                </a:tc>
                <a:extLst>
                  <a:ext uri="{0D108BD9-81ED-4DB2-BD59-A6C34878D82A}">
                    <a16:rowId xmlns:a16="http://schemas.microsoft.com/office/drawing/2014/main" val="2071257898"/>
                  </a:ext>
                </a:extLst>
              </a:tr>
              <a:tr h="278505">
                <a:tc>
                  <a:txBody>
                    <a:bodyPr/>
                    <a:lstStyle/>
                    <a:p>
                      <a:pPr algn="ctr" rtl="0" fontAlgn="b"/>
                      <a:r>
                        <a:rPr lang="en-US" sz="1000" b="0" i="0" u="none" strike="noStrike" dirty="0">
                          <a:solidFill>
                            <a:srgbClr val="FF0000"/>
                          </a:solidFill>
                          <a:effectLst/>
                          <a:latin typeface="+mn-lt"/>
                          <a:hlinkClick r:id="rId12"/>
                        </a:rPr>
                        <a:t>24/0052</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Seamless Roaming details</a:t>
                      </a:r>
                    </a:p>
                  </a:txBody>
                  <a:tcPr marL="9525" marR="9525" marT="9525" marB="0" anchor="b"/>
                </a:tc>
                <a:tc>
                  <a:txBody>
                    <a:bodyPr/>
                    <a:lstStyle/>
                    <a:p>
                      <a:pPr algn="ctr" rtl="0" fontAlgn="b"/>
                      <a:r>
                        <a:rPr lang="en-US" sz="1000" b="0" i="0" u="none" strike="noStrike" dirty="0">
                          <a:solidFill>
                            <a:schemeClr val="tx1"/>
                          </a:solidFill>
                          <a:effectLst/>
                          <a:latin typeface="+mn-lt"/>
                        </a:rPr>
                        <a:t>Duncan Ho </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Roaming</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MAC</a:t>
                      </a:r>
                    </a:p>
                  </a:txBody>
                  <a:tcPr marL="9525" marR="9525" marT="9525" marB="0" anchor="ctr"/>
                </a:tc>
                <a:extLst>
                  <a:ext uri="{0D108BD9-81ED-4DB2-BD59-A6C34878D82A}">
                    <a16:rowId xmlns:a16="http://schemas.microsoft.com/office/drawing/2014/main" val="3068364410"/>
                  </a:ext>
                </a:extLst>
              </a:tr>
              <a:tr h="278505">
                <a:tc>
                  <a:txBody>
                    <a:bodyPr/>
                    <a:lstStyle/>
                    <a:p>
                      <a:pPr algn="ctr" rtl="0" fontAlgn="b"/>
                      <a:r>
                        <a:rPr lang="en-US" sz="1000" b="0" i="0" u="none" strike="noStrike" dirty="0">
                          <a:solidFill>
                            <a:srgbClr val="FF0000"/>
                          </a:solidFill>
                          <a:effectLst/>
                          <a:latin typeface="+mn-lt"/>
                        </a:rPr>
                        <a:t>24/0073</a:t>
                      </a:r>
                    </a:p>
                  </a:txBody>
                  <a:tcPr marL="9525" marR="9525" marT="9525" marB="0" anchor="b"/>
                </a:tc>
                <a:tc>
                  <a:txBody>
                    <a:bodyPr/>
                    <a:lstStyle/>
                    <a:p>
                      <a:pPr algn="l" rtl="0" fontAlgn="b"/>
                      <a:r>
                        <a:rPr lang="en-US" sz="1000" b="0" i="0" u="none" strike="noStrike" dirty="0">
                          <a:solidFill>
                            <a:schemeClr val="tx1"/>
                          </a:solidFill>
                          <a:effectLst/>
                          <a:latin typeface="+mn-lt"/>
                        </a:rPr>
                        <a:t> Thoughts on proxy SCS</a:t>
                      </a:r>
                    </a:p>
                  </a:txBody>
                  <a:tcPr marL="9525" marR="9525" marT="9525" marB="0" anchor="b"/>
                </a:tc>
                <a:tc>
                  <a:txBody>
                    <a:bodyPr/>
                    <a:lstStyle/>
                    <a:p>
                      <a:pPr algn="ctr" rtl="0" fontAlgn="b"/>
                      <a:r>
                        <a:rPr lang="en-US" sz="1000" b="0" i="0" u="none" strike="noStrike" dirty="0">
                          <a:solidFill>
                            <a:schemeClr val="tx1"/>
                          </a:solidFill>
                          <a:effectLst/>
                          <a:latin typeface="+mn-lt"/>
                        </a:rPr>
                        <a:t>Guogang Huang</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QoS</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4035129637"/>
                  </a:ext>
                </a:extLst>
              </a:tr>
            </a:tbl>
          </a:graphicData>
        </a:graphic>
      </p:graphicFrame>
    </p:spTree>
    <p:extLst>
      <p:ext uri="{BB962C8B-B14F-4D97-AF65-F5344CB8AC3E}">
        <p14:creationId xmlns:p14="http://schemas.microsoft.com/office/powerpoint/2010/main" val="4205713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January IEEE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https://touchpoint.eventsair.com/2024-jan-ieee-802-wireless-interim-session</a:t>
            </a:r>
            <a:r>
              <a:rPr lang="en-US" sz="2000"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792811706"/>
              </p:ext>
            </p:extLst>
          </p:nvPr>
        </p:nvGraphicFramePr>
        <p:xfrm>
          <a:off x="851217" y="1587465"/>
          <a:ext cx="7736268" cy="328718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none" strike="noStrike" dirty="0">
                          <a:solidFill>
                            <a:srgbClr val="FF0000"/>
                          </a:solidFill>
                          <a:effectLst/>
                          <a:latin typeface="+mn-lt"/>
                        </a:rPr>
                        <a:t>24/0074</a:t>
                      </a:r>
                    </a:p>
                  </a:txBody>
                  <a:tcPr marL="9525" marR="9525" marT="9525" marB="0" anchor="b"/>
                </a:tc>
                <a:tc>
                  <a:txBody>
                    <a:bodyPr/>
                    <a:lstStyle/>
                    <a:p>
                      <a:pPr algn="l" rtl="0" fontAlgn="b"/>
                      <a:r>
                        <a:rPr lang="en-US" sz="1000" b="0" i="0" u="none" strike="noStrike" dirty="0">
                          <a:solidFill>
                            <a:schemeClr val="tx1"/>
                          </a:solidFill>
                          <a:effectLst/>
                          <a:latin typeface="+mn-lt"/>
                        </a:rPr>
                        <a:t> Relay operation follow-up</a:t>
                      </a:r>
                    </a:p>
                  </a:txBody>
                  <a:tcPr marL="9525" marR="9525" marT="9525" marB="0" anchor="b"/>
                </a:tc>
                <a:tc>
                  <a:txBody>
                    <a:bodyPr/>
                    <a:lstStyle/>
                    <a:p>
                      <a:pPr algn="ctr" rtl="0" fontAlgn="b"/>
                      <a:r>
                        <a:rPr lang="en-US" sz="1000" b="0" i="0" u="none" strike="noStrike" dirty="0">
                          <a:solidFill>
                            <a:schemeClr val="tx1"/>
                          </a:solidFill>
                          <a:effectLst/>
                          <a:latin typeface="+mn-lt"/>
                        </a:rPr>
                        <a:t>Guogang Huang</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Relay</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1919138895"/>
                  </a:ext>
                </a:extLst>
              </a:tr>
              <a:tr h="278505">
                <a:tc>
                  <a:txBody>
                    <a:bodyPr/>
                    <a:lstStyle/>
                    <a:p>
                      <a:pPr algn="ctr" rtl="0" fontAlgn="b"/>
                      <a:r>
                        <a:rPr lang="en-US" sz="1000" b="0" i="0" u="none" strike="noStrike" dirty="0">
                          <a:solidFill>
                            <a:srgbClr val="FF0000"/>
                          </a:solidFill>
                          <a:effectLst/>
                          <a:latin typeface="+mn-lt"/>
                        </a:rPr>
                        <a:t>24/0078</a:t>
                      </a:r>
                    </a:p>
                  </a:txBody>
                  <a:tcPr marL="9525" marR="9525" marT="9525" marB="0" anchor="b"/>
                </a:tc>
                <a:tc>
                  <a:txBody>
                    <a:bodyPr/>
                    <a:lstStyle/>
                    <a:p>
                      <a:pPr algn="l" rtl="0" fontAlgn="b"/>
                      <a:r>
                        <a:rPr lang="en-US" sz="1000" b="0" i="0" u="none" strike="noStrike" dirty="0">
                          <a:solidFill>
                            <a:schemeClr val="tx1"/>
                          </a:solidFill>
                          <a:effectLst/>
                          <a:latin typeface="+mn-lt"/>
                        </a:rPr>
                        <a:t> A </a:t>
                      </a:r>
                      <a:r>
                        <a:rPr lang="en-US" sz="1000" b="0" i="0" u="none" strike="noStrike" dirty="0" err="1">
                          <a:solidFill>
                            <a:schemeClr val="tx1"/>
                          </a:solidFill>
                          <a:effectLst/>
                          <a:latin typeface="+mn-lt"/>
                        </a:rPr>
                        <a:t>dRU</a:t>
                      </a:r>
                      <a:r>
                        <a:rPr lang="en-US" sz="1000" b="0" i="0" u="none" strike="noStrike" dirty="0">
                          <a:solidFill>
                            <a:schemeClr val="tx1"/>
                          </a:solidFill>
                          <a:effectLst/>
                          <a:latin typeface="+mn-lt"/>
                        </a:rPr>
                        <a:t> Design Approach for 20 MHz</a:t>
                      </a:r>
                    </a:p>
                  </a:txBody>
                  <a:tcPr marL="9525" marR="9525" marT="9525" marB="0" anchor="b"/>
                </a:tc>
                <a:tc>
                  <a:txBody>
                    <a:bodyPr/>
                    <a:lstStyle/>
                    <a:p>
                      <a:pPr algn="ctr" rtl="0" fontAlgn="b"/>
                      <a:r>
                        <a:rPr lang="en-US" sz="1000" b="0" i="0" u="none" strike="noStrike" dirty="0">
                          <a:solidFill>
                            <a:schemeClr val="tx1"/>
                          </a:solidFill>
                          <a:effectLst/>
                          <a:latin typeface="+mn-lt"/>
                        </a:rPr>
                        <a:t>Thomas Handte</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DRU</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883746937"/>
                  </a:ext>
                </a:extLst>
              </a:tr>
              <a:tr h="304707">
                <a:tc>
                  <a:txBody>
                    <a:bodyPr/>
                    <a:lstStyle/>
                    <a:p>
                      <a:pPr algn="ctr" fontAlgn="b"/>
                      <a:r>
                        <a:rPr lang="en-US" sz="1000" b="0" i="0" u="none" strike="noStrike" dirty="0">
                          <a:solidFill>
                            <a:srgbClr val="FF0000"/>
                          </a:solidFill>
                          <a:effectLst/>
                          <a:latin typeface="+mn-lt"/>
                          <a:hlinkClick r:id="rId2"/>
                        </a:rPr>
                        <a:t>24/0083</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Smooth roaming follow up 2</a:t>
                      </a:r>
                    </a:p>
                  </a:txBody>
                  <a:tcPr marL="9525" marR="9525" marT="9525" marB="0" anchor="b"/>
                </a:tc>
                <a:tc>
                  <a:txBody>
                    <a:bodyPr/>
                    <a:lstStyle/>
                    <a:p>
                      <a:pPr algn="ctr" fontAlgn="b"/>
                      <a:r>
                        <a:rPr lang="en-US" sz="1000" b="0" i="0" u="none" strike="noStrike" dirty="0">
                          <a:solidFill>
                            <a:schemeClr val="tx1"/>
                          </a:solidFill>
                          <a:effectLst/>
                          <a:latin typeface="+mn-lt"/>
                        </a:rPr>
                        <a:t>Liwen Chu</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Roaming</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423152215"/>
                  </a:ext>
                </a:extLst>
              </a:tr>
              <a:tr h="304707">
                <a:tc>
                  <a:txBody>
                    <a:bodyPr/>
                    <a:lstStyle/>
                    <a:p>
                      <a:pPr algn="ctr" fontAlgn="b"/>
                      <a:r>
                        <a:rPr lang="en-US" sz="1000" b="0" i="0" u="none" strike="noStrike" dirty="0">
                          <a:solidFill>
                            <a:srgbClr val="FF0000"/>
                          </a:solidFill>
                          <a:effectLst/>
                          <a:latin typeface="+mn-lt"/>
                          <a:hlinkClick r:id="rId3"/>
                        </a:rPr>
                        <a:t>24/0084</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Considerations on Multi-AP Operation - Follow Up</a:t>
                      </a:r>
                    </a:p>
                  </a:txBody>
                  <a:tcPr marL="9525" marR="9525" marT="9525" marB="0" anchor="b"/>
                </a:tc>
                <a:tc>
                  <a:txBody>
                    <a:bodyPr/>
                    <a:lstStyle/>
                    <a:p>
                      <a:pPr algn="ctr" fontAlgn="b"/>
                      <a:r>
                        <a:rPr lang="en-US" sz="1000" b="0" i="0" u="none" strike="noStrike" dirty="0">
                          <a:solidFill>
                            <a:schemeClr val="tx1"/>
                          </a:solidFill>
                          <a:effectLst/>
                          <a:latin typeface="+mn-lt"/>
                        </a:rPr>
                        <a:t>Jiayi Zhang</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mn-lt"/>
                          <a:ea typeface="MS Gothic"/>
                          <a:cs typeface="+mn-cs"/>
                        </a:rPr>
                        <a:t>Pending</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MAP</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728537755"/>
                  </a:ext>
                </a:extLst>
              </a:tr>
              <a:tr h="304707">
                <a:tc>
                  <a:txBody>
                    <a:bodyPr/>
                    <a:lstStyle/>
                    <a:p>
                      <a:pPr algn="ctr" fontAlgn="b"/>
                      <a:r>
                        <a:rPr lang="en-US" sz="1000" b="0" i="0" u="none" strike="noStrike" dirty="0">
                          <a:solidFill>
                            <a:srgbClr val="FF0000"/>
                          </a:solidFill>
                          <a:effectLst/>
                          <a:latin typeface="+mn-lt"/>
                          <a:hlinkClick r:id="rId4"/>
                        </a:rPr>
                        <a:t>24/0086</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Multi-AP Coordination for STA (Re)Association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Jiayi Zhang</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MS Gothic"/>
                          <a:cs typeface="+mn-cs"/>
                        </a:rPr>
                        <a:t>Pending</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MAP</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1446600898"/>
                  </a:ext>
                </a:extLst>
              </a:tr>
              <a:tr h="304707">
                <a:tc>
                  <a:txBody>
                    <a:bodyPr/>
                    <a:lstStyle/>
                    <a:p>
                      <a:pPr algn="ctr" fontAlgn="b"/>
                      <a:r>
                        <a:rPr lang="en-US" sz="1000" b="0" i="0" u="none" strike="noStrike" dirty="0">
                          <a:solidFill>
                            <a:srgbClr val="FF0000"/>
                          </a:solidFill>
                          <a:effectLst/>
                          <a:latin typeface="+mn-lt"/>
                          <a:hlinkClick r:id="rId5"/>
                        </a:rPr>
                        <a:t>24/0088</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Maximizing Channel Bandwidth In Dense AP Deployments</a:t>
                      </a:r>
                    </a:p>
                  </a:txBody>
                  <a:tcPr marL="9525" marR="9525" marT="9525" marB="0" anchor="b"/>
                </a:tc>
                <a:tc>
                  <a:txBody>
                    <a:bodyPr/>
                    <a:lstStyle/>
                    <a:p>
                      <a:pPr algn="ctr" fontAlgn="b"/>
                      <a:r>
                        <a:rPr lang="en-US" sz="1000" b="0" i="0" u="none" strike="noStrike" dirty="0">
                          <a:solidFill>
                            <a:schemeClr val="tx1"/>
                          </a:solidFill>
                          <a:effectLst/>
                          <a:latin typeface="+mn-lt"/>
                        </a:rPr>
                        <a:t>Malcolm Smith</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MS Gothic"/>
                          <a:cs typeface="+mn-cs"/>
                        </a:rPr>
                        <a:t>Pending</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MAP</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634512535"/>
                  </a:ext>
                </a:extLst>
              </a:tr>
              <a:tr h="304707">
                <a:tc>
                  <a:txBody>
                    <a:bodyPr/>
                    <a:lstStyle/>
                    <a:p>
                      <a:pPr algn="ctr" fontAlgn="b"/>
                      <a:r>
                        <a:rPr lang="en-US" sz="1000" b="0" i="0" u="none" strike="noStrike" dirty="0">
                          <a:solidFill>
                            <a:srgbClr val="FF0000"/>
                          </a:solidFill>
                          <a:effectLst/>
                          <a:latin typeface="+mn-lt"/>
                          <a:hlinkClick r:id="rId6"/>
                        </a:rPr>
                        <a:t>24/0090</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Protected Low Latency Communications for MLO</a:t>
                      </a:r>
                    </a:p>
                  </a:txBody>
                  <a:tcPr marL="9525" marR="9525" marT="9525" marB="0" anchor="b"/>
                </a:tc>
                <a:tc>
                  <a:txBody>
                    <a:bodyPr/>
                    <a:lstStyle/>
                    <a:p>
                      <a:pPr algn="ctr" fontAlgn="b"/>
                      <a:r>
                        <a:rPr lang="en-US" sz="1000" b="0" i="0" u="none" strike="noStrike" dirty="0">
                          <a:solidFill>
                            <a:schemeClr val="tx1"/>
                          </a:solidFill>
                          <a:effectLst/>
                          <a:latin typeface="+mn-lt"/>
                        </a:rPr>
                        <a:t>Serhat Erkucuk</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mn-ea"/>
                          <a:cs typeface="+mn-cs"/>
                        </a:rPr>
                        <a:t>Pending</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Channel Access</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4191282085"/>
                  </a:ext>
                </a:extLst>
              </a:tr>
              <a:tr h="304707">
                <a:tc>
                  <a:txBody>
                    <a:bodyPr/>
                    <a:lstStyle/>
                    <a:p>
                      <a:pPr algn="ctr" fontAlgn="b"/>
                      <a:r>
                        <a:rPr lang="en-US" sz="1000" b="0" i="0" u="none" strike="noStrike" dirty="0">
                          <a:solidFill>
                            <a:srgbClr val="FF0000"/>
                          </a:solidFill>
                          <a:effectLst/>
                          <a:latin typeface="+mn-lt"/>
                          <a:hlinkClick r:id="rId7"/>
                        </a:rPr>
                        <a:t>24/0091</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Enhanced Scheduling Method for Low Latency Traffic – Follow Up</a:t>
                      </a:r>
                    </a:p>
                  </a:txBody>
                  <a:tcPr marL="9525" marR="9525" marT="9525" marB="0" anchor="b"/>
                </a:tc>
                <a:tc>
                  <a:txBody>
                    <a:bodyPr/>
                    <a:lstStyle/>
                    <a:p>
                      <a:pPr algn="ctr" fontAlgn="b"/>
                      <a:r>
                        <a:rPr lang="en-US" sz="1000" b="0" i="0" u="none" strike="noStrike" dirty="0">
                          <a:solidFill>
                            <a:schemeClr val="tx1"/>
                          </a:solidFill>
                          <a:effectLst/>
                          <a:latin typeface="+mn-lt"/>
                        </a:rPr>
                        <a:t>Serhat Erkucuk</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mn-ea"/>
                          <a:cs typeface="+mn-cs"/>
                        </a:rPr>
                        <a:t>Pending</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Preemption</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101673983"/>
                  </a:ext>
                </a:extLst>
              </a:tr>
              <a:tr h="304707">
                <a:tc>
                  <a:txBody>
                    <a:bodyPr/>
                    <a:lstStyle/>
                    <a:p>
                      <a:pPr algn="ctr" fontAlgn="b"/>
                      <a:r>
                        <a:rPr lang="en-US" sz="1000" b="0" i="0" u="none" strike="noStrike" dirty="0">
                          <a:solidFill>
                            <a:srgbClr val="FF0000"/>
                          </a:solidFill>
                          <a:effectLst/>
                          <a:latin typeface="+mn-lt"/>
                          <a:hlinkClick r:id="rId8"/>
                        </a:rPr>
                        <a:t>24/0093</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 C-TDMA NAV setting</a:t>
                      </a:r>
                    </a:p>
                  </a:txBody>
                  <a:tcPr marL="9525" marR="9525" marT="9525" marB="0" anchor="b"/>
                </a:tc>
                <a:tc>
                  <a:txBody>
                    <a:bodyPr/>
                    <a:lstStyle/>
                    <a:p>
                      <a:pPr algn="ctr" fontAlgn="b"/>
                      <a:r>
                        <a:rPr lang="en-US" sz="1000" b="0" i="0" u="none" strike="noStrike" dirty="0" err="1">
                          <a:solidFill>
                            <a:schemeClr val="tx1"/>
                          </a:solidFill>
                          <a:effectLst/>
                          <a:latin typeface="+mn-lt"/>
                        </a:rPr>
                        <a:t>Dibakar</a:t>
                      </a:r>
                      <a:r>
                        <a:rPr lang="en-US" sz="1000" b="0" i="0" u="none" strike="noStrike" dirty="0">
                          <a:solidFill>
                            <a:schemeClr val="tx1"/>
                          </a:solidFill>
                          <a:effectLst/>
                          <a:latin typeface="+mn-lt"/>
                        </a:rPr>
                        <a:t> Das</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C-TDMA</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2376908768"/>
                  </a:ext>
                </a:extLst>
              </a:tr>
              <a:tr h="304707">
                <a:tc>
                  <a:txBody>
                    <a:bodyPr/>
                    <a:lstStyle/>
                    <a:p>
                      <a:pPr algn="ctr" rtl="0" fontAlgn="b"/>
                      <a:r>
                        <a:rPr lang="en-US" sz="1000" b="0" i="0" u="none" strike="noStrike" dirty="0">
                          <a:solidFill>
                            <a:srgbClr val="FF0000"/>
                          </a:solidFill>
                          <a:effectLst/>
                          <a:latin typeface="+mn-lt"/>
                          <a:hlinkClick r:id="rId9"/>
                        </a:rPr>
                        <a:t>24/0094</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Probe-before-Talk and Unsolicited Unavailability Announcement for Co-ex Management</a:t>
                      </a:r>
                    </a:p>
                  </a:txBody>
                  <a:tcPr marL="9525" marR="9525" marT="9525" marB="0" anchor="b"/>
                </a:tc>
                <a:tc>
                  <a:txBody>
                    <a:bodyPr/>
                    <a:lstStyle/>
                    <a:p>
                      <a:pPr algn="ctr" rtl="0" fontAlgn="b"/>
                      <a:r>
                        <a:rPr lang="en-US" sz="1000" b="0" i="0" u="none" strike="noStrike" dirty="0">
                          <a:solidFill>
                            <a:schemeClr val="tx1"/>
                          </a:solidFill>
                          <a:effectLst/>
                          <a:latin typeface="+mn-lt"/>
                        </a:rPr>
                        <a:t>Qi Wang</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err="1">
                          <a:solidFill>
                            <a:schemeClr val="tx1"/>
                          </a:solidFill>
                          <a:effectLst/>
                          <a:latin typeface="+mn-lt"/>
                        </a:rPr>
                        <a:t>Coex</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509992269"/>
                  </a:ext>
                </a:extLst>
              </a:tr>
            </a:tbl>
          </a:graphicData>
        </a:graphic>
      </p:graphicFrame>
    </p:spTree>
    <p:extLst>
      <p:ext uri="{BB962C8B-B14F-4D97-AF65-F5344CB8AC3E}">
        <p14:creationId xmlns:p14="http://schemas.microsoft.com/office/powerpoint/2010/main" val="20145211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24880195"/>
              </p:ext>
            </p:extLst>
          </p:nvPr>
        </p:nvGraphicFramePr>
        <p:xfrm>
          <a:off x="851217" y="1587465"/>
          <a:ext cx="7736268" cy="315617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none" strike="noStrike" dirty="0">
                          <a:solidFill>
                            <a:srgbClr val="FF0000"/>
                          </a:solidFill>
                          <a:effectLst/>
                          <a:latin typeface="+mn-lt"/>
                          <a:hlinkClick r:id="rId2"/>
                        </a:rPr>
                        <a:t>24/0095</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Efficient Coordinated Spatial Reuse Follow Up</a:t>
                      </a:r>
                    </a:p>
                  </a:txBody>
                  <a:tcPr marL="9525" marR="9525" marT="9525" marB="0" anchor="b"/>
                </a:tc>
                <a:tc>
                  <a:txBody>
                    <a:bodyPr/>
                    <a:lstStyle/>
                    <a:p>
                      <a:pPr algn="ctr" rtl="0" fontAlgn="b"/>
                      <a:r>
                        <a:rPr lang="en-US" sz="1000" b="0" i="0" u="none" strike="noStrike" dirty="0">
                          <a:solidFill>
                            <a:schemeClr val="tx1"/>
                          </a:solidFill>
                          <a:effectLst/>
                          <a:latin typeface="+mn-lt"/>
                        </a:rPr>
                        <a:t>Leonardo </a:t>
                      </a:r>
                      <a:r>
                        <a:rPr lang="en-US" sz="1000" b="0" i="0" u="none" strike="noStrike" dirty="0" err="1">
                          <a:solidFill>
                            <a:schemeClr val="tx1"/>
                          </a:solidFill>
                          <a:effectLst/>
                          <a:latin typeface="+mn-lt"/>
                        </a:rPr>
                        <a:t>Lanante</a:t>
                      </a: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C-SR</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132966080"/>
                  </a:ext>
                </a:extLst>
              </a:tr>
              <a:tr h="278505">
                <a:tc>
                  <a:txBody>
                    <a:bodyPr/>
                    <a:lstStyle/>
                    <a:p>
                      <a:pPr algn="ctr" rtl="0" fontAlgn="b"/>
                      <a:r>
                        <a:rPr lang="en-US" sz="1000" b="0" i="0" u="none" strike="noStrike" dirty="0">
                          <a:solidFill>
                            <a:srgbClr val="FF0000"/>
                          </a:solidFill>
                          <a:effectLst/>
                          <a:latin typeface="+mn-lt"/>
                        </a:rPr>
                        <a:t>24/0097</a:t>
                      </a:r>
                    </a:p>
                  </a:txBody>
                  <a:tcPr marL="9525" marR="9525" marT="9525" marB="0" anchor="b"/>
                </a:tc>
                <a:tc>
                  <a:txBody>
                    <a:bodyPr/>
                    <a:lstStyle/>
                    <a:p>
                      <a:pPr algn="l" rtl="0" fontAlgn="b"/>
                      <a:r>
                        <a:rPr lang="en-US" sz="1000" b="0" i="0" u="none" strike="noStrike" dirty="0">
                          <a:solidFill>
                            <a:schemeClr val="tx1"/>
                          </a:solidFill>
                          <a:effectLst/>
                          <a:latin typeface="+mn-lt"/>
                        </a:rPr>
                        <a:t>AP Power Management - Follow up</a:t>
                      </a:r>
                    </a:p>
                  </a:txBody>
                  <a:tcPr marL="9525" marR="9525" marT="9525" marB="0" anchor="b"/>
                </a:tc>
                <a:tc>
                  <a:txBody>
                    <a:bodyPr/>
                    <a:lstStyle/>
                    <a:p>
                      <a:pPr algn="ctr" rtl="0" fontAlgn="b"/>
                      <a:r>
                        <a:rPr lang="en-US" sz="1000" b="0" i="0" u="none" strike="noStrike" dirty="0" err="1">
                          <a:solidFill>
                            <a:schemeClr val="tx1"/>
                          </a:solidFill>
                          <a:effectLst/>
                          <a:latin typeface="+mn-lt"/>
                        </a:rPr>
                        <a:t>Yongsen</a:t>
                      </a:r>
                      <a:r>
                        <a:rPr lang="en-US" sz="1000" b="0" i="0" u="none" strike="noStrike" dirty="0">
                          <a:solidFill>
                            <a:schemeClr val="tx1"/>
                          </a:solidFill>
                          <a:effectLst/>
                          <a:latin typeface="+mn-lt"/>
                        </a:rPr>
                        <a:t> Ma</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Power Save</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rtl="0" fontAlgn="b"/>
                      <a:r>
                        <a:rPr lang="en-US" sz="1000" b="0" i="0" u="none" strike="noStrike" dirty="0">
                          <a:solidFill>
                            <a:schemeClr val="tx1"/>
                          </a:solidFill>
                          <a:effectLst/>
                          <a:latin typeface="+mn-lt"/>
                          <a:hlinkClick r:id="rId3"/>
                        </a:rPr>
                        <a:t>24/0100</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Vendor Specific PHY </a:t>
                      </a:r>
                      <a:r>
                        <a:rPr lang="en-US" sz="1000" b="0" i="0" u="none" strike="noStrike" dirty="0" err="1">
                          <a:solidFill>
                            <a:schemeClr val="tx1"/>
                          </a:solidFill>
                          <a:effectLst/>
                          <a:latin typeface="+mn-lt"/>
                        </a:rPr>
                        <a:t>Signalling</a:t>
                      </a:r>
                      <a:endParaRPr lang="en-US" sz="1000" b="0" i="0" u="none" strike="noStrike" dirty="0">
                        <a:solidFill>
                          <a:schemeClr val="tx1"/>
                        </a:solidFill>
                        <a:effectLst/>
                        <a:latin typeface="+mn-lt"/>
                      </a:endParaRPr>
                    </a:p>
                  </a:txBody>
                  <a:tcPr marL="9525" marR="9525" marT="9525" marB="0" anchor="b"/>
                </a:tc>
                <a:tc>
                  <a:txBody>
                    <a:bodyPr/>
                    <a:lstStyle/>
                    <a:p>
                      <a:pPr algn="ctr" rtl="0" fontAlgn="b"/>
                      <a:r>
                        <a:rPr lang="en-US" sz="1000" b="0" i="0" u="none" strike="noStrike" dirty="0">
                          <a:solidFill>
                            <a:schemeClr val="tx1"/>
                          </a:solidFill>
                          <a:effectLst/>
                          <a:latin typeface="+mn-lt"/>
                        </a:rPr>
                        <a:t>Brian Hart</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Preamble</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2916324636"/>
                  </a:ext>
                </a:extLst>
              </a:tr>
              <a:tr h="278505">
                <a:tc>
                  <a:txBody>
                    <a:bodyPr/>
                    <a:lstStyle/>
                    <a:p>
                      <a:pPr algn="ctr" rtl="0" fontAlgn="b"/>
                      <a:r>
                        <a:rPr lang="en-US" sz="1000" b="0" i="0" u="none" strike="noStrike" dirty="0">
                          <a:solidFill>
                            <a:schemeClr val="tx1"/>
                          </a:solidFill>
                          <a:effectLst/>
                          <a:latin typeface="+mn-lt"/>
                          <a:hlinkClick r:id="rId4"/>
                        </a:rPr>
                        <a:t>24/0101</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MLD Roaming</a:t>
                      </a:r>
                    </a:p>
                  </a:txBody>
                  <a:tcPr marL="9525" marR="9525" marT="9525" marB="0" anchor="b"/>
                </a:tc>
                <a:tc>
                  <a:txBody>
                    <a:bodyPr/>
                    <a:lstStyle/>
                    <a:p>
                      <a:pPr algn="ctr" rtl="0" fontAlgn="b"/>
                      <a:r>
                        <a:rPr lang="en-US" sz="1000" b="0" i="0" u="none" strike="noStrike" dirty="0">
                          <a:solidFill>
                            <a:schemeClr val="tx1"/>
                          </a:solidFill>
                          <a:effectLst/>
                          <a:latin typeface="+mn-lt"/>
                        </a:rPr>
                        <a:t>Gabor </a:t>
                      </a:r>
                      <a:r>
                        <a:rPr lang="en-US" sz="1000" b="0" i="0" u="none" strike="noStrike" dirty="0" err="1">
                          <a:solidFill>
                            <a:schemeClr val="tx1"/>
                          </a:solidFill>
                          <a:effectLst/>
                          <a:latin typeface="+mn-lt"/>
                        </a:rPr>
                        <a:t>Bajko</a:t>
                      </a:r>
                      <a:endParaRPr lang="en-US" sz="1000" b="0" i="0" u="none" strike="noStrike" dirty="0">
                        <a:solidFill>
                          <a:schemeClr val="tx1"/>
                        </a:solidFill>
                        <a:effectLst/>
                        <a:latin typeface="+mn-lt"/>
                      </a:endParaRP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Roaming</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rtl="0" fontAlgn="b"/>
                      <a:r>
                        <a:rPr lang="en-US" sz="1000" b="0" i="0" u="none" strike="noStrike" dirty="0">
                          <a:solidFill>
                            <a:srgbClr val="FF0000"/>
                          </a:solidFill>
                          <a:effectLst/>
                          <a:latin typeface="+mn-lt"/>
                          <a:hlinkClick r:id="rId5"/>
                        </a:rPr>
                        <a:t>24/0102</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Multi-AP Coordinated Puncturing</a:t>
                      </a:r>
                    </a:p>
                  </a:txBody>
                  <a:tcPr marL="9525" marR="9525" marT="9525" marB="0" anchor="b"/>
                </a:tc>
                <a:tc>
                  <a:txBody>
                    <a:bodyPr/>
                    <a:lstStyle/>
                    <a:p>
                      <a:pPr algn="ctr" rtl="0" fontAlgn="b"/>
                      <a:r>
                        <a:rPr lang="en-US" sz="1000" b="0" i="0" u="none" strike="noStrike" dirty="0">
                          <a:solidFill>
                            <a:schemeClr val="tx1"/>
                          </a:solidFill>
                          <a:effectLst/>
                          <a:latin typeface="+mn-lt"/>
                        </a:rPr>
                        <a:t>Shawn Kim</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MAP-CMA</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3788129126"/>
                  </a:ext>
                </a:extLst>
              </a:tr>
              <a:tr h="278505">
                <a:tc>
                  <a:txBody>
                    <a:bodyPr/>
                    <a:lstStyle/>
                    <a:p>
                      <a:pPr algn="ctr" rtl="0" fontAlgn="b"/>
                      <a:r>
                        <a:rPr lang="en-US" sz="1000" b="0" i="0" u="none" strike="noStrike" dirty="0">
                          <a:solidFill>
                            <a:srgbClr val="FF0000"/>
                          </a:solidFill>
                          <a:effectLst/>
                          <a:latin typeface="+mn-lt"/>
                          <a:hlinkClick r:id="rId6"/>
                        </a:rPr>
                        <a:t>24/0103</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TXOP level preemption for Low latency application in 802.11bn</a:t>
                      </a:r>
                    </a:p>
                  </a:txBody>
                  <a:tcPr marL="9525" marR="9525" marT="9525" marB="0" anchor="b"/>
                </a:tc>
                <a:tc>
                  <a:txBody>
                    <a:bodyPr/>
                    <a:lstStyle/>
                    <a:p>
                      <a:pPr algn="ctr" rtl="0" fontAlgn="b"/>
                      <a:r>
                        <a:rPr lang="en-US" sz="1000" b="0" i="0" u="none" strike="noStrike" dirty="0">
                          <a:solidFill>
                            <a:schemeClr val="tx1"/>
                          </a:solidFill>
                          <a:effectLst/>
                          <a:latin typeface="+mn-lt"/>
                        </a:rPr>
                        <a:t>Juan Fang</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Preemption</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1893520416"/>
                  </a:ext>
                </a:extLst>
              </a:tr>
              <a:tr h="278505">
                <a:tc>
                  <a:txBody>
                    <a:bodyPr/>
                    <a:lstStyle/>
                    <a:p>
                      <a:pPr algn="ctr" rtl="0" fontAlgn="b"/>
                      <a:r>
                        <a:rPr lang="en-US" sz="1000" b="0" i="0" u="none" strike="noStrike" dirty="0">
                          <a:solidFill>
                            <a:schemeClr val="tx1"/>
                          </a:solidFill>
                          <a:effectLst/>
                          <a:latin typeface="+mn-lt"/>
                          <a:hlinkClick r:id="rId7"/>
                        </a:rPr>
                        <a:t>24/106</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Seamless Roaming Consideration</a:t>
                      </a:r>
                    </a:p>
                  </a:txBody>
                  <a:tcPr marL="9525" marR="9525" marT="9525" marB="0" anchor="b"/>
                </a:tc>
                <a:tc>
                  <a:txBody>
                    <a:bodyPr/>
                    <a:lstStyle/>
                    <a:p>
                      <a:pPr algn="ctr" rtl="0" fontAlgn="b"/>
                      <a:r>
                        <a:rPr lang="en-US" sz="1000" b="0" i="0" u="none" strike="noStrike" dirty="0">
                          <a:solidFill>
                            <a:schemeClr val="tx1"/>
                          </a:solidFill>
                          <a:effectLst/>
                          <a:latin typeface="+mn-lt"/>
                        </a:rPr>
                        <a:t>Hitoshi MORIOKA</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Roaming</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225296442"/>
                  </a:ext>
                </a:extLst>
              </a:tr>
              <a:tr h="278505">
                <a:tc>
                  <a:txBody>
                    <a:bodyPr/>
                    <a:lstStyle/>
                    <a:p>
                      <a:pPr algn="ctr" rtl="0" fontAlgn="b"/>
                      <a:r>
                        <a:rPr lang="en-US" sz="1000" b="0" i="0" u="none" strike="noStrike" dirty="0">
                          <a:solidFill>
                            <a:srgbClr val="FF0000"/>
                          </a:solidFill>
                          <a:effectLst/>
                          <a:latin typeface="+mn-lt"/>
                          <a:hlinkClick r:id="rId8"/>
                        </a:rPr>
                        <a:t>24/0107</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PHY Layer Interference Mitigation for Improved Reliability</a:t>
                      </a:r>
                    </a:p>
                  </a:txBody>
                  <a:tcPr marL="9525" marR="9525" marT="9525" marB="0" anchor="b"/>
                </a:tc>
                <a:tc>
                  <a:txBody>
                    <a:bodyPr/>
                    <a:lstStyle/>
                    <a:p>
                      <a:pPr algn="ctr" rtl="0" fontAlgn="b"/>
                      <a:r>
                        <a:rPr lang="en-US" sz="1000" b="0" i="0" u="none" strike="noStrike" dirty="0">
                          <a:solidFill>
                            <a:schemeClr val="tx1"/>
                          </a:solidFill>
                          <a:effectLst/>
                          <a:latin typeface="+mn-lt"/>
                        </a:rPr>
                        <a:t>Shimi Shilo</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Reliability</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2917868254"/>
                  </a:ext>
                </a:extLst>
              </a:tr>
              <a:tr h="278505">
                <a:tc>
                  <a:txBody>
                    <a:bodyPr/>
                    <a:lstStyle/>
                    <a:p>
                      <a:pPr algn="ctr" rtl="0" fontAlgn="b"/>
                      <a:r>
                        <a:rPr lang="en-US" sz="1000" b="0" i="0" u="none" strike="noStrike" dirty="0">
                          <a:solidFill>
                            <a:srgbClr val="FF0000"/>
                          </a:solidFill>
                          <a:effectLst/>
                          <a:latin typeface="+mn-lt"/>
                          <a:hlinkClick r:id="rId9"/>
                        </a:rPr>
                        <a:t>24/0108</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Triggered Beamforming in TGbn - Follow Up</a:t>
                      </a:r>
                    </a:p>
                  </a:txBody>
                  <a:tcPr marL="9525" marR="9525" marT="9525" marB="0" anchor="b"/>
                </a:tc>
                <a:tc>
                  <a:txBody>
                    <a:bodyPr/>
                    <a:lstStyle/>
                    <a:p>
                      <a:pPr algn="ctr" rtl="0" fontAlgn="b"/>
                      <a:r>
                        <a:rPr lang="en-US" sz="1000" b="0" i="0" u="none" strike="noStrike" dirty="0">
                          <a:solidFill>
                            <a:schemeClr val="tx1"/>
                          </a:solidFill>
                          <a:effectLst/>
                          <a:latin typeface="+mn-lt"/>
                        </a:rPr>
                        <a:t>Shimi Shilo</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Beamforming</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3684352251"/>
                  </a:ext>
                </a:extLst>
              </a:tr>
              <a:tr h="278505">
                <a:tc>
                  <a:txBody>
                    <a:bodyPr/>
                    <a:lstStyle/>
                    <a:p>
                      <a:pPr algn="ctr" rtl="0" fontAlgn="b"/>
                      <a:r>
                        <a:rPr lang="en-US" sz="1000" b="0" i="0" u="none" strike="noStrike" dirty="0">
                          <a:solidFill>
                            <a:srgbClr val="FF0000"/>
                          </a:solidFill>
                          <a:effectLst/>
                          <a:latin typeface="+mn-lt"/>
                          <a:hlinkClick r:id="rId10"/>
                        </a:rPr>
                        <a:t>24/0110</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Regarding MPDU Identification Issue in Cross Link Error Recovery</a:t>
                      </a:r>
                    </a:p>
                  </a:txBody>
                  <a:tcPr marL="9525" marR="9525" marT="9525" marB="0" anchor="b"/>
                </a:tc>
                <a:tc>
                  <a:txBody>
                    <a:bodyPr/>
                    <a:lstStyle/>
                    <a:p>
                      <a:pPr algn="ctr" rtl="0" fontAlgn="b"/>
                      <a:r>
                        <a:rPr lang="en-US" sz="1000" b="0" i="0" u="none" strike="noStrike" dirty="0">
                          <a:solidFill>
                            <a:schemeClr val="tx1"/>
                          </a:solidFill>
                          <a:effectLst/>
                          <a:latin typeface="+mn-lt"/>
                        </a:rPr>
                        <a:t>Juseong Moon</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Acknowledgment</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4042025671"/>
                  </a:ext>
                </a:extLst>
              </a:tr>
            </a:tbl>
          </a:graphicData>
        </a:graphic>
      </p:graphicFrame>
    </p:spTree>
    <p:extLst>
      <p:ext uri="{BB962C8B-B14F-4D97-AF65-F5344CB8AC3E}">
        <p14:creationId xmlns:p14="http://schemas.microsoft.com/office/powerpoint/2010/main" val="18231159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5988919"/>
              </p:ext>
            </p:extLst>
          </p:nvPr>
        </p:nvGraphicFramePr>
        <p:xfrm>
          <a:off x="851217" y="1587465"/>
          <a:ext cx="7736268" cy="349404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none" strike="noStrike" dirty="0">
                          <a:solidFill>
                            <a:srgbClr val="FF0000"/>
                          </a:solidFill>
                          <a:effectLst/>
                          <a:latin typeface="+mn-lt"/>
                          <a:hlinkClick r:id="rId2"/>
                        </a:rPr>
                        <a:t>24/0113</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Unequal Modulation in MIMO </a:t>
                      </a:r>
                      <a:r>
                        <a:rPr lang="en-US" sz="1000" b="0" i="0" u="none" strike="noStrike" dirty="0" err="1">
                          <a:solidFill>
                            <a:schemeClr val="tx1"/>
                          </a:solidFill>
                          <a:effectLst/>
                          <a:latin typeface="+mn-lt"/>
                        </a:rPr>
                        <a:t>TxBF</a:t>
                      </a:r>
                      <a:r>
                        <a:rPr lang="en-US" sz="1000" b="0" i="0" u="none" strike="noStrike" dirty="0">
                          <a:solidFill>
                            <a:schemeClr val="tx1"/>
                          </a:solidFill>
                          <a:effectLst/>
                          <a:latin typeface="+mn-lt"/>
                        </a:rPr>
                        <a:t> in 11bn</a:t>
                      </a:r>
                    </a:p>
                  </a:txBody>
                  <a:tcPr marL="9525" marR="9525" marT="9525" marB="0" anchor="b"/>
                </a:tc>
                <a:tc>
                  <a:txBody>
                    <a:bodyPr/>
                    <a:lstStyle/>
                    <a:p>
                      <a:pPr algn="ctr" rtl="0" fontAlgn="b"/>
                      <a:r>
                        <a:rPr lang="en-US" sz="1000" b="0" i="0" u="none" strike="noStrike" dirty="0">
                          <a:solidFill>
                            <a:schemeClr val="tx1"/>
                          </a:solidFill>
                          <a:effectLst/>
                          <a:latin typeface="+mn-lt"/>
                        </a:rPr>
                        <a:t>Alice Chen</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UEM</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4256329496"/>
                  </a:ext>
                </a:extLst>
              </a:tr>
              <a:tr h="278505">
                <a:tc>
                  <a:txBody>
                    <a:bodyPr/>
                    <a:lstStyle/>
                    <a:p>
                      <a:pPr algn="ctr" rtl="0" fontAlgn="b"/>
                      <a:r>
                        <a:rPr lang="en-US" sz="1000" b="0" i="0" u="none" strike="noStrike" dirty="0">
                          <a:solidFill>
                            <a:srgbClr val="FF0000"/>
                          </a:solidFill>
                          <a:effectLst/>
                          <a:latin typeface="+mn-lt"/>
                          <a:hlinkClick r:id="rId3"/>
                        </a:rPr>
                        <a:t>24/0114</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Thoughts on Power Control for CSR</a:t>
                      </a:r>
                    </a:p>
                  </a:txBody>
                  <a:tcPr marL="9525" marR="9525" marT="9525" marB="0" anchor="b"/>
                </a:tc>
                <a:tc>
                  <a:txBody>
                    <a:bodyPr/>
                    <a:lstStyle/>
                    <a:p>
                      <a:pPr algn="ctr" rtl="0" fontAlgn="b"/>
                      <a:r>
                        <a:rPr lang="en-US" sz="1000" b="0" i="0" u="none" strike="noStrike" dirty="0">
                          <a:solidFill>
                            <a:schemeClr val="tx1"/>
                          </a:solidFill>
                          <a:effectLst/>
                          <a:latin typeface="+mn-lt"/>
                        </a:rPr>
                        <a:t>Wook Bong Lee</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C-SR</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1750027652"/>
                  </a:ext>
                </a:extLst>
              </a:tr>
              <a:tr h="278505">
                <a:tc>
                  <a:txBody>
                    <a:bodyPr/>
                    <a:lstStyle/>
                    <a:p>
                      <a:pPr algn="ctr" rtl="0" fontAlgn="b"/>
                      <a:r>
                        <a:rPr lang="en-US" sz="1000" b="0" i="0" u="none" strike="noStrike" dirty="0">
                          <a:solidFill>
                            <a:srgbClr val="FF0000"/>
                          </a:solidFill>
                          <a:effectLst/>
                          <a:latin typeface="+mn-lt"/>
                          <a:hlinkClick r:id="rId4"/>
                        </a:rPr>
                        <a:t>24/0117</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Improved Tx Beamforming with UEQM</a:t>
                      </a:r>
                    </a:p>
                  </a:txBody>
                  <a:tcPr marL="9525" marR="9525" marT="9525" marB="0" anchor="b"/>
                </a:tc>
                <a:tc>
                  <a:txBody>
                    <a:bodyPr/>
                    <a:lstStyle/>
                    <a:p>
                      <a:pPr algn="ctr" rtl="0" fontAlgn="b"/>
                      <a:r>
                        <a:rPr lang="en-US" sz="1000" b="0" i="0" u="none" strike="noStrike" dirty="0">
                          <a:solidFill>
                            <a:schemeClr val="tx1"/>
                          </a:solidFill>
                          <a:effectLst/>
                          <a:latin typeface="+mn-lt"/>
                        </a:rPr>
                        <a:t>Ron Porat</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UEM</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611165792"/>
                  </a:ext>
                </a:extLst>
              </a:tr>
              <a:tr h="278505">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hlinkClick r:id="rId5"/>
                        </a:rPr>
                        <a:t>24/0119</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Enhanced HCCA for Controlled UHR Scenarios</a:t>
                      </a:r>
                    </a:p>
                  </a:txBody>
                  <a:tcPr marL="9525" marR="9525" marT="9525" marB="0" anchor="b"/>
                </a:tc>
                <a:tc>
                  <a:txBody>
                    <a:bodyPr/>
                    <a:lstStyle/>
                    <a:p>
                      <a:pPr algn="ctr" rtl="0" fontAlgn="b"/>
                      <a:r>
                        <a:rPr lang="en-US" sz="1000" b="0" i="0" u="none" strike="noStrike" dirty="0">
                          <a:solidFill>
                            <a:schemeClr val="tx1"/>
                          </a:solidFill>
                          <a:effectLst/>
                          <a:latin typeface="+mn-lt"/>
                        </a:rPr>
                        <a:t>Salvatore </a:t>
                      </a:r>
                      <a:r>
                        <a:rPr lang="en-US" sz="1000" b="0" i="0" u="none" strike="noStrike" dirty="0" err="1">
                          <a:solidFill>
                            <a:schemeClr val="tx1"/>
                          </a:solidFill>
                          <a:effectLst/>
                          <a:latin typeface="+mn-lt"/>
                        </a:rPr>
                        <a:t>Talarico</a:t>
                      </a: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Channel Access</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1448127981"/>
                  </a:ext>
                </a:extLst>
              </a:tr>
              <a:tr h="278505">
                <a:tc>
                  <a:txBody>
                    <a:bodyPr/>
                    <a:lstStyle/>
                    <a:p>
                      <a:pPr algn="ctr" rtl="0" fontAlgn="b"/>
                      <a:r>
                        <a:rPr lang="en-US" sz="1000" b="0" i="0" u="none" strike="noStrike" dirty="0">
                          <a:solidFill>
                            <a:srgbClr val="FF0000"/>
                          </a:solidFill>
                          <a:effectLst/>
                          <a:latin typeface="+mn-lt"/>
                          <a:hlinkClick r:id="rId6"/>
                        </a:rPr>
                        <a:t>24/0150</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TXOP for Relay communication in 11bn</a:t>
                      </a:r>
                    </a:p>
                  </a:txBody>
                  <a:tcPr marL="9525" marR="9525" marT="9525" marB="0" anchor="b"/>
                </a:tc>
                <a:tc>
                  <a:txBody>
                    <a:bodyPr/>
                    <a:lstStyle/>
                    <a:p>
                      <a:pPr algn="ctr" rtl="0" fontAlgn="b"/>
                      <a:r>
                        <a:rPr lang="en-US" sz="1000" b="0" i="0" u="none" strike="noStrike" dirty="0">
                          <a:solidFill>
                            <a:schemeClr val="tx1"/>
                          </a:solidFill>
                          <a:effectLst/>
                          <a:latin typeface="+mn-lt"/>
                        </a:rPr>
                        <a:t>Dongguk Lim</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Relay</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883746937"/>
                  </a:ext>
                </a:extLst>
              </a:tr>
              <a:tr h="304707">
                <a:tc gridSpan="6">
                  <a:txBody>
                    <a:bodyPr/>
                    <a:lstStyle/>
                    <a:p>
                      <a:pPr algn="ctr" fontAlgn="b"/>
                      <a:r>
                        <a:rPr lang="en-US" sz="1000" b="1" i="0" u="none" strike="noStrike" dirty="0">
                          <a:solidFill>
                            <a:schemeClr val="tx1"/>
                          </a:solidFill>
                          <a:effectLst/>
                          <a:latin typeface="+mn-lt"/>
                        </a:rPr>
                        <a:t>Submission Requests Received Past the Deadline</a:t>
                      </a:r>
                    </a:p>
                  </a:txBody>
                  <a:tcPr marL="9525" marR="9525" marT="9525" marB="0" anchor="b"/>
                </a:tc>
                <a:tc hMerge="1">
                  <a:txBody>
                    <a:bodyPr/>
                    <a:lstStyle/>
                    <a:p>
                      <a:pPr algn="l" fontAlgn="b"/>
                      <a:endParaRPr lang="en-US" sz="1000" b="0" i="0" u="none" strike="noStrike" dirty="0">
                        <a:solidFill>
                          <a:schemeClr val="tx1"/>
                        </a:solidFill>
                        <a:effectLst/>
                        <a:latin typeface="+mn-lt"/>
                      </a:endParaRPr>
                    </a:p>
                  </a:txBody>
                  <a:tcPr marL="9525" marR="9525" marT="9525" marB="0" anchor="b"/>
                </a:tc>
                <a:tc hMerge="1">
                  <a:txBody>
                    <a:bodyPr/>
                    <a:lstStyle/>
                    <a:p>
                      <a:pPr algn="ctr" fontAlgn="b"/>
                      <a:endParaRPr lang="en-US" sz="1000" b="0" i="0" u="none" strike="noStrike" dirty="0">
                        <a:solidFill>
                          <a:schemeClr val="tx1"/>
                        </a:solidFill>
                        <a:effectLst/>
                        <a:latin typeface="+mn-lt"/>
                      </a:endParaRPr>
                    </a:p>
                  </a:txBody>
                  <a:tcPr marL="9525" marR="9525" marT="9525" marB="0" anchor="b"/>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hMerge="1">
                  <a:txBody>
                    <a:bodyPr/>
                    <a:lstStyle/>
                    <a:p>
                      <a:pPr algn="ctr" rtl="0" fontAlgn="ctr"/>
                      <a:endParaRPr lang="en-US" sz="1000" b="0" i="0" u="none" strike="noStrike" dirty="0">
                        <a:solidFill>
                          <a:schemeClr val="tx1"/>
                        </a:solidFill>
                        <a:effectLst/>
                        <a:latin typeface="+mn-lt"/>
                      </a:endParaRPr>
                    </a:p>
                  </a:txBody>
                  <a:tcPr marL="9525" marR="9525" marT="9525" marB="0" anchor="ctr"/>
                </a:tc>
                <a:tc hMerge="1">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23152215"/>
                  </a:ext>
                </a:extLst>
              </a:tr>
              <a:tr h="304707">
                <a:tc>
                  <a:txBody>
                    <a:bodyPr/>
                    <a:lstStyle/>
                    <a:p>
                      <a:pPr algn="ctr" fontAlgn="b"/>
                      <a:r>
                        <a:rPr lang="en-US" sz="1000" b="0" i="0" u="none" strike="noStrike" dirty="0">
                          <a:solidFill>
                            <a:srgbClr val="FF0000"/>
                          </a:solidFill>
                          <a:effectLst/>
                          <a:latin typeface="+mn-lt"/>
                          <a:hlinkClick r:id="rId7"/>
                        </a:rPr>
                        <a:t>23/2078</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err="1">
                          <a:solidFill>
                            <a:schemeClr val="tx1"/>
                          </a:solidFill>
                          <a:effectLst/>
                          <a:latin typeface="+mn-lt"/>
                        </a:rPr>
                        <a:t>Coex</a:t>
                      </a:r>
                      <a:r>
                        <a:rPr lang="en-US" sz="1000" b="0" i="0" u="none" strike="noStrike" dirty="0">
                          <a:solidFill>
                            <a:schemeClr val="tx1"/>
                          </a:solidFill>
                          <a:effectLst/>
                          <a:latin typeface="+mn-lt"/>
                        </a:rPr>
                        <a:t> Enhancement for XR Use Cases</a:t>
                      </a:r>
                    </a:p>
                  </a:txBody>
                  <a:tcPr marL="9525" marR="9525" marT="9525" marB="0" anchor="b"/>
                </a:tc>
                <a:tc>
                  <a:txBody>
                    <a:bodyPr/>
                    <a:lstStyle/>
                    <a:p>
                      <a:pPr algn="ctr" fontAlgn="b"/>
                      <a:r>
                        <a:rPr lang="en-US" sz="1000" b="0" i="0" u="none" strike="noStrike" dirty="0">
                          <a:solidFill>
                            <a:schemeClr val="tx1"/>
                          </a:solidFill>
                          <a:effectLst/>
                          <a:latin typeface="+mn-lt"/>
                        </a:rPr>
                        <a:t>Guoqing Li </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Coexistence</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728537755"/>
                  </a:ext>
                </a:extLst>
              </a:tr>
              <a:tr h="304707">
                <a:tc>
                  <a:txBody>
                    <a:bodyPr/>
                    <a:lstStyle/>
                    <a:p>
                      <a:pPr algn="ctr" fontAlgn="b"/>
                      <a:r>
                        <a:rPr lang="en-US" sz="1000" b="0" i="0" u="none" strike="noStrike" dirty="0">
                          <a:solidFill>
                            <a:srgbClr val="FF0000"/>
                          </a:solidFill>
                          <a:effectLst/>
                          <a:latin typeface="+mn-lt"/>
                        </a:rPr>
                        <a:t>23/2152</a:t>
                      </a:r>
                    </a:p>
                  </a:txBody>
                  <a:tcPr marL="9525" marR="9525" marT="9525" marB="0" anchor="b"/>
                </a:tc>
                <a:tc>
                  <a:txBody>
                    <a:bodyPr/>
                    <a:lstStyle/>
                    <a:p>
                      <a:pPr algn="l" fontAlgn="b"/>
                      <a:r>
                        <a:rPr lang="en-US" sz="1000" b="0" i="0" u="none" strike="noStrike" dirty="0">
                          <a:solidFill>
                            <a:schemeClr val="tx1"/>
                          </a:solidFill>
                          <a:effectLst/>
                          <a:latin typeface="+mn-lt"/>
                        </a:rPr>
                        <a:t>UHR Mobility Improvement</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Yonggang Fang</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Roaming</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1446600898"/>
                  </a:ext>
                </a:extLst>
              </a:tr>
              <a:tr h="304707">
                <a:tc>
                  <a:txBody>
                    <a:bodyPr/>
                    <a:lstStyle/>
                    <a:p>
                      <a:pPr algn="ctr" fontAlgn="b"/>
                      <a:r>
                        <a:rPr lang="en-US" sz="1000" b="0" i="0" u="none" strike="noStrike" dirty="0">
                          <a:solidFill>
                            <a:srgbClr val="FF0000"/>
                          </a:solidFill>
                          <a:effectLst/>
                          <a:latin typeface="+mn-lt"/>
                        </a:rPr>
                        <a:t>24/0132</a:t>
                      </a:r>
                    </a:p>
                  </a:txBody>
                  <a:tcPr marL="9525" marR="9525" marT="9525" marB="0" anchor="b"/>
                </a:tc>
                <a:tc>
                  <a:txBody>
                    <a:bodyPr/>
                    <a:lstStyle/>
                    <a:p>
                      <a:pPr algn="l" fontAlgn="b"/>
                      <a:r>
                        <a:rPr lang="en-US" sz="1000" b="0" i="0" u="none" strike="noStrike" dirty="0">
                          <a:solidFill>
                            <a:schemeClr val="tx1"/>
                          </a:solidFill>
                          <a:effectLst/>
                          <a:latin typeface="+mn-lt"/>
                        </a:rPr>
                        <a:t>Preemptive access for UL low latency transmission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Yonggang Fang</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Preemption</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779529554"/>
                  </a:ext>
                </a:extLst>
              </a:tr>
              <a:tr h="304707">
                <a:tc>
                  <a:txBody>
                    <a:bodyPr/>
                    <a:lstStyle/>
                    <a:p>
                      <a:pPr algn="ctr" fontAlgn="b"/>
                      <a:r>
                        <a:rPr lang="en-US" sz="1000" b="0" i="0" u="none" strike="noStrike" dirty="0">
                          <a:solidFill>
                            <a:srgbClr val="FF0000"/>
                          </a:solidFill>
                          <a:effectLst/>
                          <a:latin typeface="+mn-lt"/>
                        </a:rPr>
                        <a:t>23/2153</a:t>
                      </a:r>
                    </a:p>
                  </a:txBody>
                  <a:tcPr marL="9525" marR="9525" marT="9525" marB="0" anchor="b"/>
                </a:tc>
                <a:tc>
                  <a:txBody>
                    <a:bodyPr/>
                    <a:lstStyle/>
                    <a:p>
                      <a:pPr algn="l" fontAlgn="b"/>
                      <a:r>
                        <a:rPr lang="en-US" sz="1000" b="0" i="0" u="none" strike="noStrike" dirty="0">
                          <a:solidFill>
                            <a:schemeClr val="tx1"/>
                          </a:solidFill>
                          <a:effectLst/>
                          <a:latin typeface="+mn-lt"/>
                        </a:rPr>
                        <a:t>UHR transmission reliability improvement</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Yonggang Fang</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488605471"/>
                  </a:ext>
                </a:extLst>
              </a:tr>
              <a:tr h="304707">
                <a:tc>
                  <a:txBody>
                    <a:bodyPr/>
                    <a:lstStyle/>
                    <a:p>
                      <a:pPr algn="ctr" fontAlgn="b"/>
                      <a:r>
                        <a:rPr lang="en-US" sz="1000" b="0" i="0" u="none" strike="noStrike" dirty="0">
                          <a:solidFill>
                            <a:srgbClr val="FF0000"/>
                          </a:solidFill>
                          <a:effectLst/>
                          <a:latin typeface="+mn-lt"/>
                        </a:rPr>
                        <a:t>24/0142</a:t>
                      </a:r>
                    </a:p>
                  </a:txBody>
                  <a:tcPr marL="9525" marR="9525" marT="9525" marB="0" anchor="b"/>
                </a:tc>
                <a:tc>
                  <a:txBody>
                    <a:bodyPr/>
                    <a:lstStyle/>
                    <a:p>
                      <a:pPr algn="l" fontAlgn="b"/>
                      <a:r>
                        <a:rPr lang="en-US" sz="1000" b="0" i="0" u="none" strike="noStrike" dirty="0">
                          <a:solidFill>
                            <a:schemeClr val="tx1"/>
                          </a:solidFill>
                          <a:effectLst/>
                          <a:latin typeface="+mn-lt"/>
                        </a:rPr>
                        <a:t>Residual Interference in CBF</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Dana </a:t>
                      </a:r>
                      <a:r>
                        <a:rPr lang="en-US" sz="1000" b="0" i="0" u="none" strike="noStrike" dirty="0" err="1">
                          <a:solidFill>
                            <a:schemeClr val="tx1"/>
                          </a:solidFill>
                          <a:effectLst/>
                          <a:latin typeface="+mn-lt"/>
                        </a:rPr>
                        <a:t>Ciochina</a:t>
                      </a: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CBF</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529437906"/>
                  </a:ext>
                </a:extLst>
              </a:tr>
            </a:tbl>
          </a:graphicData>
        </a:graphic>
      </p:graphicFrame>
    </p:spTree>
    <p:extLst>
      <p:ext uri="{BB962C8B-B14F-4D97-AF65-F5344CB8AC3E}">
        <p14:creationId xmlns:p14="http://schemas.microsoft.com/office/powerpoint/2010/main" val="37465007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(Pending SPs) - 1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04178851"/>
              </p:ext>
            </p:extLst>
          </p:nvPr>
        </p:nvGraphicFramePr>
        <p:xfrm>
          <a:off x="851217" y="1587465"/>
          <a:ext cx="7736268" cy="332000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066802">
                  <a:extLst>
                    <a:ext uri="{9D8B030D-6E8A-4147-A177-3AD203B41FA5}">
                      <a16:colId xmlns:a16="http://schemas.microsoft.com/office/drawing/2014/main" val="20002"/>
                    </a:ext>
                  </a:extLst>
                </a:gridCol>
                <a:gridCol w="9906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u="none" dirty="0">
                          <a:solidFill>
                            <a:schemeClr val="tx1"/>
                          </a:solidFill>
                          <a:effectLst/>
                          <a:latin typeface="+mn-lt"/>
                          <a:ea typeface="Times New Roman" panose="02020603050405020304" pitchFamily="18" charset="0"/>
                          <a:hlinkClick r:id="rId2"/>
                        </a:rPr>
                        <a:t>23/1871</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M-AP Coordinated Transmission framework</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Arik Klein</a:t>
                      </a:r>
                    </a:p>
                  </a:txBody>
                  <a:tcPr anchor="b"/>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2 SP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chemeClr val="tx1"/>
                          </a:solidFill>
                          <a:effectLst/>
                          <a:latin typeface="+mn-lt"/>
                          <a:ea typeface="MS Gothic" panose="020B0609070205080204" pitchFamily="49" charset="-128"/>
                        </a:rPr>
                        <a:t>MAP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372377046"/>
                  </a:ext>
                </a:extLst>
              </a:tr>
              <a:tr h="278505">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3"/>
                        </a:rPr>
                        <a:t>23/1888</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chemeClr val="tx1"/>
                          </a:solidFill>
                          <a:effectLst/>
                          <a:latin typeface="+mn-lt"/>
                          <a:ea typeface="MS Gothic" panose="020B0609070205080204" pitchFamily="49" charset="-128"/>
                        </a:rPr>
                        <a:t>MAC Header Protection - follow-up</a:t>
                      </a:r>
                      <a:endParaRPr lang="en-US" sz="100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Abhishek Patil</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1 SP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Header Security</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4"/>
                        </a:rPr>
                        <a:t>23/1908</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Seamless Roaming Procedure</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chemeClr val="tx1"/>
                          </a:solidFill>
                          <a:effectLst/>
                          <a:latin typeface="+mn-lt"/>
                          <a:ea typeface="MS Gothic" panose="020B0609070205080204" pitchFamily="49" charset="-128"/>
                        </a:rPr>
                        <a:t>Yelin Yoon</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1 SP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Roaming</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hlinkClick r:id="rId5"/>
                        </a:rPr>
                        <a:t>23/1914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Enhanced Security Considerations in UHR</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chemeClr val="tx1"/>
                          </a:solidFill>
                          <a:effectLst/>
                          <a:latin typeface="+mn-lt"/>
                          <a:ea typeface="MS Gothic" panose="020B0609070205080204" pitchFamily="49" charset="-128"/>
                        </a:rPr>
                        <a:t>SunHee</a:t>
                      </a:r>
                      <a:r>
                        <a:rPr lang="en-GB" sz="1000" kern="1200" dirty="0">
                          <a:solidFill>
                            <a:schemeClr val="tx1"/>
                          </a:solidFill>
                          <a:effectLst/>
                          <a:latin typeface="+mn-lt"/>
                          <a:ea typeface="MS Gothic" panose="020B0609070205080204" pitchFamily="49" charset="-128"/>
                        </a:rPr>
                        <a:t> Baek</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2 SP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Control Security</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u="none" dirty="0">
                          <a:solidFill>
                            <a:schemeClr val="tx1"/>
                          </a:solidFill>
                          <a:effectLst/>
                          <a:latin typeface="+mn-lt"/>
                          <a:ea typeface="Times New Roman" panose="02020603050405020304" pitchFamily="18" charset="0"/>
                          <a:hlinkClick r:id="rId6"/>
                        </a:rPr>
                        <a:t>23/1917</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Coordinated Spatial Reuse</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Jinyoung Chun</a:t>
                      </a:r>
                    </a:p>
                  </a:txBody>
                  <a:tcPr anchor="b"/>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4 SP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C-SR</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152660429"/>
                  </a:ext>
                </a:extLst>
              </a:tr>
              <a:tr h="304707">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7"/>
                        </a:rPr>
                        <a:t>23/1953</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Two Dimensional Resource Allocation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chemeClr val="tx1"/>
                          </a:solidFill>
                          <a:effectLst/>
                          <a:latin typeface="+mn-lt"/>
                          <a:ea typeface="MS Gothic" panose="020B0609070205080204" pitchFamily="49" charset="-128"/>
                        </a:rPr>
                        <a:t>Srinivas Kandala</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rPr>
                        <a:t>Pending 1 SP</a:t>
                      </a:r>
                    </a:p>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rPr>
                        <a:t>(TBC)</a:t>
                      </a:r>
                      <a:endParaRPr lang="en-US" sz="1000" u="none"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Preemption</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Joint</a:t>
                      </a:r>
                      <a:endParaRPr lang="en-US" sz="1000" dirty="0">
                        <a:solidFill>
                          <a:schemeClr val="tx1"/>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8"/>
                        </a:rPr>
                        <a:t>23/1954</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Two Dimensional A-PPDU</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chemeClr val="tx1"/>
                          </a:solidFill>
                          <a:effectLst/>
                          <a:latin typeface="+mn-lt"/>
                          <a:ea typeface="MS Gothic" panose="020B0609070205080204" pitchFamily="49" charset="-128"/>
                        </a:rPr>
                        <a:t>Srini Kandala</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rPr>
                        <a:t>Pending 1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u="none" kern="1200" dirty="0">
                          <a:solidFill>
                            <a:schemeClr val="tx1"/>
                          </a:solidFill>
                          <a:effectLst/>
                          <a:latin typeface="+mn-lt"/>
                          <a:ea typeface="MS Gothic" panose="020B0609070205080204" pitchFamily="49" charset="-128"/>
                        </a:rPr>
                        <a:t>(TBC)</a:t>
                      </a:r>
                      <a:endParaRPr lang="en-US" sz="1000" u="none"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Preemption</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Joint</a:t>
                      </a:r>
                      <a:endParaRPr lang="en-US" sz="1000" dirty="0">
                        <a:solidFill>
                          <a:schemeClr val="tx1"/>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GB" sz="1000" u="none" kern="1200" dirty="0">
                          <a:solidFill>
                            <a:srgbClr val="FF0000"/>
                          </a:solidFill>
                          <a:effectLst/>
                          <a:latin typeface="+mn-lt"/>
                          <a:ea typeface="MS Gothic" panose="020B0609070205080204" pitchFamily="49" charset="-128"/>
                          <a:hlinkClick r:id="rId9">
                            <a:extLst>
                              <a:ext uri="{A12FA001-AC4F-418D-AE19-62706E023703}">
                                <ahyp:hlinkClr xmlns:ahyp="http://schemas.microsoft.com/office/drawing/2018/hyperlinkcolor" val="tx"/>
                              </a:ext>
                            </a:extLst>
                          </a:hlinkClick>
                        </a:rPr>
                        <a:t>23/1836</a:t>
                      </a:r>
                      <a:endParaRPr lang="en-US" sz="1000" u="none"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FF0000"/>
                          </a:solidFill>
                          <a:effectLst/>
                          <a:latin typeface="+mn-lt"/>
                          <a:ea typeface="MS Gothic" panose="020B0609070205080204" pitchFamily="49" charset="-128"/>
                        </a:rPr>
                        <a:t>MAP security consideration</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FF0000"/>
                          </a:solidFill>
                          <a:effectLst/>
                          <a:latin typeface="+mn-lt"/>
                          <a:ea typeface="MS Gothic" panose="020B0609070205080204" pitchFamily="49" charset="-128"/>
                        </a:rPr>
                        <a:t>Jay Yang</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MS Gothic" panose="020B0609070205080204" pitchFamily="49" charset="-128"/>
                        </a:rPr>
                        <a:t>Deferred 1 SP</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MAP-Security</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Joint</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r>
                        <a:rPr lang="en-GB" sz="1000" u="none" kern="1200" dirty="0">
                          <a:solidFill>
                            <a:srgbClr val="FF0000"/>
                          </a:solidFill>
                          <a:effectLst/>
                          <a:latin typeface="+mn-lt"/>
                          <a:ea typeface="MS Gothic" panose="020B0609070205080204" pitchFamily="49" charset="-128"/>
                          <a:hlinkClick r:id="rId10">
                            <a:extLst>
                              <a:ext uri="{A12FA001-AC4F-418D-AE19-62706E023703}">
                                <ahyp:hlinkClr xmlns:ahyp="http://schemas.microsoft.com/office/drawing/2018/hyperlinkcolor" val="tx"/>
                              </a:ext>
                            </a:extLst>
                          </a:hlinkClick>
                        </a:rPr>
                        <a:t>23/1837</a:t>
                      </a:r>
                      <a:endParaRPr lang="en-US" sz="1000" u="none"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FF0000"/>
                          </a:solidFill>
                          <a:effectLst/>
                          <a:latin typeface="+mn-lt"/>
                          <a:ea typeface="MS Gothic" panose="020B0609070205080204" pitchFamily="49" charset="-128"/>
                        </a:rPr>
                        <a:t>MAP group set-up operation discussion</a:t>
                      </a:r>
                      <a:endParaRPr lang="en-US" sz="100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FF0000"/>
                          </a:solidFill>
                          <a:effectLst/>
                          <a:latin typeface="+mn-lt"/>
                          <a:ea typeface="MS Gothic" panose="020B0609070205080204" pitchFamily="49" charset="-128"/>
                        </a:rPr>
                        <a:t>Jay Yang</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u="none" kern="1200" dirty="0">
                          <a:solidFill>
                            <a:srgbClr val="FF0000"/>
                          </a:solidFill>
                          <a:effectLst/>
                          <a:latin typeface="+mn-lt"/>
                          <a:ea typeface="MS Gothic" panose="020B0609070205080204" pitchFamily="49" charset="-128"/>
                        </a:rPr>
                        <a:t>Deferred 1 SP</a:t>
                      </a:r>
                      <a:endParaRPr lang="en-US" sz="1000" u="non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MAP-Grouping</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Joint</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63738646"/>
                  </a:ext>
                </a:extLst>
              </a:tr>
              <a:tr h="278505">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11"/>
                        </a:rPr>
                        <a:t>23/2029</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Overview of Enterprise Policy and Goals</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chemeClr val="tx1"/>
                          </a:solidFill>
                          <a:effectLst/>
                          <a:latin typeface="+mn-lt"/>
                          <a:ea typeface="MS Gothic" panose="020B0609070205080204" pitchFamily="49" charset="-128"/>
                        </a:rPr>
                        <a:t>Brian Hart</a:t>
                      </a:r>
                      <a:endParaRPr lang="en-US" sz="100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MS Gothic" panose="020B0609070205080204" pitchFamily="49" charset="-128"/>
                        </a:rPr>
                        <a:t>Pending 1 SP</a:t>
                      </a: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Use and Req.</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Joint</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bl>
          </a:graphicData>
        </a:graphic>
      </p:graphicFrame>
    </p:spTree>
    <p:extLst>
      <p:ext uri="{BB962C8B-B14F-4D97-AF65-F5344CB8AC3E}">
        <p14:creationId xmlns:p14="http://schemas.microsoft.com/office/powerpoint/2010/main" val="27321033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(Pending SPs) - 2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626020546"/>
              </p:ext>
            </p:extLst>
          </p:nvPr>
        </p:nvGraphicFramePr>
        <p:xfrm>
          <a:off x="851217" y="1587465"/>
          <a:ext cx="7736268" cy="145893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066802">
                  <a:extLst>
                    <a:ext uri="{9D8B030D-6E8A-4147-A177-3AD203B41FA5}">
                      <a16:colId xmlns:a16="http://schemas.microsoft.com/office/drawing/2014/main" val="20002"/>
                    </a:ext>
                  </a:extLst>
                </a:gridCol>
                <a:gridCol w="9906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sng" strike="noStrike" dirty="0">
                          <a:solidFill>
                            <a:schemeClr val="tx1"/>
                          </a:solidFill>
                          <a:effectLst/>
                          <a:latin typeface="+mn-lt"/>
                          <a:hlinkClick r:id="rId2"/>
                        </a:rPr>
                        <a:t>23/1868</a:t>
                      </a:r>
                      <a:endParaRPr lang="en-US" sz="1000" b="0" i="0" u="sng"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Coordinated-Spatial-Reuse-Design</a:t>
                      </a:r>
                    </a:p>
                  </a:txBody>
                  <a:tcPr marL="9525" marR="9525" marT="9525" marB="0" anchor="b"/>
                </a:tc>
                <a:tc>
                  <a:txBody>
                    <a:bodyPr/>
                    <a:lstStyle/>
                    <a:p>
                      <a:pPr algn="ctr" rtl="0" fontAlgn="b"/>
                      <a:r>
                        <a:rPr lang="en-US" sz="1000" b="0" i="0" u="none" strike="noStrike" dirty="0">
                          <a:solidFill>
                            <a:schemeClr val="tx1"/>
                          </a:solidFill>
                          <a:effectLst/>
                          <a:latin typeface="+mn-lt"/>
                        </a:rPr>
                        <a:t>Jason Yuchen Guo </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MS Gothic" panose="020B0609070205080204" pitchFamily="49" charset="-128"/>
                        </a:rPr>
                        <a:t>Pending 1 SP</a:t>
                      </a: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C-SR</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algn="ctr" rtl="0" fontAlgn="b"/>
                      <a:r>
                        <a:rPr lang="en-US" sz="1000" b="0" i="0" u="sng" strike="noStrike" dirty="0">
                          <a:solidFill>
                            <a:srgbClr val="FF0000"/>
                          </a:solidFill>
                          <a:effectLst/>
                          <a:latin typeface="+mn-lt"/>
                          <a:hlinkClick r:id="rId3">
                            <a:extLst>
                              <a:ext uri="{A12FA001-AC4F-418D-AE19-62706E023703}">
                                <ahyp:hlinkClr xmlns:ahyp="http://schemas.microsoft.com/office/drawing/2018/hyperlinkcolor" val="tx"/>
                              </a:ext>
                            </a:extLst>
                          </a:hlinkClick>
                        </a:rPr>
                        <a:t>23/1980</a:t>
                      </a:r>
                      <a:endParaRPr lang="en-US" sz="1000" b="0" i="0" u="sng"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rgbClr val="FF0000"/>
                          </a:solidFill>
                          <a:effectLst/>
                          <a:latin typeface="+mn-lt"/>
                        </a:rPr>
                        <a:t>Coordinated AP-assisted Medium Synchronization Recovery - Follow Up</a:t>
                      </a:r>
                    </a:p>
                  </a:txBody>
                  <a:tcPr marL="9525" marR="9525" marT="9525" marB="0" anchor="b"/>
                </a:tc>
                <a:tc>
                  <a:txBody>
                    <a:bodyPr/>
                    <a:lstStyle/>
                    <a:p>
                      <a:pPr algn="ctr" rtl="0" fontAlgn="b"/>
                      <a:r>
                        <a:rPr lang="en-US" sz="1000" b="0" i="0" u="none" strike="noStrike" dirty="0">
                          <a:solidFill>
                            <a:srgbClr val="FF0000"/>
                          </a:solidFill>
                          <a:effectLst/>
                          <a:latin typeface="+mn-lt"/>
                        </a:rPr>
                        <a:t>Jiayi Zhang</a:t>
                      </a:r>
                    </a:p>
                  </a:txBody>
                  <a:tcPr marL="9525" marR="9525" marT="9525" marB="0" anchor="b"/>
                </a:tc>
                <a:tc>
                  <a:txBody>
                    <a:bodyPr/>
                    <a:lstStyle/>
                    <a:p>
                      <a:pPr algn="ctr" rtl="0" fontAlgn="ctr"/>
                      <a:r>
                        <a:rPr lang="en-US" sz="1000" b="0" i="0" u="none" strike="noStrike" dirty="0">
                          <a:solidFill>
                            <a:srgbClr val="FF0000"/>
                          </a:solidFill>
                          <a:effectLst/>
                          <a:latin typeface="+mn-lt"/>
                        </a:rPr>
                        <a:t>Deferred 1 SP</a:t>
                      </a:r>
                    </a:p>
                  </a:txBody>
                  <a:tcPr marL="9525" marR="9525" marT="9525" marB="0" anchor="ctr"/>
                </a:tc>
                <a:tc>
                  <a:txBody>
                    <a:bodyPr/>
                    <a:lstStyle/>
                    <a:p>
                      <a:pPr algn="ctr" rtl="0" fontAlgn="ctr"/>
                      <a:r>
                        <a:rPr lang="en-US" sz="1000" b="0" i="0" u="none" strike="noStrike" dirty="0">
                          <a:solidFill>
                            <a:srgbClr val="FF0000"/>
                          </a:solidFill>
                          <a:effectLst/>
                          <a:latin typeface="+mn-lt"/>
                        </a:rPr>
                        <a:t>MAP</a:t>
                      </a:r>
                    </a:p>
                  </a:txBody>
                  <a:tcPr marL="9525" marR="9525" marT="9525" marB="0" anchor="ctr"/>
                </a:tc>
                <a:tc>
                  <a:txBody>
                    <a:bodyPr/>
                    <a:lstStyle/>
                    <a:p>
                      <a:pPr algn="ctr" rtl="0" fontAlgn="ctr"/>
                      <a:r>
                        <a:rPr lang="en-US" sz="1000" b="0" i="0" u="none" strike="noStrike" dirty="0">
                          <a:solidFill>
                            <a:srgbClr val="FF0000"/>
                          </a:solidFill>
                          <a:effectLst/>
                          <a:latin typeface="+mn-lt"/>
                        </a:rPr>
                        <a:t>Joint</a:t>
                      </a:r>
                    </a:p>
                  </a:txBody>
                  <a:tcPr marL="9525" marR="9525" marT="9525" marB="0" anchor="ctr"/>
                </a:tc>
                <a:extLst>
                  <a:ext uri="{0D108BD9-81ED-4DB2-BD59-A6C34878D82A}">
                    <a16:rowId xmlns:a16="http://schemas.microsoft.com/office/drawing/2014/main" val="3788129126"/>
                  </a:ext>
                </a:extLst>
              </a:tr>
              <a:tr h="278505">
                <a:tc>
                  <a:txBody>
                    <a:bodyPr/>
                    <a:lstStyle/>
                    <a:p>
                      <a:pPr algn="ctr" rtl="0" fontAlgn="b"/>
                      <a:r>
                        <a:rPr lang="en-US" sz="1000" b="0" i="0" u="sng" strike="noStrike" dirty="0">
                          <a:solidFill>
                            <a:srgbClr val="FF0000"/>
                          </a:solidFill>
                          <a:effectLst/>
                          <a:latin typeface="+mn-lt"/>
                          <a:hlinkClick r:id="rId4">
                            <a:extLst>
                              <a:ext uri="{A12FA001-AC4F-418D-AE19-62706E023703}">
                                <ahyp:hlinkClr xmlns:ahyp="http://schemas.microsoft.com/office/drawing/2018/hyperlinkcolor" val="tx"/>
                              </a:ext>
                            </a:extLst>
                          </a:hlinkClick>
                        </a:rPr>
                        <a:t>23/1981</a:t>
                      </a:r>
                      <a:endParaRPr lang="en-US" sz="1000" b="0" i="0" u="sng"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rgbClr val="FF0000"/>
                          </a:solidFill>
                          <a:effectLst/>
                          <a:latin typeface="+mn-lt"/>
                        </a:rPr>
                        <a:t>Multi-Link based Multi-AP Coordination for Low-Latency Traffic - Follow Up</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rPr>
                        <a:t>Jiayi Zhang</a:t>
                      </a:r>
                    </a:p>
                  </a:txBody>
                  <a:tcPr marL="9525" marR="9525" marT="9525" marB="0" anchor="b"/>
                </a:tc>
                <a:tc>
                  <a:txBody>
                    <a:bodyPr/>
                    <a:lstStyle/>
                    <a:p>
                      <a:pPr algn="ctr" rtl="0" fontAlgn="ctr"/>
                      <a:r>
                        <a:rPr lang="en-US" sz="1000" b="0" i="0" u="none" strike="noStrike" dirty="0">
                          <a:solidFill>
                            <a:srgbClr val="FF0000"/>
                          </a:solidFill>
                          <a:effectLst/>
                          <a:latin typeface="+mn-lt"/>
                        </a:rPr>
                        <a:t>Deferred 1 SP</a:t>
                      </a:r>
                    </a:p>
                  </a:txBody>
                  <a:tcPr marL="9525" marR="9525" marT="9525" marB="0" anchor="ctr"/>
                </a:tc>
                <a:tc>
                  <a:txBody>
                    <a:bodyPr/>
                    <a:lstStyle/>
                    <a:p>
                      <a:pPr algn="ctr" rtl="0" fontAlgn="ctr"/>
                      <a:r>
                        <a:rPr lang="en-US" sz="1000" b="0" i="0" u="none" strike="noStrike" dirty="0">
                          <a:solidFill>
                            <a:srgbClr val="FF0000"/>
                          </a:solidFill>
                          <a:effectLst/>
                          <a:latin typeface="+mn-lt"/>
                        </a:rPr>
                        <a:t>MAP</a:t>
                      </a:r>
                    </a:p>
                  </a:txBody>
                  <a:tcPr marL="9525" marR="9525" marT="9525" marB="0" anchor="ctr"/>
                </a:tc>
                <a:tc>
                  <a:txBody>
                    <a:bodyPr/>
                    <a:lstStyle/>
                    <a:p>
                      <a:pPr algn="ctr" rtl="0" fontAlgn="ctr"/>
                      <a:r>
                        <a:rPr lang="en-US" sz="1000" b="0" i="0" u="none" strike="noStrike" dirty="0">
                          <a:solidFill>
                            <a:srgbClr val="FF0000"/>
                          </a:solidFill>
                          <a:effectLst/>
                          <a:latin typeface="+mn-lt"/>
                        </a:rPr>
                        <a:t>Joint</a:t>
                      </a:r>
                    </a:p>
                  </a:txBody>
                  <a:tcPr marL="9525" marR="9525" marT="9525" marB="0" anchor="ctr"/>
                </a:tc>
                <a:extLst>
                  <a:ext uri="{0D108BD9-81ED-4DB2-BD59-A6C34878D82A}">
                    <a16:rowId xmlns:a16="http://schemas.microsoft.com/office/drawing/2014/main" val="2917868254"/>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198813614"/>
                  </a:ext>
                </a:extLst>
              </a:tr>
            </a:tbl>
          </a:graphicData>
        </a:graphic>
      </p:graphicFrame>
    </p:spTree>
    <p:extLst>
      <p:ext uri="{BB962C8B-B14F-4D97-AF65-F5344CB8AC3E}">
        <p14:creationId xmlns:p14="http://schemas.microsoft.com/office/powerpoint/2010/main" val="8461084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US" altLang="en-US" sz="1800" dirty="0"/>
              <a:t>Summary from November 2023 meeting</a:t>
            </a:r>
          </a:p>
          <a:p>
            <a:pPr lvl="0">
              <a:lnSpc>
                <a:spcPct val="80000"/>
              </a:lnSpc>
              <a:buFont typeface="Arial" panose="020B0604020202020204" pitchFamily="34" charset="0"/>
              <a:buChar char="•"/>
            </a:pPr>
            <a:r>
              <a:rPr lang="en-US" altLang="en-US" sz="1800" dirty="0"/>
              <a:t>Approve TG minutes from November 2023</a:t>
            </a:r>
          </a:p>
          <a:p>
            <a:pPr>
              <a:lnSpc>
                <a:spcPct val="80000"/>
              </a:lnSpc>
              <a:buFont typeface="Arial" panose="020B0604020202020204" pitchFamily="34" charset="0"/>
              <a:buChar char="•"/>
            </a:pPr>
            <a:r>
              <a:rPr lang="en-US" altLang="en-US" sz="1800" dirty="0"/>
              <a:t>Final Call for ad-hoc chairs</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p:txBody>
          <a:bodyPr/>
          <a:lstStyle/>
          <a:p>
            <a:r>
              <a:rPr lang="en-US" dirty="0"/>
              <a:t>Summary from November 2023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p:txBody>
          <a:bodyPr/>
          <a:lstStyle/>
          <a:p>
            <a:pPr>
              <a:buFont typeface="Arial" panose="020B0604020202020204" pitchFamily="34" charset="0"/>
              <a:buChar char="•"/>
            </a:pPr>
            <a:r>
              <a:rPr lang="en-US" dirty="0"/>
              <a:t>Since the November plenary </a:t>
            </a:r>
          </a:p>
          <a:p>
            <a:pPr marL="800100" lvl="1" indent="-342900">
              <a:buFont typeface="Arial" panose="020B0604020202020204" pitchFamily="34" charset="0"/>
              <a:buChar char="•"/>
            </a:pPr>
            <a:r>
              <a:rPr lang="en-US" dirty="0"/>
              <a:t>Held 7 teleconferences between November and December 2023</a:t>
            </a:r>
          </a:p>
          <a:p>
            <a:pPr marL="1200150" lvl="2" indent="-285750">
              <a:buFont typeface="Arial" panose="020B0604020202020204" pitchFamily="34" charset="0"/>
              <a:buChar char="•"/>
            </a:pPr>
            <a:r>
              <a:rPr lang="en-US" dirty="0"/>
              <a:t>During which the group discussed 33 technical submissions</a:t>
            </a:r>
          </a:p>
          <a:p>
            <a:pPr marL="1657350" lvl="3" indent="-285750">
              <a:buFont typeface="Arial" panose="020B0604020202020204" pitchFamily="34" charset="0"/>
              <a:buChar char="•"/>
            </a:pPr>
            <a:r>
              <a:rPr lang="en-US" dirty="0"/>
              <a:t>Coordinated SR, Use Cases and Requirements, </a:t>
            </a:r>
          </a:p>
          <a:p>
            <a:pPr marL="1657350" lvl="3" indent="-285750">
              <a:buFont typeface="Arial" panose="020B0604020202020204" pitchFamily="34" charset="0"/>
              <a:buChar char="•"/>
            </a:pPr>
            <a:r>
              <a:rPr lang="en-US" dirty="0"/>
              <a:t>Multi AP, Relay, TXOP sharing, etc.</a:t>
            </a:r>
          </a:p>
          <a:p>
            <a:pPr marL="800100" lvl="1" indent="-342900">
              <a:buFont typeface="Arial" panose="020B0604020202020204" pitchFamily="34" charset="0"/>
              <a:buChar char="•"/>
            </a:pPr>
            <a:r>
              <a:rPr lang="en-US" dirty="0"/>
              <a:t>Opened call for nominations for MAC/PHY Ad-hoc chairs</a:t>
            </a:r>
          </a:p>
          <a:p>
            <a:pPr>
              <a:buFont typeface="Arial" panose="020B0604020202020204" pitchFamily="34" charset="0"/>
              <a:buChar char="•"/>
            </a:pPr>
            <a:r>
              <a:rPr lang="en-US" dirty="0"/>
              <a:t>Targets for the January interim</a:t>
            </a:r>
          </a:p>
          <a:p>
            <a:pPr marL="800100" lvl="1" indent="-342900">
              <a:buFont typeface="Arial" panose="020B0604020202020204" pitchFamily="34" charset="0"/>
              <a:buChar char="•"/>
            </a:pPr>
            <a:r>
              <a:rPr lang="en-US" dirty="0"/>
              <a:t>MAC/PHY ad-hoc chairs’ elections</a:t>
            </a:r>
          </a:p>
          <a:p>
            <a:pPr marL="800100" lvl="1" indent="-342900">
              <a:buFont typeface="Arial" panose="020B0604020202020204" pitchFamily="34" charset="0"/>
              <a:buChar char="•"/>
            </a:pPr>
            <a:r>
              <a:rPr lang="en-US" dirty="0"/>
              <a:t>Presentation of technical submissions</a:t>
            </a:r>
          </a:p>
          <a:p>
            <a:pPr marL="1200150" lvl="2" indent="-285750">
              <a:buFont typeface="Arial" panose="020B0604020202020204" pitchFamily="34" charset="0"/>
              <a:buChar char="•"/>
            </a:pPr>
            <a:r>
              <a:rPr lang="en-US" dirty="0"/>
              <a:t>96 pending submissions as of EOY 2023</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November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https://mentor.ieee.org/802.11/dcn/23/11-23-2075-</a:t>
            </a:r>
            <a:r>
              <a:rPr lang="en-US" sz="1800" dirty="0">
                <a:solidFill>
                  <a:srgbClr val="FF0000"/>
                </a:solidFill>
                <a:hlinkClick r:id="rId2">
                  <a:extLst>
                    <a:ext uri="{A12FA001-AC4F-418D-AE19-62706E023703}">
                      <ahyp:hlinkClr xmlns:ahyp="http://schemas.microsoft.com/office/drawing/2018/hyperlinkcolor" val="tx"/>
                    </a:ext>
                  </a:extLst>
                </a:hlinkClick>
              </a:rPr>
              <a:t>02</a:t>
            </a:r>
            <a:r>
              <a:rPr lang="en-US" sz="1800" dirty="0">
                <a:solidFill>
                  <a:srgbClr val="6B9F25"/>
                </a:solidFill>
                <a:hlinkClick r:id="rId2">
                  <a:extLst>
                    <a:ext uri="{A12FA001-AC4F-418D-AE19-62706E023703}">
                      <ahyp:hlinkClr xmlns:ahyp="http://schemas.microsoft.com/office/drawing/2018/hyperlinkcolor" val="tx"/>
                    </a:ext>
                  </a:extLst>
                </a:hlinkClick>
              </a:rPr>
              <a:t>-00bn-tgbn-november-2023-meeting-minutes.docx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Nov-Dec: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https://mentor.ieee.org/802.11/dcn/23/11-23-2204-</a:t>
            </a:r>
            <a:r>
              <a:rPr lang="en-US" sz="1800" dirty="0">
                <a:solidFill>
                  <a:srgbClr val="FF0000"/>
                </a:solidFill>
                <a:hlinkClick r:id="rId3">
                  <a:extLst>
                    <a:ext uri="{A12FA001-AC4F-418D-AE19-62706E023703}">
                      <ahyp:hlinkClr xmlns:ahyp="http://schemas.microsoft.com/office/drawing/2018/hyperlinkcolor" val="tx"/>
                    </a:ext>
                  </a:extLst>
                </a:hlinkClick>
              </a:rPr>
              <a:t>03</a:t>
            </a:r>
            <a:r>
              <a:rPr lang="en-US" sz="1800" dirty="0">
                <a:solidFill>
                  <a:srgbClr val="6B9F25"/>
                </a:solidFill>
                <a:hlinkClick r:id="rId3">
                  <a:extLst>
                    <a:ext uri="{A12FA001-AC4F-418D-AE19-62706E023703}">
                      <ahyp:hlinkClr xmlns:ahyp="http://schemas.microsoft.com/office/drawing/2018/hyperlinkcolor" val="tx"/>
                    </a:ext>
                  </a:extLst>
                </a:hlinkClick>
              </a:rPr>
              <a:t>-00bn-tgbn-november-december-2023-teleconference-minutes.docx</a:t>
            </a:r>
            <a:endParaRPr lang="en-US" sz="1800" dirty="0">
              <a:solidFill>
                <a:schemeClr val="tx1"/>
              </a:solidFill>
            </a:endParaRPr>
          </a:p>
          <a:p>
            <a:pPr marL="457200" lvl="1" indent="0"/>
            <a:endParaRPr lang="en-US" sz="1800" dirty="0"/>
          </a:p>
          <a:p>
            <a:r>
              <a:rPr lang="en-US" sz="1800" dirty="0"/>
              <a:t>Move: Yusuke </a:t>
            </a:r>
            <a:r>
              <a:rPr lang="en-US" sz="1800" dirty="0" err="1"/>
              <a:t>Asai</a:t>
            </a:r>
            <a:r>
              <a:rPr lang="en-US" sz="1800" dirty="0"/>
              <a:t>			Second: </a:t>
            </a:r>
            <a:r>
              <a:rPr lang="en-US" sz="1800" dirty="0" err="1"/>
              <a:t>Yanchun</a:t>
            </a:r>
            <a:r>
              <a:rPr lang="en-US" sz="1800" dirty="0"/>
              <a:t> Li</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DC85-E89F-5B65-0CA2-A439946F2818}"/>
              </a:ext>
            </a:extLst>
          </p:cNvPr>
          <p:cNvSpPr>
            <a:spLocks noGrp="1"/>
          </p:cNvSpPr>
          <p:nvPr>
            <p:ph type="title"/>
          </p:nvPr>
        </p:nvSpPr>
        <p:spPr>
          <a:xfrm>
            <a:off x="685800" y="685800"/>
            <a:ext cx="7770813" cy="1065213"/>
          </a:xfrm>
        </p:spPr>
        <p:txBody>
          <a:bodyPr/>
          <a:lstStyle/>
          <a:p>
            <a:r>
              <a:rPr lang="en-US" dirty="0"/>
              <a:t>Final Call for TGbn ad-hoc chairs</a:t>
            </a:r>
          </a:p>
        </p:txBody>
      </p:sp>
      <p:sp>
        <p:nvSpPr>
          <p:cNvPr id="3" name="Content Placeholder 2">
            <a:extLst>
              <a:ext uri="{FF2B5EF4-FFF2-40B4-BE49-F238E27FC236}">
                <a16:creationId xmlns:a16="http://schemas.microsoft.com/office/drawing/2014/main" id="{09FACBBB-F323-999C-C847-ACC3CF5DD8C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Final Call for TGbn ad-hoc chairs nominations</a:t>
            </a:r>
          </a:p>
          <a:p>
            <a:pPr marL="800100" lvl="1" indent="-342900">
              <a:buFont typeface="Arial" panose="020B0604020202020204" pitchFamily="34" charset="0"/>
              <a:buChar char="•"/>
            </a:pPr>
            <a:r>
              <a:rPr lang="en-US" b="1" dirty="0"/>
              <a:t>PHY ad-hoc chairs candidates</a:t>
            </a:r>
          </a:p>
          <a:p>
            <a:pPr marL="1200150" lvl="2" indent="-342900">
              <a:buFont typeface="Arial" panose="020B0604020202020204" pitchFamily="34" charset="0"/>
              <a:buChar char="•"/>
            </a:pPr>
            <a:r>
              <a:rPr lang="en-US" dirty="0"/>
              <a:t>Dongguk Lim, Sigurd Schelstraete, Tianyu Wu</a:t>
            </a:r>
          </a:p>
          <a:p>
            <a:pPr marL="800100" lvl="1" indent="-342900">
              <a:buFont typeface="Arial" panose="020B0604020202020204" pitchFamily="34" charset="0"/>
              <a:buChar char="•"/>
            </a:pPr>
            <a:r>
              <a:rPr lang="en-US" b="1" dirty="0"/>
              <a:t>MAC ad-hoc chairs candidates</a:t>
            </a:r>
          </a:p>
          <a:p>
            <a:pPr marL="1200150" lvl="2" indent="-342900">
              <a:buFont typeface="Arial" panose="020B0604020202020204" pitchFamily="34" charset="0"/>
              <a:buChar char="•"/>
            </a:pPr>
            <a:r>
              <a:rPr lang="en-US" dirty="0"/>
              <a:t>Xiaofei Wang, Srinivas Kandala, Jeongki Kim</a:t>
            </a:r>
          </a:p>
          <a:p>
            <a:pPr marL="400050">
              <a:buFont typeface="Arial" panose="020B0604020202020204" pitchFamily="34" charset="0"/>
              <a:buChar char="•"/>
            </a:pPr>
            <a:endParaRPr lang="en-US" dirty="0"/>
          </a:p>
          <a:p>
            <a:pPr marL="400050">
              <a:buFont typeface="Arial" panose="020B0604020202020204" pitchFamily="34" charset="0"/>
              <a:buChar char="•"/>
            </a:pPr>
            <a:r>
              <a:rPr lang="en-US" dirty="0"/>
              <a:t>Nomination window is closed.</a:t>
            </a:r>
          </a:p>
          <a:p>
            <a:pPr marL="1200150" lvl="2" indent="-285750">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D8063087-CD16-A696-4806-62D2F03B1C6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7B9A38CC-CEC3-ED0D-8969-A004F5709D4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687DD8A-3727-344A-FF12-9DB780057CB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14043862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 Coordinated Medium Access</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23/1887</a:t>
            </a:r>
            <a:r>
              <a:rPr lang="en-US" sz="1400" b="0" dirty="0">
                <a:solidFill>
                  <a:srgbClr val="00B050"/>
                </a:solidFill>
              </a:rPr>
              <a:t> Coordinated Medium Access for Multi-AP Deployments 	Giovanni </a:t>
            </a:r>
            <a:r>
              <a:rPr lang="en-US" sz="1400" b="0" dirty="0" err="1">
                <a:solidFill>
                  <a:srgbClr val="00B050"/>
                </a:solidFill>
              </a:rPr>
              <a:t>Chisci</a:t>
            </a:r>
            <a:endParaRPr lang="en-US" sz="1400" b="0" dirty="0">
              <a:solidFill>
                <a:srgbClr val="00B050"/>
              </a:solidFill>
            </a:endParaRPr>
          </a:p>
          <a:p>
            <a:pPr>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23/1973</a:t>
            </a:r>
            <a:r>
              <a:rPr lang="en-US" sz="1400" b="0" dirty="0">
                <a:solidFill>
                  <a:srgbClr val="00B050"/>
                </a:solidFill>
              </a:rPr>
              <a:t> Discussion on UHR enhanced channel access 			</a:t>
            </a:r>
            <a:r>
              <a:rPr lang="en-US" sz="1400" b="0" dirty="0" err="1">
                <a:solidFill>
                  <a:srgbClr val="00B050"/>
                </a:solidFill>
              </a:rPr>
              <a:t>Yanchun</a:t>
            </a:r>
            <a:r>
              <a:rPr lang="en-US" sz="1400" b="0" dirty="0">
                <a:solidFill>
                  <a:srgbClr val="00B050"/>
                </a:solidFill>
              </a:rPr>
              <a:t> Li</a:t>
            </a:r>
          </a:p>
          <a:p>
            <a:pP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23/2186</a:t>
            </a:r>
            <a:r>
              <a:rPr lang="en-US" sz="1400" b="0" dirty="0">
                <a:solidFill>
                  <a:srgbClr val="00B050"/>
                </a:solidFill>
              </a:rPr>
              <a:t>  MAP coordination for DFS channel 				Jay Yang</a:t>
            </a:r>
          </a:p>
          <a:p>
            <a:pPr>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23/1895</a:t>
            </a:r>
            <a:r>
              <a:rPr lang="en-US" sz="1400" dirty="0">
                <a:solidFill>
                  <a:srgbClr val="00B050"/>
                </a:solidFill>
              </a:rPr>
              <a:t> </a:t>
            </a:r>
            <a:r>
              <a:rPr lang="en-US" sz="1400" b="0" i="0" u="none" strike="noStrike" dirty="0">
                <a:solidFill>
                  <a:srgbClr val="00B050"/>
                </a:solidFill>
                <a:effectLst/>
              </a:rPr>
              <a:t>C-TDMA frame sequence</a:t>
            </a:r>
            <a:r>
              <a:rPr lang="en-US" sz="1400" dirty="0">
                <a:solidFill>
                  <a:srgbClr val="00B050"/>
                </a:solidFill>
              </a:rPr>
              <a:t> 						</a:t>
            </a:r>
            <a:r>
              <a:rPr lang="en-US" sz="1400" b="0" i="0" u="none" strike="noStrike" dirty="0">
                <a:solidFill>
                  <a:srgbClr val="00B050"/>
                </a:solidFill>
                <a:effectLst/>
              </a:rPr>
              <a:t>Abhishek Patil</a:t>
            </a:r>
            <a:endParaRPr lang="en-US" sz="1400" dirty="0">
              <a:solidFill>
                <a:srgbClr val="00B050"/>
              </a:solidFill>
            </a:endParaRPr>
          </a:p>
          <a:p>
            <a:pPr>
              <a:buFont typeface="Arial" panose="020B0604020202020204" pitchFamily="34" charset="0"/>
              <a:buChar char="•"/>
            </a:pPr>
            <a:r>
              <a:rPr lang="en-US" sz="1400" b="0" i="0" u="sng"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23/1912</a:t>
            </a:r>
            <a:r>
              <a:rPr lang="en-US" sz="1400" dirty="0">
                <a:solidFill>
                  <a:schemeClr val="bg1">
                    <a:lumMod val="65000"/>
                  </a:schemeClr>
                </a:solidFill>
              </a:rPr>
              <a:t> </a:t>
            </a:r>
            <a:r>
              <a:rPr lang="en-US" sz="1400" b="0" i="0" u="none" strike="noStrike" dirty="0">
                <a:solidFill>
                  <a:schemeClr val="bg1">
                    <a:lumMod val="65000"/>
                  </a:schemeClr>
                </a:solidFill>
                <a:effectLst/>
              </a:rPr>
              <a:t>Coordinated TDMA Procedure</a:t>
            </a:r>
            <a:r>
              <a:rPr lang="en-US" sz="1400" dirty="0">
                <a:solidFill>
                  <a:schemeClr val="bg1">
                    <a:lumMod val="65000"/>
                  </a:schemeClr>
                </a:solidFill>
              </a:rPr>
              <a:t> 					</a:t>
            </a:r>
            <a:r>
              <a:rPr lang="en-US" sz="1400" b="0" i="0" u="none" strike="noStrike" dirty="0" err="1">
                <a:solidFill>
                  <a:schemeClr val="bg1">
                    <a:lumMod val="65000"/>
                  </a:schemeClr>
                </a:solidFill>
                <a:effectLst/>
              </a:rPr>
              <a:t>GeonHwan</a:t>
            </a:r>
            <a:r>
              <a:rPr lang="en-US" sz="1400" b="0" i="0" u="none" strike="noStrike" dirty="0">
                <a:solidFill>
                  <a:schemeClr val="bg1">
                    <a:lumMod val="65000"/>
                  </a:schemeClr>
                </a:solidFill>
                <a:effectLst/>
              </a:rPr>
              <a:t> Kim</a:t>
            </a:r>
          </a:p>
          <a:p>
            <a:pPr>
              <a:buFont typeface="Arial" panose="020B0604020202020204" pitchFamily="34" charset="0"/>
              <a:buChar char="•"/>
            </a:pPr>
            <a:r>
              <a:rPr lang="en-US" sz="1400" b="0" i="0" u="none" strike="noStrike"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23/2212</a:t>
            </a:r>
            <a:r>
              <a:rPr lang="en-US" sz="1400" b="0" i="0" u="none" strike="noStrike" kern="1200" dirty="0">
                <a:solidFill>
                  <a:schemeClr val="bg1">
                    <a:lumMod val="65000"/>
                  </a:schemeClr>
                </a:solidFill>
                <a:effectLst/>
                <a:ea typeface="Times New Roman" panose="02020603050405020304" pitchFamily="18" charset="0"/>
              </a:rPr>
              <a:t> R-TWT-protection-in-11bn 						</a:t>
            </a:r>
            <a:r>
              <a:rPr lang="en-US" sz="1400" b="0" i="0" u="none" strike="noStrike" kern="1200" dirty="0" err="1">
                <a:solidFill>
                  <a:schemeClr val="bg1">
                    <a:lumMod val="65000"/>
                  </a:schemeClr>
                </a:solidFill>
                <a:effectLst/>
                <a:ea typeface="Times New Roman" panose="02020603050405020304" pitchFamily="18" charset="0"/>
              </a:rPr>
              <a:t>Xiangxin</a:t>
            </a:r>
            <a:r>
              <a:rPr lang="en-US" sz="1400" b="0" i="0" u="none" strike="noStrike" kern="1200" dirty="0">
                <a:solidFill>
                  <a:schemeClr val="bg1">
                    <a:lumMod val="65000"/>
                  </a:schemeClr>
                </a:solidFill>
                <a:effectLst/>
                <a:ea typeface="Times New Roman" panose="02020603050405020304" pitchFamily="18" charset="0"/>
              </a:rPr>
              <a:t> Gu</a:t>
            </a:r>
            <a:endParaRPr lang="en-US" sz="1400" b="0" i="0" u="none" strike="noStrike" dirty="0">
              <a:solidFill>
                <a:schemeClr val="bg1">
                  <a:lumMod val="65000"/>
                </a:schemeClr>
              </a:solidFill>
              <a:effectLst/>
            </a:endParaRPr>
          </a:p>
          <a:p>
            <a:pPr>
              <a:buFont typeface="Arial" panose="020B0604020202020204" pitchFamily="34" charset="0"/>
              <a:buChar char="•"/>
            </a:pPr>
            <a:r>
              <a:rPr lang="en-GB" sz="1400" b="0" i="0" u="none" strike="sngStrike" kern="1200" dirty="0">
                <a:solidFill>
                  <a:srgbClr val="FF000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23/1836</a:t>
            </a:r>
            <a:r>
              <a:rPr lang="en-GB" sz="1400" b="0" i="0" u="none" strike="sngStrike" kern="1200" dirty="0">
                <a:solidFill>
                  <a:srgbClr val="FF0000"/>
                </a:solidFill>
                <a:effectLst/>
                <a:ea typeface="MS Gothic" panose="020B0609070205080204" pitchFamily="49" charset="-128"/>
              </a:rPr>
              <a:t> MAP security consideration 						Jay Yang 	[1SP MAP 7’]</a:t>
            </a:r>
          </a:p>
          <a:p>
            <a:pPr>
              <a:buFont typeface="Arial" panose="020B0604020202020204" pitchFamily="34" charset="0"/>
              <a:buChar char="•"/>
            </a:pPr>
            <a:r>
              <a:rPr lang="en-GB" sz="1400" b="0" i="0" u="none" strike="sngStrike" kern="1200" dirty="0">
                <a:solidFill>
                  <a:srgbClr val="FF000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23/1837</a:t>
            </a:r>
            <a:r>
              <a:rPr lang="en-GB" sz="1400" b="0" i="0" u="none" strike="sngStrike" kern="1200" dirty="0">
                <a:solidFill>
                  <a:srgbClr val="FF0000"/>
                </a:solidFill>
                <a:effectLst/>
                <a:ea typeface="MS Gothic" panose="020B0609070205080204" pitchFamily="49" charset="-128"/>
              </a:rPr>
              <a:t> MAP group set-up operation discussion 				Jay Yang 	[1SP MAP 7’]</a:t>
            </a:r>
          </a:p>
          <a:p>
            <a:pPr>
              <a:buFont typeface="Arial" panose="020B0604020202020204" pitchFamily="34" charset="0"/>
              <a:buChar char="•"/>
            </a:pPr>
            <a:r>
              <a:rPr lang="en-US" sz="1400" b="0" i="0" u="sng" strike="sngStrike" kern="1200" dirty="0">
                <a:solidFill>
                  <a:srgbClr val="FF000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23/1980</a:t>
            </a:r>
            <a:r>
              <a:rPr lang="en-US" sz="1400" b="0" i="0" u="none" strike="sngStrike" kern="1200" dirty="0">
                <a:solidFill>
                  <a:srgbClr val="FF0000"/>
                </a:solidFill>
                <a:effectLst/>
                <a:ea typeface="MS Gothic" panose="020B0609070205080204" pitchFamily="49" charset="-128"/>
              </a:rPr>
              <a:t> Coordinated AP-assisted Med. Synch. Rec. - Follow Up 	Jiayi Zhang  </a:t>
            </a:r>
            <a:r>
              <a:rPr lang="en-GB" sz="1400" b="0" i="0" u="none" strike="sngStrike" kern="1200" dirty="0">
                <a:solidFill>
                  <a:srgbClr val="FF0000"/>
                </a:solidFill>
                <a:effectLst/>
                <a:ea typeface="MS Gothic" panose="020B0609070205080204" pitchFamily="49" charset="-128"/>
              </a:rPr>
              <a:t>[1SP MAP 7’]</a:t>
            </a:r>
            <a:endParaRPr lang="en-US" sz="1400" b="0" i="0" u="none" strike="sngStrike" kern="1200" dirty="0">
              <a:solidFill>
                <a:srgbClr val="FF0000"/>
              </a:solidFill>
              <a:effectLst/>
              <a:ea typeface="MS Gothic" panose="020B0609070205080204" pitchFamily="49" charset="-128"/>
            </a:endParaRPr>
          </a:p>
          <a:p>
            <a:pPr>
              <a:buFont typeface="Arial" panose="020B0604020202020204" pitchFamily="34" charset="0"/>
              <a:buChar char="•"/>
            </a:pPr>
            <a:r>
              <a:rPr lang="en-US" sz="1400" b="0" i="0" u="sng" strike="sngStrike" kern="1200" dirty="0">
                <a:solidFill>
                  <a:srgbClr val="FF0000"/>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23/1981</a:t>
            </a:r>
            <a:r>
              <a:rPr lang="en-US" sz="1400" b="0" i="0" u="none" strike="sngStrike" kern="1200" dirty="0">
                <a:solidFill>
                  <a:srgbClr val="FF0000"/>
                </a:solidFill>
                <a:effectLst/>
                <a:ea typeface="MS Gothic" panose="020B0609070205080204" pitchFamily="49" charset="-128"/>
              </a:rPr>
              <a:t> ML based Multi-AP Coord. for Low-Lat. Traffic - Follow Up Jiayi Zhang  </a:t>
            </a:r>
            <a:r>
              <a:rPr lang="en-GB" sz="1400" b="0" i="0" u="none" strike="sngStrike" kern="1200" dirty="0">
                <a:solidFill>
                  <a:srgbClr val="FF0000"/>
                </a:solidFill>
                <a:effectLst/>
                <a:ea typeface="MS Gothic" panose="020B0609070205080204" pitchFamily="49" charset="-128"/>
              </a:rPr>
              <a:t>[1SP MAP 7’]</a:t>
            </a:r>
            <a:endParaRPr lang="en-US" sz="1400" b="0" i="0" u="none" strike="sngStrike" dirty="0">
              <a:solidFill>
                <a:srgbClr val="FF0000"/>
              </a:solidFill>
              <a:effectLst/>
            </a:endParaRPr>
          </a:p>
          <a:p>
            <a:pPr>
              <a:buFont typeface="Arial" panose="020B0604020202020204" pitchFamily="34" charset="0"/>
              <a:buChar char="•"/>
            </a:pPr>
            <a:endParaRPr lang="en-US" sz="1400" b="0" i="0" u="none" strike="noStrike" dirty="0">
              <a:effectLst/>
            </a:endParaRPr>
          </a:p>
          <a:p>
            <a:pPr>
              <a:buFont typeface="Arial" panose="020B0604020202020204" pitchFamily="34" charset="0"/>
              <a:buChar char="•"/>
            </a:pPr>
            <a:endParaRPr lang="en-US" sz="1400" b="0" dirty="0"/>
          </a:p>
          <a:p>
            <a:endParaRPr lang="en-US" sz="16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Ad-hoc </a:t>
            </a:r>
            <a:r>
              <a:rPr lang="en-US" altLang="en-US" sz="1600"/>
              <a:t>chairs elections</a:t>
            </a:r>
            <a:endParaRPr lang="en-US" altLang="en-US" sz="1600" dirty="0"/>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8694102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5AF4-37DB-4E29-AD72-7631882AA2E6}"/>
              </a:ext>
            </a:extLst>
          </p:cNvPr>
          <p:cNvSpPr>
            <a:spLocks noGrp="1"/>
          </p:cNvSpPr>
          <p:nvPr>
            <p:ph type="title"/>
          </p:nvPr>
        </p:nvSpPr>
        <p:spPr>
          <a:xfrm>
            <a:off x="685800" y="685800"/>
            <a:ext cx="7770813" cy="1065213"/>
          </a:xfrm>
        </p:spPr>
        <p:txBody>
          <a:bodyPr/>
          <a:lstStyle/>
          <a:p>
            <a:r>
              <a:rPr lang="en-US" dirty="0"/>
              <a:t>Candidates for Ad-Hoc Chairs</a:t>
            </a:r>
          </a:p>
        </p:txBody>
      </p:sp>
      <p:sp>
        <p:nvSpPr>
          <p:cNvPr id="3" name="Content Placeholder 2">
            <a:extLst>
              <a:ext uri="{FF2B5EF4-FFF2-40B4-BE49-F238E27FC236}">
                <a16:creationId xmlns:a16="http://schemas.microsoft.com/office/drawing/2014/main" id="{6AF5FB04-E4D8-4FCF-BED4-5561E8929E9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PHY ad-hoc chairs candidates</a:t>
            </a:r>
          </a:p>
          <a:p>
            <a:pPr marL="800100" lvl="1" indent="-342900">
              <a:buFont typeface="Arial" panose="020B0604020202020204" pitchFamily="34" charset="0"/>
              <a:buChar char="•"/>
            </a:pPr>
            <a:r>
              <a:rPr lang="en-US" dirty="0"/>
              <a:t>Dongguk Lim, Sigurd </a:t>
            </a:r>
            <a:r>
              <a:rPr lang="en-US" dirty="0" err="1"/>
              <a:t>Schelstraete</a:t>
            </a:r>
            <a:r>
              <a:rPr lang="en-US" dirty="0"/>
              <a:t>, </a:t>
            </a:r>
            <a:r>
              <a:rPr lang="en-US" dirty="0" err="1"/>
              <a:t>Tianyu</a:t>
            </a:r>
            <a:r>
              <a:rPr lang="en-US" dirty="0"/>
              <a:t> Wu</a:t>
            </a:r>
          </a:p>
          <a:p>
            <a:pPr>
              <a:buFont typeface="Arial" panose="020B0604020202020204" pitchFamily="34" charset="0"/>
              <a:buChar char="•"/>
            </a:pPr>
            <a:r>
              <a:rPr lang="en-US" dirty="0"/>
              <a:t>MAC ad-hoc chairs candidates</a:t>
            </a:r>
          </a:p>
          <a:p>
            <a:pPr marL="800100" lvl="1" indent="-342900">
              <a:buFont typeface="Arial" panose="020B0604020202020204" pitchFamily="34" charset="0"/>
              <a:buChar char="•"/>
            </a:pPr>
            <a:r>
              <a:rPr lang="en-US" dirty="0" err="1"/>
              <a:t>Xiaofei</a:t>
            </a:r>
            <a:r>
              <a:rPr lang="en-US" dirty="0"/>
              <a:t> Wang, Srinivas </a:t>
            </a:r>
            <a:r>
              <a:rPr lang="en-US" dirty="0" err="1"/>
              <a:t>Kandala</a:t>
            </a:r>
            <a:r>
              <a:rPr lang="en-US" dirty="0"/>
              <a:t>, Jeongki Kim</a:t>
            </a:r>
          </a:p>
          <a:p>
            <a:pPr marL="457200" lvl="1" indent="0"/>
            <a:endParaRPr lang="en-US" dirty="0"/>
          </a:p>
        </p:txBody>
      </p:sp>
      <p:sp>
        <p:nvSpPr>
          <p:cNvPr id="4" name="Slide Number Placeholder 3">
            <a:extLst>
              <a:ext uri="{FF2B5EF4-FFF2-40B4-BE49-F238E27FC236}">
                <a16:creationId xmlns:a16="http://schemas.microsoft.com/office/drawing/2014/main" id="{0477C608-959A-4343-A862-7F0AE3E7DC5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5245317-723B-42B2-A794-968C592B5BB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1FA71E5-6162-469C-B001-42737D5D1DD6}"/>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7820852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1035B-7F3B-4566-8DC8-16409D4449B5}"/>
              </a:ext>
            </a:extLst>
          </p:cNvPr>
          <p:cNvSpPr>
            <a:spLocks noGrp="1"/>
          </p:cNvSpPr>
          <p:nvPr>
            <p:ph type="title"/>
          </p:nvPr>
        </p:nvSpPr>
        <p:spPr>
          <a:xfrm>
            <a:off x="685800" y="685800"/>
            <a:ext cx="7770813" cy="1065213"/>
          </a:xfrm>
        </p:spPr>
        <p:txBody>
          <a:bodyPr/>
          <a:lstStyle/>
          <a:p>
            <a:r>
              <a:rPr lang="en-US" dirty="0"/>
              <a:t>Ad-Hoc Chairs Motion</a:t>
            </a:r>
          </a:p>
        </p:txBody>
      </p:sp>
      <p:sp>
        <p:nvSpPr>
          <p:cNvPr id="3" name="Content Placeholder 2">
            <a:extLst>
              <a:ext uri="{FF2B5EF4-FFF2-40B4-BE49-F238E27FC236}">
                <a16:creationId xmlns:a16="http://schemas.microsoft.com/office/drawing/2014/main" id="{DBB0B390-25E0-4DCA-8553-05206AB88AA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Move to confirm</a:t>
            </a:r>
          </a:p>
          <a:p>
            <a:pPr marL="800100" lvl="1" indent="-342900">
              <a:buFont typeface="Arial" panose="020B0604020202020204" pitchFamily="34" charset="0"/>
              <a:buChar char="•"/>
            </a:pPr>
            <a:r>
              <a:rPr lang="en-US" sz="1800" dirty="0"/>
              <a:t>PHY ad-hoc chairs:</a:t>
            </a:r>
          </a:p>
          <a:p>
            <a:pPr marL="1200150" lvl="2" indent="-342900">
              <a:buFont typeface="Arial" panose="020B0604020202020204" pitchFamily="34" charset="0"/>
              <a:buChar char="•"/>
            </a:pPr>
            <a:r>
              <a:rPr lang="en-US" sz="1800" dirty="0"/>
              <a:t>Dongguk Lim, Sigurd </a:t>
            </a:r>
            <a:r>
              <a:rPr lang="en-US" sz="1800" dirty="0" err="1"/>
              <a:t>Schelstraete</a:t>
            </a:r>
            <a:r>
              <a:rPr lang="en-US" sz="1800" dirty="0"/>
              <a:t>, </a:t>
            </a:r>
            <a:r>
              <a:rPr lang="en-US" sz="1800" dirty="0" err="1"/>
              <a:t>Tianyu</a:t>
            </a:r>
            <a:r>
              <a:rPr lang="en-US" sz="1800" dirty="0"/>
              <a:t> Wu</a:t>
            </a:r>
            <a:endParaRPr lang="en-US" sz="1600" dirty="0"/>
          </a:p>
          <a:p>
            <a:pPr marL="800100" lvl="1" indent="-342900">
              <a:buFont typeface="Arial" panose="020B0604020202020204" pitchFamily="34" charset="0"/>
              <a:buChar char="•"/>
            </a:pPr>
            <a:r>
              <a:rPr lang="en-US" sz="1800" dirty="0"/>
              <a:t>MAC ad-hoc chairs:</a:t>
            </a:r>
          </a:p>
          <a:p>
            <a:pPr marL="1200150" lvl="2" indent="-342900">
              <a:buFont typeface="Arial" panose="020B0604020202020204" pitchFamily="34" charset="0"/>
              <a:buChar char="•"/>
            </a:pPr>
            <a:r>
              <a:rPr lang="en-US" dirty="0" err="1"/>
              <a:t>Xiaofei</a:t>
            </a:r>
            <a:r>
              <a:rPr lang="en-US" dirty="0"/>
              <a:t> Wang, Srinivas </a:t>
            </a:r>
            <a:r>
              <a:rPr lang="en-US" dirty="0" err="1"/>
              <a:t>Kandala</a:t>
            </a:r>
            <a:r>
              <a:rPr lang="en-US" dirty="0"/>
              <a:t>, Jeongki Kim</a:t>
            </a:r>
          </a:p>
          <a:p>
            <a:pPr marL="857250" lvl="2" indent="0"/>
            <a:endParaRPr lang="en-US" dirty="0"/>
          </a:p>
          <a:p>
            <a:pPr marL="0" indent="0"/>
            <a:r>
              <a:rPr lang="en-US" sz="2000" dirty="0"/>
              <a:t>Move: Sean Coffey			Second: Abhishek Patil</a:t>
            </a:r>
          </a:p>
          <a:p>
            <a:pPr marL="0" indent="0"/>
            <a:r>
              <a:rPr lang="en-US" sz="2000" dirty="0"/>
              <a:t>Discussion: None.</a:t>
            </a:r>
          </a:p>
          <a:p>
            <a:pPr marL="0" indent="0"/>
            <a:r>
              <a:rPr lang="en-US" sz="2000" dirty="0"/>
              <a:t>Result: </a:t>
            </a:r>
            <a:r>
              <a:rPr lang="en-US" sz="2000" dirty="0">
                <a:highlight>
                  <a:srgbClr val="00FF00"/>
                </a:highlight>
              </a:rPr>
              <a:t>Approved by acclamation. </a:t>
            </a:r>
          </a:p>
        </p:txBody>
      </p:sp>
      <p:sp>
        <p:nvSpPr>
          <p:cNvPr id="4" name="Slide Number Placeholder 3">
            <a:extLst>
              <a:ext uri="{FF2B5EF4-FFF2-40B4-BE49-F238E27FC236}">
                <a16:creationId xmlns:a16="http://schemas.microsoft.com/office/drawing/2014/main" id="{AE25AF12-7E23-4C06-B788-EF3F8CEFB76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062480CD-EF38-418E-AE64-63D71D96A83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5F451C8-01D9-4EA1-9DC5-5D44A4E585A0}"/>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8318055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(C-TDMA &amp; NC AP MLD)</a:t>
            </a:r>
          </a:p>
        </p:txBody>
      </p:sp>
      <p:sp>
        <p:nvSpPr>
          <p:cNvPr id="11" name="Content Placeholder 10">
            <a:extLst>
              <a:ext uri="{FF2B5EF4-FFF2-40B4-BE49-F238E27FC236}">
                <a16:creationId xmlns:a16="http://schemas.microsoft.com/office/drawing/2014/main" id="{802B8475-AE74-75A8-8302-13C07F9648AE}"/>
              </a:ext>
            </a:extLst>
          </p:cNvPr>
          <p:cNvSpPr>
            <a:spLocks noGrp="1"/>
          </p:cNvSpPr>
          <p:nvPr>
            <p:ph idx="1"/>
          </p:nvPr>
        </p:nvSpPr>
        <p:spPr/>
        <p:txBody>
          <a:bodyPr/>
          <a:lstStyle/>
          <a:p>
            <a:pPr>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23/1895</a:t>
            </a:r>
            <a:r>
              <a:rPr lang="en-US" sz="1400" dirty="0">
                <a:solidFill>
                  <a:srgbClr val="00B050"/>
                </a:solidFill>
              </a:rPr>
              <a:t> </a:t>
            </a:r>
            <a:r>
              <a:rPr lang="en-US" sz="1400" b="0" i="0" u="none" strike="noStrike" dirty="0">
                <a:solidFill>
                  <a:srgbClr val="00B050"/>
                </a:solidFill>
                <a:effectLst/>
              </a:rPr>
              <a:t>C-TDMA frame sequence</a:t>
            </a:r>
            <a:r>
              <a:rPr lang="en-US" sz="1400" dirty="0">
                <a:solidFill>
                  <a:srgbClr val="00B050"/>
                </a:solidFill>
              </a:rPr>
              <a:t> 						</a:t>
            </a:r>
            <a:r>
              <a:rPr lang="en-US" sz="1400" b="0" i="0" u="none" strike="noStrike" dirty="0">
                <a:solidFill>
                  <a:srgbClr val="00B050"/>
                </a:solidFill>
                <a:effectLst/>
              </a:rPr>
              <a:t>Abhishek Patil [Q&amp;A]</a:t>
            </a:r>
            <a:endParaRPr lang="en-US" sz="1400" dirty="0">
              <a:solidFill>
                <a:srgbClr val="00B050"/>
              </a:solidFill>
            </a:endParaRPr>
          </a:p>
          <a:p>
            <a:pPr>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23/1912</a:t>
            </a:r>
            <a:r>
              <a:rPr lang="en-US" sz="1400" dirty="0">
                <a:solidFill>
                  <a:srgbClr val="00B050"/>
                </a:solidFill>
              </a:rPr>
              <a:t> </a:t>
            </a:r>
            <a:r>
              <a:rPr lang="en-US" sz="1400" b="0" i="0" u="none" strike="noStrike" dirty="0">
                <a:solidFill>
                  <a:srgbClr val="00B050"/>
                </a:solidFill>
                <a:effectLst/>
              </a:rPr>
              <a:t>Coordinated TDMA Procedure</a:t>
            </a:r>
            <a:r>
              <a:rPr lang="en-US" sz="1400" dirty="0">
                <a:solidFill>
                  <a:srgbClr val="00B050"/>
                </a:solidFill>
              </a:rPr>
              <a:t> 					</a:t>
            </a:r>
            <a:r>
              <a:rPr lang="en-US" sz="1400" b="0" i="0" u="none" strike="noStrike" dirty="0" err="1">
                <a:solidFill>
                  <a:srgbClr val="00B050"/>
                </a:solidFill>
                <a:effectLst/>
              </a:rPr>
              <a:t>GeonHwan</a:t>
            </a:r>
            <a:r>
              <a:rPr lang="en-US" sz="1400" b="0" i="0" u="none" strike="noStrike" dirty="0">
                <a:solidFill>
                  <a:srgbClr val="00B050"/>
                </a:solidFill>
                <a:effectLst/>
              </a:rPr>
              <a:t> Kim</a:t>
            </a:r>
            <a:endParaRPr lang="en-US" sz="1400" dirty="0">
              <a:solidFill>
                <a:srgbClr val="00B050"/>
              </a:solidFill>
            </a:endParaRPr>
          </a:p>
          <a:p>
            <a:pPr>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23/2212</a:t>
            </a:r>
            <a:r>
              <a:rPr lang="en-US" sz="1400" b="0" i="0" u="none" strike="noStrike" kern="1200" dirty="0">
                <a:solidFill>
                  <a:srgbClr val="00B050"/>
                </a:solidFill>
                <a:effectLst/>
                <a:ea typeface="Times New Roman" panose="02020603050405020304" pitchFamily="18" charset="0"/>
              </a:rPr>
              <a:t> R-TWT-protection-in-11bn 						</a:t>
            </a:r>
            <a:r>
              <a:rPr lang="en-US" sz="1400" b="0" i="0" u="none" strike="noStrike" kern="1200" dirty="0" err="1">
                <a:solidFill>
                  <a:srgbClr val="00B050"/>
                </a:solidFill>
                <a:effectLst/>
                <a:ea typeface="Times New Roman" panose="02020603050405020304" pitchFamily="18" charset="0"/>
              </a:rPr>
              <a:t>Xiangxin</a:t>
            </a:r>
            <a:r>
              <a:rPr lang="en-US" sz="1400" b="0" i="0" u="none" strike="noStrike" kern="1200" dirty="0">
                <a:solidFill>
                  <a:srgbClr val="00B050"/>
                </a:solidFill>
                <a:effectLst/>
                <a:ea typeface="Times New Roman" panose="02020603050405020304" pitchFamily="18" charset="0"/>
              </a:rPr>
              <a:t> Gu</a:t>
            </a:r>
            <a:endParaRPr lang="en-US" sz="1400" b="0" i="0" u="none" strike="noStrike" dirty="0">
              <a:solidFill>
                <a:srgbClr val="00B050"/>
              </a:solidFill>
              <a:effectLst/>
            </a:endParaRPr>
          </a:p>
          <a:p>
            <a:pPr>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23/1898</a:t>
            </a:r>
            <a:r>
              <a:rPr lang="en-US" sz="1400" dirty="0">
                <a:solidFill>
                  <a:srgbClr val="00B050"/>
                </a:solidFill>
              </a:rPr>
              <a:t> </a:t>
            </a:r>
            <a:r>
              <a:rPr lang="en-US" sz="1400" b="0" i="0" u="none" strike="noStrike" dirty="0">
                <a:solidFill>
                  <a:srgbClr val="00B050"/>
                </a:solidFill>
                <a:effectLst/>
              </a:rPr>
              <a:t>Signaling-details-for-non-</a:t>
            </a:r>
            <a:r>
              <a:rPr lang="en-US" sz="1400" b="0" i="0" u="none" strike="noStrike" dirty="0" err="1">
                <a:solidFill>
                  <a:srgbClr val="00B050"/>
                </a:solidFill>
                <a:effectLst/>
              </a:rPr>
              <a:t>colocated</a:t>
            </a:r>
            <a:r>
              <a:rPr lang="en-US" sz="1400" b="0" i="0" u="none" strike="noStrike" dirty="0">
                <a:solidFill>
                  <a:srgbClr val="00B050"/>
                </a:solidFill>
                <a:effectLst/>
              </a:rPr>
              <a:t>-ap-</a:t>
            </a:r>
            <a:r>
              <a:rPr lang="en-US" sz="1400" b="0" i="0" u="none" strike="noStrike" dirty="0" err="1">
                <a:solidFill>
                  <a:srgbClr val="00B050"/>
                </a:solidFill>
                <a:effectLst/>
              </a:rPr>
              <a:t>mld</a:t>
            </a:r>
            <a:r>
              <a:rPr lang="en-US" sz="1400" dirty="0">
                <a:solidFill>
                  <a:srgbClr val="00B050"/>
                </a:solidFill>
              </a:rPr>
              <a:t> 			</a:t>
            </a:r>
            <a:r>
              <a:rPr lang="en-US" sz="1400" b="0" i="0" u="none" strike="noStrike" dirty="0">
                <a:solidFill>
                  <a:srgbClr val="00B050"/>
                </a:solidFill>
                <a:effectLst/>
              </a:rPr>
              <a:t>Guogang Huang</a:t>
            </a:r>
            <a:endParaRPr lang="en-US" sz="1400" dirty="0">
              <a:solidFill>
                <a:srgbClr val="00B050"/>
              </a:solidFill>
            </a:endParaRPr>
          </a:p>
          <a:p>
            <a:pPr>
              <a:buFont typeface="Arial" panose="020B0604020202020204" pitchFamily="34" charset="0"/>
              <a:buChar char="•"/>
            </a:pPr>
            <a:r>
              <a:rPr lang="en-US" sz="1400" b="0" i="0" u="sng" strike="noStrike" dirty="0">
                <a:solidFill>
                  <a:srgbClr val="00B050"/>
                </a:solidFill>
                <a:effectLst/>
                <a:hlinkClick r:id="rId6">
                  <a:extLst>
                    <a:ext uri="{A12FA001-AC4F-418D-AE19-62706E023703}">
                      <ahyp:hlinkClr xmlns:ahyp="http://schemas.microsoft.com/office/drawing/2018/hyperlinkcolor" val="tx"/>
                    </a:ext>
                  </a:extLst>
                </a:hlinkClick>
              </a:rPr>
              <a:t>23/1930</a:t>
            </a:r>
            <a:r>
              <a:rPr lang="en-US" sz="1400" dirty="0">
                <a:solidFill>
                  <a:srgbClr val="00B050"/>
                </a:solidFill>
              </a:rPr>
              <a:t> </a:t>
            </a:r>
            <a:r>
              <a:rPr lang="en-US" sz="1400" b="0" i="0" u="none" strike="noStrike" dirty="0">
                <a:solidFill>
                  <a:srgbClr val="00B050"/>
                </a:solidFill>
                <a:effectLst/>
              </a:rPr>
              <a:t>A non-collocated AP MLD framework further discussion</a:t>
            </a:r>
            <a:r>
              <a:rPr lang="en-US" sz="1400" dirty="0">
                <a:solidFill>
                  <a:srgbClr val="00B050"/>
                </a:solidFill>
              </a:rPr>
              <a:t> 	</a:t>
            </a:r>
            <a:r>
              <a:rPr lang="en-US" sz="1400" b="0" i="0" u="none" strike="noStrike" dirty="0">
                <a:solidFill>
                  <a:srgbClr val="00B050"/>
                </a:solidFill>
                <a:effectLst/>
              </a:rPr>
              <a:t>Jay Yang</a:t>
            </a:r>
          </a:p>
          <a:p>
            <a:pPr lvl="1">
              <a:buFont typeface="Arial" panose="020B0604020202020204" pitchFamily="34" charset="0"/>
              <a:buChar char="•"/>
            </a:pPr>
            <a:r>
              <a:rPr lang="en-US" sz="1000" dirty="0">
                <a:solidFill>
                  <a:schemeClr val="bg1">
                    <a:lumMod val="65000"/>
                  </a:schemeClr>
                </a:solidFill>
              </a:rPr>
              <a:t>Allocate Q&amp;A 10 mins</a:t>
            </a:r>
            <a:endParaRPr lang="en-US" sz="1000" b="0" i="0" u="none" strike="noStrike" dirty="0">
              <a:solidFill>
                <a:schemeClr val="bg1">
                  <a:lumMod val="65000"/>
                </a:schemeClr>
              </a:solidFill>
              <a:effectLst/>
            </a:endParaRPr>
          </a:p>
          <a:p>
            <a:pPr>
              <a:buFont typeface="Arial" panose="020B0604020202020204" pitchFamily="34" charset="0"/>
              <a:buChar char="•"/>
            </a:pPr>
            <a:r>
              <a:rPr lang="en-GB" sz="1400" b="0" i="0" u="none"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23/2029</a:t>
            </a:r>
            <a:r>
              <a:rPr lang="en-GB" sz="1400" b="0" i="0" u="none" strike="noStrike" kern="1200" dirty="0">
                <a:solidFill>
                  <a:schemeClr val="bg1">
                    <a:lumMod val="65000"/>
                  </a:schemeClr>
                </a:solidFill>
                <a:effectLst/>
                <a:ea typeface="MS Gothic" panose="020B0609070205080204" pitchFamily="49" charset="-128"/>
              </a:rPr>
              <a:t> Overview of Enterprise Policy and Goals 				Brian Hart	[1SP U&amp;R 7’]</a:t>
            </a:r>
            <a:endParaRPr lang="en-US" sz="1400" b="0" i="0" u="none" strike="noStrike" dirty="0">
              <a:solidFill>
                <a:schemeClr val="bg1">
                  <a:lumMod val="65000"/>
                </a:schemeClr>
              </a:solidFill>
              <a:effectLst/>
            </a:endParaRPr>
          </a:p>
          <a:p>
            <a:pPr marL="0" marR="0" indent="0" algn="ctr" rtl="0" eaLnBrk="1" fontAlgn="auto" latinLnBrk="0" hangingPunct="1">
              <a:spcBef>
                <a:spcPts val="0"/>
              </a:spcBef>
              <a:spcAft>
                <a:spcPts val="0"/>
              </a:spcAft>
            </a:pPr>
            <a:endParaRPr lang="en-US" sz="1800" b="0" i="0" u="none" strike="noStrike" dirty="0">
              <a:effectLst/>
              <a:latin typeface="Arial" panose="020B0604020202020204" pitchFamily="34" charset="0"/>
            </a:endParaRP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6032648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Distributed RU (Part 1)</a:t>
            </a:r>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23/1919</a:t>
            </a:r>
            <a:r>
              <a:rPr lang="en-US" sz="1400" dirty="0">
                <a:solidFill>
                  <a:srgbClr val="00B050"/>
                </a:solidFill>
              </a:rPr>
              <a:t> </a:t>
            </a:r>
            <a:r>
              <a:rPr lang="en-US" sz="1400" b="0" i="0" u="none" strike="noStrike" dirty="0" err="1">
                <a:solidFill>
                  <a:srgbClr val="00B050"/>
                </a:solidFill>
                <a:effectLst/>
              </a:rPr>
              <a:t>dRU</a:t>
            </a:r>
            <a:r>
              <a:rPr lang="en-US" sz="1400" b="0" i="0" u="none" strike="noStrike" dirty="0">
                <a:solidFill>
                  <a:srgbClr val="00B050"/>
                </a:solidFill>
                <a:effectLst/>
              </a:rPr>
              <a:t> Proposal</a:t>
            </a:r>
            <a:r>
              <a:rPr lang="en-US" sz="1400" dirty="0">
                <a:solidFill>
                  <a:srgbClr val="00B050"/>
                </a:solidFill>
              </a:rPr>
              <a:t> 								</a:t>
            </a:r>
            <a:r>
              <a:rPr lang="en-US" sz="1400" b="0" i="0" u="none" strike="noStrike" dirty="0">
                <a:solidFill>
                  <a:srgbClr val="00B050"/>
                </a:solidFill>
                <a:effectLst/>
              </a:rPr>
              <a:t>Eunsung Park</a:t>
            </a:r>
            <a:endParaRPr lang="en-US"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23/1988</a:t>
            </a:r>
            <a:r>
              <a:rPr lang="en-US" sz="1400" dirty="0">
                <a:solidFill>
                  <a:srgbClr val="00B050"/>
                </a:solidFill>
              </a:rPr>
              <a:t> </a:t>
            </a:r>
            <a:r>
              <a:rPr lang="en-US" sz="1400" b="0" i="0" u="none" strike="noStrike" dirty="0">
                <a:solidFill>
                  <a:srgbClr val="00B050"/>
                </a:solidFill>
                <a:effectLst/>
              </a:rPr>
              <a:t>High Level Thoughts on DRU Design</a:t>
            </a:r>
            <a:r>
              <a:rPr lang="en-US" sz="1400" dirty="0">
                <a:solidFill>
                  <a:srgbClr val="00B050"/>
                </a:solidFill>
              </a:rPr>
              <a:t> 				</a:t>
            </a:r>
            <a:r>
              <a:rPr lang="en-US" sz="1400" b="0" i="0" u="none" strike="noStrike" dirty="0">
                <a:solidFill>
                  <a:srgbClr val="00B050"/>
                </a:solidFill>
                <a:effectLst/>
              </a:rPr>
              <a:t>Lin Yang</a:t>
            </a:r>
            <a:endParaRPr lang="en-US"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23/2020</a:t>
            </a:r>
            <a:r>
              <a:rPr lang="en-US" sz="1400" dirty="0">
                <a:solidFill>
                  <a:srgbClr val="00B050"/>
                </a:solidFill>
              </a:rPr>
              <a:t> </a:t>
            </a:r>
            <a:r>
              <a:rPr lang="en-US" sz="1400" b="0" i="0" u="none" strike="noStrike" dirty="0">
                <a:solidFill>
                  <a:srgbClr val="00B050"/>
                </a:solidFill>
                <a:effectLst/>
              </a:rPr>
              <a:t>High Level Perspective on Distributed Tone RU for 11bn</a:t>
            </a:r>
            <a:r>
              <a:rPr lang="en-US" sz="1400" dirty="0">
                <a:solidFill>
                  <a:srgbClr val="00B050"/>
                </a:solidFill>
              </a:rPr>
              <a:t> 	</a:t>
            </a:r>
            <a:r>
              <a:rPr lang="en-US" sz="1400" b="0" i="0" u="none" strike="noStrike" dirty="0" err="1">
                <a:solidFill>
                  <a:srgbClr val="00B050"/>
                </a:solidFill>
                <a:effectLst/>
              </a:rPr>
              <a:t>Shengquan</a:t>
            </a:r>
            <a:r>
              <a:rPr lang="en-US" sz="1400" b="0" i="0" u="none" strike="noStrike" dirty="0">
                <a:solidFill>
                  <a:srgbClr val="00B050"/>
                </a:solidFill>
                <a:effectLst/>
              </a:rPr>
              <a:t> Hu</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23/2021</a:t>
            </a:r>
            <a:r>
              <a:rPr lang="en-US" sz="1400" dirty="0">
                <a:solidFill>
                  <a:srgbClr val="00B050"/>
                </a:solidFill>
              </a:rPr>
              <a:t> </a:t>
            </a:r>
            <a:r>
              <a:rPr lang="en-US" sz="1400" b="0" i="0" u="none" strike="noStrike" dirty="0">
                <a:solidFill>
                  <a:srgbClr val="00B050"/>
                </a:solidFill>
                <a:effectLst/>
              </a:rPr>
              <a:t>Principle and Methodology for </a:t>
            </a:r>
            <a:r>
              <a:rPr lang="en-US" sz="1400" b="0" i="0" u="none" strike="noStrike" dirty="0" err="1">
                <a:solidFill>
                  <a:srgbClr val="00B050"/>
                </a:solidFill>
                <a:effectLst/>
              </a:rPr>
              <a:t>dRU</a:t>
            </a:r>
            <a:r>
              <a:rPr lang="en-US" sz="1400" b="0" i="0" u="none" strike="noStrike" dirty="0">
                <a:solidFill>
                  <a:srgbClr val="00B050"/>
                </a:solidFill>
                <a:effectLst/>
              </a:rPr>
              <a:t> Tone Plan Design</a:t>
            </a:r>
            <a:r>
              <a:rPr lang="en-US" sz="1400" dirty="0">
                <a:solidFill>
                  <a:srgbClr val="00B050"/>
                </a:solidFill>
              </a:rPr>
              <a:t> 		</a:t>
            </a:r>
            <a:r>
              <a:rPr lang="en-US" sz="1400" b="0" i="0" u="none" strike="noStrike" dirty="0" err="1">
                <a:solidFill>
                  <a:srgbClr val="00B050"/>
                </a:solidFill>
                <a:effectLst/>
              </a:rPr>
              <a:t>Shengquan</a:t>
            </a:r>
            <a:r>
              <a:rPr lang="en-US" sz="1400" b="0" i="0" u="none" strike="noStrike" dirty="0">
                <a:solidFill>
                  <a:srgbClr val="00B050"/>
                </a:solidFill>
                <a:effectLst/>
              </a:rPr>
              <a:t> Hu</a:t>
            </a:r>
            <a:endParaRPr lang="en-US" sz="14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 &amp; QoS</a:t>
            </a:r>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23/1834</a:t>
            </a:r>
            <a:r>
              <a:rPr lang="en-US" sz="1400" dirty="0">
                <a:solidFill>
                  <a:srgbClr val="00B050"/>
                </a:solidFill>
              </a:rPr>
              <a:t> </a:t>
            </a:r>
            <a:r>
              <a:rPr lang="en-US" sz="1400" b="0" i="0" u="none" strike="noStrike" dirty="0">
                <a:solidFill>
                  <a:srgbClr val="00B050"/>
                </a:solidFill>
                <a:effectLst/>
              </a:rPr>
              <a:t>High Criticality Use Cases and Requirements</a:t>
            </a:r>
            <a:r>
              <a:rPr lang="en-US" sz="1400" dirty="0">
                <a:solidFill>
                  <a:srgbClr val="00B050"/>
                </a:solidFill>
              </a:rPr>
              <a:t> 		</a:t>
            </a:r>
            <a:r>
              <a:rPr lang="en-US" sz="1400" b="0" i="0" u="none" strike="noStrike" dirty="0">
                <a:solidFill>
                  <a:srgbClr val="00B050"/>
                </a:solidFill>
                <a:effectLst/>
              </a:rPr>
              <a:t>Iñaki Val Beitia</a:t>
            </a:r>
            <a:endParaRPr lang="en-US"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23/1873</a:t>
            </a:r>
            <a:r>
              <a:rPr lang="en-US" sz="1400" dirty="0">
                <a:solidFill>
                  <a:srgbClr val="00B050"/>
                </a:solidFill>
              </a:rPr>
              <a:t> </a:t>
            </a:r>
            <a:r>
              <a:rPr lang="en-US" sz="1400" b="0" i="0" u="none" strike="noStrike" dirty="0">
                <a:solidFill>
                  <a:srgbClr val="00B050"/>
                </a:solidFill>
                <a:effectLst/>
              </a:rPr>
              <a:t>Post-FCS MAC Padding</a:t>
            </a:r>
            <a:r>
              <a:rPr lang="en-US" sz="1400" dirty="0">
                <a:solidFill>
                  <a:srgbClr val="00B050"/>
                </a:solidFill>
              </a:rPr>
              <a:t> 					</a:t>
            </a:r>
            <a:r>
              <a:rPr lang="en-US" sz="1400" b="0" i="0" u="none" strike="noStrike" dirty="0">
                <a:solidFill>
                  <a:srgbClr val="00B050"/>
                </a:solidFill>
                <a:effectLst/>
              </a:rPr>
              <a:t>Sindhu Verma</a:t>
            </a:r>
            <a:endParaRPr lang="en-US"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23/1958</a:t>
            </a:r>
            <a:r>
              <a:rPr lang="en-US" sz="1400" dirty="0">
                <a:solidFill>
                  <a:srgbClr val="00B050"/>
                </a:solidFill>
              </a:rPr>
              <a:t> </a:t>
            </a:r>
            <a:r>
              <a:rPr lang="en-US" sz="1400" b="0" i="0" u="none" strike="noStrike" dirty="0">
                <a:solidFill>
                  <a:srgbClr val="00B050"/>
                </a:solidFill>
                <a:effectLst/>
              </a:rPr>
              <a:t>QoS Proxy for XR Use Cases</a:t>
            </a:r>
            <a:r>
              <a:rPr lang="en-US" sz="1400" dirty="0">
                <a:solidFill>
                  <a:srgbClr val="00B050"/>
                </a:solidFill>
              </a:rPr>
              <a:t> 					</a:t>
            </a:r>
            <a:r>
              <a:rPr lang="en-US" sz="1400" b="0" i="0" u="none" strike="noStrike" dirty="0">
                <a:solidFill>
                  <a:srgbClr val="00B050"/>
                </a:solidFill>
                <a:effectLst/>
              </a:rPr>
              <a:t>Guoqing Li</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23/1885</a:t>
            </a:r>
            <a:r>
              <a:rPr lang="en-US" sz="1400" dirty="0">
                <a:solidFill>
                  <a:srgbClr val="00B050"/>
                </a:solidFill>
              </a:rPr>
              <a:t> </a:t>
            </a:r>
            <a:r>
              <a:rPr lang="en-US" sz="1400" b="0" i="0" u="none" strike="noStrike" dirty="0">
                <a:solidFill>
                  <a:srgbClr val="00B050"/>
                </a:solidFill>
                <a:effectLst/>
              </a:rPr>
              <a:t>End-to-end QoS with SCS</a:t>
            </a:r>
            <a:r>
              <a:rPr lang="en-US" sz="1400" dirty="0">
                <a:solidFill>
                  <a:srgbClr val="00B050"/>
                </a:solidFill>
              </a:rPr>
              <a:t> 					</a:t>
            </a:r>
            <a:r>
              <a:rPr lang="en-US" sz="1400" b="0" i="0" u="none" strike="noStrike" dirty="0">
                <a:solidFill>
                  <a:srgbClr val="00B050"/>
                </a:solidFill>
                <a:effectLst/>
              </a:rPr>
              <a:t>Duncan Ho</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Distributed RU (part 2)</a:t>
            </a:r>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23/2031</a:t>
            </a:r>
            <a:r>
              <a:rPr lang="en-US" sz="1400" dirty="0">
                <a:solidFill>
                  <a:srgbClr val="00B050"/>
                </a:solidFill>
              </a:rPr>
              <a:t> </a:t>
            </a:r>
            <a:r>
              <a:rPr lang="en-US" sz="1400" b="0" i="0" u="none" strike="noStrike" dirty="0">
                <a:solidFill>
                  <a:srgbClr val="00B050"/>
                </a:solidFill>
                <a:effectLst/>
              </a:rPr>
              <a:t>Data Tones Grouping in Tone-Distributed RUs</a:t>
            </a:r>
            <a:r>
              <a:rPr lang="en-US" sz="1400" dirty="0">
                <a:solidFill>
                  <a:srgbClr val="00B050"/>
                </a:solidFill>
              </a:rPr>
              <a:t> </a:t>
            </a:r>
            <a:r>
              <a:rPr lang="en-US" sz="1400" b="0" i="0" u="none" strike="noStrike" dirty="0">
                <a:solidFill>
                  <a:srgbClr val="00B050"/>
                </a:solidFill>
                <a:effectLst/>
              </a:rPr>
              <a:t> 		Mahmoud Kamel</a:t>
            </a:r>
            <a:endParaRPr lang="en-US"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23/2200</a:t>
            </a:r>
            <a:r>
              <a:rPr lang="en-US" sz="1400" dirty="0">
                <a:solidFill>
                  <a:srgbClr val="00B050"/>
                </a:solidFill>
              </a:rPr>
              <a:t> </a:t>
            </a:r>
            <a:r>
              <a:rPr lang="en-US" sz="1400" b="0" i="0" u="none" strike="noStrike" dirty="0">
                <a:solidFill>
                  <a:srgbClr val="00B050"/>
                </a:solidFill>
                <a:effectLst/>
              </a:rPr>
              <a:t>Distribution bandwidth of DRU</a:t>
            </a:r>
            <a:r>
              <a:rPr lang="en-US" sz="1400" dirty="0">
                <a:solidFill>
                  <a:srgbClr val="00B050"/>
                </a:solidFill>
              </a:rPr>
              <a:t> 				</a:t>
            </a:r>
            <a:r>
              <a:rPr lang="en-US" sz="1400" b="0" i="0" u="none" strike="noStrike" dirty="0">
                <a:solidFill>
                  <a:srgbClr val="00B050"/>
                </a:solidFill>
                <a:effectLst/>
              </a:rPr>
              <a:t>Ross Jian Yu</a:t>
            </a:r>
            <a:endParaRPr lang="en-US"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24/0014</a:t>
            </a:r>
            <a:r>
              <a:rPr lang="en-US" sz="1400" dirty="0">
                <a:solidFill>
                  <a:srgbClr val="00B050"/>
                </a:solidFill>
              </a:rPr>
              <a:t> </a:t>
            </a:r>
            <a:r>
              <a:rPr lang="en-US" sz="1400" b="0" i="0" u="none" strike="noStrike" dirty="0">
                <a:solidFill>
                  <a:srgbClr val="00B050"/>
                </a:solidFill>
                <a:effectLst/>
              </a:rPr>
              <a:t>Further Thoughts on </a:t>
            </a:r>
            <a:r>
              <a:rPr lang="en-US" sz="1400" b="0" i="0" u="none" strike="noStrike" dirty="0" err="1">
                <a:solidFill>
                  <a:srgbClr val="00B050"/>
                </a:solidFill>
                <a:effectLst/>
              </a:rPr>
              <a:t>dRU</a:t>
            </a:r>
            <a:r>
              <a:rPr lang="en-US" sz="1400" dirty="0">
                <a:solidFill>
                  <a:srgbClr val="00B050"/>
                </a:solidFill>
              </a:rPr>
              <a:t> 					</a:t>
            </a:r>
            <a:r>
              <a:rPr lang="en-US" sz="1400" b="0" i="0" u="none" strike="noStrike" dirty="0">
                <a:solidFill>
                  <a:srgbClr val="00B050"/>
                </a:solidFill>
                <a:effectLst/>
              </a:rPr>
              <a:t>Eunsung Park</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4209572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1</a:t>
            </a:r>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23/1875</a:t>
            </a:r>
            <a:r>
              <a:rPr lang="en-US" sz="1400" dirty="0">
                <a:solidFill>
                  <a:srgbClr val="00B050"/>
                </a:solidFill>
              </a:rPr>
              <a:t> </a:t>
            </a:r>
            <a:r>
              <a:rPr lang="en-US" sz="1400" b="0" i="0" u="none" strike="noStrike" dirty="0">
                <a:solidFill>
                  <a:srgbClr val="00B050"/>
                </a:solidFill>
                <a:effectLst/>
              </a:rPr>
              <a:t>Power save proposal for non-AP/mobile-AP</a:t>
            </a:r>
            <a:r>
              <a:rPr lang="en-US" sz="1400" dirty="0">
                <a:solidFill>
                  <a:srgbClr val="00B050"/>
                </a:solidFill>
              </a:rPr>
              <a:t> 			</a:t>
            </a:r>
            <a:r>
              <a:rPr lang="en-US" sz="1400" b="0" i="0" u="none" strike="noStrike" dirty="0">
                <a:solidFill>
                  <a:srgbClr val="00B050"/>
                </a:solidFill>
                <a:effectLst/>
              </a:rPr>
              <a:t>Shubhodeep Adhikari</a:t>
            </a:r>
            <a:endParaRPr lang="en-GB"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23/1922</a:t>
            </a:r>
            <a:r>
              <a:rPr lang="en-US" sz="1400" dirty="0">
                <a:solidFill>
                  <a:srgbClr val="00B050"/>
                </a:solidFill>
              </a:rPr>
              <a:t> </a:t>
            </a:r>
            <a:r>
              <a:rPr lang="en-US" sz="1400" b="0" i="0" u="none" strike="noStrike" dirty="0">
                <a:solidFill>
                  <a:srgbClr val="00B050"/>
                </a:solidFill>
                <a:effectLst/>
              </a:rPr>
              <a:t>Multi-Link-SM-Power-Save-Mode</a:t>
            </a:r>
            <a:r>
              <a:rPr lang="en-US" sz="1400" dirty="0">
                <a:solidFill>
                  <a:srgbClr val="00B050"/>
                </a:solidFill>
              </a:rPr>
              <a:t> 					</a:t>
            </a:r>
            <a:r>
              <a:rPr lang="en-US" sz="1400" b="0" i="0" u="none" strike="noStrike" dirty="0">
                <a:solidFill>
                  <a:srgbClr val="00B050"/>
                </a:solidFill>
                <a:effectLst/>
              </a:rPr>
              <a:t>Jason Yuchen Guo</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23/1936</a:t>
            </a:r>
            <a:r>
              <a:rPr lang="en-US" sz="1400" dirty="0">
                <a:solidFill>
                  <a:srgbClr val="00B050"/>
                </a:solidFill>
              </a:rPr>
              <a:t> </a:t>
            </a:r>
            <a:r>
              <a:rPr lang="en-US" sz="1400" b="0" i="0" u="none" strike="noStrike" dirty="0">
                <a:solidFill>
                  <a:srgbClr val="00B050"/>
                </a:solidFill>
                <a:effectLst/>
              </a:rPr>
              <a:t>AP MLD power save follow up</a:t>
            </a:r>
            <a:r>
              <a:rPr lang="en-US" sz="1400" dirty="0">
                <a:solidFill>
                  <a:srgbClr val="00B050"/>
                </a:solidFill>
              </a:rPr>
              <a:t> 					</a:t>
            </a:r>
            <a:r>
              <a:rPr lang="en-US" sz="1400" b="0" i="0" u="none" strike="noStrike" dirty="0">
                <a:solidFill>
                  <a:srgbClr val="00B050"/>
                </a:solidFill>
                <a:effectLst/>
              </a:rPr>
              <a:t>Liwen Chu</a:t>
            </a:r>
            <a:endParaRPr lang="en-GB"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23/1965</a:t>
            </a:r>
            <a:r>
              <a:rPr lang="en-US" sz="1400" dirty="0">
                <a:solidFill>
                  <a:srgbClr val="00B050"/>
                </a:solidFill>
              </a:rPr>
              <a:t> </a:t>
            </a:r>
            <a:r>
              <a:rPr lang="en-US" sz="1400" b="0" i="0" u="none" strike="noStrike" dirty="0">
                <a:solidFill>
                  <a:srgbClr val="00B050"/>
                </a:solidFill>
                <a:effectLst/>
              </a:rPr>
              <a:t>Dynamic power </a:t>
            </a:r>
            <a:r>
              <a:rPr lang="en-US" sz="1400" b="0" i="0" u="none" strike="noStrike" dirty="0" err="1">
                <a:solidFill>
                  <a:srgbClr val="00B050"/>
                </a:solidFill>
                <a:effectLst/>
              </a:rPr>
              <a:t>save_follow</a:t>
            </a:r>
            <a:r>
              <a:rPr lang="en-US" sz="1400" b="0" i="0" u="none" strike="noStrike" dirty="0">
                <a:solidFill>
                  <a:srgbClr val="00B050"/>
                </a:solidFill>
                <a:effectLst/>
              </a:rPr>
              <a:t> up</a:t>
            </a:r>
            <a:r>
              <a:rPr lang="en-US" sz="1400" dirty="0">
                <a:solidFill>
                  <a:srgbClr val="00B050"/>
                </a:solidFill>
              </a:rPr>
              <a:t> 					</a:t>
            </a:r>
            <a:r>
              <a:rPr lang="en-US" sz="1400" b="0" i="0" u="none" strike="noStrike" dirty="0">
                <a:solidFill>
                  <a:srgbClr val="00B050"/>
                </a:solidFill>
                <a:effectLst/>
              </a:rPr>
              <a:t>George Cherian</a:t>
            </a:r>
          </a:p>
          <a:p>
            <a:pPr lvl="1">
              <a:buFont typeface="Arial" panose="020B0604020202020204" pitchFamily="34" charset="0"/>
              <a:buChar char="•"/>
            </a:pPr>
            <a:r>
              <a:rPr lang="en-US" sz="1400" b="0" i="0" u="sng" strike="noStrike" dirty="0">
                <a:solidFill>
                  <a:srgbClr val="00B050"/>
                </a:solidFill>
                <a:effectLst/>
                <a:hlinkClick r:id="rId6">
                  <a:extLst>
                    <a:ext uri="{A12FA001-AC4F-418D-AE19-62706E023703}">
                      <ahyp:hlinkClr xmlns:ahyp="http://schemas.microsoft.com/office/drawing/2018/hyperlinkcolor" val="tx"/>
                    </a:ext>
                  </a:extLst>
                </a:hlinkClick>
              </a:rPr>
              <a:t>23/2003</a:t>
            </a:r>
            <a:r>
              <a:rPr lang="en-US" sz="1400" dirty="0">
                <a:solidFill>
                  <a:srgbClr val="00B050"/>
                </a:solidFill>
              </a:rPr>
              <a:t> </a:t>
            </a:r>
            <a:r>
              <a:rPr lang="en-US" sz="1400" b="0" i="0" u="none" strike="noStrike" dirty="0">
                <a:solidFill>
                  <a:srgbClr val="00B050"/>
                </a:solidFill>
                <a:effectLst/>
              </a:rPr>
              <a:t>Client power save</a:t>
            </a:r>
            <a:r>
              <a:rPr lang="en-US" sz="1400" dirty="0">
                <a:solidFill>
                  <a:srgbClr val="00B050"/>
                </a:solidFill>
              </a:rPr>
              <a:t> 							</a:t>
            </a:r>
            <a:r>
              <a:rPr lang="en-US" sz="1400" b="0" i="0" u="none" strike="noStrike" dirty="0">
                <a:solidFill>
                  <a:srgbClr val="00B050"/>
                </a:solidFill>
                <a:effectLst/>
              </a:rPr>
              <a:t>Laurent</a:t>
            </a:r>
            <a:r>
              <a:rPr lang="en-US" sz="1400" dirty="0">
                <a:solidFill>
                  <a:srgbClr val="00B050"/>
                </a:solidFill>
              </a:rPr>
              <a:t> Cariou </a:t>
            </a: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9595305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MIMO &amp; Preamble</a:t>
            </a:r>
          </a:p>
          <a:p>
            <a:pPr lvl="1">
              <a:buFont typeface="Arial" panose="020B0604020202020204" pitchFamily="34" charset="0"/>
              <a:buChar char="•"/>
            </a:pPr>
            <a:r>
              <a:rPr lang="en-US" sz="1400" b="0" i="0" u="sng" strike="noStrike" dirty="0">
                <a:solidFill>
                  <a:srgbClr val="0563C1"/>
                </a:solidFill>
                <a:effectLst/>
                <a:hlinkClick r:id="rId2"/>
              </a:rPr>
              <a:t>23/1927</a:t>
            </a:r>
            <a:r>
              <a:rPr lang="en-US" sz="1400" dirty="0"/>
              <a:t> </a:t>
            </a:r>
            <a:r>
              <a:rPr lang="en-US" sz="1400" b="0" i="0" u="none" strike="noStrike" dirty="0">
                <a:solidFill>
                  <a:srgbClr val="000000"/>
                </a:solidFill>
                <a:effectLst/>
              </a:rPr>
              <a:t>Update of the Spatial Modulation</a:t>
            </a:r>
            <a:r>
              <a:rPr lang="en-US" sz="1400" dirty="0"/>
              <a:t> 					</a:t>
            </a:r>
            <a:r>
              <a:rPr lang="en-US" sz="1400" b="0" i="0" u="none" strike="noStrike" dirty="0">
                <a:solidFill>
                  <a:srgbClr val="000000"/>
                </a:solidFill>
                <a:effectLst/>
              </a:rPr>
              <a:t>Junghoon Suh</a:t>
            </a:r>
            <a:endParaRPr lang="en-GB" sz="1400" dirty="0"/>
          </a:p>
          <a:p>
            <a:pPr lvl="1">
              <a:buFont typeface="Arial" panose="020B0604020202020204" pitchFamily="34" charset="0"/>
              <a:buChar char="•"/>
            </a:pPr>
            <a:r>
              <a:rPr lang="en-US" sz="1400" b="0" i="0" u="sng" strike="noStrike" dirty="0">
                <a:solidFill>
                  <a:srgbClr val="0563C1"/>
                </a:solidFill>
                <a:effectLst/>
                <a:hlinkClick r:id="rId3"/>
              </a:rPr>
              <a:t>23/1944</a:t>
            </a:r>
            <a:r>
              <a:rPr lang="en-US" sz="1400" dirty="0"/>
              <a:t> </a:t>
            </a:r>
            <a:r>
              <a:rPr lang="en-US" sz="1400" b="0" i="0" u="none" strike="noStrike" dirty="0">
                <a:solidFill>
                  <a:srgbClr val="000000"/>
                </a:solidFill>
                <a:effectLst/>
              </a:rPr>
              <a:t>Impact of Tx EVM on MIMO Detection</a:t>
            </a:r>
            <a:r>
              <a:rPr lang="en-US" sz="1400" dirty="0"/>
              <a:t> 				</a:t>
            </a:r>
            <a:r>
              <a:rPr lang="en-US" sz="1400" b="0" i="0" u="none" strike="noStrike" dirty="0" err="1">
                <a:solidFill>
                  <a:srgbClr val="000000"/>
                </a:solidFill>
                <a:effectLst/>
              </a:rPr>
              <a:t>Shimi</a:t>
            </a:r>
            <a:r>
              <a:rPr lang="en-US" sz="1400" b="0" i="0" u="none" strike="noStrike" dirty="0">
                <a:solidFill>
                  <a:srgbClr val="000000"/>
                </a:solidFill>
                <a:effectLst/>
              </a:rPr>
              <a:t> </a:t>
            </a:r>
            <a:r>
              <a:rPr lang="en-US" sz="1400" b="0" i="0" u="none" strike="noStrike" dirty="0" err="1">
                <a:solidFill>
                  <a:srgbClr val="000000"/>
                </a:solidFill>
                <a:effectLst/>
              </a:rPr>
              <a:t>Shilo</a:t>
            </a:r>
            <a:endParaRPr lang="en-GB" sz="1400" dirty="0"/>
          </a:p>
          <a:p>
            <a:pPr lvl="1">
              <a:buFont typeface="Arial" panose="020B0604020202020204" pitchFamily="34" charset="0"/>
              <a:buChar char="•"/>
            </a:pPr>
            <a:r>
              <a:rPr lang="en-US" sz="1400" b="0" i="0" u="sng" strike="noStrike" dirty="0">
                <a:solidFill>
                  <a:srgbClr val="0563C1"/>
                </a:solidFill>
                <a:effectLst/>
                <a:hlinkClick r:id="rId4"/>
              </a:rPr>
              <a:t>23/2115</a:t>
            </a:r>
            <a:r>
              <a:rPr lang="en-US" sz="1400" dirty="0"/>
              <a:t> </a:t>
            </a:r>
            <a:r>
              <a:rPr lang="en-US" sz="1400" b="0" i="0" u="none" strike="noStrike" dirty="0">
                <a:solidFill>
                  <a:srgbClr val="000000"/>
                </a:solidFill>
                <a:effectLst/>
              </a:rPr>
              <a:t>An Approach to Enhance the Reliability for Wi-Fi Networks</a:t>
            </a:r>
            <a:r>
              <a:rPr lang="en-US" sz="1400" dirty="0"/>
              <a:t> 	</a:t>
            </a:r>
            <a:r>
              <a:rPr lang="en-US" sz="1400" b="0" i="0" u="none" strike="noStrike" dirty="0">
                <a:solidFill>
                  <a:srgbClr val="000000"/>
                </a:solidFill>
                <a:effectLst/>
              </a:rPr>
              <a:t>Haji M. Furqan</a:t>
            </a:r>
            <a:endParaRPr lang="en-GB" sz="1400" dirty="0"/>
          </a:p>
          <a:p>
            <a:pPr lvl="1">
              <a:buFont typeface="Arial" panose="020B0604020202020204" pitchFamily="34" charset="0"/>
              <a:buChar char="•"/>
            </a:pPr>
            <a:r>
              <a:rPr lang="en-US" sz="1400" b="0" i="0" u="sng" strike="noStrike" dirty="0">
                <a:solidFill>
                  <a:srgbClr val="0563C1"/>
                </a:solidFill>
                <a:effectLst/>
                <a:hlinkClick r:id="rId5"/>
              </a:rPr>
              <a:t>24/0100</a:t>
            </a:r>
            <a:r>
              <a:rPr lang="en-US" sz="1400" dirty="0"/>
              <a:t> </a:t>
            </a:r>
            <a:r>
              <a:rPr lang="en-US" sz="1400" b="0" i="0" u="none" strike="noStrike" dirty="0">
                <a:solidFill>
                  <a:srgbClr val="000000"/>
                </a:solidFill>
                <a:effectLst/>
              </a:rPr>
              <a:t>Vendor Specific PHY Signaling</a:t>
            </a:r>
            <a:r>
              <a:rPr lang="en-US" sz="1400" dirty="0"/>
              <a:t> 					</a:t>
            </a:r>
            <a:r>
              <a:rPr lang="en-US" sz="1400" b="0" i="0" u="none" strike="noStrike" dirty="0">
                <a:solidFill>
                  <a:srgbClr val="000000"/>
                </a:solidFill>
                <a:effectLst/>
              </a:rPr>
              <a:t>Brian Hart</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42377301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2 &amp; SP</a:t>
            </a:r>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23/2040</a:t>
            </a:r>
            <a:r>
              <a:rPr lang="en-US" sz="1400" dirty="0">
                <a:solidFill>
                  <a:srgbClr val="00B050"/>
                </a:solidFill>
              </a:rPr>
              <a:t> </a:t>
            </a:r>
            <a:r>
              <a:rPr lang="en-US" sz="1400" b="0" i="0" u="none" strike="noStrike" dirty="0">
                <a:solidFill>
                  <a:srgbClr val="00B050"/>
                </a:solidFill>
                <a:effectLst/>
              </a:rPr>
              <a:t>Enabling AP power </a:t>
            </a:r>
            <a:r>
              <a:rPr lang="en-US" sz="1400" b="0" i="0" u="none" strike="noStrike" dirty="0" err="1">
                <a:solidFill>
                  <a:srgbClr val="00B050"/>
                </a:solidFill>
                <a:effectLst/>
              </a:rPr>
              <a:t>save_follow</a:t>
            </a:r>
            <a:r>
              <a:rPr lang="en-US" sz="1400" b="0" i="0" u="none" strike="noStrike" dirty="0">
                <a:solidFill>
                  <a:srgbClr val="00B050"/>
                </a:solidFill>
                <a:effectLst/>
              </a:rPr>
              <a:t> up</a:t>
            </a:r>
            <a:r>
              <a:rPr lang="en-US" sz="1400" dirty="0">
                <a:solidFill>
                  <a:srgbClr val="00B050"/>
                </a:solidFill>
              </a:rPr>
              <a:t> 			</a:t>
            </a:r>
            <a:r>
              <a:rPr lang="en-US" sz="1400" b="0" i="0" u="none" strike="noStrike" dirty="0">
                <a:solidFill>
                  <a:srgbClr val="00B050"/>
                </a:solidFill>
                <a:effectLst/>
              </a:rPr>
              <a:t>George Cherian</a:t>
            </a:r>
            <a:endParaRPr lang="en-GB"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23/2055</a:t>
            </a:r>
            <a:r>
              <a:rPr lang="en-US" sz="1400" dirty="0">
                <a:solidFill>
                  <a:srgbClr val="00B050"/>
                </a:solidFill>
              </a:rPr>
              <a:t> </a:t>
            </a:r>
            <a:r>
              <a:rPr lang="en-US" sz="1400" b="0" i="0" u="none" strike="noStrike" dirty="0">
                <a:solidFill>
                  <a:srgbClr val="00B050"/>
                </a:solidFill>
                <a:effectLst/>
              </a:rPr>
              <a:t>ICF-RCF transmission rules</a:t>
            </a:r>
            <a:r>
              <a:rPr lang="en-US" sz="1400" dirty="0">
                <a:solidFill>
                  <a:srgbClr val="00B050"/>
                </a:solidFill>
              </a:rPr>
              <a:t> 				</a:t>
            </a:r>
            <a:r>
              <a:rPr lang="en-US" sz="1400" b="0" i="0" u="none" strike="noStrike" dirty="0">
                <a:solidFill>
                  <a:srgbClr val="00B050"/>
                </a:solidFill>
                <a:effectLst/>
              </a:rPr>
              <a:t>Dmitry Akhmetov</a:t>
            </a:r>
            <a:endParaRPr lang="en-US" sz="1400" dirty="0">
              <a:solidFill>
                <a:srgbClr val="00B050"/>
              </a:solidFill>
            </a:endParaRP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23/1871</a:t>
            </a:r>
            <a:r>
              <a:rPr lang="en-US" sz="1400" i="0" u="none" strike="noStrike" kern="1200" dirty="0">
                <a:solidFill>
                  <a:srgbClr val="00B050"/>
                </a:solidFill>
                <a:effectLst/>
                <a:ea typeface="Times New Roman" panose="02020603050405020304" pitchFamily="18" charset="0"/>
              </a:rPr>
              <a:t> M-AP Coordinated Transmission framework 	Arik Klein</a:t>
            </a:r>
            <a:r>
              <a:rPr lang="en-GB" sz="1400" i="0" u="none" strike="noStrike" kern="1200" dirty="0">
                <a:solidFill>
                  <a:srgbClr val="00B050"/>
                </a:solidFill>
                <a:effectLst/>
                <a:ea typeface="MS Gothic" panose="020B0609070205080204" pitchFamily="49" charset="-128"/>
              </a:rPr>
              <a:t> 	     </a:t>
            </a:r>
            <a:r>
              <a:rPr lang="en-GB" sz="1400" b="0" i="0" u="none" strike="noStrike" kern="1200" dirty="0">
                <a:solidFill>
                  <a:srgbClr val="00B050"/>
                </a:solidFill>
                <a:effectLst/>
                <a:ea typeface="MS Gothic" panose="020B0609070205080204" pitchFamily="49" charset="-128"/>
              </a:rPr>
              <a:t>[2SP MAP 10’]</a:t>
            </a:r>
            <a:endParaRPr lang="en-US" sz="1400" b="0" i="0" u="none" strike="noStrike" dirty="0">
              <a:solidFill>
                <a:srgbClr val="00B050"/>
              </a:solidFill>
              <a:effectLst/>
            </a:endParaRPr>
          </a:p>
          <a:p>
            <a:pPr lvl="1">
              <a:buFont typeface="Arial" panose="020B0604020202020204" pitchFamily="34" charset="0"/>
              <a:buChar char="•"/>
            </a:pPr>
            <a:r>
              <a:rPr lang="en-GB" sz="140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23/1888</a:t>
            </a:r>
            <a:r>
              <a:rPr lang="en-GB" sz="1400" i="0" u="none" strike="noStrike" kern="1200" dirty="0">
                <a:solidFill>
                  <a:srgbClr val="00B050"/>
                </a:solidFill>
                <a:effectLst/>
                <a:ea typeface="MS Gothic" panose="020B0609070205080204" pitchFamily="49" charset="-128"/>
              </a:rPr>
              <a:t> MAC Header Protection - follow-up 			Abhishek Patil  </a:t>
            </a:r>
            <a:r>
              <a:rPr lang="en-GB" sz="1400" b="0" i="0" u="none" strike="noStrike" kern="1200" dirty="0">
                <a:solidFill>
                  <a:srgbClr val="00B050"/>
                </a:solidFill>
                <a:effectLst/>
                <a:ea typeface="MS Gothic" panose="020B0609070205080204" pitchFamily="49" charset="-128"/>
              </a:rPr>
              <a:t>[1SP Sec. 7’]</a:t>
            </a:r>
            <a:endParaRPr lang="en-GB" sz="1400" i="0" u="none" strike="noStrike" kern="1200" dirty="0">
              <a:solidFill>
                <a:srgbClr val="00B050"/>
              </a:solidFill>
              <a:effectLst/>
              <a:ea typeface="MS Gothic" panose="020B0609070205080204" pitchFamily="49" charset="-128"/>
            </a:endParaRPr>
          </a:p>
          <a:p>
            <a:pPr lvl="1">
              <a:buFont typeface="Arial" panose="020B0604020202020204" pitchFamily="34" charset="0"/>
              <a:buChar char="•"/>
            </a:pPr>
            <a:r>
              <a:rPr lang="en-GB" sz="1400" kern="1200" dirty="0">
                <a:solidFill>
                  <a:schemeClr val="bg1">
                    <a:lumMod val="65000"/>
                  </a:schemeClr>
                </a:solidFill>
                <a:ea typeface="MS Gothic" panose="020B0609070205080204" pitchFamily="49" charset="-128"/>
                <a:hlinkClick r:id="rId6">
                  <a:extLst>
                    <a:ext uri="{A12FA001-AC4F-418D-AE19-62706E023703}">
                      <ahyp:hlinkClr xmlns:ahyp="http://schemas.microsoft.com/office/drawing/2018/hyperlinkcolor" val="tx"/>
                    </a:ext>
                  </a:extLst>
                </a:hlinkClick>
              </a:rPr>
              <a:t>23/1908</a:t>
            </a:r>
            <a:r>
              <a:rPr lang="en-GB" sz="1400" kern="1200" dirty="0">
                <a:solidFill>
                  <a:schemeClr val="bg1">
                    <a:lumMod val="65000"/>
                  </a:schemeClr>
                </a:solidFill>
                <a:ea typeface="MS Gothic" panose="020B0609070205080204" pitchFamily="49" charset="-128"/>
              </a:rPr>
              <a:t> Seamless Roaming Procedure 				</a:t>
            </a:r>
            <a:r>
              <a:rPr lang="en-GB" sz="1400" kern="1200" dirty="0" err="1">
                <a:solidFill>
                  <a:schemeClr val="bg1">
                    <a:lumMod val="65000"/>
                  </a:schemeClr>
                </a:solidFill>
                <a:ea typeface="MS Gothic" panose="020B0609070205080204" pitchFamily="49" charset="-128"/>
              </a:rPr>
              <a:t>Yelin</a:t>
            </a:r>
            <a:r>
              <a:rPr lang="en-GB" sz="1400" kern="1200" dirty="0">
                <a:solidFill>
                  <a:schemeClr val="bg1">
                    <a:lumMod val="65000"/>
                  </a:schemeClr>
                </a:solidFill>
                <a:ea typeface="MS Gothic" panose="020B0609070205080204" pitchFamily="49" charset="-128"/>
              </a:rPr>
              <a:t> Yoon  	      [1SP Ro. 7’]</a:t>
            </a:r>
            <a:endParaRPr lang="en-GB" sz="1400" dirty="0">
              <a:solidFill>
                <a:schemeClr val="bg1">
                  <a:lumMod val="65000"/>
                </a:schemeClr>
              </a:solidFill>
            </a:endParaRPr>
          </a:p>
          <a:p>
            <a:pPr lvl="1">
              <a:buFont typeface="Arial" panose="020B0604020202020204" pitchFamily="34" charset="0"/>
              <a:buChar char="•"/>
            </a:pPr>
            <a:r>
              <a:rPr lang="en-GB" sz="1400" i="0" u="none"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23/1914</a:t>
            </a:r>
            <a:r>
              <a:rPr lang="en-GB" sz="1400" i="0" u="none" strike="noStrike" kern="1200" dirty="0">
                <a:solidFill>
                  <a:schemeClr val="bg1">
                    <a:lumMod val="65000"/>
                  </a:schemeClr>
                </a:solidFill>
                <a:effectLst/>
                <a:ea typeface="MS Gothic" panose="020B0609070205080204" pitchFamily="49" charset="-128"/>
              </a:rPr>
              <a:t> Enhanced Security Considerations in UHR 		</a:t>
            </a:r>
            <a:r>
              <a:rPr lang="en-GB" sz="1400" i="0" u="none" strike="noStrike" kern="1200" dirty="0" err="1">
                <a:solidFill>
                  <a:schemeClr val="bg1">
                    <a:lumMod val="65000"/>
                  </a:schemeClr>
                </a:solidFill>
                <a:effectLst/>
                <a:ea typeface="MS Gothic" panose="020B0609070205080204" pitchFamily="49" charset="-128"/>
              </a:rPr>
              <a:t>SunHee</a:t>
            </a:r>
            <a:r>
              <a:rPr lang="en-GB" sz="1400" i="0" u="none" strike="noStrike" kern="1200" dirty="0">
                <a:solidFill>
                  <a:schemeClr val="bg1">
                    <a:lumMod val="65000"/>
                  </a:schemeClr>
                </a:solidFill>
                <a:effectLst/>
                <a:ea typeface="MS Gothic" panose="020B0609070205080204" pitchFamily="49" charset="-128"/>
              </a:rPr>
              <a:t> Baek    [1SP</a:t>
            </a:r>
            <a:r>
              <a:rPr lang="en-GB" sz="1400" kern="1200" dirty="0">
                <a:solidFill>
                  <a:schemeClr val="bg1">
                    <a:lumMod val="65000"/>
                  </a:schemeClr>
                </a:solidFill>
                <a:ea typeface="MS Gothic" panose="020B0609070205080204" pitchFamily="49" charset="-128"/>
              </a:rPr>
              <a:t> Ro.</a:t>
            </a:r>
            <a:r>
              <a:rPr lang="en-GB" sz="1400" i="0" u="none" strike="noStrike" kern="1200" dirty="0">
                <a:solidFill>
                  <a:schemeClr val="bg1">
                    <a:lumMod val="65000"/>
                  </a:schemeClr>
                </a:solidFill>
                <a:effectLst/>
                <a:ea typeface="MS Gothic" panose="020B0609070205080204" pitchFamily="49" charset="-128"/>
              </a:rPr>
              <a:t> 7’]</a:t>
            </a:r>
            <a:endParaRPr lang="en-US" sz="1400" b="1"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755068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Coordinated Beamforming</a:t>
            </a:r>
          </a:p>
          <a:p>
            <a:pPr lvl="1">
              <a:buFont typeface="Arial" panose="020B0604020202020204" pitchFamily="34" charset="0"/>
              <a:buChar char="•"/>
            </a:pPr>
            <a:r>
              <a:rPr lang="en-US" sz="1400" b="0" i="0" u="sng" strike="noStrike" dirty="0">
                <a:solidFill>
                  <a:srgbClr val="0563C1"/>
                </a:solidFill>
                <a:effectLst/>
                <a:hlinkClick r:id="rId2"/>
              </a:rPr>
              <a:t>23/1998</a:t>
            </a:r>
            <a:r>
              <a:rPr lang="en-US" sz="1400" dirty="0"/>
              <a:t> </a:t>
            </a:r>
            <a:r>
              <a:rPr lang="en-US" sz="1400" b="0" i="0" u="none" strike="noStrike" dirty="0">
                <a:solidFill>
                  <a:srgbClr val="000000"/>
                </a:solidFill>
                <a:effectLst/>
              </a:rPr>
              <a:t>Zero MUI Coordinated BF</a:t>
            </a:r>
            <a:r>
              <a:rPr lang="en-US" sz="1400" dirty="0"/>
              <a:t> 						</a:t>
            </a:r>
            <a:r>
              <a:rPr lang="en-US" sz="1400" b="0" i="0" u="none" strike="noStrike" dirty="0">
                <a:solidFill>
                  <a:srgbClr val="000000"/>
                </a:solidFill>
                <a:effectLst/>
              </a:rPr>
              <a:t>Shimi Shilo</a:t>
            </a:r>
            <a:endParaRPr lang="en-GB" sz="1400" dirty="0"/>
          </a:p>
          <a:p>
            <a:pPr lvl="1">
              <a:buFont typeface="Arial" panose="020B0604020202020204" pitchFamily="34" charset="0"/>
              <a:buChar char="•"/>
            </a:pPr>
            <a:r>
              <a:rPr lang="en-US" sz="1400" b="0" i="0" u="sng" strike="noStrike" dirty="0">
                <a:solidFill>
                  <a:srgbClr val="0563C1"/>
                </a:solidFill>
                <a:effectLst/>
                <a:hlinkClick r:id="rId3"/>
              </a:rPr>
              <a:t>24/0010</a:t>
            </a:r>
            <a:r>
              <a:rPr lang="en-US" sz="1400" dirty="0"/>
              <a:t> </a:t>
            </a:r>
            <a:r>
              <a:rPr lang="en-US" sz="1400" b="0" i="0" u="none" strike="noStrike" dirty="0">
                <a:solidFill>
                  <a:srgbClr val="000000"/>
                </a:solidFill>
                <a:effectLst/>
              </a:rPr>
              <a:t>Coordinated Beamforming for 802.11bn</a:t>
            </a:r>
            <a:r>
              <a:rPr lang="en-US" sz="1400" dirty="0"/>
              <a:t> 				</a:t>
            </a:r>
            <a:r>
              <a:rPr lang="en-US" sz="1400" b="0" i="0" u="none" strike="noStrike" dirty="0">
                <a:solidFill>
                  <a:srgbClr val="000000"/>
                </a:solidFill>
                <a:effectLst/>
              </a:rPr>
              <a:t>Okan </a:t>
            </a:r>
            <a:r>
              <a:rPr lang="en-US" sz="1400" b="0" i="0" u="none" strike="noStrike" dirty="0" err="1">
                <a:solidFill>
                  <a:srgbClr val="000000"/>
                </a:solidFill>
                <a:effectLst/>
              </a:rPr>
              <a:t>Mutgan</a:t>
            </a:r>
            <a:endParaRPr lang="en-GB" sz="1400" dirty="0"/>
          </a:p>
          <a:p>
            <a:pPr lvl="1">
              <a:buFont typeface="Arial" panose="020B0604020202020204" pitchFamily="34" charset="0"/>
              <a:buChar char="•"/>
            </a:pPr>
            <a:r>
              <a:rPr lang="en-US" sz="1400" b="0" i="0" u="sng" strike="noStrike" dirty="0">
                <a:solidFill>
                  <a:srgbClr val="0563C1"/>
                </a:solidFill>
                <a:effectLst/>
                <a:hlinkClick r:id="rId4"/>
              </a:rPr>
              <a:t>24/0011</a:t>
            </a:r>
            <a:r>
              <a:rPr lang="en-US" sz="1400" dirty="0"/>
              <a:t> </a:t>
            </a:r>
            <a:r>
              <a:rPr lang="en-US" sz="1400" b="0" i="0" u="none" strike="noStrike" dirty="0">
                <a:solidFill>
                  <a:srgbClr val="000000"/>
                </a:solidFill>
                <a:effectLst/>
              </a:rPr>
              <a:t>Coordinated Spatial Nulling (C-SN) Concept</a:t>
            </a:r>
            <a:r>
              <a:rPr lang="en-US" sz="1400" dirty="0"/>
              <a:t> 			</a:t>
            </a:r>
            <a:r>
              <a:rPr lang="en-US" sz="1400" b="0" i="0" u="none" strike="noStrike" dirty="0">
                <a:solidFill>
                  <a:srgbClr val="000000"/>
                </a:solidFill>
                <a:effectLst/>
              </a:rPr>
              <a:t>Rainer Strobel</a:t>
            </a:r>
            <a:endParaRPr lang="en-GB" sz="1400" dirty="0"/>
          </a:p>
          <a:p>
            <a:pPr lvl="1">
              <a:buFont typeface="Arial" panose="020B0604020202020204" pitchFamily="34" charset="0"/>
              <a:buChar char="•"/>
            </a:pPr>
            <a:r>
              <a:rPr lang="en-US" sz="1400" b="0" i="0" u="sng" strike="noStrike" dirty="0">
                <a:solidFill>
                  <a:srgbClr val="0563C1"/>
                </a:solidFill>
                <a:effectLst/>
                <a:hlinkClick r:id="rId5"/>
              </a:rPr>
              <a:t>24/0012</a:t>
            </a:r>
            <a:r>
              <a:rPr lang="en-US" sz="1400" dirty="0"/>
              <a:t> </a:t>
            </a:r>
            <a:r>
              <a:rPr lang="en-US" sz="1400" b="0" i="0" u="none" strike="noStrike" dirty="0">
                <a:solidFill>
                  <a:srgbClr val="000000"/>
                </a:solidFill>
                <a:effectLst/>
              </a:rPr>
              <a:t>Coordinated Spatial Nulling (C-SN) Simulations</a:t>
            </a:r>
            <a:r>
              <a:rPr lang="en-US" sz="1400" dirty="0"/>
              <a:t> 			</a:t>
            </a:r>
            <a:r>
              <a:rPr lang="en-US" sz="1400" b="0" i="0" u="none" strike="noStrike" dirty="0">
                <a:solidFill>
                  <a:srgbClr val="000000"/>
                </a:solidFill>
                <a:effectLst/>
              </a:rPr>
              <a:t>Rainer Strobel</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31022528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Roaming Part 1</a:t>
            </a:r>
          </a:p>
          <a:p>
            <a:pPr lvl="1">
              <a:buFont typeface="Arial" panose="020B0604020202020204" pitchFamily="34" charset="0"/>
              <a:buChar char="•"/>
            </a:pPr>
            <a:r>
              <a:rPr lang="en-GB" sz="1400" kern="1200" dirty="0">
                <a:solidFill>
                  <a:srgbClr val="00B050"/>
                </a:solidFill>
                <a:ea typeface="MS Gothic" panose="020B0609070205080204" pitchFamily="49" charset="-128"/>
                <a:hlinkClick r:id="rId2">
                  <a:extLst>
                    <a:ext uri="{A12FA001-AC4F-418D-AE19-62706E023703}">
                      <ahyp:hlinkClr xmlns:ahyp="http://schemas.microsoft.com/office/drawing/2018/hyperlinkcolor" val="tx"/>
                    </a:ext>
                  </a:extLst>
                </a:hlinkClick>
              </a:rPr>
              <a:t>23/1908</a:t>
            </a:r>
            <a:r>
              <a:rPr lang="en-GB" sz="1400" kern="1200" dirty="0">
                <a:solidFill>
                  <a:srgbClr val="00B050"/>
                </a:solidFill>
                <a:ea typeface="MS Gothic" panose="020B0609070205080204" pitchFamily="49" charset="-128"/>
              </a:rPr>
              <a:t> Seamless Roaming Procedure 					</a:t>
            </a:r>
            <a:r>
              <a:rPr lang="en-GB" sz="1400" kern="1200" dirty="0" err="1">
                <a:solidFill>
                  <a:srgbClr val="00B050"/>
                </a:solidFill>
                <a:ea typeface="MS Gothic" panose="020B0609070205080204" pitchFamily="49" charset="-128"/>
              </a:rPr>
              <a:t>Yelin</a:t>
            </a:r>
            <a:r>
              <a:rPr lang="en-GB" sz="1400" kern="1200" dirty="0">
                <a:solidFill>
                  <a:srgbClr val="00B050"/>
                </a:solidFill>
                <a:ea typeface="MS Gothic" panose="020B0609070205080204" pitchFamily="49" charset="-128"/>
              </a:rPr>
              <a:t> Yoon 	         [1SP Ro. 7’]</a:t>
            </a:r>
            <a:endParaRPr lang="en-GB" sz="1400" dirty="0">
              <a:solidFill>
                <a:srgbClr val="00B050"/>
              </a:solidFill>
            </a:endParaRPr>
          </a:p>
          <a:p>
            <a:pPr lvl="1">
              <a:buFont typeface="Arial" panose="020B0604020202020204" pitchFamily="34" charset="0"/>
              <a:buChar char="•"/>
            </a:pPr>
            <a:r>
              <a:rPr lang="en-GB" sz="1400" i="0" u="none" strike="sngStrike" kern="1200" dirty="0">
                <a:solidFill>
                  <a:srgbClr val="FF000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23/1914</a:t>
            </a:r>
            <a:r>
              <a:rPr lang="en-GB" sz="1400" i="0" u="none" strike="sngStrike" kern="1200" dirty="0">
                <a:solidFill>
                  <a:srgbClr val="FF0000"/>
                </a:solidFill>
                <a:effectLst/>
                <a:ea typeface="MS Gothic" panose="020B0609070205080204" pitchFamily="49" charset="-128"/>
              </a:rPr>
              <a:t> Enhanced Security Considerations in UHR 			</a:t>
            </a:r>
            <a:r>
              <a:rPr lang="en-GB" sz="1400" i="0" u="none" strike="sngStrike" kern="1200" dirty="0" err="1">
                <a:solidFill>
                  <a:srgbClr val="FF0000"/>
                </a:solidFill>
                <a:effectLst/>
                <a:ea typeface="MS Gothic" panose="020B0609070205080204" pitchFamily="49" charset="-128"/>
              </a:rPr>
              <a:t>SunHee</a:t>
            </a:r>
            <a:r>
              <a:rPr lang="en-GB" sz="1400" i="0" u="none" strike="sngStrike" kern="1200" dirty="0">
                <a:solidFill>
                  <a:srgbClr val="FF0000"/>
                </a:solidFill>
                <a:effectLst/>
                <a:ea typeface="MS Gothic" panose="020B0609070205080204" pitchFamily="49" charset="-128"/>
              </a:rPr>
              <a:t> Baek       [1SP</a:t>
            </a:r>
            <a:r>
              <a:rPr lang="en-GB" sz="1400" strike="sngStrike" kern="1200" dirty="0">
                <a:solidFill>
                  <a:srgbClr val="FF0000"/>
                </a:solidFill>
                <a:ea typeface="MS Gothic" panose="020B0609070205080204" pitchFamily="49" charset="-128"/>
              </a:rPr>
              <a:t> Ro.</a:t>
            </a:r>
            <a:r>
              <a:rPr lang="en-GB" sz="1400" i="0" u="none" strike="sngStrike" kern="1200" dirty="0">
                <a:solidFill>
                  <a:srgbClr val="FF0000"/>
                </a:solidFill>
                <a:effectLst/>
                <a:ea typeface="MS Gothic" panose="020B0609070205080204" pitchFamily="49" charset="-128"/>
              </a:rPr>
              <a:t> 7’]</a:t>
            </a:r>
            <a:endParaRPr lang="en-US" sz="1400" b="1" strike="sngStrike" dirty="0">
              <a:solidFill>
                <a:srgbClr val="FF0000"/>
              </a:solidFill>
            </a:endParaRPr>
          </a:p>
          <a:p>
            <a:pPr lvl="1">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23/1884</a:t>
            </a:r>
            <a:r>
              <a:rPr lang="en-US" sz="1400" dirty="0">
                <a:solidFill>
                  <a:srgbClr val="00B050"/>
                </a:solidFill>
              </a:rPr>
              <a:t> </a:t>
            </a:r>
            <a:r>
              <a:rPr lang="en-US" sz="1400" b="0" i="0" u="none" strike="noStrike" dirty="0">
                <a:solidFill>
                  <a:srgbClr val="00B050"/>
                </a:solidFill>
                <a:effectLst/>
              </a:rPr>
              <a:t>Seamless Roaming</a:t>
            </a:r>
            <a:r>
              <a:rPr lang="en-US" sz="1400" dirty="0">
                <a:solidFill>
                  <a:srgbClr val="00B050"/>
                </a:solidFill>
              </a:rPr>
              <a:t> 							</a:t>
            </a:r>
            <a:r>
              <a:rPr lang="en-US" sz="1400" b="0" i="0" u="none" strike="noStrike" dirty="0">
                <a:solidFill>
                  <a:srgbClr val="00B050"/>
                </a:solidFill>
                <a:effectLst/>
              </a:rPr>
              <a:t>Duncan Ho</a:t>
            </a:r>
            <a:endParaRPr lang="en-GB"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23/1897</a:t>
            </a:r>
            <a:r>
              <a:rPr lang="en-US" sz="1400" dirty="0">
                <a:solidFill>
                  <a:srgbClr val="00B050"/>
                </a:solidFill>
              </a:rPr>
              <a:t> </a:t>
            </a:r>
            <a:r>
              <a:rPr lang="en-US" sz="1400" b="0" i="0" u="none" strike="noStrike" dirty="0">
                <a:solidFill>
                  <a:srgbClr val="00B050"/>
                </a:solidFill>
                <a:effectLst/>
              </a:rPr>
              <a:t>Thoughts-on-improving-roaming-under-existing-architecture</a:t>
            </a:r>
            <a:r>
              <a:rPr lang="en-US" sz="1400" dirty="0">
                <a:solidFill>
                  <a:srgbClr val="00B050"/>
                </a:solidFill>
              </a:rPr>
              <a:t>   </a:t>
            </a:r>
            <a:r>
              <a:rPr lang="en-US" sz="1400" b="0" i="0" u="none" strike="noStrike" dirty="0">
                <a:solidFill>
                  <a:srgbClr val="00B050"/>
                </a:solidFill>
                <a:effectLst/>
              </a:rPr>
              <a:t>Guogang Huang</a:t>
            </a:r>
            <a:endParaRPr lang="en-GB"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6">
                  <a:extLst>
                    <a:ext uri="{A12FA001-AC4F-418D-AE19-62706E023703}">
                      <ahyp:hlinkClr xmlns:ahyp="http://schemas.microsoft.com/office/drawing/2018/hyperlinkcolor" val="tx"/>
                    </a:ext>
                  </a:extLst>
                </a:hlinkClick>
              </a:rPr>
              <a:t>23/190</a:t>
            </a:r>
            <a:r>
              <a:rPr lang="en-US" sz="1400" b="0" i="0" u="sng" strike="noStrike" dirty="0">
                <a:solidFill>
                  <a:srgbClr val="00B050"/>
                </a:solidFill>
                <a:effectLst/>
              </a:rPr>
              <a:t>7</a:t>
            </a:r>
            <a:r>
              <a:rPr lang="en-US" sz="1400" dirty="0">
                <a:solidFill>
                  <a:srgbClr val="00B050"/>
                </a:solidFill>
              </a:rPr>
              <a:t> </a:t>
            </a:r>
            <a:r>
              <a:rPr lang="en-US" sz="1400" b="0" i="0" u="none" strike="noStrike" dirty="0">
                <a:solidFill>
                  <a:srgbClr val="00B050"/>
                </a:solidFill>
                <a:effectLst/>
              </a:rPr>
              <a:t>Seamless Roaming for 11bn</a:t>
            </a:r>
            <a:r>
              <a:rPr lang="en-US" sz="1400" dirty="0">
                <a:solidFill>
                  <a:srgbClr val="00B050"/>
                </a:solidFill>
              </a:rPr>
              <a:t> 						</a:t>
            </a:r>
            <a:r>
              <a:rPr lang="en-US" sz="1400" b="0" i="0" u="none" strike="noStrike" dirty="0" err="1">
                <a:solidFill>
                  <a:srgbClr val="00B050"/>
                </a:solidFill>
                <a:effectLst/>
              </a:rPr>
              <a:t>Yelin</a:t>
            </a:r>
            <a:r>
              <a:rPr lang="en-US" sz="1400" b="0" i="0" u="none" strike="noStrike" dirty="0">
                <a:solidFill>
                  <a:srgbClr val="00B050"/>
                </a:solidFill>
                <a:effectLst/>
              </a:rPr>
              <a:t> Yoon</a:t>
            </a:r>
            <a:endParaRPr lang="en-GB"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7">
                  <a:extLst>
                    <a:ext uri="{A12FA001-AC4F-418D-AE19-62706E023703}">
                      <ahyp:hlinkClr xmlns:ahyp="http://schemas.microsoft.com/office/drawing/2018/hyperlinkcolor" val="tx"/>
                    </a:ext>
                  </a:extLst>
                </a:hlinkClick>
              </a:rPr>
              <a:t>23/1937</a:t>
            </a:r>
            <a:r>
              <a:rPr lang="en-US" sz="1400" dirty="0">
                <a:solidFill>
                  <a:srgbClr val="00B050"/>
                </a:solidFill>
              </a:rPr>
              <a:t> </a:t>
            </a:r>
            <a:r>
              <a:rPr lang="en-US" sz="1400" b="0" i="0" u="none" strike="noStrike" dirty="0">
                <a:solidFill>
                  <a:srgbClr val="00B050"/>
                </a:solidFill>
                <a:effectLst/>
              </a:rPr>
              <a:t>Smooth roaming follow up 1</a:t>
            </a:r>
            <a:r>
              <a:rPr lang="en-US" sz="1400" dirty="0">
                <a:solidFill>
                  <a:srgbClr val="00B050"/>
                </a:solidFill>
              </a:rPr>
              <a:t> 						</a:t>
            </a:r>
            <a:r>
              <a:rPr lang="en-US" sz="1400" b="0" i="0" u="none" strike="noStrike" dirty="0">
                <a:solidFill>
                  <a:srgbClr val="00B050"/>
                </a:solidFill>
                <a:effectLst/>
              </a:rPr>
              <a:t>Liwen Chu</a:t>
            </a:r>
            <a:endParaRPr lang="en-GB" sz="1400" dirty="0">
              <a:solidFill>
                <a:srgbClr val="00B050"/>
              </a:solidFill>
            </a:endParaRPr>
          </a:p>
          <a:p>
            <a:pPr lvl="1">
              <a:buFont typeface="Arial" panose="020B0604020202020204" pitchFamily="34" charset="0"/>
              <a:buChar char="•"/>
            </a:pPr>
            <a:r>
              <a:rPr lang="en-US" sz="1400" b="0" i="0" u="sng"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23/1971</a:t>
            </a:r>
            <a:r>
              <a:rPr lang="en-US" sz="1400" dirty="0">
                <a:solidFill>
                  <a:schemeClr val="bg1">
                    <a:lumMod val="65000"/>
                  </a:schemeClr>
                </a:solidFill>
              </a:rPr>
              <a:t> </a:t>
            </a:r>
            <a:r>
              <a:rPr lang="en-US" sz="1400" b="0" i="0" u="none" strike="noStrike" dirty="0">
                <a:solidFill>
                  <a:schemeClr val="bg1">
                    <a:lumMod val="65000"/>
                  </a:schemeClr>
                </a:solidFill>
                <a:effectLst/>
              </a:rPr>
              <a:t>Further thoughts on seamless roaming</a:t>
            </a:r>
            <a:r>
              <a:rPr lang="en-US" sz="1400" dirty="0">
                <a:solidFill>
                  <a:schemeClr val="bg1">
                    <a:lumMod val="65000"/>
                  </a:schemeClr>
                </a:solidFill>
              </a:rPr>
              <a:t> 				</a:t>
            </a:r>
            <a:r>
              <a:rPr lang="en-US" sz="1400" b="0" i="0" u="none" strike="noStrike" dirty="0">
                <a:solidFill>
                  <a:schemeClr val="bg1">
                    <a:lumMod val="65000"/>
                  </a:schemeClr>
                </a:solidFill>
                <a:effectLst/>
              </a:rPr>
              <a:t>Ryuichi Hirata</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28956746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PHY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Unequal Modulation &amp; Misc.</a:t>
            </a:r>
          </a:p>
          <a:p>
            <a:pPr lvl="1">
              <a:buFont typeface="Arial" panose="020B0604020202020204" pitchFamily="34" charset="0"/>
              <a:buChar char="•"/>
            </a:pPr>
            <a:r>
              <a:rPr lang="en-US" sz="1400" b="0" i="0" u="sng" strike="noStrike" dirty="0">
                <a:solidFill>
                  <a:srgbClr val="0563C1"/>
                </a:solidFill>
                <a:effectLst/>
                <a:hlinkClick r:id="rId2"/>
              </a:rPr>
              <a:t>24/0016</a:t>
            </a:r>
            <a:r>
              <a:rPr lang="en-US" sz="1400" dirty="0"/>
              <a:t> </a:t>
            </a:r>
            <a:r>
              <a:rPr lang="en-US" sz="1400" b="0" i="0" u="none" strike="noStrike" dirty="0">
                <a:solidFill>
                  <a:srgbClr val="000000"/>
                </a:solidFill>
                <a:effectLst/>
              </a:rPr>
              <a:t>UHR MIMO </a:t>
            </a:r>
            <a:r>
              <a:rPr lang="en-US" sz="1400" b="0" i="0" u="none" strike="noStrike" dirty="0" err="1">
                <a:solidFill>
                  <a:srgbClr val="000000"/>
                </a:solidFill>
                <a:effectLst/>
              </a:rPr>
              <a:t>RvR</a:t>
            </a:r>
            <a:r>
              <a:rPr lang="en-US" sz="1400" b="0" i="0" u="none" strike="noStrike" dirty="0">
                <a:solidFill>
                  <a:srgbClr val="000000"/>
                </a:solidFill>
                <a:effectLst/>
              </a:rPr>
              <a:t> enhancement with unequal modulation</a:t>
            </a:r>
            <a:r>
              <a:rPr lang="en-US" sz="1400" dirty="0"/>
              <a:t> 		</a:t>
            </a:r>
            <a:r>
              <a:rPr lang="en-US" sz="1400" b="0" i="0" u="none" strike="noStrike" dirty="0">
                <a:solidFill>
                  <a:srgbClr val="000000"/>
                </a:solidFill>
                <a:effectLst/>
              </a:rPr>
              <a:t>Rui Cao</a:t>
            </a:r>
            <a:endParaRPr lang="en-GB" sz="1400" dirty="0"/>
          </a:p>
          <a:p>
            <a:pPr lvl="1">
              <a:buFont typeface="Arial" panose="020B0604020202020204" pitchFamily="34" charset="0"/>
              <a:buChar char="•"/>
            </a:pPr>
            <a:r>
              <a:rPr lang="en-US" sz="1400" b="0" i="0" u="sng" strike="noStrike" dirty="0">
                <a:solidFill>
                  <a:srgbClr val="0563C1"/>
                </a:solidFill>
                <a:effectLst/>
                <a:hlinkClick r:id="rId3"/>
              </a:rPr>
              <a:t>24/0113</a:t>
            </a:r>
            <a:r>
              <a:rPr lang="en-US" sz="1400" dirty="0"/>
              <a:t> </a:t>
            </a:r>
            <a:r>
              <a:rPr lang="en-US" sz="1400" b="0" i="0" u="none" strike="noStrike" dirty="0">
                <a:solidFill>
                  <a:srgbClr val="000000"/>
                </a:solidFill>
                <a:effectLst/>
              </a:rPr>
              <a:t>Unequal Modulation in MIMO </a:t>
            </a:r>
            <a:r>
              <a:rPr lang="en-US" sz="1400" b="0" i="0" u="none" strike="noStrike" dirty="0" err="1">
                <a:solidFill>
                  <a:srgbClr val="000000"/>
                </a:solidFill>
                <a:effectLst/>
              </a:rPr>
              <a:t>TxBF</a:t>
            </a:r>
            <a:r>
              <a:rPr lang="en-US" sz="1400" b="0" i="0" u="none" strike="noStrike" dirty="0">
                <a:solidFill>
                  <a:srgbClr val="000000"/>
                </a:solidFill>
                <a:effectLst/>
              </a:rPr>
              <a:t> in 11bn</a:t>
            </a:r>
            <a:r>
              <a:rPr lang="en-US" sz="1400" dirty="0"/>
              <a:t> 				</a:t>
            </a:r>
            <a:r>
              <a:rPr lang="en-US" sz="1400" b="0" i="0" u="none" strike="noStrike" dirty="0">
                <a:solidFill>
                  <a:srgbClr val="000000"/>
                </a:solidFill>
                <a:effectLst/>
              </a:rPr>
              <a:t>Alice Chen</a:t>
            </a:r>
            <a:endParaRPr lang="en-GB" sz="1400" dirty="0"/>
          </a:p>
          <a:p>
            <a:pPr lvl="1">
              <a:buFont typeface="Arial" panose="020B0604020202020204" pitchFamily="34" charset="0"/>
              <a:buChar char="•"/>
            </a:pPr>
            <a:r>
              <a:rPr lang="en-US" sz="1400" b="0" i="0" u="sng" strike="noStrike" dirty="0">
                <a:solidFill>
                  <a:srgbClr val="0563C1"/>
                </a:solidFill>
                <a:effectLst/>
                <a:hlinkClick r:id="rId4"/>
              </a:rPr>
              <a:t>24/0117</a:t>
            </a:r>
            <a:r>
              <a:rPr lang="en-US" sz="1400" dirty="0"/>
              <a:t> </a:t>
            </a:r>
            <a:r>
              <a:rPr lang="en-US" sz="1400" b="0" i="0" u="none" strike="noStrike" dirty="0">
                <a:solidFill>
                  <a:srgbClr val="000000"/>
                </a:solidFill>
                <a:effectLst/>
              </a:rPr>
              <a:t>Improved Tx Beamforming with UEQM</a:t>
            </a:r>
            <a:r>
              <a:rPr lang="en-US" sz="1400" dirty="0"/>
              <a:t> 					</a:t>
            </a:r>
            <a:r>
              <a:rPr lang="en-US" sz="1400" b="0" i="0" u="none" strike="noStrike" dirty="0">
                <a:solidFill>
                  <a:srgbClr val="000000"/>
                </a:solidFill>
                <a:effectLst/>
              </a:rPr>
              <a:t>Ron Porat</a:t>
            </a:r>
            <a:endParaRPr lang="en-GB" sz="1400" dirty="0"/>
          </a:p>
          <a:p>
            <a:pPr lvl="1">
              <a:buFont typeface="Arial" panose="020B0604020202020204" pitchFamily="34" charset="0"/>
              <a:buChar char="•"/>
            </a:pPr>
            <a:r>
              <a:rPr lang="en-US" sz="1400" b="0" i="0" u="sng" strike="noStrike" dirty="0">
                <a:solidFill>
                  <a:srgbClr val="0563C1"/>
                </a:solidFill>
                <a:effectLst/>
                <a:hlinkClick r:id="rId5"/>
              </a:rPr>
              <a:t>24/0107</a:t>
            </a:r>
            <a:r>
              <a:rPr lang="en-US" sz="1400" dirty="0"/>
              <a:t> </a:t>
            </a:r>
            <a:r>
              <a:rPr lang="en-US" sz="1400" b="0" i="0" u="none" strike="noStrike" dirty="0">
                <a:solidFill>
                  <a:srgbClr val="000000"/>
                </a:solidFill>
                <a:effectLst/>
              </a:rPr>
              <a:t>PHY Layer Interference Mitigation for Improved Reliability 		Shimi Shilo</a:t>
            </a:r>
            <a:endParaRPr lang="en-US" sz="1400" b="1" dirty="0"/>
          </a:p>
          <a:p>
            <a:pPr lvl="1">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6"/>
              </a:rPr>
              <a:t>24/0025</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PHY modifications for high-mobility STAs 					</a:t>
            </a:r>
            <a:r>
              <a:rPr lang="en-US" sz="1400" b="0" i="0" u="none" strike="noStrike" kern="1200" dirty="0" err="1">
                <a:solidFill>
                  <a:srgbClr val="000000"/>
                </a:solidFill>
                <a:effectLst/>
                <a:latin typeface="Times New Roman" panose="02020603050405020304" pitchFamily="18" charset="0"/>
                <a:ea typeface="MS Gothic" panose="020B0609070205080204" pitchFamily="49" charset="-128"/>
              </a:rPr>
              <a:t>Azin</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a:t>
            </a:r>
            <a:r>
              <a:rPr lang="en-US" sz="1400" b="0" i="0" u="none" strike="noStrike" kern="1200" dirty="0" err="1">
                <a:solidFill>
                  <a:srgbClr val="000000"/>
                </a:solidFill>
                <a:effectLst/>
                <a:latin typeface="Times New Roman" panose="02020603050405020304" pitchFamily="18" charset="0"/>
                <a:ea typeface="MS Gothic" panose="020B0609070205080204" pitchFamily="49" charset="-128"/>
              </a:rPr>
              <a:t>Neishaboori</a:t>
            </a:r>
            <a:endParaRPr lang="en-US" sz="1400" b="0" i="0" u="none" strike="noStrike" dirty="0">
              <a:effectLst/>
              <a:latin typeface="Arial" panose="020B0604020202020204" pitchFamily="34" charset="0"/>
            </a:endParaRP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7"/>
              </a:rPr>
              <a:t>24/41r0</a:t>
            </a:r>
            <a:r>
              <a:rPr lang="en-US" sz="1400" b="0" i="0" u="none" strike="noStrike" kern="1200" dirty="0">
                <a:solidFill>
                  <a:srgbClr val="FF0000"/>
                </a:solidFill>
                <a:effectLst/>
                <a:ea typeface="MS Gothic" panose="020B0609070205080204" pitchFamily="49" charset="-128"/>
              </a:rPr>
              <a:t> </a:t>
            </a:r>
            <a:r>
              <a:rPr lang="en-US" sz="1400" b="0" i="0" u="none" strike="noStrike" kern="1200" dirty="0" err="1">
                <a:solidFill>
                  <a:srgbClr val="000000"/>
                </a:solidFill>
                <a:effectLst/>
                <a:ea typeface="MS Gothic" panose="020B0609070205080204" pitchFamily="49" charset="-128"/>
              </a:rPr>
              <a:t>DPWiFi</a:t>
            </a:r>
            <a:r>
              <a:rPr lang="en-US" sz="1400" b="0" i="0" u="none" strike="noStrike" kern="1200" dirty="0">
                <a:solidFill>
                  <a:srgbClr val="000000"/>
                </a:solidFill>
                <a:effectLst/>
                <a:ea typeface="MS Gothic" panose="020B0609070205080204" pitchFamily="49" charset="-128"/>
              </a:rPr>
              <a:t> MATLAB Validation 							Carlos Rios</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85650167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Roaming Part 2</a:t>
            </a:r>
          </a:p>
          <a:p>
            <a:pPr lvl="1">
              <a:buFont typeface="Arial" panose="020B0604020202020204" pitchFamily="34" charset="0"/>
              <a:buChar char="•"/>
            </a:pPr>
            <a:r>
              <a:rPr lang="en-US" sz="1400" b="0" i="0" u="sng" strike="noStrike" dirty="0">
                <a:solidFill>
                  <a:srgbClr val="0563C1"/>
                </a:solidFill>
                <a:effectLst/>
                <a:hlinkClick r:id="rId2"/>
              </a:rPr>
              <a:t>23/1971</a:t>
            </a:r>
            <a:r>
              <a:rPr lang="en-US" sz="1400" dirty="0"/>
              <a:t> </a:t>
            </a:r>
            <a:r>
              <a:rPr lang="en-US" sz="1400" b="0" i="0" u="none" strike="noStrike" dirty="0">
                <a:solidFill>
                  <a:srgbClr val="000000"/>
                </a:solidFill>
                <a:effectLst/>
              </a:rPr>
              <a:t>Further thoughts on seamless roaming</a:t>
            </a:r>
            <a:r>
              <a:rPr lang="en-US" sz="1400" dirty="0"/>
              <a:t> 				</a:t>
            </a:r>
            <a:r>
              <a:rPr lang="en-US" sz="1400" b="0" i="0" u="none" strike="noStrike" dirty="0">
                <a:solidFill>
                  <a:srgbClr val="000000"/>
                </a:solidFill>
                <a:effectLst/>
              </a:rPr>
              <a:t>Ryuichi Hirata</a:t>
            </a:r>
            <a:endParaRPr lang="en-GB" sz="1400" dirty="0"/>
          </a:p>
          <a:p>
            <a:pPr lvl="1">
              <a:buFont typeface="Arial" panose="020B0604020202020204" pitchFamily="34" charset="0"/>
              <a:buChar char="•"/>
            </a:pPr>
            <a:r>
              <a:rPr lang="en-US" sz="1400" b="0" i="0" u="sng" strike="noStrike" dirty="0">
                <a:solidFill>
                  <a:srgbClr val="0563C1"/>
                </a:solidFill>
                <a:effectLst/>
                <a:hlinkClick r:id="rId3"/>
              </a:rPr>
              <a:t>23/1976</a:t>
            </a:r>
            <a:r>
              <a:rPr lang="en-US" sz="1400" dirty="0"/>
              <a:t> </a:t>
            </a:r>
            <a:r>
              <a:rPr lang="en-US" sz="1400" b="0" i="0" u="none" strike="noStrike" dirty="0">
                <a:solidFill>
                  <a:srgbClr val="000000"/>
                </a:solidFill>
                <a:effectLst/>
              </a:rPr>
              <a:t>UHR-Seamless-Roaming-for-Multi-link-Device</a:t>
            </a:r>
            <a:r>
              <a:rPr lang="en-US" sz="1400" dirty="0"/>
              <a:t> 			</a:t>
            </a:r>
            <a:r>
              <a:rPr lang="en-US" sz="1400" b="0" i="0" u="none" strike="noStrike" dirty="0">
                <a:solidFill>
                  <a:srgbClr val="000000"/>
                </a:solidFill>
                <a:effectLst/>
              </a:rPr>
              <a:t>Hui Che</a:t>
            </a:r>
            <a:endParaRPr lang="en-GB" sz="1400" dirty="0"/>
          </a:p>
          <a:p>
            <a:pPr lvl="1">
              <a:buFont typeface="Arial" panose="020B0604020202020204" pitchFamily="34" charset="0"/>
              <a:buChar char="•"/>
            </a:pPr>
            <a:r>
              <a:rPr lang="en-US" sz="1400" b="0" i="0" u="sng" strike="noStrike" dirty="0">
                <a:solidFill>
                  <a:srgbClr val="0563C1"/>
                </a:solidFill>
                <a:effectLst/>
                <a:hlinkClick r:id="rId4"/>
              </a:rPr>
              <a:t>23/1996</a:t>
            </a:r>
            <a:r>
              <a:rPr lang="en-US" sz="1400" dirty="0"/>
              <a:t> </a:t>
            </a:r>
            <a:r>
              <a:rPr lang="en-US" sz="1400" b="0" i="0" u="none" strike="noStrike" dirty="0">
                <a:solidFill>
                  <a:srgbClr val="000000"/>
                </a:solidFill>
                <a:effectLst/>
              </a:rPr>
              <a:t>Improve roaming between MLDs</a:t>
            </a:r>
            <a:r>
              <a:rPr lang="en-US" sz="1400" dirty="0"/>
              <a:t> 					</a:t>
            </a:r>
            <a:r>
              <a:rPr lang="en-US" sz="1400" b="0" i="0" u="none" strike="noStrike" dirty="0">
                <a:solidFill>
                  <a:srgbClr val="000000"/>
                </a:solidFill>
                <a:effectLst/>
              </a:rPr>
              <a:t>Po-Kai Huang</a:t>
            </a:r>
            <a:r>
              <a:rPr lang="en-US" sz="1400" dirty="0"/>
              <a:t> </a:t>
            </a:r>
          </a:p>
          <a:p>
            <a:pPr lvl="1">
              <a:buFont typeface="Arial" panose="020B0604020202020204" pitchFamily="34" charset="0"/>
              <a:buChar char="•"/>
            </a:pPr>
            <a:r>
              <a:rPr lang="en-US" sz="1400" b="0" i="0" u="sng" strike="noStrike" dirty="0">
                <a:solidFill>
                  <a:srgbClr val="0563C1"/>
                </a:solidFill>
                <a:effectLst/>
                <a:hlinkClick r:id="rId5"/>
              </a:rPr>
              <a:t>23/2157</a:t>
            </a:r>
            <a:r>
              <a:rPr lang="en-US" sz="1400" dirty="0"/>
              <a:t> </a:t>
            </a:r>
            <a:r>
              <a:rPr lang="en-US" sz="1400" b="0" i="0" u="none" strike="noStrike" dirty="0">
                <a:solidFill>
                  <a:srgbClr val="000000"/>
                </a:solidFill>
                <a:effectLst/>
              </a:rPr>
              <a:t>Seamless roaming within a mobility domain</a:t>
            </a:r>
            <a:r>
              <a:rPr lang="en-US" sz="1400" dirty="0"/>
              <a:t> 			</a:t>
            </a:r>
            <a:r>
              <a:rPr lang="en-US" sz="1400" b="0" i="0" u="none" strike="noStrike" dirty="0">
                <a:solidFill>
                  <a:srgbClr val="000000"/>
                </a:solidFill>
                <a:effectLst/>
              </a:rPr>
              <a:t>Binita Gupta</a:t>
            </a:r>
            <a:endParaRPr lang="en-GB" sz="1400" dirty="0"/>
          </a:p>
          <a:p>
            <a:pPr lvl="1">
              <a:buFont typeface="Arial" panose="020B0604020202020204" pitchFamily="34" charset="0"/>
              <a:buChar char="•"/>
            </a:pPr>
            <a:r>
              <a:rPr lang="en-US" sz="1400" b="0" i="0" u="sng" strike="noStrike" dirty="0">
                <a:solidFill>
                  <a:srgbClr val="0563C1"/>
                </a:solidFill>
                <a:effectLst/>
                <a:hlinkClick r:id="rId6"/>
              </a:rPr>
              <a:t>23/2147</a:t>
            </a:r>
            <a:r>
              <a:rPr lang="en-US" sz="1400" dirty="0"/>
              <a:t> </a:t>
            </a:r>
            <a:r>
              <a:rPr lang="en-US" sz="1400" b="0" i="0" u="none" strike="noStrike" dirty="0">
                <a:solidFill>
                  <a:srgbClr val="000000"/>
                </a:solidFill>
                <a:effectLst/>
              </a:rPr>
              <a:t>Improved UHR Seamless Roaming for MLD</a:t>
            </a:r>
            <a:r>
              <a:rPr lang="en-US" sz="1400" dirty="0"/>
              <a:t> 			</a:t>
            </a:r>
            <a:r>
              <a:rPr lang="en-US" sz="1400" b="0" i="0" u="none" strike="noStrike" dirty="0">
                <a:solidFill>
                  <a:srgbClr val="000000"/>
                </a:solidFill>
                <a:effectLst/>
              </a:rPr>
              <a:t>Hui Che</a:t>
            </a:r>
            <a:endParaRPr lang="en-GB" sz="1400" dirty="0"/>
          </a:p>
          <a:p>
            <a:pPr lvl="1">
              <a:buFont typeface="Arial" panose="020B0604020202020204" pitchFamily="34" charset="0"/>
              <a:buChar char="•"/>
            </a:pPr>
            <a:r>
              <a:rPr lang="en-US" sz="1400" b="0" i="0" u="sng" strike="noStrike" dirty="0">
                <a:solidFill>
                  <a:srgbClr val="0563C1"/>
                </a:solidFill>
                <a:effectLst/>
                <a:hlinkClick r:id="rId7"/>
              </a:rPr>
              <a:t>23/2150</a:t>
            </a:r>
            <a:r>
              <a:rPr lang="en-US" sz="1400" dirty="0"/>
              <a:t> </a:t>
            </a:r>
            <a:r>
              <a:rPr lang="en-US" sz="1400" b="0" i="0" u="none" strike="noStrike" dirty="0">
                <a:solidFill>
                  <a:srgbClr val="000000"/>
                </a:solidFill>
                <a:effectLst/>
              </a:rPr>
              <a:t>Low STA Cost UHR Seamless Roaming for MLD</a:t>
            </a:r>
            <a:r>
              <a:rPr lang="en-US" sz="1400" dirty="0"/>
              <a:t> 		</a:t>
            </a:r>
            <a:r>
              <a:rPr lang="en-US" sz="1400" b="0" i="0" u="none" strike="noStrike" dirty="0">
                <a:solidFill>
                  <a:srgbClr val="000000"/>
                </a:solidFill>
                <a:effectLst/>
              </a:rPr>
              <a:t>Hui Che</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05159225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09536131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(C-RTWT)</a:t>
            </a:r>
          </a:p>
        </p:txBody>
      </p:sp>
      <p:sp>
        <p:nvSpPr>
          <p:cNvPr id="11" name="Content Placeholder 10">
            <a:extLst>
              <a:ext uri="{FF2B5EF4-FFF2-40B4-BE49-F238E27FC236}">
                <a16:creationId xmlns:a16="http://schemas.microsoft.com/office/drawing/2014/main" id="{10369809-8F14-3F63-B0ED-FF21BCF3B08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23/1930</a:t>
            </a:r>
            <a:r>
              <a:rPr lang="en-US" sz="1400" dirty="0">
                <a:solidFill>
                  <a:srgbClr val="00B050"/>
                </a:solidFill>
              </a:rPr>
              <a:t> </a:t>
            </a:r>
            <a:r>
              <a:rPr lang="en-US" sz="1400" b="0" i="0" u="none" strike="noStrike" dirty="0">
                <a:solidFill>
                  <a:srgbClr val="00B050"/>
                </a:solidFill>
                <a:effectLst/>
              </a:rPr>
              <a:t>A non-collocated AP MLD framework further discussion</a:t>
            </a:r>
            <a:r>
              <a:rPr lang="en-US" sz="1400" dirty="0">
                <a:solidFill>
                  <a:srgbClr val="00B050"/>
                </a:solidFill>
              </a:rPr>
              <a:t> 	</a:t>
            </a:r>
            <a:r>
              <a:rPr lang="en-US" sz="1400" b="0" i="0" u="none" strike="noStrike" dirty="0">
                <a:solidFill>
                  <a:srgbClr val="00B050"/>
                </a:solidFill>
                <a:effectLst/>
              </a:rPr>
              <a:t>Jay Yang 	[Q&amp;A      10’]</a:t>
            </a:r>
          </a:p>
          <a:p>
            <a:pPr>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23/2029</a:t>
            </a:r>
            <a:r>
              <a:rPr lang="en-GB" sz="1400" b="0" i="0" u="none" strike="noStrike" kern="1200" dirty="0">
                <a:solidFill>
                  <a:srgbClr val="00B050"/>
                </a:solidFill>
                <a:effectLst/>
                <a:ea typeface="MS Gothic" panose="020B0609070205080204" pitchFamily="49" charset="-128"/>
              </a:rPr>
              <a:t> Overview of Enterprise Policy and Goals 				Brian Hart	[1SP U&amp;R 7’]</a:t>
            </a:r>
            <a:endParaRPr lang="en-US" sz="1400" b="0" i="0" u="none" strike="noStrike" dirty="0">
              <a:solidFill>
                <a:srgbClr val="00B050"/>
              </a:solidFill>
              <a:effectLst/>
            </a:endParaRPr>
          </a:p>
          <a:p>
            <a:pP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23/1916</a:t>
            </a:r>
            <a:r>
              <a:rPr lang="en-US" sz="1400" b="0" dirty="0">
                <a:solidFill>
                  <a:srgbClr val="00B050"/>
                </a:solidFill>
              </a:rPr>
              <a:t> R-TWT Coordination in Multi-BSS 					</a:t>
            </a:r>
            <a:r>
              <a:rPr lang="en-US" sz="1400" b="0" dirty="0" err="1">
                <a:solidFill>
                  <a:srgbClr val="00B050"/>
                </a:solidFill>
              </a:rPr>
              <a:t>SunHee</a:t>
            </a:r>
            <a:r>
              <a:rPr lang="en-US" sz="1400" b="0" dirty="0">
                <a:solidFill>
                  <a:srgbClr val="00B050"/>
                </a:solidFill>
              </a:rPr>
              <a:t> Baek 	</a:t>
            </a:r>
            <a:endParaRPr lang="en-GB" sz="1400" b="0" dirty="0">
              <a:solidFill>
                <a:srgbClr val="00B050"/>
              </a:solidFill>
            </a:endParaRPr>
          </a:p>
          <a:p>
            <a:pPr>
              <a:buFont typeface="Arial" panose="020B0604020202020204" pitchFamily="34" charset="0"/>
              <a:buChar char="•"/>
            </a:pPr>
            <a:r>
              <a:rPr lang="en-US" sz="1400" b="0" dirty="0">
                <a:solidFill>
                  <a:srgbClr val="00B050"/>
                </a:solidFill>
                <a:hlinkClick r:id="rId5">
                  <a:extLst>
                    <a:ext uri="{A12FA001-AC4F-418D-AE19-62706E023703}">
                      <ahyp:hlinkClr xmlns:ahyp="http://schemas.microsoft.com/office/drawing/2018/hyperlinkcolor" val="tx"/>
                    </a:ext>
                  </a:extLst>
                </a:hlinkClick>
              </a:rPr>
              <a:t>23/1929</a:t>
            </a:r>
            <a:r>
              <a:rPr lang="en-US" sz="1400" b="0" dirty="0">
                <a:solidFill>
                  <a:srgbClr val="00B050"/>
                </a:solidFill>
              </a:rPr>
              <a:t> Further considerations on coordinated TWT 			Rubayet Shafin 	</a:t>
            </a:r>
            <a:endParaRPr lang="en-GB" sz="1400" b="0" dirty="0">
              <a:solidFill>
                <a:srgbClr val="00B050"/>
              </a:solidFill>
            </a:endParaRPr>
          </a:p>
          <a:p>
            <a:pPr>
              <a:buFont typeface="Arial" panose="020B0604020202020204" pitchFamily="34" charset="0"/>
              <a:buChar char="•"/>
            </a:pPr>
            <a:r>
              <a:rPr lang="en-US" sz="1400" b="0" dirty="0">
                <a:solidFill>
                  <a:srgbClr val="00B050"/>
                </a:solidFill>
                <a:hlinkClick r:id="rId6">
                  <a:extLst>
                    <a:ext uri="{A12FA001-AC4F-418D-AE19-62706E023703}">
                      <ahyp:hlinkClr xmlns:ahyp="http://schemas.microsoft.com/office/drawing/2018/hyperlinkcolor" val="tx"/>
                    </a:ext>
                  </a:extLst>
                </a:hlinkClick>
              </a:rPr>
              <a:t>23/1952</a:t>
            </a:r>
            <a:r>
              <a:rPr lang="en-US" sz="1400" b="0" dirty="0">
                <a:solidFill>
                  <a:srgbClr val="00B050"/>
                </a:solidFill>
              </a:rPr>
              <a:t> Coordinated R-TWT for Multi-AP scenarios - Follow up 	Liuming Lu 	(TBC)</a:t>
            </a:r>
            <a:endParaRPr lang="en-GB" sz="1400" b="0" dirty="0">
              <a:solidFill>
                <a:srgbClr val="00B050"/>
              </a:solidFill>
            </a:endParaRPr>
          </a:p>
          <a:p>
            <a:pPr>
              <a:buFont typeface="Arial" panose="020B0604020202020204" pitchFamily="34" charset="0"/>
              <a:buChar char="•"/>
            </a:pPr>
            <a:r>
              <a:rPr lang="en-US" sz="1400" b="0" dirty="0">
                <a:solidFill>
                  <a:schemeClr val="bg1">
                    <a:lumMod val="65000"/>
                  </a:schemeClr>
                </a:solidFill>
                <a:hlinkClick r:id="rId7">
                  <a:extLst>
                    <a:ext uri="{A12FA001-AC4F-418D-AE19-62706E023703}">
                      <ahyp:hlinkClr xmlns:ahyp="http://schemas.microsoft.com/office/drawing/2018/hyperlinkcolor" val="tx"/>
                    </a:ext>
                  </a:extLst>
                </a:hlinkClick>
              </a:rPr>
              <a:t>23/1962</a:t>
            </a:r>
            <a:r>
              <a:rPr lang="en-US" sz="1400" b="0" dirty="0">
                <a:solidFill>
                  <a:schemeClr val="bg1">
                    <a:lumMod val="65000"/>
                  </a:schemeClr>
                </a:solidFill>
              </a:rPr>
              <a:t> Gain analysis for coordinated AP transmissions 			Abhishek Patil </a:t>
            </a:r>
          </a:p>
          <a:p>
            <a:pPr>
              <a:buFont typeface="Arial" panose="020B0604020202020204" pitchFamily="34" charset="0"/>
              <a:buChar char="•"/>
            </a:pPr>
            <a:r>
              <a:rPr lang="en-US" sz="1400" b="0" dirty="0">
                <a:solidFill>
                  <a:schemeClr val="bg1">
                    <a:lumMod val="65000"/>
                  </a:schemeClr>
                </a:solidFill>
                <a:hlinkClick r:id="rId8">
                  <a:extLst>
                    <a:ext uri="{A12FA001-AC4F-418D-AE19-62706E023703}">
                      <ahyp:hlinkClr xmlns:ahyp="http://schemas.microsoft.com/office/drawing/2018/hyperlinkcolor" val="tx"/>
                    </a:ext>
                  </a:extLst>
                </a:hlinkClick>
              </a:rPr>
              <a:t>23/2022</a:t>
            </a:r>
            <a:r>
              <a:rPr lang="en-US" sz="1400" b="0" dirty="0">
                <a:solidFill>
                  <a:schemeClr val="bg1">
                    <a:lumMod val="65000"/>
                  </a:schemeClr>
                </a:solidFill>
              </a:rPr>
              <a:t> R-TWT for multi-AP follow up 					Laurent  Cariou</a:t>
            </a:r>
            <a:endParaRPr lang="en-GB" sz="1400" b="0" dirty="0">
              <a:solidFill>
                <a:schemeClr val="bg1">
                  <a:lumMod val="65000"/>
                </a:schemeClr>
              </a:solidFill>
            </a:endParaRP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181978689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March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(C-RTWT, C-SR - 1hr)</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strike="sngStrike" dirty="0">
                <a:solidFill>
                  <a:schemeClr val="tx1"/>
                </a:solidFill>
                <a:hlinkClick r:id="rId2"/>
              </a:rPr>
              <a:t>23/1952</a:t>
            </a:r>
            <a:r>
              <a:rPr lang="en-US" sz="1400" b="0" strike="sngStrike" dirty="0">
                <a:solidFill>
                  <a:schemeClr val="tx1"/>
                </a:solidFill>
              </a:rPr>
              <a:t> Coordinated R-TWT for Multi-AP scenarios - Follow up 	Liuming Lu [Cont.]	</a:t>
            </a:r>
            <a:endParaRPr lang="en-GB" sz="1400" b="0" strike="sngStrike" dirty="0">
              <a:solidFill>
                <a:schemeClr val="tx1"/>
              </a:solidFill>
            </a:endParaRPr>
          </a:p>
          <a:p>
            <a:pPr lvl="1">
              <a:buFont typeface="Arial" panose="020B0604020202020204" pitchFamily="34" charset="0"/>
              <a:buChar char="•"/>
            </a:pPr>
            <a:r>
              <a:rPr lang="en-US" sz="1200" b="0" dirty="0"/>
              <a:t>Deferred (when resumed continue from slide 7)</a:t>
            </a:r>
            <a:endParaRPr lang="en-US" sz="1200" b="0" dirty="0">
              <a:hlinkClick r:id="rId3"/>
            </a:endParaRPr>
          </a:p>
          <a:p>
            <a:pPr>
              <a:buFont typeface="Arial" panose="020B0604020202020204" pitchFamily="34" charset="0"/>
              <a:buChar char="•"/>
            </a:pPr>
            <a:r>
              <a:rPr lang="en-US" sz="1400" b="0" dirty="0">
                <a:hlinkClick r:id="rId3"/>
              </a:rPr>
              <a:t>23/1962</a:t>
            </a:r>
            <a:r>
              <a:rPr lang="en-US" sz="1400" b="0" dirty="0"/>
              <a:t> Gain analysis for coordinated AP transmissions 			Abhishek Patil </a:t>
            </a:r>
          </a:p>
          <a:p>
            <a:pPr>
              <a:buFont typeface="Arial" panose="020B0604020202020204" pitchFamily="34" charset="0"/>
              <a:buChar char="•"/>
            </a:pPr>
            <a:r>
              <a:rPr lang="en-US" sz="1400" b="0" dirty="0">
                <a:hlinkClick r:id="rId4"/>
              </a:rPr>
              <a:t>23/2022</a:t>
            </a:r>
            <a:r>
              <a:rPr lang="en-US" sz="1400" b="0" dirty="0"/>
              <a:t> R-TWT for multi-AP follow up 					Laurent  Cariou</a:t>
            </a:r>
            <a:endParaRPr lang="en-GB" sz="1400" b="0" dirty="0"/>
          </a:p>
          <a:p>
            <a:pPr>
              <a:buFont typeface="Arial" panose="020B0604020202020204" pitchFamily="34" charset="0"/>
              <a:buChar char="•"/>
            </a:pPr>
            <a:r>
              <a:rPr lang="en-US" sz="1400" b="0" dirty="0">
                <a:hlinkClick r:id="rId5"/>
              </a:rPr>
              <a:t>23/1917</a:t>
            </a:r>
            <a:r>
              <a:rPr lang="en-US" sz="1400" b="0" dirty="0"/>
              <a:t> Coordinated Spatial Reuse 				Jinyoung Chun	[C-SR 4SP, 10’]</a:t>
            </a:r>
          </a:p>
          <a:p>
            <a:pPr>
              <a:buFont typeface="Arial" panose="020B0604020202020204" pitchFamily="34" charset="0"/>
              <a:buChar char="•"/>
            </a:pPr>
            <a:r>
              <a:rPr lang="en-US" sz="1400" b="0" dirty="0">
                <a:hlinkClick r:id="rId6"/>
              </a:rPr>
              <a:t>23/1868</a:t>
            </a:r>
            <a:r>
              <a:rPr lang="en-US" sz="1400" b="0" dirty="0"/>
              <a:t> Coordinated-Spatial-Reuse-Design 			Jason Y. Guo 	[C-SR 1SP, 7’]</a:t>
            </a:r>
          </a:p>
          <a:p>
            <a:pPr>
              <a:buFont typeface="Arial" panose="020B0604020202020204" pitchFamily="34" charset="0"/>
              <a:buChar char="•"/>
            </a:pPr>
            <a:r>
              <a:rPr lang="en-US" sz="1400" b="0" i="0" strike="noStrike" dirty="0">
                <a:solidFill>
                  <a:schemeClr val="tx1"/>
                </a:solidFill>
                <a:effectLst/>
                <a:hlinkClick r:id="rId7"/>
              </a:rPr>
              <a:t>23/1972</a:t>
            </a:r>
            <a:r>
              <a:rPr lang="en-US" sz="1400" b="0" i="0" strike="noStrike" dirty="0">
                <a:solidFill>
                  <a:schemeClr val="tx1"/>
                </a:solidFill>
                <a:effectLst/>
              </a:rPr>
              <a:t> Evaluation of Coordinated Spatial Reuse - Follow Up Kosuke Aio	</a:t>
            </a:r>
          </a:p>
          <a:p>
            <a:pPr>
              <a:buFont typeface="Arial" panose="020B0604020202020204" pitchFamily="34" charset="0"/>
              <a:buChar char="•"/>
            </a:pPr>
            <a:r>
              <a:rPr lang="en-US" sz="1400" b="0" i="0" u="sng" strike="noStrike" dirty="0">
                <a:solidFill>
                  <a:srgbClr val="0563C1"/>
                </a:solidFill>
                <a:effectLst/>
                <a:hlinkClick r:id="rId8"/>
              </a:rPr>
              <a:t>24/0050</a:t>
            </a:r>
            <a:r>
              <a:rPr lang="en-US" sz="1400" dirty="0"/>
              <a:t> </a:t>
            </a:r>
            <a:r>
              <a:rPr lang="en-US" sz="1400" b="0" i="0" u="none" strike="noStrike" dirty="0">
                <a:solidFill>
                  <a:srgbClr val="000000"/>
                </a:solidFill>
                <a:effectLst/>
              </a:rPr>
              <a:t>Coordinated Spatial Reuse Types</a:t>
            </a:r>
            <a:r>
              <a:rPr lang="en-US" sz="1400" dirty="0"/>
              <a:t> 			</a:t>
            </a:r>
            <a:r>
              <a:rPr lang="en-US" sz="1400" b="0" i="0" u="none" strike="noStrike" dirty="0">
                <a:solidFill>
                  <a:srgbClr val="000000"/>
                </a:solidFill>
                <a:effectLst/>
              </a:rPr>
              <a:t>Hassan Omar</a:t>
            </a:r>
            <a:endParaRPr lang="en-US" sz="1400" b="0" dirty="0"/>
          </a:p>
          <a:p>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p:txBody>
          <a:bodyPr/>
          <a:lstStyle/>
          <a:p>
            <a:r>
              <a:rPr lang="en-US" dirty="0">
                <a:hlinkClick r:id="rId2"/>
              </a:rPr>
              <a:t>11-24/171r0</a:t>
            </a:r>
            <a:r>
              <a:rPr lang="en-US" dirty="0"/>
              <a:t> tgbn-motions-list-part-1</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94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Jan 29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01			(Thursday)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05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Feb 08			(Thursday) 		– No Conf Call		Holiday</a:t>
            </a:r>
          </a:p>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Feb 12 			(Monday)			– No Conf Call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Feb 15			(Thursday) 		– No Conf Call		Holiday</a:t>
            </a:r>
            <a:endParaRPr lang="en-US" sz="1400" b="1" dirty="0">
              <a:solidFill>
                <a:srgbClr val="FF0000"/>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Feb 19 			(Monday)			– No Conf Call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22			(Thursday)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26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29			(Thursday)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Mar 04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Mar 07		(Thursday)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March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Discuss technical submissions</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a:xfrm>
            <a:off x="685800" y="1981200"/>
            <a:ext cx="7770813" cy="4113213"/>
          </a:xfrm>
        </p:spPr>
        <p:txBody>
          <a:bodyPr/>
          <a:lstStyle/>
          <a:p>
            <a:endParaRPr lang="en-US"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rPr>
              <a:t>TBD</a:t>
            </a:r>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600" dirty="0">
                <a:solidFill>
                  <a:srgbClr val="FF0000"/>
                </a:solidFill>
              </a:rPr>
              <a:t>TBD</a:t>
            </a:r>
            <a:endParaRPr lang="en-US" sz="1800" dirty="0">
              <a:solidFill>
                <a:srgbClr val="FF0000"/>
              </a:solidFill>
            </a:endParaRPr>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 </a:t>
            </a:r>
            <a:r>
              <a:rPr lang="en-GB" sz="1400" dirty="0"/>
              <a:t>Dongguk Lim (</a:t>
            </a:r>
            <a:r>
              <a:rPr lang="en-GB" sz="1400" dirty="0">
                <a:hlinkClick r:id="rId6"/>
              </a:rPr>
              <a:t>dongguk.lim@lge.com</a:t>
            </a:r>
            <a:r>
              <a:rPr lang="en-GB" sz="1400" dirty="0"/>
              <a:t> ), Sigurd Schelstraete (</a:t>
            </a:r>
            <a:r>
              <a:rPr lang="en-GB" sz="1400" dirty="0">
                <a:hlinkClick r:id="rId7"/>
              </a:rPr>
              <a:t>sschelstraete@maxlinear.com</a:t>
            </a:r>
            <a:r>
              <a:rPr lang="en-GB" sz="1400" dirty="0"/>
              <a:t>) &amp; Tianyu Wu (</a:t>
            </a:r>
            <a:r>
              <a:rPr lang="en-GB" sz="1400" dirty="0">
                <a:hlinkClick r:id="rId8"/>
              </a:rPr>
              <a:t>tianyu@apple.com</a:t>
            </a:r>
            <a:r>
              <a:rPr lang="en-GB" sz="1400" dirty="0"/>
              <a:t>) </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187611</TotalTime>
  <Words>6712</Words>
  <Application>Microsoft Office PowerPoint</Application>
  <PresentationFormat>On-screen Show (4:3)</PresentationFormat>
  <Paragraphs>1626</Paragraphs>
  <Slides>62</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62</vt:i4>
      </vt:variant>
    </vt:vector>
  </HeadingPairs>
  <TitlesOfParts>
    <vt:vector size="70" baseType="lpstr">
      <vt:lpstr>Arial</vt:lpstr>
      <vt:lpstr>Arial Black</vt:lpstr>
      <vt:lpstr>Calibri</vt:lpstr>
      <vt:lpstr>Monotype Sorts</vt:lpstr>
      <vt:lpstr>Times New Roman</vt:lpstr>
      <vt:lpstr>Wingdings</vt:lpstr>
      <vt:lpstr>Office Theme</vt:lpstr>
      <vt:lpstr>Document</vt:lpstr>
      <vt:lpstr>TGbn January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(Pending SPs) - 1</vt:lpstr>
      <vt:lpstr>Submissions List (Pending SPs) - 2</vt:lpstr>
      <vt:lpstr>Monday Joint Agenda-PM1</vt:lpstr>
      <vt:lpstr>Summary from November 2023 meeting</vt:lpstr>
      <vt:lpstr>Approve TG Minutes</vt:lpstr>
      <vt:lpstr>Final Call for TGbn ad-hoc chairs</vt:lpstr>
      <vt:lpstr>Submissions – Coordinated Medium Access</vt:lpstr>
      <vt:lpstr>Monday Joint Agenda–PM2</vt:lpstr>
      <vt:lpstr>Candidates for Ad-Hoc Chairs</vt:lpstr>
      <vt:lpstr>Ad-Hoc Chairs Motion</vt:lpstr>
      <vt:lpstr>Submissions  (C-TDMA &amp; NC AP MLD)</vt:lpstr>
      <vt:lpstr>Tuesday PHY Agenda–AM1</vt:lpstr>
      <vt:lpstr>Tuesday MAC Agenda–AM1</vt:lpstr>
      <vt:lpstr>Tuesday PHY Agenda–PM1</vt:lpstr>
      <vt:lpstr>Tuesday MAC Agenda–PM1</vt:lpstr>
      <vt:lpstr>Wednesday PHY Agenda–AM1</vt:lpstr>
      <vt:lpstr>Wednesday MAC Agenda–AM1</vt:lpstr>
      <vt:lpstr>Wednesday PHY Agenda–AM2</vt:lpstr>
      <vt:lpstr>Wednesday MAC Agenda–AM2</vt:lpstr>
      <vt:lpstr>Thursday PHY Agenda–AM1</vt:lpstr>
      <vt:lpstr>Thursday MAC Agenda–AM1</vt:lpstr>
      <vt:lpstr>Thursday Joint Agenda-AM2</vt:lpstr>
      <vt:lpstr>Submissions (C-RTWT)</vt:lpstr>
      <vt:lpstr>Thursday Joint Agenda-PM2</vt:lpstr>
      <vt:lpstr>Submissions (C-RTWT, C-SR - 1hr)</vt:lpstr>
      <vt:lpstr>Motions</vt:lpstr>
      <vt:lpstr>Teleconference Plan</vt:lpstr>
      <vt:lpstr>Goals for March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1436</cp:revision>
  <cp:lastPrinted>1601-01-01T00:00:00Z</cp:lastPrinted>
  <dcterms:created xsi:type="dcterms:W3CDTF">2017-01-26T15:28:16Z</dcterms:created>
  <dcterms:modified xsi:type="dcterms:W3CDTF">2024-01-18T20:18:09Z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