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4"/>
  </p:notesMasterIdLst>
  <p:handoutMasterIdLst>
    <p:handoutMasterId r:id="rId65"/>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1058" r:id="rId22"/>
    <p:sldId id="1059" r:id="rId23"/>
    <p:sldId id="1060" r:id="rId24"/>
    <p:sldId id="1075" r:id="rId25"/>
    <p:sldId id="1061" r:id="rId26"/>
    <p:sldId id="1070" r:id="rId27"/>
    <p:sldId id="1071" r:id="rId28"/>
    <p:sldId id="1080" r:id="rId29"/>
    <p:sldId id="1072" r:id="rId30"/>
    <p:sldId id="1076" r:id="rId31"/>
    <p:sldId id="1078" r:id="rId32"/>
    <p:sldId id="1077" r:id="rId33"/>
    <p:sldId id="1073" r:id="rId34"/>
    <p:sldId id="1079" r:id="rId35"/>
    <p:sldId id="1006" r:id="rId36"/>
    <p:sldId id="1023" r:id="rId37"/>
    <p:sldId id="1024" r:id="rId38"/>
    <p:sldId id="1025" r:id="rId39"/>
    <p:sldId id="1028" r:id="rId40"/>
    <p:sldId id="1021" r:id="rId41"/>
    <p:sldId id="322" r:id="rId42"/>
    <p:sldId id="365" r:id="rId43"/>
    <p:sldId id="1036" r:id="rId44"/>
    <p:sldId id="1081" r:id="rId45"/>
    <p:sldId id="1082" r:id="rId46"/>
    <p:sldId id="1062" r:id="rId47"/>
    <p:sldId id="1030" r:id="rId48"/>
    <p:sldId id="1063" r:id="rId49"/>
    <p:sldId id="1064" r:id="rId50"/>
    <p:sldId id="1065" r:id="rId51"/>
    <p:sldId id="1066" r:id="rId52"/>
    <p:sldId id="1067" r:id="rId53"/>
    <p:sldId id="1068" r:id="rId54"/>
    <p:sldId id="1029" r:id="rId55"/>
    <p:sldId id="1038" r:id="rId56"/>
    <p:sldId id="356" r:id="rId57"/>
    <p:sldId id="1039" r:id="rId58"/>
    <p:sldId id="1069" r:id="rId59"/>
    <p:sldId id="997" r:id="rId60"/>
    <p:sldId id="362" r:id="rId61"/>
    <p:sldId id="1034" r:id="rId62"/>
    <p:sldId id="323" r:id="rId6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761FCC1-4A6E-4EF5-91BC-E3C73DA579E7}" v="265" dt="2024-01-15T18:51:15.38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4" d="100"/>
          <a:sy n="114" d="100"/>
        </p:scale>
        <p:origin x="1698"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71"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2761FCC1-4A6E-4EF5-91BC-E3C73DA579E7}"/>
    <pc:docChg chg="undo custSel addSld delSld modSld modMainMaster">
      <pc:chgData name="Alfred Asterjadhi" userId="39de57b9-85c0-4fd1-aaac-8ca2b6560ad0" providerId="ADAL" clId="{2761FCC1-4A6E-4EF5-91BC-E3C73DA579E7}" dt="2024-01-15T20:34:56.723" v="3230" actId="20577"/>
      <pc:docMkLst>
        <pc:docMk/>
      </pc:docMkLst>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5T02:50:14.152" v="2954" actId="14100"/>
        <pc:sldMkLst>
          <pc:docMk/>
          <pc:sldMk cId="2243228416" sldId="299"/>
        </pc:sldMkLst>
        <pc:spChg chg="mod">
          <ac:chgData name="Alfred Asterjadhi" userId="39de57b9-85c0-4fd1-aaac-8ca2b6560ad0" providerId="ADAL" clId="{2761FCC1-4A6E-4EF5-91BC-E3C73DA579E7}" dt="2024-01-15T02:50:14.152" v="2954" actId="14100"/>
          <ac:spMkLst>
            <pc:docMk/>
            <pc:sldMk cId="2243228416" sldId="299"/>
            <ac:spMk id="3" creationId="{3857177C-4F12-41D1-AB93-6925069E5DB9}"/>
          </ac:spMkLst>
        </pc:spChg>
        <pc:spChg chg="mod">
          <ac:chgData name="Alfred Asterjadhi" userId="39de57b9-85c0-4fd1-aaac-8ca2b6560ad0" providerId="ADAL" clId="{2761FCC1-4A6E-4EF5-91BC-E3C73DA579E7}" dt="2024-01-15T02:50:11.472" v="2953" actId="14100"/>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5T20:34:30.926" v="3228" actId="5793"/>
        <pc:sldMkLst>
          <pc:docMk/>
          <pc:sldMk cId="3831805578" sldId="365"/>
        </pc:sldMkLst>
        <pc:spChg chg="mod">
          <ac:chgData name="Alfred Asterjadhi" userId="39de57b9-85c0-4fd1-aaac-8ca2b6560ad0" providerId="ADAL" clId="{2761FCC1-4A6E-4EF5-91BC-E3C73DA579E7}" dt="2024-01-15T20:34:30.926" v="3228" actId="5793"/>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15T18:22:34.024" v="3016"/>
        <pc:sldMkLst>
          <pc:docMk/>
          <pc:sldMk cId="2696761607" sldId="393"/>
        </pc:sldMkLst>
        <pc:graphicFrameChg chg="mod modGraphic">
          <ac:chgData name="Alfred Asterjadhi" userId="39de57b9-85c0-4fd1-aaac-8ca2b6560ad0" providerId="ADAL" clId="{2761FCC1-4A6E-4EF5-91BC-E3C73DA579E7}" dt="2024-01-15T18:22:34.024" v="3016"/>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5T14:56:01.170" v="2995" actId="6549"/>
        <pc:sldMkLst>
          <pc:docMk/>
          <pc:sldMk cId="3140364693" sldId="997"/>
        </pc:sldMkLst>
        <pc:spChg chg="mod">
          <ac:chgData name="Alfred Asterjadhi" userId="39de57b9-85c0-4fd1-aaac-8ca2b6560ad0" providerId="ADAL" clId="{2761FCC1-4A6E-4EF5-91BC-E3C73DA579E7}" dt="2024-01-15T14:56:01.170" v="2995"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02:44:28.074" v="2797" actId="13926"/>
        <pc:sldMkLst>
          <pc:docMk/>
          <pc:sldMk cId="3869410219" sldId="1021"/>
        </pc:sldMkLst>
        <pc:spChg chg="mod">
          <ac:chgData name="Alfred Asterjadhi" userId="39de57b9-85c0-4fd1-aaac-8ca2b6560ad0" providerId="ADAL" clId="{2761FCC1-4A6E-4EF5-91BC-E3C73DA579E7}" dt="2024-01-15T02:44:28.074" v="2797"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5T02:22:26.610" v="2151" actId="20577"/>
        <pc:sldMkLst>
          <pc:docMk/>
          <pc:sldMk cId="3095361314" sldId="1029"/>
        </pc:sldMkLst>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5T02:45:36.233" v="2821" actId="20577"/>
        <pc:sldMkLst>
          <pc:docMk/>
          <pc:sldMk cId="3959530559" sldId="1030"/>
        </pc:sldMkLst>
        <pc:spChg chg="mod">
          <ac:chgData name="Alfred Asterjadhi" userId="39de57b9-85c0-4fd1-aaac-8ca2b6560ad0" providerId="ADAL" clId="{2761FCC1-4A6E-4EF5-91BC-E3C73DA579E7}" dt="2024-01-15T02:45:36.233" v="2821" actId="2057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5T20:33:29.099" v="3208" actId="2057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5T20:33:29.099" v="3208" actId="2057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5T02:21:48.790" v="2143"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5T02:21:48.790" v="2143"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5T02:52:04.075" v="2969" actId="20577"/>
        <pc:sldMkLst>
          <pc:docMk/>
          <pc:sldMk cId="3814028870" sldId="1039"/>
        </pc:sldMkLst>
        <pc:spChg chg="mod ord">
          <ac:chgData name="Alfred Asterjadhi" userId="39de57b9-85c0-4fd1-aaac-8ca2b6560ad0" providerId="ADAL" clId="{2761FCC1-4A6E-4EF5-91BC-E3C73DA579E7}" dt="2024-01-15T02:25:39.300" v="2244"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5T02:52:04.075" v="2969" actId="2057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14T16:10:04.617" v="1344" actId="14734"/>
        <pc:sldMkLst>
          <pc:docMk/>
          <pc:sldMk cId="3828928684" sldId="1058"/>
        </pc:sldMkLst>
        <pc:graphicFrameChg chg="mod modGraphic">
          <ac:chgData name="Alfred Asterjadhi" userId="39de57b9-85c0-4fd1-aaac-8ca2b6560ad0" providerId="ADAL" clId="{2761FCC1-4A6E-4EF5-91BC-E3C73DA579E7}" dt="2024-01-14T16:10:04.617" v="1344" actId="14734"/>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14T15:55:14.139" v="1269" actId="21"/>
        <pc:sldMkLst>
          <pc:docMk/>
          <pc:sldMk cId="1089014833" sldId="1059"/>
        </pc:sldMkLst>
        <pc:graphicFrameChg chg="mod modGraphic">
          <ac:chgData name="Alfred Asterjadhi" userId="39de57b9-85c0-4fd1-aaac-8ca2b6560ad0" providerId="ADAL" clId="{2761FCC1-4A6E-4EF5-91BC-E3C73DA579E7}" dt="2024-01-14T15:55:14.139" v="1269" actId="21"/>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14T15:55:29.558" v="1272" actId="21"/>
        <pc:sldMkLst>
          <pc:docMk/>
          <pc:sldMk cId="3832852367" sldId="1060"/>
        </pc:sldMkLst>
        <pc:graphicFrameChg chg="mod modGraphic">
          <ac:chgData name="Alfred Asterjadhi" userId="39de57b9-85c0-4fd1-aaac-8ca2b6560ad0" providerId="ADAL" clId="{2761FCC1-4A6E-4EF5-91BC-E3C73DA579E7}" dt="2024-01-14T15:55:29.558" v="1272" actId="21"/>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14T16:04:24.879" v="1335"/>
        <pc:sldMkLst>
          <pc:docMk/>
          <pc:sldMk cId="2528763118" sldId="1061"/>
        </pc:sldMkLst>
        <pc:graphicFrameChg chg="mod modGraphic">
          <ac:chgData name="Alfred Asterjadhi" userId="39de57b9-85c0-4fd1-aaac-8ca2b6560ad0" providerId="ADAL" clId="{2761FCC1-4A6E-4EF5-91BC-E3C73DA579E7}" dt="2024-01-14T16:04:24.879" v="1335"/>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5T02:45:12.018" v="2812" actId="5793"/>
        <pc:sldMkLst>
          <pc:docMk/>
          <pc:sldMk cId="420957283" sldId="1062"/>
        </pc:sldMkLst>
        <pc:spChg chg="mod">
          <ac:chgData name="Alfred Asterjadhi" userId="39de57b9-85c0-4fd1-aaac-8ca2b6560ad0" providerId="ADAL" clId="{2761FCC1-4A6E-4EF5-91BC-E3C73DA579E7}" dt="2024-01-15T02:45:12.018" v="2812" actId="5793"/>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15T13:52:08.575" v="2981" actId="20577"/>
        <pc:sldMkLst>
          <pc:docMk/>
          <pc:sldMk cId="4237730190" sldId="1063"/>
        </pc:sldMkLst>
        <pc:spChg chg="mod">
          <ac:chgData name="Alfred Asterjadhi" userId="39de57b9-85c0-4fd1-aaac-8ca2b6560ad0" providerId="ADAL" clId="{2761FCC1-4A6E-4EF5-91BC-E3C73DA579E7}" dt="2024-01-15T13:52:08.575" v="2981" actId="2057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5T02:48:09.106" v="2909" actId="20577"/>
        <pc:sldMkLst>
          <pc:docMk/>
          <pc:sldMk cId="755068326" sldId="1064"/>
        </pc:sldMkLst>
        <pc:spChg chg="mod">
          <ac:chgData name="Alfred Asterjadhi" userId="39de57b9-85c0-4fd1-aaac-8ca2b6560ad0" providerId="ADAL" clId="{2761FCC1-4A6E-4EF5-91BC-E3C73DA579E7}" dt="2024-01-15T02:48:09.106" v="2909" actId="2057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14T16:25:52.196" v="1637" actId="20577"/>
        <pc:sldMkLst>
          <pc:docMk/>
          <pc:sldMk cId="3310225282" sldId="1065"/>
        </pc:sldMkLst>
        <pc:spChg chg="mod">
          <ac:chgData name="Alfred Asterjadhi" userId="39de57b9-85c0-4fd1-aaac-8ca2b6560ad0" providerId="ADAL" clId="{2761FCC1-4A6E-4EF5-91BC-E3C73DA579E7}" dt="2024-01-14T16:25:52.196" v="1637" actId="2057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5T02:48:24.542" v="2920" actId="20577"/>
        <pc:sldMkLst>
          <pc:docMk/>
          <pc:sldMk cId="3289567463" sldId="1066"/>
        </pc:sldMkLst>
        <pc:spChg chg="mod">
          <ac:chgData name="Alfred Asterjadhi" userId="39de57b9-85c0-4fd1-aaac-8ca2b6560ad0" providerId="ADAL" clId="{2761FCC1-4A6E-4EF5-91BC-E3C73DA579E7}" dt="2024-01-15T02:48:24.542" v="2920" actId="2057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14T16:26:52.999" v="1722" actId="20577"/>
        <pc:sldMkLst>
          <pc:docMk/>
          <pc:sldMk cId="856501673" sldId="1067"/>
        </pc:sldMkLst>
        <pc:spChg chg="mod">
          <ac:chgData name="Alfred Asterjadhi" userId="39de57b9-85c0-4fd1-aaac-8ca2b6560ad0" providerId="ADAL" clId="{2761FCC1-4A6E-4EF5-91BC-E3C73DA579E7}" dt="2024-01-14T16:26:52.999" v="1722" actId="2057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15T02:48:32.010" v="2924" actId="20577"/>
        <pc:sldMkLst>
          <pc:docMk/>
          <pc:sldMk cId="3051592254" sldId="1068"/>
        </pc:sldMkLst>
        <pc:spChg chg="mod">
          <ac:chgData name="Alfred Asterjadhi" userId="39de57b9-85c0-4fd1-aaac-8ca2b6560ad0" providerId="ADAL" clId="{2761FCC1-4A6E-4EF5-91BC-E3C73DA579E7}" dt="2024-01-15T02:48:32.010" v="2924" actId="2057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4T16:04:29.550" v="1336"/>
        <pc:sldMkLst>
          <pc:docMk/>
          <pc:sldMk cId="1911178581" sldId="1070"/>
        </pc:sldMkLst>
        <pc:graphicFrameChg chg="mod modGraphic">
          <ac:chgData name="Alfred Asterjadhi" userId="39de57b9-85c0-4fd1-aaac-8ca2b6560ad0" providerId="ADAL" clId="{2761FCC1-4A6E-4EF5-91BC-E3C73DA579E7}" dt="2024-01-14T16:04:29.550" v="1336"/>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14T15:57:03.219" v="1288" actId="21"/>
        <pc:sldMkLst>
          <pc:docMk/>
          <pc:sldMk cId="4040184548" sldId="1071"/>
        </pc:sldMkLst>
        <pc:graphicFrameChg chg="mod modGraphic">
          <ac:chgData name="Alfred Asterjadhi" userId="39de57b9-85c0-4fd1-aaac-8ca2b6560ad0" providerId="ADAL" clId="{2761FCC1-4A6E-4EF5-91BC-E3C73DA579E7}" dt="2024-01-14T15:57:03.219" v="1288" actId="21"/>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15T02:50:31.154" v="2958" actId="403"/>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15T02:50:31.154" v="2958" actId="403"/>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14T16:30:11.878" v="1742" actId="2057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14T16:30:11.878" v="1742" actId="2057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14T16:04:21.504" v="1334"/>
        <pc:sldMkLst>
          <pc:docMk/>
          <pc:sldMk cId="170347333" sldId="1075"/>
        </pc:sldMkLst>
        <pc:graphicFrameChg chg="mod modGraphic">
          <ac:chgData name="Alfred Asterjadhi" userId="39de57b9-85c0-4fd1-aaac-8ca2b6560ad0" providerId="ADAL" clId="{2761FCC1-4A6E-4EF5-91BC-E3C73DA579E7}" dt="2024-01-14T16:04:21.504" v="1334"/>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14T16:15:01.025" v="1352" actId="2057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14T16:15:01.025" v="1352" actId="2057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14T16:03:46.169" v="1318"/>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14T16:03:46.169" v="1318"/>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14T16:55:04.735" v="1975" actId="20577"/>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Graphic">
          <ac:chgData name="Alfred Asterjadhi" userId="39de57b9-85c0-4fd1-aaac-8ca2b6560ad0" providerId="ADAL" clId="{2761FCC1-4A6E-4EF5-91BC-E3C73DA579E7}" dt="2024-01-14T16:55:04.735" v="1975" actId="20577"/>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5T18:46:06.170" v="3039" actId="2057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5T18:46:06.170" v="3039" actId="2057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4T16:23:37.499" v="1537" actId="20577"/>
        <pc:sldMkLst>
          <pc:docMk/>
          <pc:sldMk cId="86469410" sldId="1081"/>
        </pc:sldMkLst>
        <pc:spChg chg="mod">
          <ac:chgData name="Alfred Asterjadhi" userId="39de57b9-85c0-4fd1-aaac-8ca2b6560ad0" providerId="ADAL" clId="{2761FCC1-4A6E-4EF5-91BC-E3C73DA579E7}" dt="2024-01-14T16:18:26.655" v="1375" actId="20577"/>
          <ac:spMkLst>
            <pc:docMk/>
            <pc:sldMk cId="86469410" sldId="1081"/>
            <ac:spMk id="2" creationId="{4B5F0D0E-8BB7-48AB-9160-728B8B3399A2}"/>
          </ac:spMkLst>
        </pc:spChg>
        <pc:spChg chg="mod">
          <ac:chgData name="Alfred Asterjadhi" userId="39de57b9-85c0-4fd1-aaac-8ca2b6560ad0" providerId="ADAL" clId="{2761FCC1-4A6E-4EF5-91BC-E3C73DA579E7}" dt="2024-01-14T16:23:37.499" v="1537" actId="2057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5T02:47:37.079" v="2890" actId="20577"/>
        <pc:sldMkLst>
          <pc:docMk/>
          <pc:sldMk cId="241393342" sldId="1082"/>
        </pc:sldMkLst>
        <pc:spChg chg="mod">
          <ac:chgData name="Alfred Asterjadhi" userId="39de57b9-85c0-4fd1-aaac-8ca2b6560ad0" providerId="ADAL" clId="{2761FCC1-4A6E-4EF5-91BC-E3C73DA579E7}" dt="2024-01-14T16:18:30.299" v="1376" actId="20577"/>
          <ac:spMkLst>
            <pc:docMk/>
            <pc:sldMk cId="241393342" sldId="1082"/>
            <ac:spMk id="2" creationId="{4B5F0D0E-8BB7-48AB-9160-728B8B3399A2}"/>
          </ac:spMkLst>
        </pc:spChg>
        <pc:spChg chg="mod">
          <ac:chgData name="Alfred Asterjadhi" userId="39de57b9-85c0-4fd1-aaac-8ca2b6560ad0" providerId="ADAL" clId="{2761FCC1-4A6E-4EF5-91BC-E3C73DA579E7}" dt="2024-01-15T02:47:37.079" v="2890" actId="20577"/>
          <ac:spMkLst>
            <pc:docMk/>
            <pc:sldMk cId="241393342" sldId="1082"/>
            <ac:spMk id="3" creationId="{DFB0BA47-D7B6-4F95-932E-A7AA615BC440}"/>
          </ac:spMkLst>
        </pc:spChg>
      </pc:sldChg>
      <pc:sldMasterChg chg="modSp mod">
        <pc:chgData name="Alfred Asterjadhi" userId="39de57b9-85c0-4fd1-aaac-8ca2b6560ad0" providerId="ADAL" clId="{2761FCC1-4A6E-4EF5-91BC-E3C73DA579E7}" dt="2024-01-15T20:34:56.723" v="3230" actId="20577"/>
        <pc:sldMasterMkLst>
          <pc:docMk/>
          <pc:sldMasterMk cId="0" sldId="2147483648"/>
        </pc:sldMasterMkLst>
        <pc:spChg chg="mod">
          <ac:chgData name="Alfred Asterjadhi" userId="39de57b9-85c0-4fd1-aaac-8ca2b6560ad0" providerId="ADAL" clId="{2761FCC1-4A6E-4EF5-91BC-E3C73DA579E7}" dt="2024-01-15T20:34:56.723" v="3230" actId="20577"/>
          <ac:spMkLst>
            <pc:docMk/>
            <pc:sldMasterMk cId="0" sldId="2147483648"/>
            <ac:spMk id="10" creationId="{00000000-0000-0000-0000-000000000000}"/>
          </ac:spMkLst>
        </pc:sp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48"/>
        </pc:sldMasterMkLst>
        <pc:spChg chg="mod">
          <ac:chgData name="Alfred Asterjadhi" userId="39de57b9-85c0-4fd1-aaac-8ca2b6560ad0" providerId="ADAL" clId="{9C4414ED-F8B6-408C-BFC4-C44AC56CAB54}" dt="2023-11-17T03:51:27.188" v="4162" actId="20577"/>
          <ac:spMkLst>
            <pc:docMk/>
            <pc:sldMasterMk cId="0" sldId="2147483648"/>
            <ac:spMk id="10" creationId="{00000000-0000-0000-0000-000000000000}"/>
          </ac:spMkLst>
        </pc:sp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48"/>
        </pc:sldMasterMkLst>
        <pc:spChg chg="mod">
          <ac:chgData name="Alfred Asterjadhi" userId="39de57b9-85c0-4fd1-aaac-8ca2b6560ad0" providerId="ADAL" clId="{57A0B4EB-0EC4-490D-92F6-3DB921CD1864}" dt="2023-07-13T14:13:14.906" v="2247" actId="6549"/>
          <ac:spMkLst>
            <pc:docMk/>
            <pc:sldMasterMk cId="0" sldId="2147483648"/>
            <ac:spMk id="10" creationId="{00000000-0000-0000-0000-000000000000}"/>
          </ac:spMkLst>
        </pc:spChg>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48"/>
        </pc:sldMasterMkLst>
        <pc:spChg chg="mod">
          <ac:chgData name="Alfred Asterjadhi" userId="39de57b9-85c0-4fd1-aaac-8ca2b6560ad0" providerId="ADAL" clId="{FFF0D9FC-31E2-4B2E-A310-12AF9B378D92}" dt="2023-10-13T17:17:34.108" v="1001" actId="20577"/>
          <ac:spMkLst>
            <pc:docMk/>
            <pc:sldMasterMk cId="0" sldId="2147483648"/>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48"/>
        </pc:sldMasterMkLst>
        <pc:spChg chg="mod">
          <ac:chgData name="Alfred Asterjadhi" userId="39de57b9-85c0-4fd1-aaac-8ca2b6560ad0" providerId="ADAL" clId="{CA824CB9-4AE0-466A-AE2E-7FF6F0AF6FC8}" dt="2023-09-14T14:20:53.702" v="5288" actId="20577"/>
          <ac:spMkLst>
            <pc:docMk/>
            <pc:sldMasterMk cId="0" sldId="2147483648"/>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48"/>
            <ac:spMk id="1027" creationId="{00000000-0000-0000-0000-000000000000}"/>
          </ac:spMkLst>
        </pc:sp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48"/>
        </pc:sldMasterMkLst>
        <pc:spChg chg="mod">
          <ac:chgData name="Alfred Asterjadhi" userId="39de57b9-85c0-4fd1-aaac-8ca2b6560ad0" providerId="ADAL" clId="{E98B568D-11B1-47B0-93A8-869740506C63}" dt="2023-10-06T23:11:14.221" v="5" actId="20577"/>
          <ac:spMkLst>
            <pc:docMk/>
            <pc:sldMasterMk cId="0" sldId="2147483648"/>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48"/>
            <ac:spMk id="1027" creationId="{00000000-0000-0000-0000-000000000000}"/>
          </ac:spMkLst>
        </pc:spChg>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48"/>
        </pc:sldMasterMkLst>
        <pc:spChg chg="mod">
          <ac:chgData name="Alfred Asterjadhi" userId="39de57b9-85c0-4fd1-aaac-8ca2b6560ad0" providerId="ADAL" clId="{918B2327-9F33-46AD-AA35-EEDF1DECFFAE}" dt="2023-12-11T17:41:48.734" v="1271" actId="6549"/>
          <ac:spMkLst>
            <pc:docMk/>
            <pc:sldMasterMk cId="0" sldId="2147483648"/>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48"/>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1/15/2024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802.11-23/2174r5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3/11-23-1887-00-00bn-coordinated-medium-access-for-multi-ap-deployments.pptx" TargetMode="External"/><Relationship Id="rId3" Type="http://schemas.openxmlformats.org/officeDocument/2006/relationships/hyperlink" Target="https://mentor.ieee.org/802.11/dcn/23/11-23-1873-00-00bn-post-fcs-mac-padding.pptx" TargetMode="External"/><Relationship Id="rId7" Type="http://schemas.openxmlformats.org/officeDocument/2006/relationships/hyperlink" Target="https://mentor.ieee.org/802.11/dcn/23/11-23-1886-00-00bn-preemption-techniques-to-meet-low-latency-ll-targets.pptx" TargetMode="External"/><Relationship Id="rId2" Type="http://schemas.openxmlformats.org/officeDocument/2006/relationships/hyperlink" Target="https://mentor.ieee.org/802.11/dcn/23/11-23-1834-00-00bn-high-criticality-use-cases-and-requirements.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885-00-00bn-end-to-end-qos-with-scs.pptx" TargetMode="External"/><Relationship Id="rId11" Type="http://schemas.openxmlformats.org/officeDocument/2006/relationships/hyperlink" Target="https://mentor.ieee.org/802.11/dcn/23/11-23-1895-00-00bn-c-tdma-frame-sequence.pptx" TargetMode="External"/><Relationship Id="rId5" Type="http://schemas.openxmlformats.org/officeDocument/2006/relationships/hyperlink" Target="https://mentor.ieee.org/802.11/dcn/23/11-23-1884-00-00bn-seamless-roaming.pptx" TargetMode="External"/><Relationship Id="rId10" Type="http://schemas.openxmlformats.org/officeDocument/2006/relationships/hyperlink" Target="https://mentor.ieee.org/802.11/dcn/23/11-23-1892-00-00bn-thoughts-on-dynamic-subchannel-operation.pptx" TargetMode="External"/><Relationship Id="rId4" Type="http://schemas.openxmlformats.org/officeDocument/2006/relationships/hyperlink" Target="https://mentor.ieee.org/802.11/dcn/23/11-23-1875-00-00bn-power-save-proposal-for-non-ap-mobile-ap.pptx" TargetMode="External"/><Relationship Id="rId9" Type="http://schemas.openxmlformats.org/officeDocument/2006/relationships/hyperlink" Target="https://mentor.ieee.org/802.11/dcn/23/11-23-1891-00-00bn-nonprimary-channel-access-follow-up.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3/11-23-1913-00-00bn-secondary-channel-access-operation.pptx" TargetMode="External"/><Relationship Id="rId3" Type="http://schemas.openxmlformats.org/officeDocument/2006/relationships/hyperlink" Target="https://mentor.ieee.org/802.11/dcn/23/11-23-1897-00-00bn-thoughts-on-improving-roaming-under-existing-architecture.pptx" TargetMode="External"/><Relationship Id="rId7" Type="http://schemas.openxmlformats.org/officeDocument/2006/relationships/hyperlink" Target="https://mentor.ieee.org/802.11/dcn/23/11-23-1912-00-00bn-coordinated-tdma-procedure.pptx" TargetMode="External"/><Relationship Id="rId2" Type="http://schemas.openxmlformats.org/officeDocument/2006/relationships/hyperlink" Target="https://mentor.ieee.org/802.11/dcn/23/11-23-1896-00-00bn-signaling-details-for-header-protec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909-00-00bn-transmission-method-of-low-latency-traffic.pptx" TargetMode="External"/><Relationship Id="rId11" Type="http://schemas.openxmlformats.org/officeDocument/2006/relationships/hyperlink" Target="https://mentor.ieee.org/802.11/dcn/23/11-23-1919-00-00bn-dru-proposal.pptx" TargetMode="External"/><Relationship Id="rId5" Type="http://schemas.openxmlformats.org/officeDocument/2006/relationships/hyperlink" Target="https://mentor.ieee.org/802.11/dcn/23/11-23-1908-00-00bn-seamless-roaming-procedure.pptx" TargetMode="External"/><Relationship Id="rId10" Type="http://schemas.openxmlformats.org/officeDocument/2006/relationships/hyperlink" Target="https://mentor.ieee.org/802.11/dcn/23/11-23-1916-00-00bn-r-twt-coordination-in-multi-bss.pptx" TargetMode="External"/><Relationship Id="rId4" Type="http://schemas.openxmlformats.org/officeDocument/2006/relationships/hyperlink" Target="https://mentor.ieee.org/802.11/dcn/23/11-23-1898-00-00bn-signaling-details-for-non-colocated-ap-mld.pptx" TargetMode="External"/><Relationship Id="rId9" Type="http://schemas.openxmlformats.org/officeDocument/2006/relationships/hyperlink" Target="https://mentor.ieee.org/802.11/dcn/23/11-23-1915-00-00bn-enhanced-security-for-control-frame-in-11bn.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3/11-23-1934-00-00bn-in-device-interference-mitigation-follow-up.pptx" TargetMode="External"/><Relationship Id="rId3" Type="http://schemas.openxmlformats.org/officeDocument/2006/relationships/hyperlink" Target="https://mentor.ieee.org/802.11/dcn/23/11-23-1922-00-00bn-multi-link-sm-power-save-mode.pptx" TargetMode="External"/><Relationship Id="rId7" Type="http://schemas.openxmlformats.org/officeDocument/2006/relationships/hyperlink" Target="https://mentor.ieee.org/802.11/dcn/23/11-23-1933-00-00bn-security-enhancement-follow-up.pptx" TargetMode="External"/><Relationship Id="rId2" Type="http://schemas.openxmlformats.org/officeDocument/2006/relationships/hyperlink" Target="https://mentor.ieee.org/802.11/dcn/23/11-23-1920-01-00bn-managed-networks-under-highly-congested-scenarios.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930-00-00bn-a-non-collocated-ap-mld-framework-further-discussion.pptx" TargetMode="External"/><Relationship Id="rId11" Type="http://schemas.openxmlformats.org/officeDocument/2006/relationships/hyperlink" Target="https://mentor.ieee.org/802.11/dcn/23/11-23-1937-00-00bn-smooth-roaming-follow-up-1.pptx" TargetMode="External"/><Relationship Id="rId5" Type="http://schemas.openxmlformats.org/officeDocument/2006/relationships/hyperlink" Target="https://mentor.ieee.org/802.11/dcn/23/11-23-1929-00-00bn-peer-to-peer-p2p-resource-management.pptx" TargetMode="External"/><Relationship Id="rId10" Type="http://schemas.openxmlformats.org/officeDocument/2006/relationships/hyperlink" Target="https://mentor.ieee.org/802.11/dcn/23/11-23-1936-00-00bn-ap-mld-power-save-follow-up.pptx" TargetMode="External"/><Relationship Id="rId4" Type="http://schemas.openxmlformats.org/officeDocument/2006/relationships/hyperlink" Target="https://mentor.ieee.org/802.11/dcn/23/11-23-1927-00-00bn-update-of-the-spatial-modulation.pptx" TargetMode="External"/><Relationship Id="rId9" Type="http://schemas.openxmlformats.org/officeDocument/2006/relationships/hyperlink" Target="https://mentor.ieee.org/802.11/dcn/23/11-23-1935-00-00bn-secondary-channel-usage-follow-up.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3/11-23-1960-00-00bn-enhanced-replay-detection-for-header-protection.pptx" TargetMode="External"/><Relationship Id="rId3" Type="http://schemas.openxmlformats.org/officeDocument/2006/relationships/hyperlink" Target="https://mentor.ieee.org/802.11/dcn/23/11-23-1944-01-00bn-impact-of-tx-evm-on-mimo-detection.pptx" TargetMode="External"/><Relationship Id="rId7" Type="http://schemas.openxmlformats.org/officeDocument/2006/relationships/hyperlink" Target="https://mentor.ieee.org/802.11/dcn/23/11-23-1958-00-00bn-proxy-qos-management-for-xr-use-cases.pptx" TargetMode="External"/><Relationship Id="rId2" Type="http://schemas.openxmlformats.org/officeDocument/2006/relationships/hyperlink" Target="https://mentor.ieee.org/802.11/dcn/23/11-23-1939-00-00bn-priority-based-preemption-method.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952-00-00bn-coordinated-r-twt-for-multi-ap-scenarios-follow-up.pptx" TargetMode="External"/><Relationship Id="rId5" Type="http://schemas.openxmlformats.org/officeDocument/2006/relationships/hyperlink" Target="https://mentor.ieee.org/802.11/dcn/23/11-23-1951-00-00bn-concurrent-cca-for-non-primary-channel-access.pptx" TargetMode="External"/><Relationship Id="rId10" Type="http://schemas.openxmlformats.org/officeDocument/2006/relationships/hyperlink" Target="https://mentor.ieee.org/802.11/dcn/23/11-23-1963-00-00bn-periodical-nss-adjustment-for-an-mld.pptx" TargetMode="External"/><Relationship Id="rId4" Type="http://schemas.openxmlformats.org/officeDocument/2006/relationships/hyperlink" Target="https://mentor.ieee.org/802.11/dcn/23/11-23-1950-00-00bn-considerations-on-preemption-request.pptx" TargetMode="External"/><Relationship Id="rId9" Type="http://schemas.openxmlformats.org/officeDocument/2006/relationships/hyperlink" Target="https://mentor.ieee.org/802.11/dcn/23/11-23-1962-00-00bn-gain-analysis-for-coordinated-ap-transmissions.ppt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3/11-23-1988-00-00bn-considerations-on-dru-design-and-application.pptx" TargetMode="External"/><Relationship Id="rId3" Type="http://schemas.openxmlformats.org/officeDocument/2006/relationships/hyperlink" Target="https://mentor.ieee.org/802.11/dcn/23/11-23-1965-01-00bn-dynamic-power-save-follow-up.pptx" TargetMode="External"/><Relationship Id="rId7" Type="http://schemas.openxmlformats.org/officeDocument/2006/relationships/hyperlink" Target="https://mentor.ieee.org/802.11/dcn/23/11-23-1976-00-00bn-uhr-seamless-roaming-for-multi-link-device.pptx" TargetMode="External"/><Relationship Id="rId2" Type="http://schemas.openxmlformats.org/officeDocument/2006/relationships/hyperlink" Target="https://mentor.ieee.org/802.11/dcn/23/11-23-1964-01-00bn-coexistence-protocols-for-uhr.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973-00-00bn-discussion-on-uhr-enhanced-channel-access.pptx" TargetMode="External"/><Relationship Id="rId5" Type="http://schemas.openxmlformats.org/officeDocument/2006/relationships/hyperlink" Target="https://mentor.ieee.org/802.11/dcn/23/11-23-1972-00-00bn-evaluation-of-coordinated-spatial-reuse-follow-up.pptx" TargetMode="External"/><Relationship Id="rId10" Type="http://schemas.openxmlformats.org/officeDocument/2006/relationships/hyperlink" Target="https://mentor.ieee.org/802.11/dcn/23/11-23-1996-00-00bn-improve-roaming-between-mlds.pptx" TargetMode="External"/><Relationship Id="rId4" Type="http://schemas.openxmlformats.org/officeDocument/2006/relationships/hyperlink" Target="https://mentor.ieee.org/802.11/dcn/23/11-23-1971-00-00bn-further-thoughts-on-seamless-roaming.pptx" TargetMode="External"/><Relationship Id="rId9" Type="http://schemas.openxmlformats.org/officeDocument/2006/relationships/hyperlink" Target="https://mentor.ieee.org/802.11/dcn/23/11-23-1995-00-00bn-trigger-ba-and-bar-protection.ppt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3/11-23-2007-00-00bn-enhancement-of-bsr.pptx" TargetMode="External"/><Relationship Id="rId3" Type="http://schemas.openxmlformats.org/officeDocument/2006/relationships/hyperlink" Target="https://mentor.ieee.org/802.11/dcn/23/11-23-1998-00-00bn-zero-mui-coordinated-bf.pptx" TargetMode="External"/><Relationship Id="rId7" Type="http://schemas.openxmlformats.org/officeDocument/2006/relationships/hyperlink" Target="https://mentor.ieee.org/802.11/dcn/23/11-23-2005-00-00bn-non-primary-channel-access-npca.pptx" TargetMode="External"/><Relationship Id="rId2" Type="http://schemas.openxmlformats.org/officeDocument/2006/relationships/hyperlink" Target="https://mentor.ieee.org/802.11/dcn/23/11-23-1997-00-00bn-mac-header-protec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2003-00-00bn-client-power-save.pptx" TargetMode="External"/><Relationship Id="rId5" Type="http://schemas.openxmlformats.org/officeDocument/2006/relationships/hyperlink" Target="https://mentor.ieee.org/802.11/dcn/23/11-23-2002-00-00bn-in-device-coexistence-and-interference-follow-up.pptx" TargetMode="External"/><Relationship Id="rId10" Type="http://schemas.openxmlformats.org/officeDocument/2006/relationships/hyperlink" Target="https://mentor.ieee.org/802.11/dcn/23/11-23-2021-00-00bn-principle-and-methodology-for-dru-tone-plan-design.pptx" TargetMode="External"/><Relationship Id="rId4" Type="http://schemas.openxmlformats.org/officeDocument/2006/relationships/hyperlink" Target="https://mentor.ieee.org/802.11/dcn/23/11-23-2001-00-00bn-secure-control-frames-follow-up.pptx" TargetMode="External"/><Relationship Id="rId9" Type="http://schemas.openxmlformats.org/officeDocument/2006/relationships/hyperlink" Target="https://mentor.ieee.org/802.11/dcn/23/11-23-2020-00-00bn-high-level-perspective-on-distributed-tone-ru-for-11bn.ppt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3/11-23-2055-00-00bn-icf-rcf-transmission-rules.pptx" TargetMode="External"/><Relationship Id="rId3" Type="http://schemas.openxmlformats.org/officeDocument/2006/relationships/hyperlink" Target="https://mentor.ieee.org/802.11/dcn/23/11-23-2023-00-00bn-further-discussion-on-non-primary-channel-access.pptx" TargetMode="External"/><Relationship Id="rId7" Type="http://schemas.openxmlformats.org/officeDocument/2006/relationships/hyperlink" Target="https://mentor.ieee.org/802.11/dcn/23/11-23-2040-00-00bn-enabling-ap-power-save-follow-up.pptx" TargetMode="External"/><Relationship Id="rId2" Type="http://schemas.openxmlformats.org/officeDocument/2006/relationships/hyperlink" Target="https://mentor.ieee.org/802.11/dcn/23/11-23-2022-00-00bn-r-twt-for-multi-ap-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2031-00-00bn-data-tones-grouping-in-tone-distributed-rus.pptx" TargetMode="External"/><Relationship Id="rId5" Type="http://schemas.openxmlformats.org/officeDocument/2006/relationships/hyperlink" Target="https://mentor.ieee.org/802.11/dcn/23/11-23-2027-01-00bn-considerations-for-dso-sub-band-switch-delay.pptx" TargetMode="External"/><Relationship Id="rId10" Type="http://schemas.openxmlformats.org/officeDocument/2006/relationships/hyperlink" Target="https://mentor.ieee.org/802.11/dcn/23/11-23-2076-03-00bn-multiple-channel-access-in-preemption-sequence.pptx" TargetMode="External"/><Relationship Id="rId4" Type="http://schemas.openxmlformats.org/officeDocument/2006/relationships/hyperlink" Target="https://mentor.ieee.org/802.11/dcn/23/11-23-2026-00-00bn-balanced-wireless-in-device.pptx" TargetMode="External"/><Relationship Id="rId9" Type="http://schemas.openxmlformats.org/officeDocument/2006/relationships/hyperlink" Target="https://mentor.ieee.org/802.11/dcn/23/11-23-2063-00-00bn-enhanced-acknowledgement-for-low-latency-communication-follow-up.ppt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3/11-23-2150-00-00bn-low-sta-cost-uhr-seamless-roaming-for-multi-link-device.pptx" TargetMode="External"/><Relationship Id="rId3" Type="http://schemas.openxmlformats.org/officeDocument/2006/relationships/hyperlink" Target="https://mentor.ieee.org/802.11/dcn/23/11-23-2115-00-00bn-an-approach-to-enhance-the-reliability-for-wi-fi-networks.pptx" TargetMode="External"/><Relationship Id="rId7" Type="http://schemas.openxmlformats.org/officeDocument/2006/relationships/hyperlink" Target="https://mentor.ieee.org/802.11/dcn/23/11-23-2147-00-00bn-improved-uhr-seamless-roaming-for-multi-link-device.pptx" TargetMode="External"/><Relationship Id="rId2" Type="http://schemas.openxmlformats.org/officeDocument/2006/relationships/hyperlink" Target="https://mentor.ieee.org/802.11/dcn/23/11-23-2084-00-00bn-enhanced-r-twt-for-uhr.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2141-00-00bn-further-discussion-on-dynamic-subband-operation.pptx" TargetMode="External"/><Relationship Id="rId5" Type="http://schemas.openxmlformats.org/officeDocument/2006/relationships/hyperlink" Target="https://mentor.ieee.org/802.11/dcn/23/11-23-2127-00-00bn-11bn-power-save.pptx" TargetMode="External"/><Relationship Id="rId4" Type="http://schemas.openxmlformats.org/officeDocument/2006/relationships/hyperlink" Target="https://mentor.ieee.org/802.11/dcn/23/11-23-2126-00-00bn-low-latency-channel-access-follow-up.pptx" TargetMode="External"/><Relationship Id="rId9" Type="http://schemas.openxmlformats.org/officeDocument/2006/relationships/hyperlink" Target="https://mentor.ieee.org/802.11/dcn/23/11-23-2157-00-00bn-seamless-roaming-within-a-mobility-domain.pptx"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3/11-23-2200-00-00bn-distribution-bandwidth-of-dru.pptx" TargetMode="External"/><Relationship Id="rId2" Type="http://schemas.openxmlformats.org/officeDocument/2006/relationships/hyperlink" Target="https://mentor.ieee.org/802.11/dcn/23/11-23-2186-00-00bn-map-coordination-for-dfs-channel.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2217-00-00bn-some-thoughts-on-relay-improvement.pptx" TargetMode="External"/><Relationship Id="rId5" Type="http://schemas.openxmlformats.org/officeDocument/2006/relationships/hyperlink" Target="https://mentor.ieee.org/802.11/dcn/23/11-23-2212-01-00bn-r-twt-protection-in-11bn.pptx" TargetMode="External"/><Relationship Id="rId4" Type="http://schemas.openxmlformats.org/officeDocument/2006/relationships/hyperlink" Target="https://mentor.ieee.org/802.11/dcn/23/11-23-2211-00-00bn-txop-bandwidth-expansion.pptx"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mentor.ieee.org/802.11/dcn/24/11-24-0042-00-00bn-thoughts-on-flexible-control-frames.pptx" TargetMode="External"/><Relationship Id="rId3" Type="http://schemas.openxmlformats.org/officeDocument/2006/relationships/hyperlink" Target="https://mentor.ieee.org/802.11/dcn/24/11-24-0011-00-00bn-coordinated-spatial-nulling-c-sn-concept.pptx" TargetMode="External"/><Relationship Id="rId7" Type="http://schemas.openxmlformats.org/officeDocument/2006/relationships/hyperlink" Target="https://mentor.ieee.org/802.11/dcn/24/11-24-0031-00-00bn-deterministic-backoff.pptx" TargetMode="External"/><Relationship Id="rId2" Type="http://schemas.openxmlformats.org/officeDocument/2006/relationships/hyperlink" Target="https://mentor.ieee.org/802.11/dcn/24/11-24-0010-00-00bn-coordinated-beamforming-for-802-11b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016-00-00bn-uhr-mimo-rvr-enhancement-with-unequal-modulation.pptx" TargetMode="External"/><Relationship Id="rId5" Type="http://schemas.openxmlformats.org/officeDocument/2006/relationships/hyperlink" Target="https://mentor.ieee.org/802.11/dcn/24/11-24-0014-00-00bn-further-thoughts-on-dru.pptx" TargetMode="External"/><Relationship Id="rId10" Type="http://schemas.openxmlformats.org/officeDocument/2006/relationships/hyperlink" Target="https://mentor.ieee.org/802.11/dcn/24/11-24-0052-00-00bn-seamless-roaming-details.pptx" TargetMode="External"/><Relationship Id="rId4" Type="http://schemas.openxmlformats.org/officeDocument/2006/relationships/hyperlink" Target="https://mentor.ieee.org/802.11/dcn/24/11-24-0012-00-00bn-coordinated-spatial-nulling-c-sn-simulations.pptx" TargetMode="External"/><Relationship Id="rId9" Type="http://schemas.openxmlformats.org/officeDocument/2006/relationships/hyperlink" Target="https://mentor.ieee.org/802.11/dcn/24/11-24-0050-00-00bn-coordinated-spatial-reuse-types.ppt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touchpoint.eventsair.com/2024-jan-ieee-802-wireless-interim-session"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mentor.ieee.org/802.11/dcn/24/11-24-0093-00-00bn-nav-setting-for-coordinated-tdma.pptx" TargetMode="External"/><Relationship Id="rId3" Type="http://schemas.openxmlformats.org/officeDocument/2006/relationships/hyperlink" Target="https://mentor.ieee.org/802.11/dcn/24/11-24-0084-00-00bn-considerations-on-multi-ap-operation-follow-up.pptx" TargetMode="External"/><Relationship Id="rId7" Type="http://schemas.openxmlformats.org/officeDocument/2006/relationships/hyperlink" Target="https://mentor.ieee.org/802.11/dcn/24/11-24-0091-00-00bn-enhanced-scheduling-method-for-low-latency-traffic-follow-up.pptx" TargetMode="External"/><Relationship Id="rId2" Type="http://schemas.openxmlformats.org/officeDocument/2006/relationships/hyperlink" Target="https://mentor.ieee.org/802.11/dcn/24/11-24-0083-00-00bn-smooth-roaming-follow-up-2.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090-00-00bn-protected-low-latency-communications-for-mlo.pptx" TargetMode="External"/><Relationship Id="rId5" Type="http://schemas.openxmlformats.org/officeDocument/2006/relationships/hyperlink" Target="https://mentor.ieee.org/802.11/dcn/24/11-24-0088-00-00bn-maximizing-channel-bandwidth-in-dense-ap-deployments.pptx" TargetMode="External"/><Relationship Id="rId4" Type="http://schemas.openxmlformats.org/officeDocument/2006/relationships/hyperlink" Target="https://mentor.ieee.org/802.11/dcn/24/11-24-0086-00-00bn-multi-ap-coordination-for-sta-re-association.pptx" TargetMode="External"/><Relationship Id="rId9" Type="http://schemas.openxmlformats.org/officeDocument/2006/relationships/hyperlink" Target="https://mentor.ieee.org/802.11/dcn/24/11-24-0094-00-00bn-probe-before-talk-and-unsolicited-unavailability-announcement-for-co-ex-management.pptx"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4/11-24-0107-00-00bn-phy-layer-interference-mitigation-for-improved-reliability.pptx" TargetMode="External"/><Relationship Id="rId3" Type="http://schemas.openxmlformats.org/officeDocument/2006/relationships/hyperlink" Target="https://mentor.ieee.org/802.11/dcn/24/11-24-0100-00-00bn-vendor-specific-phy-signalling.pptx" TargetMode="External"/><Relationship Id="rId7" Type="http://schemas.openxmlformats.org/officeDocument/2006/relationships/hyperlink" Target="https://mentor.ieee.org/802.11/dcn/24/11-24-0106-00-00bn-seamless-roaming-consideration.pptx" TargetMode="External"/><Relationship Id="rId2" Type="http://schemas.openxmlformats.org/officeDocument/2006/relationships/hyperlink" Target="https://mentor.ieee.org/802.11/dcn/24/11-24-0095-00-00bn-efficient-coordinated-spatial-reuse-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103-00-00bn-txop-level-preemption-for-low-latency-application-in-802-11bn.pptx" TargetMode="External"/><Relationship Id="rId5" Type="http://schemas.openxmlformats.org/officeDocument/2006/relationships/hyperlink" Target="https://mentor.ieee.org/802.11/dcn/24/11-24-0102-00-00bn-multi-ap-coordinated-puncturing.pptx" TargetMode="External"/><Relationship Id="rId10" Type="http://schemas.openxmlformats.org/officeDocument/2006/relationships/hyperlink" Target="https://mentor.ieee.org/802.11/dcn/24/11-24-0110-00-00bn-regarding-mpdu-identification-issue-in-cross-link-error-recovery.pptx" TargetMode="External"/><Relationship Id="rId4" Type="http://schemas.openxmlformats.org/officeDocument/2006/relationships/hyperlink" Target="https://mentor.ieee.org/802.11/dcn/24/11-24-0101-00-00bn-mld-roaming.pptx" TargetMode="External"/><Relationship Id="rId9" Type="http://schemas.openxmlformats.org/officeDocument/2006/relationships/hyperlink" Target="https://mentor.ieee.org/802.11/dcn/24/11-24-0108-00-00bn-triggered-beamforming-in-tgbn-follow-up.pptx"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4/11-24-0114-00-00bn-thoughts-on-power-control-for-csr.pptx" TargetMode="External"/><Relationship Id="rId2" Type="http://schemas.openxmlformats.org/officeDocument/2006/relationships/hyperlink" Target="https://mentor.ieee.org/802.11/dcn/24/11-24-0113-00-00bn-unequal-modulation-in-mimo-txbf-in-11bn.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150-00-00bc-snapshot-2023-tgbc-snapshot.pptx" TargetMode="External"/><Relationship Id="rId5" Type="http://schemas.openxmlformats.org/officeDocument/2006/relationships/hyperlink" Target="https://mentor.ieee.org/802.11/dcn/24/11-24-0119-00-00bn-enhanced-hcca-for-controlled-uhr-scenarios.pptx" TargetMode="External"/><Relationship Id="rId4" Type="http://schemas.openxmlformats.org/officeDocument/2006/relationships/hyperlink" Target="https://mentor.ieee.org/802.11/dcn/24/11-24-0117-00-00bn-improved-tx-beamforming-with-ueqm.pptx"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s://mentor.ieee.org/802.11/dcn/23/11-23-1954-00-00bn-two-dimensional-a-ppdu.pptx" TargetMode="External"/><Relationship Id="rId3" Type="http://schemas.openxmlformats.org/officeDocument/2006/relationships/hyperlink" Target="https://mentor.ieee.org/802.11/dcn/23/11-23-1888-01-00bn-mac-header-protection-follow-up.pptx" TargetMode="External"/><Relationship Id="rId7" Type="http://schemas.openxmlformats.org/officeDocument/2006/relationships/hyperlink" Target="https://mentor.ieee.org/802.11/dcn/23/11-23-1953-00-00bn-two-dimensional-resource-allocation.pptx" TargetMode="External"/><Relationship Id="rId2" Type="http://schemas.openxmlformats.org/officeDocument/2006/relationships/hyperlink" Target="https://mentor.ieee.org/802.11/dcn/23/11-23-1871-01-00bn-m-ap-coordinated-transmission-framework.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917-00-00bn-coordinated-spatial-reuse.pptx" TargetMode="External"/><Relationship Id="rId11" Type="http://schemas.openxmlformats.org/officeDocument/2006/relationships/hyperlink" Target="https://mentor.ieee.org/802.11/dcn/23/11-23-2029-01-00bn-overview-of-enterprise-policy-and-goals.pptx" TargetMode="External"/><Relationship Id="rId5" Type="http://schemas.openxmlformats.org/officeDocument/2006/relationships/hyperlink" Target="https://mentor.ieee.org/802.11/dcn/23/11-23-1914-01-00bn-enhanced-security-considerations-in-uhr.pptx" TargetMode="External"/><Relationship Id="rId10" Type="http://schemas.openxmlformats.org/officeDocument/2006/relationships/hyperlink" Target="https://mentor.ieee.org/802.11/dcn/23/11-23-1837-01-00bn-map-group-set-up-operation-discussion.pptx" TargetMode="External"/><Relationship Id="rId4" Type="http://schemas.openxmlformats.org/officeDocument/2006/relationships/hyperlink" Target="https://mentor.ieee.org/802.11/dcn/23/11-23-1908-00-00bn-seamless-roaming-procedure.pptx" TargetMode="External"/><Relationship Id="rId9" Type="http://schemas.openxmlformats.org/officeDocument/2006/relationships/hyperlink" Target="https://mentor.ieee.org/802.11/dcn/23/11-23-1836-02-00bn-map-security-consideration.ppt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3/11-23-1868-02-00bn-coordinated-spatial-reuse-design.pptx" TargetMode="External"/><Relationship Id="rId2" Type="http://schemas.openxmlformats.org/officeDocument/2006/relationships/hyperlink" Target="https://mentor.ieee.org/802.11/dcn/23/11-23-2005-00-00bn-non-primary-channel-access-npca.pptx" TargetMode="External"/><Relationship Id="rId1" Type="http://schemas.openxmlformats.org/officeDocument/2006/relationships/slideLayout" Target="../slideLayouts/slideLayout5.xml"/><Relationship Id="rId5" Type="http://schemas.openxmlformats.org/officeDocument/2006/relationships/hyperlink" Target="https://mentor.ieee.org/802.11/dcn/23/11-23-1981-03-00bn-multi-link-based-multi-ap-coordination-for-low-latency-traffic.pptx" TargetMode="External"/><Relationship Id="rId4" Type="http://schemas.openxmlformats.org/officeDocument/2006/relationships/hyperlink" Target="https://mentor.ieee.org/802.11/dcn/23/11-23-1980-02-00bn-coordinated-ap-assisted-medium-synchronization-recovery.pptx"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3/11-23-2204-03-00bn-tgbn-november-december-2023-teleconference-minutes.docx" TargetMode="External"/><Relationship Id="rId2" Type="http://schemas.openxmlformats.org/officeDocument/2006/relationships/hyperlink" Target="https://mentor.ieee.org/802.11/dcn/23/11-23-2075-02-00bn-tgbn-november-2023-meeting-minutes.doc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8" Type="http://schemas.openxmlformats.org/officeDocument/2006/relationships/hyperlink" Target="https://mentor.ieee.org/802.11/dcn/23/11-23-1836-02-00bn-map-security-consideration.pptx" TargetMode="External"/><Relationship Id="rId3" Type="http://schemas.openxmlformats.org/officeDocument/2006/relationships/hyperlink" Target="https://mentor.ieee.org/802.11/dcn/23/11-23-1973-00-00bn-discussion-on-uhr-enhanced-channel-access.pptx" TargetMode="External"/><Relationship Id="rId7" Type="http://schemas.openxmlformats.org/officeDocument/2006/relationships/hyperlink" Target="https://mentor.ieee.org/802.11/dcn/23/11-23-2212-01-00bn-r-twt-protection-in-11bn.pptx" TargetMode="External"/><Relationship Id="rId2" Type="http://schemas.openxmlformats.org/officeDocument/2006/relationships/hyperlink" Target="https://mentor.ieee.org/802.11/dcn/23/11-23-1887-01-00bn-coordinated-medium-access-for-multi-ap-deployments.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12-00-00bn-coordinated-tdma-procedure.pptx" TargetMode="External"/><Relationship Id="rId11" Type="http://schemas.openxmlformats.org/officeDocument/2006/relationships/hyperlink" Target="https://mentor.ieee.org/802.11/dcn/23/11-23-1981-03-00bn-multi-link-based-multi-ap-coordination-for-low-latency-traffic.pptx" TargetMode="External"/><Relationship Id="rId5" Type="http://schemas.openxmlformats.org/officeDocument/2006/relationships/hyperlink" Target="https://mentor.ieee.org/802.11/dcn/23/11-23-1895-00-00bn-c-tdma-frame-sequence.pptx" TargetMode="External"/><Relationship Id="rId10" Type="http://schemas.openxmlformats.org/officeDocument/2006/relationships/hyperlink" Target="https://mentor.ieee.org/802.11/dcn/23/11-23-1980-02-00bn-coordinated-ap-assisted-medium-synchronization-recovery.pptx" TargetMode="External"/><Relationship Id="rId4" Type="http://schemas.openxmlformats.org/officeDocument/2006/relationships/hyperlink" Target="https://mentor.ieee.org/802.11/dcn/23/11-23-2186-00-00bn-map-coordination-for-dfs-channel.pptx" TargetMode="External"/><Relationship Id="rId9" Type="http://schemas.openxmlformats.org/officeDocument/2006/relationships/hyperlink" Target="https://mentor.ieee.org/802.11/dcn/23/11-23-1837-01-00bn-map-group-set-up-operation-discussion.ppt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3/11-23-1912-00-00bn-coordinated-tdma-procedure.pptx" TargetMode="External"/><Relationship Id="rId7" Type="http://schemas.openxmlformats.org/officeDocument/2006/relationships/hyperlink" Target="https://mentor.ieee.org/802.11/dcn/23/11-23-2029-01-00bn-overview-of-enterprise-policy-and-goals.pptx" TargetMode="External"/><Relationship Id="rId2" Type="http://schemas.openxmlformats.org/officeDocument/2006/relationships/hyperlink" Target="https://mentor.ieee.org/802.11/dcn/23/11-23-1895-00-00bn-c-tdma-frame-sequence.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30-00-00bn-a-non-collocated-ap-mld-framework-further-discussion.pptx" TargetMode="External"/><Relationship Id="rId5" Type="http://schemas.openxmlformats.org/officeDocument/2006/relationships/hyperlink" Target="https://mentor.ieee.org/802.11/dcn/23/11-23-1898-00-00bn-signaling-details-for-non-colocated-ap-mld.pptx" TargetMode="External"/><Relationship Id="rId4" Type="http://schemas.openxmlformats.org/officeDocument/2006/relationships/hyperlink" Target="https://mentor.ieee.org/802.11/dcn/23/11-23-2212-01-00bn-r-twt-protection-in-11bn.pptx"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3/11-23-1988-00-00bn-considerations-on-dru-design-and-application.pptx" TargetMode="External"/><Relationship Id="rId2" Type="http://schemas.openxmlformats.org/officeDocument/2006/relationships/hyperlink" Target="https://mentor.ieee.org/802.11/dcn/23/11-23-1919-00-00bn-dru-proposal.pptx" TargetMode="External"/><Relationship Id="rId1" Type="http://schemas.openxmlformats.org/officeDocument/2006/relationships/slideLayout" Target="../slideLayouts/slideLayout2.xml"/><Relationship Id="rId5" Type="http://schemas.openxmlformats.org/officeDocument/2006/relationships/hyperlink" Target="https://mentor.ieee.org/802.11/dcn/23/11-23-2021-00-00bn-principle-and-methodology-for-dru-tone-plan-design.pptx" TargetMode="External"/><Relationship Id="rId4" Type="http://schemas.openxmlformats.org/officeDocument/2006/relationships/hyperlink" Target="https://mentor.ieee.org/802.11/dcn/23/11-23-2020-00-00bn-high-level-perspective-on-distributed-tone-ru-for-11bn.pptx"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3/11-23-1873-00-00bn-post-fcs-mac-padding.pptx" TargetMode="External"/><Relationship Id="rId2" Type="http://schemas.openxmlformats.org/officeDocument/2006/relationships/hyperlink" Target="https://mentor.ieee.org/802.11/dcn/23/11-23-1834-00-00bn-high-criticality-use-cases-and-requirements.ppt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885-00-00bn-end-to-end-qos-with-scs.pptx" TargetMode="External"/><Relationship Id="rId4" Type="http://schemas.openxmlformats.org/officeDocument/2006/relationships/hyperlink" Target="https://mentor.ieee.org/802.11/dcn/23/11-23-1958-00-00bn-proxy-qos-management-for-xr-use-cases.pptx"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https://mentor.ieee.org/802.11/dcn/23/11-23-2200-00-00bn-distribution-bandwidth-of-dru.pptx" TargetMode="External"/><Relationship Id="rId2" Type="http://schemas.openxmlformats.org/officeDocument/2006/relationships/hyperlink" Target="https://mentor.ieee.org/802.11/dcn/23/11-23-2031-00-00bn-data-tones-grouping-in-tone-distributed-rus.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014-00-00bn-further-thoughts-on-dru.pptx" TargetMode="External"/></Relationships>
</file>

<file path=ppt/slides/_rels/slide47.xml.rels><?xml version="1.0" encoding="UTF-8" standalone="yes"?>
<Relationships xmlns="http://schemas.openxmlformats.org/package/2006/relationships"><Relationship Id="rId3" Type="http://schemas.openxmlformats.org/officeDocument/2006/relationships/hyperlink" Target="https://mentor.ieee.org/802.11/dcn/23/11-23-1922-00-00bn-multi-link-sm-power-save-mode.pptx" TargetMode="External"/><Relationship Id="rId2" Type="http://schemas.openxmlformats.org/officeDocument/2006/relationships/hyperlink" Target="https://mentor.ieee.org/802.11/dcn/23/11-23-1875-00-00bn-power-save-proposal-for-non-ap-mobile-ap.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2003-00-00bn-client-power-save.pptx" TargetMode="External"/><Relationship Id="rId5" Type="http://schemas.openxmlformats.org/officeDocument/2006/relationships/hyperlink" Target="https://mentor.ieee.org/802.11/dcn/23/11-23-1965-01-00bn-dynamic-power-save-follow-up.pptx" TargetMode="External"/><Relationship Id="rId4" Type="http://schemas.openxmlformats.org/officeDocument/2006/relationships/hyperlink" Target="https://mentor.ieee.org/802.11/dcn/23/11-23-1936-00-00bn-ap-mld-power-save-follow-up.pptx" TargetMode="External"/></Relationships>
</file>

<file path=ppt/slides/_rels/slide48.xml.rels><?xml version="1.0" encoding="UTF-8" standalone="yes"?>
<Relationships xmlns="http://schemas.openxmlformats.org/package/2006/relationships"><Relationship Id="rId3" Type="http://schemas.openxmlformats.org/officeDocument/2006/relationships/hyperlink" Target="https://mentor.ieee.org/802.11/dcn/23/11-23-1944-01-00bn-impact-of-tx-evm-on-mimo-detection.pptx" TargetMode="External"/><Relationship Id="rId2" Type="http://schemas.openxmlformats.org/officeDocument/2006/relationships/hyperlink" Target="https://mentor.ieee.org/802.11/dcn/23/11-23-1927-00-00bn-update-of-the-spatial-modulation.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100-00-00bn-vendor-specific-phy-signalling.pptx" TargetMode="External"/><Relationship Id="rId4" Type="http://schemas.openxmlformats.org/officeDocument/2006/relationships/hyperlink" Target="https://mentor.ieee.org/802.11/dcn/23/11-23-2115-00-00bn-an-approach-to-enhance-the-reliability-for-wi-fi-networks.pptx" TargetMode="External"/></Relationships>
</file>

<file path=ppt/slides/_rels/slide49.xml.rels><?xml version="1.0" encoding="UTF-8" standalone="yes"?>
<Relationships xmlns="http://schemas.openxmlformats.org/package/2006/relationships"><Relationship Id="rId8" Type="http://schemas.openxmlformats.org/officeDocument/2006/relationships/hyperlink" Target="https://mentor.ieee.org/802.11/dcn/23/11-23-2005-00-00bn-non-primary-channel-access-npca.pptx" TargetMode="External"/><Relationship Id="rId3" Type="http://schemas.openxmlformats.org/officeDocument/2006/relationships/hyperlink" Target="https://mentor.ieee.org/802.11/dcn/23/11-23-2055-00-00bn-icf-rcf-transmission-rules.pptx" TargetMode="External"/><Relationship Id="rId7" Type="http://schemas.openxmlformats.org/officeDocument/2006/relationships/hyperlink" Target="https://mentor.ieee.org/802.11/dcn/23/11-23-1914-01-00bn-enhanced-security-considerations-in-uhr.pptx" TargetMode="External"/><Relationship Id="rId2" Type="http://schemas.openxmlformats.org/officeDocument/2006/relationships/hyperlink" Target="https://mentor.ieee.org/802.11/dcn/23/11-23-2040-00-00bn-enabling-ap-power-save-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08-00-00bn-seamless-roaming-procedure.pptx" TargetMode="External"/><Relationship Id="rId5" Type="http://schemas.openxmlformats.org/officeDocument/2006/relationships/hyperlink" Target="https://mentor.ieee.org/802.11/dcn/23/11-23-1888-01-00bn-mac-header-protection-follow-up.pptx" TargetMode="External"/><Relationship Id="rId4" Type="http://schemas.openxmlformats.org/officeDocument/2006/relationships/hyperlink" Target="https://mentor.ieee.org/802.11/dcn/23/11-23-1871-01-00bn-m-ap-coordinated-transmission-framework.ppt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mentor.ieee.org/802.11/dcn/24/11-24-0010-00-00bn-coordinated-beamforming-for-802-11bn.pptx" TargetMode="External"/><Relationship Id="rId2" Type="http://schemas.openxmlformats.org/officeDocument/2006/relationships/hyperlink" Target="https://mentor.ieee.org/802.11/dcn/23/11-23-1998-00-00bn-zero-mui-coordinated-bf.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012-00-00bn-coordinated-spatial-nulling-c-sn-simulations.pptx" TargetMode="External"/><Relationship Id="rId4" Type="http://schemas.openxmlformats.org/officeDocument/2006/relationships/hyperlink" Target="https://mentor.ieee.org/802.11/dcn/24/11-24-0011-00-00bn-coordinated-spatial-nulling-c-sn-concept.pptx" TargetMode="External"/></Relationships>
</file>

<file path=ppt/slides/_rels/slide51.xml.rels><?xml version="1.0" encoding="UTF-8" standalone="yes"?>
<Relationships xmlns="http://schemas.openxmlformats.org/package/2006/relationships"><Relationship Id="rId3" Type="http://schemas.openxmlformats.org/officeDocument/2006/relationships/hyperlink" Target="https://mentor.ieee.org/802.11/dcn/23/11-23-1897-00-00bn-thoughts-on-improving-roaming-under-existing-architecture.pptx" TargetMode="External"/><Relationship Id="rId2" Type="http://schemas.openxmlformats.org/officeDocument/2006/relationships/hyperlink" Target="https://mentor.ieee.org/802.11/dcn/23/11-23-1884-00-00bn-seamless-roam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71-00-00bn-further-thoughts-on-seamless-roaming.pptx" TargetMode="External"/><Relationship Id="rId5" Type="http://schemas.openxmlformats.org/officeDocument/2006/relationships/hyperlink" Target="https://mentor.ieee.org/802.11/dcn/23/11-23-1937-00-00bn-smooth-roaming-follow-up-1.pptx" TargetMode="External"/><Relationship Id="rId4" Type="http://schemas.openxmlformats.org/officeDocument/2006/relationships/hyperlink" Target="https://mentor.ieee.org/802.11/dcn/23/11-23-1908-00-00bn-seamless-roaming-procedure.pptx" TargetMode="Externa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1/dcn/24/11-24-0113-00-00bn-unequal-modulation-in-mimo-txbf-in-11bn.pptx" TargetMode="External"/><Relationship Id="rId2" Type="http://schemas.openxmlformats.org/officeDocument/2006/relationships/hyperlink" Target="https://mentor.ieee.org/802.11/dcn/24/11-24-0016-00-00bn-uhr-mimo-rvr-enhancement-with-unequal-modulation.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107-00-00bn-phy-layer-interference-mitigation-for-improved-reliability.pptx" TargetMode="External"/><Relationship Id="rId4" Type="http://schemas.openxmlformats.org/officeDocument/2006/relationships/hyperlink" Target="https://mentor.ieee.org/802.11/dcn/24/11-24-0117-00-00bn-improved-tx-beamforming-with-ueqm.pptx" TargetMode="External"/></Relationships>
</file>

<file path=ppt/slides/_rels/slide53.xml.rels><?xml version="1.0" encoding="UTF-8" standalone="yes"?>
<Relationships xmlns="http://schemas.openxmlformats.org/package/2006/relationships"><Relationship Id="rId3" Type="http://schemas.openxmlformats.org/officeDocument/2006/relationships/hyperlink" Target="https://mentor.ieee.org/802.11/dcn/23/11-23-1996-00-00bn-improve-roaming-between-mlds.pptx" TargetMode="External"/><Relationship Id="rId2" Type="http://schemas.openxmlformats.org/officeDocument/2006/relationships/hyperlink" Target="https://mentor.ieee.org/802.11/dcn/23/11-23-1976-00-00bn-uhr-seamless-roaming-for-multi-link-device.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2157-00-00bn-seamless-roaming-within-a-mobility-domain.pptx" TargetMode="External"/><Relationship Id="rId5" Type="http://schemas.openxmlformats.org/officeDocument/2006/relationships/hyperlink" Target="https://mentor.ieee.org/802.11/dcn/23/11-23-2150-00-00bn-low-sta-cost-uhr-seamless-roaming-for-multi-link-device.pptx" TargetMode="External"/><Relationship Id="rId4" Type="http://schemas.openxmlformats.org/officeDocument/2006/relationships/hyperlink" Target="https://mentor.ieee.org/802.11/dcn/23/11-23-2147-00-00bn-improved-uhr-seamless-roaming-for-multi-link-device.pptx"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https://mentor.ieee.org/802.11/dcn/23/11-23-1929-00-00bn-peer-to-peer-p2p-resource-management.pptx" TargetMode="External"/><Relationship Id="rId2" Type="http://schemas.openxmlformats.org/officeDocument/2006/relationships/hyperlink" Target="https://mentor.ieee.org/802.11/dcn/23/11-23-1916-00-00bn-r-twt-coordination-in-multi-bss.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2022-00-00bn-r-twt-for-multi-ap-follow-up.pptx" TargetMode="External"/><Relationship Id="rId5" Type="http://schemas.openxmlformats.org/officeDocument/2006/relationships/hyperlink" Target="https://mentor.ieee.org/802.11/dcn/23/11-23-1962-00-00bn-gain-analysis-for-coordinated-ap-transmissions.pptx" TargetMode="External"/><Relationship Id="rId4" Type="http://schemas.openxmlformats.org/officeDocument/2006/relationships/hyperlink" Target="https://mentor.ieee.org/802.11/dcn/23/11-23-1952-00-00bn-coordinated-r-twt-for-multi-ap-scenarios-follow-up.pptx" TargetMode="Externa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hyperlink" Target="https://mentor.ieee.org/802.11/dcn/23/11-23-1868-02-00bn-coordinated-spatial-reuse-design.pptx" TargetMode="External"/><Relationship Id="rId2" Type="http://schemas.openxmlformats.org/officeDocument/2006/relationships/hyperlink" Target="https://mentor.ieee.org/802.11/dcn/23/11-23-1917-00-00bn-coordinated-spatial-reuse.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050-00-00bn-coordinated-spatial-reuse-types.pptx" TargetMode="Externa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5" Type="http://schemas.openxmlformats.org/officeDocument/2006/relationships/hyperlink" Target="mailto:aasterja@qti.qualcomm.com" TargetMode="External"/><Relationship Id="rId4" Type="http://schemas.openxmlformats.org/officeDocument/2006/relationships/hyperlink" Target="mailto:yusuke.asai@ntt.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January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Nov. 2023 meeting</a:t>
            </a:r>
          </a:p>
          <a:p>
            <a:pPr>
              <a:buFont typeface="Arial" panose="020B0604020202020204" pitchFamily="34" charset="0"/>
              <a:buChar char="•"/>
            </a:pPr>
            <a:r>
              <a:rPr lang="en-US" sz="1800" dirty="0"/>
              <a:t>Approve TGbn minutes from Nov. </a:t>
            </a:r>
            <a:r>
              <a:rPr lang="en-US" sz="1800"/>
              <a:t>2023 meeting, and conf calls</a:t>
            </a:r>
            <a:endParaRPr lang="en-US" sz="1800" dirty="0"/>
          </a:p>
          <a:p>
            <a:pPr>
              <a:buFont typeface="Arial" panose="020B0604020202020204" pitchFamily="34" charset="0"/>
              <a:buChar char="•"/>
            </a:pPr>
            <a:r>
              <a:rPr lang="en-US" sz="1800" dirty="0"/>
              <a:t>TGbn ad-hoc chairs election</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March 2024</a:t>
            </a:r>
          </a:p>
          <a:p>
            <a:pPr>
              <a:buFont typeface="Arial" panose="020B0604020202020204" pitchFamily="34" charset="0"/>
              <a:buChar char="•"/>
            </a:pPr>
            <a:r>
              <a:rPr lang="en-US" sz="1800" dirty="0"/>
              <a:t>Future teleconference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01787"/>
            <a:ext cx="4648199" cy="4873625"/>
          </a:xfrm>
        </p:spPr>
        <p:txBody>
          <a:bodyPr/>
          <a:lstStyle/>
          <a:p>
            <a:pPr lvl="0">
              <a:lnSpc>
                <a:spcPct val="80000"/>
              </a:lnSpc>
              <a:buFont typeface="Arial" panose="020B0604020202020204" pitchFamily="34" charset="0"/>
              <a:buChar char="•"/>
            </a:pPr>
            <a:r>
              <a:rPr lang="en-US" altLang="en-US" sz="1400" dirty="0"/>
              <a:t>Monday PM1 (13:30-15:30)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Summary from November 2023 meeting</a:t>
            </a:r>
          </a:p>
          <a:p>
            <a:pPr lvl="1">
              <a:lnSpc>
                <a:spcPct val="80000"/>
              </a:lnSpc>
              <a:buFont typeface="Arial" panose="020B0604020202020204" pitchFamily="34" charset="0"/>
              <a:buChar char="•"/>
            </a:pPr>
            <a:r>
              <a:rPr lang="en-US" altLang="en-US" sz="1200" dirty="0"/>
              <a:t>Approve TGbn minutes from November 2023 meeting</a:t>
            </a:r>
          </a:p>
          <a:p>
            <a:pPr lvl="1">
              <a:lnSpc>
                <a:spcPct val="80000"/>
              </a:lnSpc>
              <a:buFont typeface="Arial" panose="020B0604020202020204" pitchFamily="34" charset="0"/>
              <a:buChar char="•"/>
            </a:pPr>
            <a:r>
              <a:rPr lang="en-US" altLang="en-US" sz="1200" dirty="0"/>
              <a:t>Final Call for ad-hoc chairs</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lvl="0">
              <a:lnSpc>
                <a:spcPct val="80000"/>
              </a:lnSpc>
              <a:buFont typeface="Arial" panose="020B0604020202020204" pitchFamily="34" charset="0"/>
              <a:buChar char="•"/>
            </a:pPr>
            <a:r>
              <a:rPr lang="en-US" altLang="en-US" sz="1400" dirty="0"/>
              <a:t>Monday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Ad-hoc chairs election</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Tuesday AM1 (08:00-10:00)</a:t>
            </a:r>
          </a:p>
          <a:p>
            <a:pPr lvl="1">
              <a:lnSpc>
                <a:spcPct val="80000"/>
              </a:lnSpc>
              <a:buFont typeface="Arial" panose="020B0604020202020204" pitchFamily="34" charset="0"/>
              <a:buChar char="•"/>
            </a:pPr>
            <a:r>
              <a:rPr lang="en-US" altLang="en-US" sz="1200" dirty="0"/>
              <a:t>PHY Ad-Hoc session (chaired by )</a:t>
            </a:r>
          </a:p>
          <a:p>
            <a:pPr lvl="1">
              <a:lnSpc>
                <a:spcPct val="80000"/>
              </a:lnSpc>
              <a:buFont typeface="Arial" panose="020B0604020202020204" pitchFamily="34" charset="0"/>
              <a:buChar char="•"/>
            </a:pPr>
            <a:r>
              <a:rPr lang="en-US" altLang="en-US" sz="1200" dirty="0"/>
              <a:t>MAC Ad-Hoc session (chaired by )</a:t>
            </a:r>
            <a:endParaRPr lang="en-US" altLang="en-US" sz="1400" dirty="0"/>
          </a:p>
          <a:p>
            <a:pPr>
              <a:lnSpc>
                <a:spcPct val="80000"/>
              </a:lnSpc>
              <a:buFont typeface="Arial" panose="020B0604020202020204" pitchFamily="34" charset="0"/>
              <a:buChar char="•"/>
            </a:pPr>
            <a:r>
              <a:rPr lang="en-US" altLang="en-US" sz="1400" dirty="0"/>
              <a:t>Tuesday PM1 (13:30-15:30)</a:t>
            </a:r>
          </a:p>
          <a:p>
            <a:pPr lvl="1">
              <a:lnSpc>
                <a:spcPct val="80000"/>
              </a:lnSpc>
              <a:buFont typeface="Arial" panose="020B0604020202020204" pitchFamily="34" charset="0"/>
              <a:buChar char="•"/>
            </a:pPr>
            <a:r>
              <a:rPr lang="en-US" altLang="en-US" sz="1200" dirty="0"/>
              <a:t>PHY Ad-Hoc session (chaired by )</a:t>
            </a:r>
          </a:p>
          <a:p>
            <a:pPr lvl="1">
              <a:lnSpc>
                <a:spcPct val="80000"/>
              </a:lnSpc>
              <a:buFont typeface="Arial" panose="020B0604020202020204" pitchFamily="34" charset="0"/>
              <a:buChar char="•"/>
            </a:pPr>
            <a:r>
              <a:rPr lang="en-US" altLang="en-US" sz="1200" dirty="0"/>
              <a:t>MAC Ad-Hoc session (chaired by )</a:t>
            </a:r>
          </a:p>
          <a:p>
            <a:pPr lvl="1">
              <a:lnSpc>
                <a:spcPct val="80000"/>
              </a:lnSpc>
              <a:buFont typeface="Arial" panose="020B0604020202020204" pitchFamily="34" charset="0"/>
              <a:buChar char="•"/>
            </a:pPr>
            <a:endParaRPr lang="en-US" altLang="en-US" sz="12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January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601787"/>
            <a:ext cx="4230528" cy="4799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dirty="0"/>
              <a:t>Wednesday AM1 (08:00-10:00)</a:t>
            </a:r>
          </a:p>
          <a:p>
            <a:pPr lvl="1">
              <a:lnSpc>
                <a:spcPct val="80000"/>
              </a:lnSpc>
              <a:buFont typeface="Arial" panose="020B0604020202020204" pitchFamily="34" charset="0"/>
              <a:buChar char="•"/>
            </a:pPr>
            <a:r>
              <a:rPr lang="en-US" altLang="en-US" sz="1200" dirty="0"/>
              <a:t>PHY Ad-Hoc session (chaired by )</a:t>
            </a:r>
          </a:p>
          <a:p>
            <a:pPr lvl="1">
              <a:lnSpc>
                <a:spcPct val="80000"/>
              </a:lnSpc>
              <a:buFont typeface="Arial" panose="020B0604020202020204" pitchFamily="34" charset="0"/>
              <a:buChar char="•"/>
            </a:pPr>
            <a:r>
              <a:rPr lang="en-US" altLang="en-US" sz="1200" dirty="0"/>
              <a:t>MAC Ad-Hoc session (chaired by )</a:t>
            </a:r>
          </a:p>
          <a:p>
            <a:pPr>
              <a:lnSpc>
                <a:spcPct val="80000"/>
              </a:lnSpc>
              <a:buFont typeface="Arial" panose="020B0604020202020204" pitchFamily="34" charset="0"/>
              <a:buChar char="•"/>
            </a:pPr>
            <a:r>
              <a:rPr lang="en-US" altLang="en-US" sz="1400" dirty="0"/>
              <a:t>Wednesday AM2 (10:30-12:30)</a:t>
            </a:r>
          </a:p>
          <a:p>
            <a:pPr lvl="1">
              <a:lnSpc>
                <a:spcPct val="80000"/>
              </a:lnSpc>
              <a:buFont typeface="Arial" panose="020B0604020202020204" pitchFamily="34" charset="0"/>
              <a:buChar char="•"/>
            </a:pPr>
            <a:r>
              <a:rPr lang="en-US" altLang="en-US" sz="1200" dirty="0"/>
              <a:t>PHY Ad-Hoc session (chaired by )</a:t>
            </a:r>
          </a:p>
          <a:p>
            <a:pPr lvl="1">
              <a:lnSpc>
                <a:spcPct val="80000"/>
              </a:lnSpc>
              <a:buFont typeface="Arial" panose="020B0604020202020204" pitchFamily="34" charset="0"/>
              <a:buChar char="•"/>
            </a:pPr>
            <a:r>
              <a:rPr lang="en-US" altLang="en-US" sz="1200" dirty="0"/>
              <a:t>MAC Ad-Hoc session (chaired by )</a:t>
            </a:r>
          </a:p>
          <a:p>
            <a:pPr>
              <a:lnSpc>
                <a:spcPct val="80000"/>
              </a:lnSpc>
              <a:buFont typeface="Arial" panose="020B0604020202020204" pitchFamily="34" charset="0"/>
              <a:buChar char="•"/>
            </a:pPr>
            <a:r>
              <a:rPr lang="en-US" altLang="en-US" sz="1400" dirty="0"/>
              <a:t>Thursday AM1 (08:00-10:00)</a:t>
            </a:r>
          </a:p>
          <a:p>
            <a:pPr lvl="1">
              <a:lnSpc>
                <a:spcPct val="80000"/>
              </a:lnSpc>
              <a:buFont typeface="Arial" panose="020B0604020202020204" pitchFamily="34" charset="0"/>
              <a:buChar char="•"/>
            </a:pPr>
            <a:r>
              <a:rPr lang="en-US" altLang="en-US" sz="1200" dirty="0"/>
              <a:t>PHY Ad-Hoc session (chaired by )</a:t>
            </a:r>
          </a:p>
          <a:p>
            <a:pPr lvl="1">
              <a:lnSpc>
                <a:spcPct val="80000"/>
              </a:lnSpc>
              <a:buFont typeface="Arial" panose="020B0604020202020204" pitchFamily="34" charset="0"/>
              <a:buChar char="•"/>
            </a:pPr>
            <a:r>
              <a:rPr lang="en-US" altLang="en-US" sz="1200" dirty="0"/>
              <a:t>MAC Ad-Hoc session (chaired by )</a:t>
            </a:r>
          </a:p>
          <a:p>
            <a:pPr>
              <a:lnSpc>
                <a:spcPct val="80000"/>
              </a:lnSpc>
              <a:buFont typeface="Arial" panose="020B0604020202020204" pitchFamily="34" charset="0"/>
              <a:buChar char="•"/>
            </a:pPr>
            <a:r>
              <a:rPr lang="en-US" altLang="en-US" sz="1400" dirty="0"/>
              <a:t>Thursday AM2 (10:30-12:30)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endParaRPr lang="en-US" altLang="en-US" sz="1400" kern="0" dirty="0"/>
          </a:p>
          <a:p>
            <a:pPr>
              <a:lnSpc>
                <a:spcPct val="80000"/>
              </a:lnSpc>
              <a:buFont typeface="Arial" panose="020B0604020202020204" pitchFamily="34" charset="0"/>
              <a:buChar char="•"/>
            </a:pPr>
            <a:r>
              <a:rPr lang="en-US" altLang="en-US" sz="1400" kern="0" dirty="0"/>
              <a:t>Thursday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 &amp; Motions</a:t>
            </a:r>
          </a:p>
          <a:p>
            <a:pPr lvl="1">
              <a:lnSpc>
                <a:spcPct val="80000"/>
              </a:lnSpc>
              <a:buFont typeface="Arial" panose="020B0604020202020204" pitchFamily="34" charset="0"/>
              <a:buChar char="•"/>
            </a:pPr>
            <a:r>
              <a:rPr lang="en-US" altLang="en-US" sz="1200" dirty="0"/>
              <a:t>Teleconference Plan</a:t>
            </a:r>
          </a:p>
          <a:p>
            <a:pPr lvl="1">
              <a:lnSpc>
                <a:spcPct val="80000"/>
              </a:lnSpc>
              <a:buFont typeface="Arial" panose="020B0604020202020204" pitchFamily="34" charset="0"/>
              <a:buChar char="•"/>
            </a:pPr>
            <a:r>
              <a:rPr lang="en-US" altLang="en-US" sz="1200" dirty="0"/>
              <a:t>Goals for March 2024</a:t>
            </a:r>
          </a:p>
          <a:p>
            <a:pPr lvl="1">
              <a:lnSpc>
                <a:spcPct val="80000"/>
              </a:lnSpc>
              <a:buFont typeface="Arial" panose="020B0604020202020204" pitchFamily="34" charset="0"/>
              <a:buChar char="•"/>
            </a:pPr>
            <a:r>
              <a:rPr lang="en-US" altLang="en-US" sz="1200" dirty="0"/>
              <a:t>Any other business</a:t>
            </a:r>
          </a:p>
          <a:p>
            <a:pPr lvl="1">
              <a:lnSpc>
                <a:spcPct val="80000"/>
              </a:lnSpc>
              <a:buFont typeface="Arial" panose="020B0604020202020204" pitchFamily="34" charset="0"/>
              <a:buChar char="•"/>
            </a:pPr>
            <a:r>
              <a:rPr lang="en-US" altLang="en-US" sz="12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January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2293545537"/>
              </p:ext>
            </p:extLst>
          </p:nvPr>
        </p:nvGraphicFramePr>
        <p:xfrm>
          <a:off x="1219200" y="2298624"/>
          <a:ext cx="7016939" cy="301752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 [PHY/MAC]</a:t>
                      </a:r>
                      <a:r>
                        <a:rPr lang="en-US" b="0" dirty="0">
                          <a:solidFill>
                            <a:schemeClr val="tx1"/>
                          </a:solidFill>
                        </a:rPr>
                        <a:t> </a:t>
                      </a:r>
                      <a:endParaRPr lang="en-US" sz="1800"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TGbn [PHY/MAC]</a:t>
                      </a:r>
                    </a:p>
                  </a:txBody>
                  <a:tcPr/>
                </a:tc>
                <a:tc>
                  <a:txBody>
                    <a:bodyPr/>
                    <a:lstStyle/>
                    <a:p>
                      <a:pPr algn="ctr"/>
                      <a:r>
                        <a:rPr lang="en-US" sz="1800" b="0" dirty="0">
                          <a:solidFill>
                            <a:schemeClr val="tx1"/>
                          </a:solidFill>
                        </a:rPr>
                        <a:t>TGbn</a:t>
                      </a:r>
                      <a:endParaRPr lang="en-US" b="0"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TGbn</a:t>
                      </a:r>
                    </a:p>
                  </a:txBody>
                  <a:tcPr/>
                </a:tc>
                <a:tc>
                  <a:txBody>
                    <a:bodyPr/>
                    <a:lstStyle/>
                    <a:p>
                      <a:pPr algn="ctr"/>
                      <a:r>
                        <a:rPr lang="en-US" sz="1800" b="0" dirty="0">
                          <a:solidFill>
                            <a:schemeClr val="tx1"/>
                          </a:solidFill>
                        </a:rPr>
                        <a:t>TGbn [PHY/MAC]</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685800" y="2362199"/>
            <a:ext cx="7770813" cy="4113214"/>
          </a:xfrm>
          <a:ln/>
        </p:spPr>
        <p:txBody>
          <a:bodyPr/>
          <a:lstStyle/>
          <a:p>
            <a:pPr algn="ctr">
              <a:lnSpc>
                <a:spcPct val="90000"/>
              </a:lnSpc>
              <a:buFontTx/>
              <a:buNone/>
            </a:pPr>
            <a:r>
              <a:rPr lang="en-US" sz="4000" dirty="0">
                <a:latin typeface="Arial" panose="020B0604020202020204" pitchFamily="34" charset="0"/>
              </a:rPr>
              <a:t>Panama City, Panama</a:t>
            </a:r>
          </a:p>
          <a:p>
            <a:pPr algn="ctr">
              <a:lnSpc>
                <a:spcPct val="90000"/>
              </a:lnSpc>
              <a:buFontTx/>
              <a:buNone/>
            </a:pPr>
            <a:r>
              <a:rPr lang="en-US" sz="4000" dirty="0">
                <a:latin typeface="Arial" panose="020B0604020202020204" pitchFamily="34" charset="0"/>
              </a:rPr>
              <a:t>January 14-19,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 </a:t>
            </a:r>
          </a:p>
          <a:p>
            <a:pPr algn="ctr">
              <a:lnSpc>
                <a:spcPct val="90000"/>
              </a:lnSpc>
              <a:buFontTx/>
              <a:buNone/>
            </a:pPr>
            <a:r>
              <a:rPr lang="en-US" altLang="en-US" sz="2000" dirty="0">
                <a:solidFill>
                  <a:schemeClr val="tx1"/>
                </a:solidFill>
                <a:latin typeface="Arial" panose="020B0604020202020204" pitchFamily="34" charset="0"/>
              </a:rPr>
              <a:t>Vice Chair: Jianhan Liu (Mediatek), </a:t>
            </a:r>
          </a:p>
          <a:p>
            <a:pPr algn="ctr">
              <a:lnSpc>
                <a:spcPct val="90000"/>
              </a:lnSpc>
              <a:buFontTx/>
              <a:buNone/>
            </a:pPr>
            <a:r>
              <a:rPr lang="en-US" altLang="en-US" sz="2000" dirty="0">
                <a:solidFill>
                  <a:schemeClr val="tx1"/>
                </a:solidFill>
                <a:latin typeface="Arial" panose="020B0604020202020204" pitchFamily="34" charset="0"/>
              </a:rPr>
              <a:t>Vice Chair: Kiseon Ryu (NXP)</a:t>
            </a:r>
          </a:p>
          <a:p>
            <a:pPr algn="ctr">
              <a:lnSpc>
                <a:spcPct val="90000"/>
              </a:lnSpc>
              <a:buFontTx/>
              <a:buNone/>
            </a:pPr>
            <a:r>
              <a:rPr lang="en-US" altLang="en-US" sz="2000" dirty="0">
                <a:solidFill>
                  <a:schemeClr val="tx1"/>
                </a:solidFill>
                <a:latin typeface="Arial" panose="020B0604020202020204" pitchFamily="34" charset="0"/>
              </a:rPr>
              <a:t>Secretary: Yusuke Asai (NTT)</a:t>
            </a:r>
          </a:p>
          <a:p>
            <a:pPr algn="ctr">
              <a:lnSpc>
                <a:spcPct val="90000"/>
              </a:lnSpc>
            </a:pPr>
            <a:r>
              <a:rPr lang="en-US" altLang="en-US" sz="2000" dirty="0">
                <a:solidFill>
                  <a:schemeClr val="tx1"/>
                </a:solidFill>
                <a:latin typeface="Arial" panose="020B0604020202020204" pitchFamily="34" charset="0"/>
              </a:rPr>
              <a:t>Technical Editor: Ross Jian Yu (Huawei)</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997816064"/>
              </p:ext>
            </p:extLst>
          </p:nvPr>
        </p:nvGraphicFramePr>
        <p:xfrm>
          <a:off x="851217" y="1587465"/>
          <a:ext cx="7736268" cy="3228468"/>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371598">
                  <a:extLst>
                    <a:ext uri="{9D8B030D-6E8A-4147-A177-3AD203B41FA5}">
                      <a16:colId xmlns:a16="http://schemas.microsoft.com/office/drawing/2014/main" val="20002"/>
                    </a:ext>
                  </a:extLst>
                </a:gridCol>
                <a:gridCol w="838202">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563C1"/>
                          </a:solidFill>
                          <a:effectLst/>
                          <a:latin typeface="+mn-lt"/>
                          <a:ea typeface="MS Gothic" panose="020B0609070205080204" pitchFamily="49" charset="-128"/>
                          <a:hlinkClick r:id="rId2"/>
                        </a:rPr>
                        <a:t>1834</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High Criticality Use Cases and Requirements</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Iñaki Val Beitia</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3"/>
                        </a:rPr>
                        <a:t>1873</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Post-FCS MAC Padding</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Sindhu Verma</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Padding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4"/>
                        </a:rPr>
                        <a:t>1875</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Power save proposal for non-AP/mobile-AP</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Shubhodeep Adhikari</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Power Save</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304707">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5"/>
                        </a:rPr>
                        <a:t>1884</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Seamless Roaming</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Duncan Ho</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Roaming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92591871"/>
                  </a:ext>
                </a:extLst>
              </a:tr>
              <a:tr h="304707">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6"/>
                        </a:rPr>
                        <a:t>1885</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End-to-end QoS with SCS</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Duncan Ho</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(after 1958)</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QoS</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7"/>
                        </a:rPr>
                        <a:t>1886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Preemption techniques to meet low-latency (LL) targets</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Giovanni </a:t>
                      </a:r>
                      <a:r>
                        <a:rPr lang="en-GB" sz="1000" kern="1200" dirty="0" err="1">
                          <a:solidFill>
                            <a:srgbClr val="000000"/>
                          </a:solidFill>
                          <a:effectLst/>
                          <a:latin typeface="+mn-lt"/>
                          <a:ea typeface="MS Gothic" panose="020B0609070205080204" pitchFamily="49" charset="-128"/>
                        </a:rPr>
                        <a:t>Chisci</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Preemption</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8"/>
                        </a:rPr>
                        <a:t>1887</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Coordinated Medium Access for Multi-AP Deployments</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Giovanni </a:t>
                      </a:r>
                      <a:r>
                        <a:rPr lang="en-GB" sz="1000" kern="1200" dirty="0" err="1">
                          <a:solidFill>
                            <a:srgbClr val="000000"/>
                          </a:solidFill>
                          <a:effectLst/>
                          <a:latin typeface="+mn-lt"/>
                          <a:ea typeface="MS Gothic" panose="020B0609070205080204" pitchFamily="49" charset="-128"/>
                        </a:rPr>
                        <a:t>Chisci</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MAP-CMA</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304707">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9"/>
                        </a:rPr>
                        <a:t>1891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Nonprimary channel access – follow up</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Gaurang Naik</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SCA</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10"/>
                        </a:rPr>
                        <a:t>1892</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Thoughts on Dynamic Subchannel Operation</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Gaurang Naik</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SCA</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78505">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11"/>
                        </a:rPr>
                        <a:t>23/1895</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C-TDMA frame sequence</a:t>
                      </a: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Abhishek Patil </a:t>
                      </a: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C-TDMA</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160607904"/>
              </p:ext>
            </p:extLst>
          </p:nvPr>
        </p:nvGraphicFramePr>
        <p:xfrm>
          <a:off x="851217" y="1587465"/>
          <a:ext cx="7736268" cy="3228468"/>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2"/>
                        </a:rPr>
                        <a:t>23/1896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Signaling details for header protection</a:t>
                      </a: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Abhishek Patil </a:t>
                      </a: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Header Security</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27891394"/>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3"/>
                        </a:rPr>
                        <a:t>1897</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Thoughts-on-improving-roaming-under-existing-architecture</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Guogang Huang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Roaming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22834643"/>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4"/>
                        </a:rPr>
                        <a:t>1898</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err="1">
                          <a:solidFill>
                            <a:srgbClr val="000000"/>
                          </a:solidFill>
                          <a:effectLst/>
                          <a:latin typeface="+mn-lt"/>
                          <a:ea typeface="MS Gothic" panose="020B0609070205080204" pitchFamily="49" charset="-128"/>
                        </a:rPr>
                        <a:t>Signaling</a:t>
                      </a:r>
                      <a:r>
                        <a:rPr lang="en-GB" sz="1000" kern="1200" dirty="0">
                          <a:solidFill>
                            <a:srgbClr val="000000"/>
                          </a:solidFill>
                          <a:effectLst/>
                          <a:latin typeface="+mn-lt"/>
                          <a:ea typeface="MS Gothic" panose="020B0609070205080204" pitchFamily="49" charset="-128"/>
                        </a:rPr>
                        <a:t>-details-for-non-</a:t>
                      </a:r>
                      <a:r>
                        <a:rPr lang="en-GB" sz="1000" kern="1200" dirty="0" err="1">
                          <a:solidFill>
                            <a:srgbClr val="000000"/>
                          </a:solidFill>
                          <a:effectLst/>
                          <a:latin typeface="+mn-lt"/>
                          <a:ea typeface="MS Gothic" panose="020B0609070205080204" pitchFamily="49" charset="-128"/>
                        </a:rPr>
                        <a:t>colocated</a:t>
                      </a:r>
                      <a:r>
                        <a:rPr lang="en-GB" sz="1000" kern="1200" dirty="0">
                          <a:solidFill>
                            <a:srgbClr val="000000"/>
                          </a:solidFill>
                          <a:effectLst/>
                          <a:latin typeface="+mn-lt"/>
                          <a:ea typeface="MS Gothic" panose="020B0609070205080204" pitchFamily="49" charset="-128"/>
                        </a:rPr>
                        <a:t>-ap-</a:t>
                      </a:r>
                      <a:r>
                        <a:rPr lang="en-GB" sz="1000" kern="1200" dirty="0" err="1">
                          <a:solidFill>
                            <a:srgbClr val="000000"/>
                          </a:solidFill>
                          <a:effectLst/>
                          <a:latin typeface="+mn-lt"/>
                          <a:ea typeface="MS Gothic" panose="020B0609070205080204" pitchFamily="49" charset="-128"/>
                        </a:rPr>
                        <a:t>mld</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Guogang Huang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NC-AP MLD</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78977415"/>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5"/>
                        </a:rPr>
                        <a:t>1908</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Seamless Roaming for 11bn</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Yelin Yoon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Roaming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0635885"/>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6"/>
                        </a:rPr>
                        <a:t>1909</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Transmission Method of Low Latency Traffic</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Insun Jang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Preemption</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7"/>
                        </a:rPr>
                        <a:t>1912</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Coordinated TDMA Procedure</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err="1">
                          <a:solidFill>
                            <a:srgbClr val="000000"/>
                          </a:solidFill>
                          <a:effectLst/>
                          <a:latin typeface="+mn-lt"/>
                          <a:ea typeface="MS Gothic" panose="020B0609070205080204" pitchFamily="49" charset="-128"/>
                        </a:rPr>
                        <a:t>GeonHwan</a:t>
                      </a:r>
                      <a:r>
                        <a:rPr lang="en-GB" sz="1000" kern="1200" dirty="0">
                          <a:solidFill>
                            <a:srgbClr val="000000"/>
                          </a:solidFill>
                          <a:effectLst/>
                          <a:latin typeface="+mn-lt"/>
                          <a:ea typeface="MS Gothic" panose="020B0609070205080204" pitchFamily="49" charset="-128"/>
                        </a:rPr>
                        <a:t> Kim</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C-TDMA</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8"/>
                        </a:rPr>
                        <a:t>1913</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Secondary Channel Access Operation</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err="1">
                          <a:solidFill>
                            <a:srgbClr val="000000"/>
                          </a:solidFill>
                          <a:effectLst/>
                          <a:latin typeface="+mn-lt"/>
                          <a:ea typeface="MS Gothic" panose="020B0609070205080204" pitchFamily="49" charset="-128"/>
                        </a:rPr>
                        <a:t>Dongju</a:t>
                      </a:r>
                      <a:r>
                        <a:rPr lang="en-GB" sz="1000" kern="1200" dirty="0">
                          <a:solidFill>
                            <a:srgbClr val="000000"/>
                          </a:solidFill>
                          <a:effectLst/>
                          <a:latin typeface="+mn-lt"/>
                          <a:ea typeface="MS Gothic" panose="020B0609070205080204" pitchFamily="49" charset="-128"/>
                        </a:rPr>
                        <a:t> Cha</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SCA</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304707">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9"/>
                        </a:rPr>
                        <a:t>1915</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Enhanced Security for Control frame in 11bn</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err="1">
                          <a:solidFill>
                            <a:srgbClr val="000000"/>
                          </a:solidFill>
                          <a:effectLst/>
                          <a:latin typeface="+mn-lt"/>
                          <a:ea typeface="MS Gothic" panose="020B0609070205080204" pitchFamily="49" charset="-128"/>
                        </a:rPr>
                        <a:t>SunHee</a:t>
                      </a:r>
                      <a:r>
                        <a:rPr lang="en-GB" sz="1000" kern="1200" dirty="0">
                          <a:solidFill>
                            <a:srgbClr val="000000"/>
                          </a:solidFill>
                          <a:effectLst/>
                          <a:latin typeface="+mn-lt"/>
                          <a:ea typeface="MS Gothic" panose="020B0609070205080204" pitchFamily="49" charset="-128"/>
                        </a:rPr>
                        <a:t> Baek</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Control Security</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92591871"/>
                  </a:ext>
                </a:extLst>
              </a:tr>
              <a:tr h="304707">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10"/>
                        </a:rPr>
                        <a:t>1916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R-TWT Coordination in Multi-BSS</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SunHee Baek</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C-RTWT</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11"/>
                        </a:rPr>
                        <a:t>1919</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dRU Proposal</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Eunsung Park</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DRU</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bl>
          </a:graphicData>
        </a:graphic>
      </p:graphicFrame>
    </p:spTree>
    <p:extLst>
      <p:ext uri="{BB962C8B-B14F-4D97-AF65-F5344CB8AC3E}">
        <p14:creationId xmlns:p14="http://schemas.microsoft.com/office/powerpoint/2010/main" val="38289286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049130344"/>
              </p:ext>
            </p:extLst>
          </p:nvPr>
        </p:nvGraphicFramePr>
        <p:xfrm>
          <a:off x="851217" y="1587465"/>
          <a:ext cx="7736268" cy="3084531"/>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2"/>
                        </a:rPr>
                        <a:t>1920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Managed Networks under highly congested scenarios</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Iñaki Val Beitia</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MAP</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26122285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3"/>
                        </a:rPr>
                        <a:t>1922</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Multi-Link-SM-Power-Save-Mode</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Jason Yuchen Guo</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Power Save</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50721496"/>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4"/>
                        </a:rPr>
                        <a:t>1927</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Update of the Spatial Modulation</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Junghoon Suh</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MIMO</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251508306"/>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5"/>
                        </a:rPr>
                        <a:t>1929</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Further considerations on coordinated TWT</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Rubayet Shafin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C-RTWT</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95693448"/>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6"/>
                        </a:rPr>
                        <a:t>1930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A non-collocated AP MLD framework further discussion</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Jay Yang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NC-AP MLD</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499837169"/>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7"/>
                        </a:rPr>
                        <a:t>1933</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Security enhancement follow up</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Liwen Chu</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Control Security</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77311261"/>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8"/>
                        </a:rPr>
                        <a:t>1934</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In-device interference mitigation follow up</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Liwen Chu</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Coexistence</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9"/>
                        </a:rPr>
                        <a:t>1935</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Secondary channel usage follow up</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Liwen Chu</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SCA</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10"/>
                        </a:rPr>
                        <a:t>1936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AP MLD power save follow up</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Liwen Chu</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Power Save</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304707">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11"/>
                        </a:rPr>
                        <a:t>1937</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Smooth roaming follow up 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Liwen Chu</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Roaming</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92591871"/>
                  </a:ext>
                </a:extLst>
              </a:tr>
            </a:tbl>
          </a:graphicData>
        </a:graphic>
      </p:graphicFrame>
    </p:spTree>
    <p:extLst>
      <p:ext uri="{BB962C8B-B14F-4D97-AF65-F5344CB8AC3E}">
        <p14:creationId xmlns:p14="http://schemas.microsoft.com/office/powerpoint/2010/main" val="10890148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002289179"/>
              </p:ext>
            </p:extLst>
          </p:nvPr>
        </p:nvGraphicFramePr>
        <p:xfrm>
          <a:off x="851217" y="1587465"/>
          <a:ext cx="7736268" cy="317606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2"/>
                        </a:rPr>
                        <a:t>1939</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Priority Based Preemption Method</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Ronny Yongho Kim</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Preemption</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308895529"/>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3"/>
                        </a:rPr>
                        <a:t>1944</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Impact of Tx EVM on MIMO Detection</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Genadiy Tsodik</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MIMO</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32238908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4"/>
                        </a:rPr>
                        <a:t>1950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Considerations on Preemption Request</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Leonardo Lanante</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Preemption</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51244534"/>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5"/>
                        </a:rPr>
                        <a:t>1951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Concurrent CCA for Non-Primary Channel Access</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Leonardo Lanante</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SCA</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96161302"/>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6"/>
                        </a:rPr>
                        <a:t>1952</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Coordinated R-TWT for Multi-AP scenarios - Follow up</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Liuming Lu</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CR-TWT</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82280142"/>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rPr>
                        <a:t>1956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C-TDMA TXOP protection</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Kiseon Ryu</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C-TDMA</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58357013"/>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7"/>
                        </a:rPr>
                        <a:t>1958</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QoS Proxy for XR Use Cases</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Guoqing Li</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QoS</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419676639"/>
                  </a:ext>
                </a:extLst>
              </a:tr>
              <a:tr h="278505">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8"/>
                        </a:rPr>
                        <a:t>23/1960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Enhanced replay detection for header protection</a:t>
                      </a: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Abhishek Patil</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Header Security</a:t>
                      </a: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7789646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9"/>
                        </a:rPr>
                        <a:t>1962</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Gain analysis for coordinated AP transmissions</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Abhishek Patil</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C-TDMA/RTWT</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81602179"/>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10"/>
                        </a:rPr>
                        <a:t>1963</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Periodical NSS Adjustment for an MLD</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Yunbo Li</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Parameter Update</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bl>
          </a:graphicData>
        </a:graphic>
      </p:graphicFrame>
    </p:spTree>
    <p:extLst>
      <p:ext uri="{BB962C8B-B14F-4D97-AF65-F5344CB8AC3E}">
        <p14:creationId xmlns:p14="http://schemas.microsoft.com/office/powerpoint/2010/main" val="38328523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909947944"/>
              </p:ext>
            </p:extLst>
          </p:nvPr>
        </p:nvGraphicFramePr>
        <p:xfrm>
          <a:off x="851217" y="1587465"/>
          <a:ext cx="7736268" cy="305832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2"/>
                        </a:rPr>
                        <a:t>1964</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Coexistence Protocols for UHR</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George Cherian</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Coexistence</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781070046"/>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3"/>
                        </a:rPr>
                        <a:t>1965</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Dynamic power </a:t>
                      </a:r>
                      <a:r>
                        <a:rPr lang="en-GB" sz="1000" kern="1200" dirty="0" err="1">
                          <a:solidFill>
                            <a:srgbClr val="000000"/>
                          </a:solidFill>
                          <a:effectLst/>
                          <a:latin typeface="+mn-lt"/>
                          <a:ea typeface="MS Gothic" panose="020B0609070205080204" pitchFamily="49" charset="-128"/>
                        </a:rPr>
                        <a:t>save_follow</a:t>
                      </a:r>
                      <a:r>
                        <a:rPr lang="en-GB" sz="1000" kern="1200" dirty="0">
                          <a:solidFill>
                            <a:srgbClr val="000000"/>
                          </a:solidFill>
                          <a:effectLst/>
                          <a:latin typeface="+mn-lt"/>
                          <a:ea typeface="MS Gothic" panose="020B0609070205080204" pitchFamily="49" charset="-128"/>
                        </a:rPr>
                        <a:t> up</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George Cherian</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Power Save</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967371266"/>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rPr>
                        <a:t>1967</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Trigger based uplink adapted transmission</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Ming Gan</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 ???</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65446838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4"/>
                        </a:rPr>
                        <a:t>1971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Further thoughts on seamless roaming</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Ryuichi Hirata</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Roaming</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51244534"/>
                  </a:ext>
                </a:extLst>
              </a:tr>
              <a:tr h="278505">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5"/>
                        </a:rPr>
                        <a:t>23/1972</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Evaluation of Coordinated Spatial Reuse - Follow Up</a:t>
                      </a: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Kosuke Aio</a:t>
                      </a: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C-SR</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96161302"/>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6"/>
                        </a:rPr>
                        <a:t>1973</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Discussion on UHR enhanced channel access</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Yanchun Li</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MAP-CMA</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82280142"/>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7"/>
                        </a:rPr>
                        <a:t>1976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UHR-Seamless-Roaming-for-Multi-link-Device</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Hui Che</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Roaming</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58357013"/>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8"/>
                        </a:rPr>
                        <a:t>1988</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High Level Thoughts on DRU Design</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Lin Yang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DRU</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419676639"/>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9"/>
                        </a:rPr>
                        <a:t>1995</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Trigger, BA, and BAR Protection</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Po-Kai Huang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Control Security</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81602179"/>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10"/>
                        </a:rPr>
                        <a:t>1996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Improve roaming between MLDs</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Po-Kai Huang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Roaming</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bl>
          </a:graphicData>
        </a:graphic>
      </p:graphicFrame>
    </p:spTree>
    <p:extLst>
      <p:ext uri="{BB962C8B-B14F-4D97-AF65-F5344CB8AC3E}">
        <p14:creationId xmlns:p14="http://schemas.microsoft.com/office/powerpoint/2010/main" val="1703473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194416536"/>
              </p:ext>
            </p:extLst>
          </p:nvPr>
        </p:nvGraphicFramePr>
        <p:xfrm>
          <a:off x="851217" y="1587465"/>
          <a:ext cx="7736268" cy="313693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2"/>
                        </a:rPr>
                        <a:t>1997</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MAC header protection</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Po-Kai Huang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Header Security</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7287357"/>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3"/>
                        </a:rPr>
                        <a:t>1998</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Zero MUI Coordinated BF</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err="1">
                          <a:solidFill>
                            <a:srgbClr val="000000"/>
                          </a:solidFill>
                          <a:effectLst/>
                          <a:latin typeface="+mn-lt"/>
                          <a:ea typeface="MS Gothic" panose="020B0609070205080204" pitchFamily="49" charset="-128"/>
                        </a:rPr>
                        <a:t>Shimi</a:t>
                      </a:r>
                      <a:r>
                        <a:rPr lang="en-GB" sz="1000" kern="1200" dirty="0">
                          <a:solidFill>
                            <a:srgbClr val="000000"/>
                          </a:solidFill>
                          <a:effectLst/>
                          <a:latin typeface="+mn-lt"/>
                          <a:ea typeface="MS Gothic" panose="020B0609070205080204" pitchFamily="49" charset="-128"/>
                        </a:rPr>
                        <a:t> </a:t>
                      </a:r>
                      <a:r>
                        <a:rPr lang="en-GB" sz="1000" kern="1200" dirty="0" err="1">
                          <a:solidFill>
                            <a:srgbClr val="000000"/>
                          </a:solidFill>
                          <a:effectLst/>
                          <a:latin typeface="+mn-lt"/>
                          <a:ea typeface="MS Gothic" panose="020B0609070205080204" pitchFamily="49" charset="-128"/>
                        </a:rPr>
                        <a:t>Shilo</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C-BF</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8672359"/>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4"/>
                        </a:rPr>
                        <a:t>2001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Secure Control frames - Follow up</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George Cherian</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Control Security</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607889842"/>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5"/>
                        </a:rPr>
                        <a:t>2002</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In-device coexistence and interference follow-up</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Cariou, Laurent</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Coexistence</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6"/>
                        </a:rPr>
                        <a:t>2003</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Client power save</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Cariou, Laurent</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Power Save</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304707">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7"/>
                        </a:rPr>
                        <a:t>2005</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Non-primary channel access (NPCA)</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Minyoung Park</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SCA</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92591871"/>
                  </a:ext>
                </a:extLst>
              </a:tr>
              <a:tr h="304707">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rPr>
                        <a:t>2006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Non-primary link access for mobile AP MLD</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Minyoung Park</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SCA</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8"/>
                        </a:rPr>
                        <a:t>2007</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Enhancement of BSR</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Frank Hsu</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Feedback</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dirty="0">
                          <a:solidFill>
                            <a:srgbClr val="0000FF"/>
                          </a:solidFill>
                          <a:effectLst/>
                          <a:latin typeface="+mn-lt"/>
                          <a:ea typeface="Times New Roman" panose="02020603050405020304" pitchFamily="18" charset="0"/>
                          <a:hlinkClick r:id="rId9"/>
                        </a:rPr>
                        <a:t>2020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High Level Perspective on Distributed Tone RU for 11bn</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Shengquan Hu</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DRU</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304707">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dirty="0">
                          <a:solidFill>
                            <a:srgbClr val="0000FF"/>
                          </a:solidFill>
                          <a:effectLst/>
                          <a:latin typeface="+mn-lt"/>
                          <a:ea typeface="Times New Roman" panose="02020603050405020304" pitchFamily="18" charset="0"/>
                          <a:hlinkClick r:id="rId10"/>
                        </a:rPr>
                        <a:t>2021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Principle and Methodology for dRU Tone Plan Design</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Shengquan Hu</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DRU</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bl>
          </a:graphicData>
        </a:graphic>
      </p:graphicFrame>
    </p:spTree>
    <p:extLst>
      <p:ext uri="{BB962C8B-B14F-4D97-AF65-F5344CB8AC3E}">
        <p14:creationId xmlns:p14="http://schemas.microsoft.com/office/powerpoint/2010/main" val="25287631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a:t>
            </a:r>
            <a:r>
              <a:rPr lang="en-US"/>
              <a:t>List 7</a:t>
            </a:r>
            <a:endParaRPr lang="en-US" dirty="0"/>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516442481"/>
              </p:ext>
            </p:extLst>
          </p:nvPr>
        </p:nvGraphicFramePr>
        <p:xfrm>
          <a:off x="851217" y="1587465"/>
          <a:ext cx="7736268" cy="320226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2"/>
                        </a:rPr>
                        <a:t>2022</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R-TWT for multi-AP follow up</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Cariou, Laurent</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C-RTWT</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31182012"/>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3"/>
                        </a:rPr>
                        <a:t>2023</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Further discussion on Non-Primary Channel Access</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Sindhu Verma</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SCA</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956235346"/>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4"/>
                        </a:rPr>
                        <a:t>2026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Balanced Wireless In-Device</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Brian Hart</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Coexistence</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25231235"/>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5"/>
                        </a:rPr>
                        <a:t>2027</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Considerations for DSO sub-band switch delay</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Vishnu Ratnam</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SCA</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669149242"/>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6"/>
                        </a:rPr>
                        <a:t>2031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Data Tones Grouping in Tone-Distributed RUs</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 Mahmoud Kamel</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DRU</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rPr>
                        <a:t>2039</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Secondary channel usage follow up</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Liwen Chu</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SCA</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7"/>
                        </a:rPr>
                        <a:t>2040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Enabling AP power save_follow up</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George Cherian</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Power Save</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304707">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8"/>
                        </a:rPr>
                        <a:t>2055</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ICF-RCF transmission rules</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Dmitry Akhmetov</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Times New Roman" panose="02020603050405020304" pitchFamily="18" charset="0"/>
                        </a:rPr>
                        <a:t>Power Save</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92591871"/>
                  </a:ext>
                </a:extLst>
              </a:tr>
              <a:tr h="304707">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9"/>
                        </a:rPr>
                        <a:t>2063</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Enhanced Acknowledgement for Low Latency Communication Follow-Up</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Tuncer Baykas</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Acknowledgment</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00"/>
                          </a:solidFill>
                          <a:effectLst/>
                          <a:latin typeface="+mn-lt"/>
                          <a:ea typeface="MS Gothic" panose="020B0609070205080204" pitchFamily="49" charset="-128"/>
                          <a:hlinkClick r:id="rId10"/>
                        </a:rPr>
                        <a:t>2076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Multiple Channel Access in Preemption Sequence</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Juseong Moon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Preemption</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bl>
          </a:graphicData>
        </a:graphic>
      </p:graphicFrame>
    </p:spTree>
    <p:extLst>
      <p:ext uri="{BB962C8B-B14F-4D97-AF65-F5344CB8AC3E}">
        <p14:creationId xmlns:p14="http://schemas.microsoft.com/office/powerpoint/2010/main" val="19111785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35802832"/>
              </p:ext>
            </p:extLst>
          </p:nvPr>
        </p:nvGraphicFramePr>
        <p:xfrm>
          <a:off x="851217" y="1587465"/>
          <a:ext cx="7736268" cy="329379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2"/>
                        </a:rPr>
                        <a:t>2084</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Enhanced R-TWT for UHR</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Jeongki Kim</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C-RTWT</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65141717"/>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3"/>
                        </a:rPr>
                        <a:t>2115</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An Approach to Enhance the Reliability for Wi-Fi Networks</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Haji M. Furqan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MIMO</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382324196"/>
                  </a:ext>
                </a:extLst>
              </a:tr>
              <a:tr h="278505">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4"/>
                        </a:rPr>
                        <a:t>23/2126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Low latency channel access follow up</a:t>
                      </a: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Dmitry Akhmetov</a:t>
                      </a: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Channel Access</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6278762"/>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5"/>
                        </a:rPr>
                        <a:t>2127</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11bn Power Save</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Jeongki Kim</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D0D0D"/>
                          </a:solidFill>
                          <a:effectLst/>
                          <a:latin typeface="+mn-lt"/>
                          <a:ea typeface="Times New Roman" panose="02020603050405020304" pitchFamily="18" charset="0"/>
                        </a:rPr>
                        <a:t>Power Save</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9128248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6"/>
                        </a:rPr>
                        <a:t>2141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Further discussion on Dynamic </a:t>
                      </a:r>
                      <a:r>
                        <a:rPr lang="en-GB" sz="1000" kern="1200" dirty="0" err="1">
                          <a:solidFill>
                            <a:srgbClr val="000000"/>
                          </a:solidFill>
                          <a:effectLst/>
                          <a:latin typeface="+mn-lt"/>
                          <a:ea typeface="MS Gothic" panose="020B0609070205080204" pitchFamily="49" charset="-128"/>
                        </a:rPr>
                        <a:t>Subband</a:t>
                      </a:r>
                      <a:r>
                        <a:rPr lang="en-GB" sz="1000" kern="1200" dirty="0">
                          <a:solidFill>
                            <a:srgbClr val="000000"/>
                          </a:solidFill>
                          <a:effectLst/>
                          <a:latin typeface="+mn-lt"/>
                          <a:ea typeface="MS Gothic" panose="020B0609070205080204" pitchFamily="49" charset="-128"/>
                        </a:rPr>
                        <a:t> Operation</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Shubhodeep Adhikari</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SCA</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903467360"/>
                  </a:ext>
                </a:extLst>
              </a:tr>
              <a:tr h="278505">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rPr>
                        <a:t>23/2142</a:t>
                      </a: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TXOP Adjustment for Inter-BSS R-TWT Schedule Protection</a:t>
                      </a: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Dana </a:t>
                      </a:r>
                      <a:r>
                        <a:rPr lang="en-US" sz="1000" dirty="0" err="1">
                          <a:effectLst/>
                          <a:latin typeface="+mn-lt"/>
                          <a:ea typeface="Times New Roman" panose="02020603050405020304" pitchFamily="18" charset="0"/>
                        </a:rPr>
                        <a:t>Ciochina</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C-RTWT</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64631971"/>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rPr>
                        <a:t>2145</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QoS based Spatial Reuse</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Gaurav Patwardhan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SR</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47694512"/>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7"/>
                        </a:rPr>
                        <a:t>2147</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Improved UHR Seamless Roaming for MLD</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Hui Che</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Roaming</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26004783"/>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8"/>
                        </a:rPr>
                        <a:t>2150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Low STA Cost UHR Seamless Roaming for MLD</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Hui Che</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Roaming</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78505">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9"/>
                        </a:rPr>
                        <a:t>23/2157</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Seamless roaming within a mobility domain</a:t>
                      </a: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Binita Gupta</a:t>
                      </a: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Roaming</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90964183"/>
                  </a:ext>
                </a:extLst>
              </a:tr>
            </a:tbl>
          </a:graphicData>
        </a:graphic>
      </p:graphicFrame>
    </p:spTree>
    <p:extLst>
      <p:ext uri="{BB962C8B-B14F-4D97-AF65-F5344CB8AC3E}">
        <p14:creationId xmlns:p14="http://schemas.microsoft.com/office/powerpoint/2010/main" val="40401845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126568631"/>
              </p:ext>
            </p:extLst>
          </p:nvPr>
        </p:nvGraphicFramePr>
        <p:xfrm>
          <a:off x="851217" y="1587465"/>
          <a:ext cx="7736268" cy="194430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b"/>
                      <a:r>
                        <a:rPr lang="en-US" sz="1000" b="0" i="0" u="none" strike="noStrike" dirty="0">
                          <a:solidFill>
                            <a:srgbClr val="FF0000"/>
                          </a:solidFill>
                          <a:effectLst/>
                          <a:latin typeface="+mn-lt"/>
                          <a:hlinkClick r:id="rId2"/>
                        </a:rPr>
                        <a:t>23/2186</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 MAP coordination for DFS channel</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Jay Yang</a:t>
                      </a:r>
                    </a:p>
                  </a:txBody>
                  <a:tcPr marL="9525" marR="9525" marT="9525" marB="0"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MAP-CMA</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07075938"/>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rPr>
                        <a:t>2193</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L4S Simulation Results</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Lili Hervieu</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Misc.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65141717"/>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3"/>
                        </a:rPr>
                        <a:t>2200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Distribution bandwidth of DRU</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Ross Jian Yu</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DRU</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382324196"/>
                  </a:ext>
                </a:extLst>
              </a:tr>
              <a:tr h="278505">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4"/>
                        </a:rPr>
                        <a:t>23/2211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TXOP bandwidth expansion</a:t>
                      </a: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Shawn Kim</a:t>
                      </a: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Channel Access</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6278762"/>
                  </a:ext>
                </a:extLst>
              </a:tr>
              <a:tr h="278505">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5"/>
                        </a:rPr>
                        <a:t>23/2212</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R-TWT-protection-in-11bn</a:t>
                      </a: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Xiangxin Gu</a:t>
                      </a: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C-TDMA</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91282480"/>
                  </a:ext>
                </a:extLst>
              </a:tr>
              <a:tr h="278505">
                <a:tc>
                  <a:txBody>
                    <a:bodyPr/>
                    <a:lstStyle/>
                    <a:p>
                      <a:pPr algn="ctr" rtl="0" fontAlgn="b"/>
                      <a:r>
                        <a:rPr lang="en-US" sz="1000" b="0" i="0" u="none" strike="noStrike" dirty="0">
                          <a:solidFill>
                            <a:srgbClr val="FF0000"/>
                          </a:solidFill>
                          <a:effectLst/>
                          <a:latin typeface="+mn-lt"/>
                          <a:hlinkClick r:id="rId6"/>
                        </a:rPr>
                        <a:t>23/2217</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 Some thoughts on relay improvement</a:t>
                      </a:r>
                    </a:p>
                  </a:txBody>
                  <a:tcPr marL="9525" marR="9525" marT="9525" marB="0" anchor="b"/>
                </a:tc>
                <a:tc>
                  <a:txBody>
                    <a:bodyPr/>
                    <a:lstStyle/>
                    <a:p>
                      <a:pPr algn="ctr" rtl="0" fontAlgn="b"/>
                      <a:r>
                        <a:rPr lang="en-US" sz="1000" b="0" i="0" u="none" strike="noStrike" dirty="0">
                          <a:solidFill>
                            <a:schemeClr val="tx1"/>
                          </a:solidFill>
                          <a:effectLst/>
                          <a:latin typeface="+mn-lt"/>
                        </a:rPr>
                        <a:t>Jay Yang</a:t>
                      </a:r>
                    </a:p>
                  </a:txBody>
                  <a:tcPr marL="9525" marR="9525" marT="9525" marB="0"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Relay</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06895168"/>
                  </a:ext>
                </a:extLst>
              </a:tr>
            </a:tbl>
          </a:graphicData>
        </a:graphic>
      </p:graphicFrame>
    </p:spTree>
    <p:extLst>
      <p:ext uri="{BB962C8B-B14F-4D97-AF65-F5344CB8AC3E}">
        <p14:creationId xmlns:p14="http://schemas.microsoft.com/office/powerpoint/2010/main" val="25131098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855107305"/>
              </p:ext>
            </p:extLst>
          </p:nvPr>
        </p:nvGraphicFramePr>
        <p:xfrm>
          <a:off x="851217" y="1587465"/>
          <a:ext cx="7736268" cy="3415440"/>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gridSpan="6">
                  <a:txBody>
                    <a:bodyPr/>
                    <a:lstStyle/>
                    <a:p>
                      <a:pPr algn="ctr" fontAlgn="b"/>
                      <a:r>
                        <a:rPr lang="en-US" sz="1400" b="1" i="0" u="sng" strike="noStrike" dirty="0">
                          <a:solidFill>
                            <a:schemeClr val="tx1"/>
                          </a:solidFill>
                          <a:effectLst/>
                          <a:latin typeface="+mn-lt"/>
                        </a:rPr>
                        <a:t>New Submissions</a:t>
                      </a:r>
                    </a:p>
                  </a:txBody>
                  <a:tcPr marL="9525" marR="9525" marT="9525" marB="0" anchor="b"/>
                </a:tc>
                <a:tc hMerge="1">
                  <a:txBody>
                    <a:bodyPr/>
                    <a:lstStyle/>
                    <a:p>
                      <a:pPr algn="l" fontAlgn="b"/>
                      <a:endParaRPr lang="en-US" sz="1000" b="0" i="0" u="none" strike="noStrike" dirty="0">
                        <a:solidFill>
                          <a:schemeClr val="tx1"/>
                        </a:solidFill>
                        <a:effectLst/>
                        <a:latin typeface="+mn-lt"/>
                      </a:endParaRPr>
                    </a:p>
                  </a:txBody>
                  <a:tcPr marL="9525" marR="9525" marT="9525" marB="0" anchor="b"/>
                </a:tc>
                <a:tc hMerge="1">
                  <a:txBody>
                    <a:bodyPr/>
                    <a:lstStyle/>
                    <a:p>
                      <a:pPr algn="ctr" fontAlgn="b"/>
                      <a:endParaRPr lang="en-US" sz="1000" b="0" i="0" u="none" strike="noStrike" dirty="0">
                        <a:solidFill>
                          <a:schemeClr val="tx1"/>
                        </a:solidFill>
                        <a:effectLst/>
                        <a:latin typeface="+mn-lt"/>
                      </a:endParaRPr>
                    </a:p>
                  </a:txBody>
                  <a:tcPr marL="9525" marR="9525" marT="9525" marB="0" anchor="b"/>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ctr"/>
                </a:tc>
                <a:tc hMerge="1">
                  <a:txBody>
                    <a:bodyPr/>
                    <a:lstStyle/>
                    <a:p>
                      <a:pPr algn="ctr" rtl="0" fontAlgn="ctr"/>
                      <a:endParaRPr lang="en-US" sz="1000" b="0" i="0" u="none" strike="noStrike" dirty="0">
                        <a:solidFill>
                          <a:schemeClr val="tx1"/>
                        </a:solidFill>
                        <a:effectLst/>
                        <a:latin typeface="+mn-lt"/>
                      </a:endParaRPr>
                    </a:p>
                  </a:txBody>
                  <a:tcPr marL="9525" marR="9525" marT="9525" marB="0" anchor="ctr"/>
                </a:tc>
                <a:tc hMerge="1">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011363104"/>
                  </a:ext>
                </a:extLst>
              </a:tr>
              <a:tr h="278505">
                <a:tc>
                  <a:txBody>
                    <a:bodyPr/>
                    <a:lstStyle/>
                    <a:p>
                      <a:pPr algn="ctr" rtl="0" fontAlgn="b"/>
                      <a:r>
                        <a:rPr lang="en-US" sz="1000" b="0" i="0" u="none" strike="noStrike" dirty="0">
                          <a:solidFill>
                            <a:srgbClr val="FF0000"/>
                          </a:solidFill>
                          <a:effectLst/>
                          <a:latin typeface="+mn-lt"/>
                        </a:rPr>
                        <a:t>24/</a:t>
                      </a:r>
                      <a:r>
                        <a:rPr lang="en-US" sz="1000" b="0" i="0" u="none" strike="noStrike" dirty="0">
                          <a:solidFill>
                            <a:schemeClr val="tx1"/>
                          </a:solidFill>
                          <a:effectLst/>
                          <a:latin typeface="+mn-lt"/>
                          <a:hlinkClick r:id="rId2"/>
                        </a:rPr>
                        <a:t>0010</a:t>
                      </a:r>
                      <a:endParaRPr lang="en-US" sz="1000" b="0" i="0" u="none" strike="noStrike" dirty="0">
                        <a:solidFill>
                          <a:schemeClr val="tx1"/>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 Coordinated Beamforming for 802.11bn</a:t>
                      </a:r>
                    </a:p>
                  </a:txBody>
                  <a:tcPr marL="9525" marR="9525" marT="9525" marB="0" anchor="b"/>
                </a:tc>
                <a:tc>
                  <a:txBody>
                    <a:bodyPr/>
                    <a:lstStyle/>
                    <a:p>
                      <a:pPr algn="ctr" rtl="0" fontAlgn="b"/>
                      <a:r>
                        <a:rPr lang="en-US" sz="1000" b="0" i="0" u="none" strike="noStrike" dirty="0">
                          <a:solidFill>
                            <a:schemeClr val="tx1"/>
                          </a:solidFill>
                          <a:effectLst/>
                          <a:latin typeface="+mn-lt"/>
                        </a:rPr>
                        <a:t>Okan </a:t>
                      </a:r>
                      <a:r>
                        <a:rPr lang="en-US" sz="1000" b="0" i="0" u="none" strike="noStrike" dirty="0" err="1">
                          <a:solidFill>
                            <a:schemeClr val="tx1"/>
                          </a:solidFill>
                          <a:effectLst/>
                          <a:latin typeface="+mn-lt"/>
                        </a:rPr>
                        <a:t>Mutgan</a:t>
                      </a:r>
                      <a:endParaRPr lang="en-US" sz="1000" b="0" i="0" u="none" strike="noStrike" dirty="0">
                        <a:solidFill>
                          <a:schemeClr val="tx1"/>
                        </a:solidFill>
                        <a:effectLst/>
                        <a:latin typeface="+mn-lt"/>
                      </a:endParaRPr>
                    </a:p>
                  </a:txBody>
                  <a:tcPr marL="9525" marR="9525" marT="9525" marB="0"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C-BF</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78505">
                <a:tc>
                  <a:txBody>
                    <a:bodyPr/>
                    <a:lstStyle/>
                    <a:p>
                      <a:pPr algn="ctr" rtl="0" fontAlgn="b"/>
                      <a:r>
                        <a:rPr lang="en-US" sz="1000" b="0" i="0" u="none" strike="noStrike" dirty="0">
                          <a:solidFill>
                            <a:srgbClr val="FF0000"/>
                          </a:solidFill>
                          <a:effectLst/>
                          <a:latin typeface="+mn-lt"/>
                          <a:hlinkClick r:id="rId3"/>
                        </a:rPr>
                        <a:t>24/0011</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 Coordinated Spatial Nulling (C-SN) Concept</a:t>
                      </a:r>
                    </a:p>
                  </a:txBody>
                  <a:tcPr marL="9525" marR="9525" marT="9525" marB="0" anchor="b"/>
                </a:tc>
                <a:tc>
                  <a:txBody>
                    <a:bodyPr/>
                    <a:lstStyle/>
                    <a:p>
                      <a:pPr algn="ctr" rtl="0" fontAlgn="b"/>
                      <a:r>
                        <a:rPr lang="en-US" sz="1000" b="0" i="0" u="none" strike="noStrike" dirty="0">
                          <a:solidFill>
                            <a:schemeClr val="tx1"/>
                          </a:solidFill>
                          <a:effectLst/>
                          <a:latin typeface="+mn-lt"/>
                        </a:rPr>
                        <a:t>Rainer Strobel</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C-BF</a:t>
                      </a:r>
                    </a:p>
                  </a:txBody>
                  <a:tcPr marL="9525" marR="9525" marT="9525" marB="0" anchor="ctr"/>
                </a:tc>
                <a:tc>
                  <a:txBody>
                    <a:bodyPr/>
                    <a:lstStyle/>
                    <a:p>
                      <a:pPr algn="ctr" rtl="0" fontAlgn="ctr"/>
                      <a:r>
                        <a:rPr lang="en-GB" sz="1000" kern="1200" dirty="0">
                          <a:solidFill>
                            <a:srgbClr val="0D0D0D"/>
                          </a:solidFill>
                          <a:effectLst/>
                          <a:latin typeface="+mn-lt"/>
                          <a:ea typeface="Times New Roman" panose="02020603050405020304" pitchFamily="18" charset="0"/>
                        </a:rPr>
                        <a:t>PHY</a:t>
                      </a: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552950581"/>
                  </a:ext>
                </a:extLst>
              </a:tr>
              <a:tr h="278505">
                <a:tc>
                  <a:txBody>
                    <a:bodyPr/>
                    <a:lstStyle/>
                    <a:p>
                      <a:pPr algn="ctr" rtl="0" fontAlgn="b"/>
                      <a:r>
                        <a:rPr lang="en-US" sz="1000" b="0" i="0" u="none" strike="noStrike" dirty="0">
                          <a:solidFill>
                            <a:srgbClr val="FF0000"/>
                          </a:solidFill>
                          <a:effectLst/>
                          <a:latin typeface="+mn-lt"/>
                          <a:hlinkClick r:id="rId4"/>
                        </a:rPr>
                        <a:t>24/0012</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 Coordinated Spatial Nulling (C-SN) Simulations</a:t>
                      </a:r>
                    </a:p>
                  </a:txBody>
                  <a:tcPr marL="9525" marR="9525" marT="9525" marB="0" anchor="b"/>
                </a:tc>
                <a:tc>
                  <a:txBody>
                    <a:bodyPr/>
                    <a:lstStyle/>
                    <a:p>
                      <a:pPr algn="ctr" rtl="0" fontAlgn="b"/>
                      <a:r>
                        <a:rPr lang="en-US" sz="1000" b="0" i="0" u="none" strike="noStrike" dirty="0">
                          <a:solidFill>
                            <a:schemeClr val="tx1"/>
                          </a:solidFill>
                          <a:effectLst/>
                          <a:latin typeface="+mn-lt"/>
                        </a:rPr>
                        <a:t>Rainer Strobel</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C-BF</a:t>
                      </a:r>
                    </a:p>
                  </a:txBody>
                  <a:tcPr marL="9525" marR="9525" marT="9525" marB="0" anchor="ctr"/>
                </a:tc>
                <a:tc>
                  <a:txBody>
                    <a:bodyPr/>
                    <a:lstStyle/>
                    <a:p>
                      <a:pPr algn="ctr" rtl="0" fontAlgn="ctr"/>
                      <a:r>
                        <a:rPr lang="en-GB" sz="1000" kern="1200" dirty="0">
                          <a:solidFill>
                            <a:srgbClr val="0D0D0D"/>
                          </a:solidFill>
                          <a:effectLst/>
                          <a:latin typeface="+mn-lt"/>
                          <a:ea typeface="Times New Roman" panose="02020603050405020304" pitchFamily="18" charset="0"/>
                        </a:rPr>
                        <a:t>PHY</a:t>
                      </a: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883746937"/>
                  </a:ext>
                </a:extLst>
              </a:tr>
              <a:tr h="304707">
                <a:tc>
                  <a:txBody>
                    <a:bodyPr/>
                    <a:lstStyle/>
                    <a:p>
                      <a:pPr algn="ctr" rtl="0" fontAlgn="b"/>
                      <a:r>
                        <a:rPr lang="en-US" sz="1000" b="0" i="0" u="none" strike="noStrike" dirty="0">
                          <a:solidFill>
                            <a:srgbClr val="FF0000"/>
                          </a:solidFill>
                          <a:effectLst/>
                          <a:latin typeface="+mn-lt"/>
                          <a:hlinkClick r:id="rId5"/>
                        </a:rPr>
                        <a:t>24/0014</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 Further Thoughts on </a:t>
                      </a:r>
                      <a:r>
                        <a:rPr lang="en-US" sz="1000" b="0" i="0" u="none" strike="noStrike" dirty="0" err="1">
                          <a:solidFill>
                            <a:schemeClr val="tx1"/>
                          </a:solidFill>
                          <a:effectLst/>
                          <a:latin typeface="+mn-lt"/>
                        </a:rPr>
                        <a:t>dRU</a:t>
                      </a:r>
                      <a:endParaRPr lang="en-US" sz="1000" b="0" i="0" u="none" strike="noStrike" dirty="0">
                        <a:solidFill>
                          <a:schemeClr val="tx1"/>
                        </a:solidFill>
                        <a:effectLst/>
                        <a:latin typeface="+mn-lt"/>
                      </a:endParaRPr>
                    </a:p>
                  </a:txBody>
                  <a:tcPr marL="9525" marR="9525" marT="9525" marB="0" anchor="b"/>
                </a:tc>
                <a:tc>
                  <a:txBody>
                    <a:bodyPr/>
                    <a:lstStyle/>
                    <a:p>
                      <a:pPr algn="ctr" rtl="0" fontAlgn="b"/>
                      <a:r>
                        <a:rPr lang="en-US" sz="1000" b="0" i="0" u="none" strike="noStrike" dirty="0">
                          <a:solidFill>
                            <a:schemeClr val="tx1"/>
                          </a:solidFill>
                          <a:effectLst/>
                          <a:latin typeface="+mn-lt"/>
                        </a:rPr>
                        <a:t>Eunsung Park</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DRU</a:t>
                      </a:r>
                    </a:p>
                  </a:txBody>
                  <a:tcPr marL="9525" marR="9525" marT="9525" marB="0" anchor="ctr"/>
                </a:tc>
                <a:tc>
                  <a:txBody>
                    <a:bodyPr/>
                    <a:lstStyle/>
                    <a:p>
                      <a:pPr algn="ctr" rtl="0" fontAlgn="ctr"/>
                      <a:r>
                        <a:rPr lang="en-GB" sz="1000" kern="1200" dirty="0">
                          <a:solidFill>
                            <a:srgbClr val="0D0D0D"/>
                          </a:solidFill>
                          <a:effectLst/>
                          <a:latin typeface="+mn-lt"/>
                          <a:ea typeface="Times New Roman" panose="02020603050405020304" pitchFamily="18" charset="0"/>
                        </a:rPr>
                        <a:t>PHY</a:t>
                      </a: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423152215"/>
                  </a:ext>
                </a:extLst>
              </a:tr>
              <a:tr h="304707">
                <a:tc>
                  <a:txBody>
                    <a:bodyPr/>
                    <a:lstStyle/>
                    <a:p>
                      <a:pPr algn="ctr" rtl="0" fontAlgn="b"/>
                      <a:r>
                        <a:rPr lang="en-US" sz="1000" b="0" i="0" u="none" strike="noStrike" dirty="0">
                          <a:solidFill>
                            <a:srgbClr val="FF0000"/>
                          </a:solidFill>
                          <a:effectLst/>
                          <a:latin typeface="+mn-lt"/>
                          <a:hlinkClick r:id="rId6"/>
                        </a:rPr>
                        <a:t>24/0016</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 UHR MIMO </a:t>
                      </a:r>
                      <a:r>
                        <a:rPr lang="en-US" sz="1000" b="0" i="0" u="none" strike="noStrike" dirty="0" err="1">
                          <a:solidFill>
                            <a:schemeClr val="tx1"/>
                          </a:solidFill>
                          <a:effectLst/>
                          <a:latin typeface="+mn-lt"/>
                        </a:rPr>
                        <a:t>RvR</a:t>
                      </a:r>
                      <a:r>
                        <a:rPr lang="en-US" sz="1000" b="0" i="0" u="none" strike="noStrike" dirty="0">
                          <a:solidFill>
                            <a:schemeClr val="tx1"/>
                          </a:solidFill>
                          <a:effectLst/>
                          <a:latin typeface="+mn-lt"/>
                        </a:rPr>
                        <a:t> enhancement with unequal modulation</a:t>
                      </a:r>
                    </a:p>
                  </a:txBody>
                  <a:tcPr marL="9525" marR="9525" marT="9525" marB="0" anchor="b"/>
                </a:tc>
                <a:tc>
                  <a:txBody>
                    <a:bodyPr/>
                    <a:lstStyle/>
                    <a:p>
                      <a:pPr algn="ctr" rtl="0" fontAlgn="b"/>
                      <a:r>
                        <a:rPr lang="en-US" sz="1000" b="0" i="0" u="none" strike="noStrike" dirty="0">
                          <a:solidFill>
                            <a:schemeClr val="tx1"/>
                          </a:solidFill>
                          <a:effectLst/>
                          <a:latin typeface="+mn-lt"/>
                        </a:rPr>
                        <a:t>Rui Cao</a:t>
                      </a:r>
                    </a:p>
                  </a:txBody>
                  <a:tcPr marL="9525" marR="9525" marT="9525" marB="0" anchor="b"/>
                </a:tc>
                <a:tc>
                  <a:txBody>
                    <a:bodyPr/>
                    <a:lstStyle/>
                    <a:p>
                      <a:pPr algn="ctr" rtl="0" fontAlgn="ct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UEM</a:t>
                      </a:r>
                    </a:p>
                  </a:txBody>
                  <a:tcPr marL="9525" marR="9525" marT="9525" marB="0" anchor="ctr"/>
                </a:tc>
                <a:tc>
                  <a:txBody>
                    <a:bodyPr/>
                    <a:lstStyle/>
                    <a:p>
                      <a:pPr algn="ctr" rtl="0" fontAlgn="ctr"/>
                      <a:r>
                        <a:rPr lang="en-US" sz="1000" b="0" i="0" u="none" strike="noStrike" dirty="0">
                          <a:solidFill>
                            <a:schemeClr val="tx1"/>
                          </a:solidFill>
                          <a:effectLst/>
                          <a:latin typeface="+mn-lt"/>
                        </a:rPr>
                        <a:t>PHY</a:t>
                      </a:r>
                    </a:p>
                  </a:txBody>
                  <a:tcPr marL="9525" marR="9525" marT="9525" marB="0" anchor="ctr"/>
                </a:tc>
                <a:extLst>
                  <a:ext uri="{0D108BD9-81ED-4DB2-BD59-A6C34878D82A}">
                    <a16:rowId xmlns:a16="http://schemas.microsoft.com/office/drawing/2014/main" val="4192591871"/>
                  </a:ext>
                </a:extLst>
              </a:tr>
              <a:tr h="304707">
                <a:tc>
                  <a:txBody>
                    <a:bodyPr/>
                    <a:lstStyle/>
                    <a:p>
                      <a:pPr algn="ctr" rtl="0" fontAlgn="b"/>
                      <a:r>
                        <a:rPr lang="en-US" sz="1000" b="0" i="0" u="none" strike="noStrike" dirty="0">
                          <a:solidFill>
                            <a:schemeClr val="tx1"/>
                          </a:solidFill>
                          <a:effectLst/>
                          <a:latin typeface="+mn-lt"/>
                          <a:hlinkClick r:id="rId7"/>
                        </a:rPr>
                        <a:t>24/0031</a:t>
                      </a:r>
                      <a:endParaRPr lang="en-US" sz="1000" b="0" i="0" u="none" strike="noStrike" dirty="0">
                        <a:solidFill>
                          <a:schemeClr val="tx1"/>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 Deterministic Backoff</a:t>
                      </a:r>
                    </a:p>
                  </a:txBody>
                  <a:tcPr marL="9525" marR="9525" marT="9525" marB="0" anchor="b"/>
                </a:tc>
                <a:tc>
                  <a:txBody>
                    <a:bodyPr/>
                    <a:lstStyle/>
                    <a:p>
                      <a:pPr algn="ctr" rtl="0" fontAlgn="b"/>
                      <a:r>
                        <a:rPr lang="en-US" sz="1000" b="0" i="0" u="none" strike="noStrike" dirty="0">
                          <a:solidFill>
                            <a:schemeClr val="tx1"/>
                          </a:solidFill>
                          <a:effectLst/>
                          <a:latin typeface="+mn-lt"/>
                        </a:rPr>
                        <a:t>Menzo Wentink</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Channel Access</a:t>
                      </a:r>
                    </a:p>
                  </a:txBody>
                  <a:tcPr marL="9525" marR="9525" marT="9525"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9525" marR="9525" marT="9525" marB="0" anchor="ctr"/>
                </a:tc>
                <a:extLst>
                  <a:ext uri="{0D108BD9-81ED-4DB2-BD59-A6C34878D82A}">
                    <a16:rowId xmlns:a16="http://schemas.microsoft.com/office/drawing/2014/main" val="2028515828"/>
                  </a:ext>
                </a:extLst>
              </a:tr>
              <a:tr h="278505">
                <a:tc>
                  <a:txBody>
                    <a:bodyPr/>
                    <a:lstStyle/>
                    <a:p>
                      <a:pPr algn="ctr" rtl="0" fontAlgn="b"/>
                      <a:r>
                        <a:rPr lang="en-US" sz="1000" b="0" i="0" u="none" strike="noStrike" dirty="0">
                          <a:solidFill>
                            <a:srgbClr val="FF0000"/>
                          </a:solidFill>
                          <a:effectLst/>
                          <a:latin typeface="+mn-lt"/>
                          <a:hlinkClick r:id="rId8"/>
                        </a:rPr>
                        <a:t>24/0042</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 Thoughts on Flexible Control frames</a:t>
                      </a:r>
                    </a:p>
                  </a:txBody>
                  <a:tcPr marL="9525" marR="9525" marT="9525" marB="0" anchor="b"/>
                </a:tc>
                <a:tc>
                  <a:txBody>
                    <a:bodyPr/>
                    <a:lstStyle/>
                    <a:p>
                      <a:pPr algn="ctr" rtl="0" fontAlgn="b"/>
                      <a:r>
                        <a:rPr lang="en-GB" sz="1000" kern="1200" dirty="0">
                          <a:solidFill>
                            <a:srgbClr val="000000"/>
                          </a:solidFill>
                          <a:effectLst/>
                          <a:latin typeface="+mn-lt"/>
                          <a:ea typeface="MS Gothic" panose="020B0609070205080204" pitchFamily="49" charset="-128"/>
                        </a:rPr>
                        <a:t>George Cherian</a:t>
                      </a:r>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Feedback</a:t>
                      </a:r>
                    </a:p>
                  </a:txBody>
                  <a:tcPr marL="9525" marR="9525" marT="9525"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9525" marR="9525" marT="9525" marB="0" anchor="ctr"/>
                </a:tc>
                <a:extLst>
                  <a:ext uri="{0D108BD9-81ED-4DB2-BD59-A6C34878D82A}">
                    <a16:rowId xmlns:a16="http://schemas.microsoft.com/office/drawing/2014/main" val="132966080"/>
                  </a:ext>
                </a:extLst>
              </a:tr>
              <a:tr h="278505">
                <a:tc>
                  <a:txBody>
                    <a:bodyPr/>
                    <a:lstStyle/>
                    <a:p>
                      <a:pPr algn="ctr" rtl="0" fontAlgn="b"/>
                      <a:r>
                        <a:rPr lang="en-US" sz="1000" b="0" i="0" u="none" strike="noStrike" dirty="0">
                          <a:solidFill>
                            <a:srgbClr val="FF0000"/>
                          </a:solidFill>
                          <a:effectLst/>
                          <a:latin typeface="+mn-lt"/>
                          <a:hlinkClick r:id="rId9"/>
                        </a:rPr>
                        <a:t>24/0050</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 Coordinated Spatial Reuse Types</a:t>
                      </a:r>
                    </a:p>
                  </a:txBody>
                  <a:tcPr marL="9525" marR="9525" marT="9525" marB="0" anchor="b"/>
                </a:tc>
                <a:tc>
                  <a:txBody>
                    <a:bodyPr/>
                    <a:lstStyle/>
                    <a:p>
                      <a:pPr algn="ctr" rtl="0" fontAlgn="b"/>
                      <a:r>
                        <a:rPr lang="en-US" sz="1000" b="0" i="0" u="none" strike="noStrike" dirty="0">
                          <a:solidFill>
                            <a:schemeClr val="tx1"/>
                          </a:solidFill>
                          <a:effectLst/>
                          <a:latin typeface="+mn-lt"/>
                        </a:rPr>
                        <a:t>Hassan Omar</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C-SR</a:t>
                      </a:r>
                    </a:p>
                  </a:txBody>
                  <a:tcPr marL="9525" marR="9525" marT="9525"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9525" marR="9525" marT="9525" marB="0" anchor="ctr"/>
                </a:tc>
                <a:extLst>
                  <a:ext uri="{0D108BD9-81ED-4DB2-BD59-A6C34878D82A}">
                    <a16:rowId xmlns:a16="http://schemas.microsoft.com/office/drawing/2014/main" val="2071257898"/>
                  </a:ext>
                </a:extLst>
              </a:tr>
              <a:tr h="278505">
                <a:tc>
                  <a:txBody>
                    <a:bodyPr/>
                    <a:lstStyle/>
                    <a:p>
                      <a:pPr algn="ctr" rtl="0" fontAlgn="b"/>
                      <a:r>
                        <a:rPr lang="en-US" sz="1000" b="0" i="0" u="none" strike="noStrike" dirty="0">
                          <a:solidFill>
                            <a:srgbClr val="FF0000"/>
                          </a:solidFill>
                          <a:effectLst/>
                          <a:latin typeface="+mn-lt"/>
                          <a:hlinkClick r:id="rId10"/>
                        </a:rPr>
                        <a:t>24/0052</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Seamless Roaming details</a:t>
                      </a:r>
                    </a:p>
                  </a:txBody>
                  <a:tcPr marL="9525" marR="9525" marT="9525" marB="0" anchor="b"/>
                </a:tc>
                <a:tc>
                  <a:txBody>
                    <a:bodyPr/>
                    <a:lstStyle/>
                    <a:p>
                      <a:pPr algn="ctr" rtl="0" fontAlgn="b"/>
                      <a:r>
                        <a:rPr lang="en-US" sz="1000" b="0" i="0" u="none" strike="noStrike" dirty="0">
                          <a:solidFill>
                            <a:schemeClr val="tx1"/>
                          </a:solidFill>
                          <a:effectLst/>
                          <a:latin typeface="+mn-lt"/>
                        </a:rPr>
                        <a:t>Duncan Ho </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Roaming</a:t>
                      </a:r>
                    </a:p>
                  </a:txBody>
                  <a:tcPr marL="9525" marR="9525" marT="9525"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mn-lt"/>
                          <a:ea typeface="Times New Roman" panose="02020603050405020304" pitchFamily="18" charset="0"/>
                        </a:rPr>
                        <a:t>MAC</a:t>
                      </a:r>
                    </a:p>
                  </a:txBody>
                  <a:tcPr marL="9525" marR="9525" marT="9525" marB="0" anchor="ctr"/>
                </a:tc>
                <a:extLst>
                  <a:ext uri="{0D108BD9-81ED-4DB2-BD59-A6C34878D82A}">
                    <a16:rowId xmlns:a16="http://schemas.microsoft.com/office/drawing/2014/main" val="3068364410"/>
                  </a:ext>
                </a:extLst>
              </a:tr>
              <a:tr h="278505">
                <a:tc>
                  <a:txBody>
                    <a:bodyPr/>
                    <a:lstStyle/>
                    <a:p>
                      <a:pPr algn="ctr" rtl="0" fontAlgn="b"/>
                      <a:r>
                        <a:rPr lang="en-US" sz="1000" b="0" i="0" u="none" strike="noStrike" dirty="0">
                          <a:solidFill>
                            <a:srgbClr val="FF0000"/>
                          </a:solidFill>
                          <a:effectLst/>
                          <a:latin typeface="+mn-lt"/>
                        </a:rPr>
                        <a:t>24/0073</a:t>
                      </a:r>
                    </a:p>
                  </a:txBody>
                  <a:tcPr marL="9525" marR="9525" marT="9525" marB="0" anchor="b"/>
                </a:tc>
                <a:tc>
                  <a:txBody>
                    <a:bodyPr/>
                    <a:lstStyle/>
                    <a:p>
                      <a:pPr algn="l" rtl="0" fontAlgn="b"/>
                      <a:r>
                        <a:rPr lang="en-US" sz="1000" b="0" i="0" u="none" strike="noStrike" dirty="0">
                          <a:solidFill>
                            <a:schemeClr val="tx1"/>
                          </a:solidFill>
                          <a:effectLst/>
                          <a:latin typeface="+mn-lt"/>
                        </a:rPr>
                        <a:t> Thoughts on proxy SCS</a:t>
                      </a:r>
                    </a:p>
                  </a:txBody>
                  <a:tcPr marL="9525" marR="9525" marT="9525" marB="0" anchor="b"/>
                </a:tc>
                <a:tc>
                  <a:txBody>
                    <a:bodyPr/>
                    <a:lstStyle/>
                    <a:p>
                      <a:pPr algn="ctr" rtl="0" fontAlgn="b"/>
                      <a:r>
                        <a:rPr lang="en-US" sz="1000" b="0" i="0" u="none" strike="noStrike" dirty="0">
                          <a:solidFill>
                            <a:schemeClr val="tx1"/>
                          </a:solidFill>
                          <a:effectLst/>
                          <a:latin typeface="+mn-lt"/>
                        </a:rPr>
                        <a:t>Guogang Huang</a:t>
                      </a:r>
                    </a:p>
                  </a:txBody>
                  <a:tcPr marL="9525" marR="9525" marT="9525" marB="0" anchor="b"/>
                </a:tc>
                <a:tc>
                  <a:txBody>
                    <a:bodyPr/>
                    <a:lstStyle/>
                    <a:p>
                      <a:pPr algn="ctr" rtl="0" fontAlgn="ct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QoS</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4035129637"/>
                  </a:ext>
                </a:extLst>
              </a:tr>
            </a:tbl>
          </a:graphicData>
        </a:graphic>
      </p:graphicFrame>
    </p:spTree>
    <p:extLst>
      <p:ext uri="{BB962C8B-B14F-4D97-AF65-F5344CB8AC3E}">
        <p14:creationId xmlns:p14="http://schemas.microsoft.com/office/powerpoint/2010/main" val="4205713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January IEEE 802 wireless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https://touchpoint.eventsair.com/2024-jan-ieee-802-wireless-interim-session</a:t>
            </a:r>
            <a:r>
              <a:rPr lang="en-US" sz="2000" dirty="0"/>
              <a:t> </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792811706"/>
              </p:ext>
            </p:extLst>
          </p:nvPr>
        </p:nvGraphicFramePr>
        <p:xfrm>
          <a:off x="851217" y="1587465"/>
          <a:ext cx="7736268" cy="3287181"/>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n-lt"/>
                        </a:rPr>
                        <a:t>DCN</a:t>
                      </a:r>
                    </a:p>
                  </a:txBody>
                  <a:tcPr/>
                </a:tc>
                <a:tc>
                  <a:txBody>
                    <a:bodyPr/>
                    <a:lstStyle/>
                    <a:p>
                      <a:pPr algn="ctr"/>
                      <a:r>
                        <a:rPr lang="en-US" sz="1000" dirty="0">
                          <a:solidFill>
                            <a:schemeClr val="tx1"/>
                          </a:solidFill>
                          <a:latin typeface="+mn-lt"/>
                        </a:rPr>
                        <a:t>Title</a:t>
                      </a:r>
                    </a:p>
                  </a:txBody>
                  <a:tcPr/>
                </a:tc>
                <a:tc>
                  <a:txBody>
                    <a:bodyPr/>
                    <a:lstStyle/>
                    <a:p>
                      <a:pPr algn="ctr"/>
                      <a:r>
                        <a:rPr lang="en-US" sz="1000" dirty="0">
                          <a:solidFill>
                            <a:schemeClr val="tx1"/>
                          </a:solidFill>
                          <a:latin typeface="+mn-lt"/>
                        </a:rPr>
                        <a:t>Author</a:t>
                      </a:r>
                    </a:p>
                  </a:txBody>
                  <a:tcPr/>
                </a:tc>
                <a:tc>
                  <a:txBody>
                    <a:bodyPr/>
                    <a:lstStyle/>
                    <a:p>
                      <a:pPr algn="ctr"/>
                      <a:r>
                        <a:rPr lang="en-US" sz="1000" dirty="0">
                          <a:solidFill>
                            <a:schemeClr val="tx1"/>
                          </a:solidFill>
                          <a:latin typeface="+mn-lt"/>
                        </a:rPr>
                        <a:t>Status</a:t>
                      </a:r>
                    </a:p>
                  </a:txBody>
                  <a:tcPr/>
                </a:tc>
                <a:tc>
                  <a:txBody>
                    <a:bodyPr/>
                    <a:lstStyle/>
                    <a:p>
                      <a:pPr algn="ctr"/>
                      <a:r>
                        <a:rPr lang="en-US" sz="1000" dirty="0">
                          <a:solidFill>
                            <a:schemeClr val="tx1"/>
                          </a:solidFill>
                          <a:latin typeface="+mn-lt"/>
                        </a:rPr>
                        <a:t>Topic</a:t>
                      </a:r>
                    </a:p>
                  </a:txBody>
                  <a:tcPr/>
                </a:tc>
                <a:tc>
                  <a:txBody>
                    <a:bodyPr/>
                    <a:lstStyle/>
                    <a:p>
                      <a:pPr algn="ctr"/>
                      <a:r>
                        <a:rPr lang="en-US" sz="1000" dirty="0">
                          <a:solidFill>
                            <a:schemeClr val="tx1"/>
                          </a:solidFill>
                          <a:latin typeface="+mn-lt"/>
                        </a:rPr>
                        <a:t>Session</a:t>
                      </a:r>
                    </a:p>
                  </a:txBody>
                  <a:tcPr/>
                </a:tc>
                <a:extLst>
                  <a:ext uri="{0D108BD9-81ED-4DB2-BD59-A6C34878D82A}">
                    <a16:rowId xmlns:a16="http://schemas.microsoft.com/office/drawing/2014/main" val="10000"/>
                  </a:ext>
                </a:extLst>
              </a:tr>
              <a:tr h="278505">
                <a:tc>
                  <a:txBody>
                    <a:bodyPr/>
                    <a:lstStyle/>
                    <a:p>
                      <a:pPr algn="ctr" rtl="0" fontAlgn="b"/>
                      <a:r>
                        <a:rPr lang="en-US" sz="1000" b="0" i="0" u="none" strike="noStrike" dirty="0">
                          <a:solidFill>
                            <a:srgbClr val="FF0000"/>
                          </a:solidFill>
                          <a:effectLst/>
                          <a:latin typeface="+mn-lt"/>
                        </a:rPr>
                        <a:t>24/0074</a:t>
                      </a:r>
                    </a:p>
                  </a:txBody>
                  <a:tcPr marL="9525" marR="9525" marT="9525" marB="0" anchor="b"/>
                </a:tc>
                <a:tc>
                  <a:txBody>
                    <a:bodyPr/>
                    <a:lstStyle/>
                    <a:p>
                      <a:pPr algn="l" rtl="0" fontAlgn="b"/>
                      <a:r>
                        <a:rPr lang="en-US" sz="1000" b="0" i="0" u="none" strike="noStrike" dirty="0">
                          <a:solidFill>
                            <a:schemeClr val="tx1"/>
                          </a:solidFill>
                          <a:effectLst/>
                          <a:latin typeface="+mn-lt"/>
                        </a:rPr>
                        <a:t> Relay operation follow-up</a:t>
                      </a:r>
                    </a:p>
                  </a:txBody>
                  <a:tcPr marL="9525" marR="9525" marT="9525" marB="0" anchor="b"/>
                </a:tc>
                <a:tc>
                  <a:txBody>
                    <a:bodyPr/>
                    <a:lstStyle/>
                    <a:p>
                      <a:pPr algn="ctr" rtl="0" fontAlgn="b"/>
                      <a:r>
                        <a:rPr lang="en-US" sz="1000" b="0" i="0" u="none" strike="noStrike" dirty="0">
                          <a:solidFill>
                            <a:schemeClr val="tx1"/>
                          </a:solidFill>
                          <a:effectLst/>
                          <a:latin typeface="+mn-lt"/>
                        </a:rPr>
                        <a:t>Guogang Huang</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Relay</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1919138895"/>
                  </a:ext>
                </a:extLst>
              </a:tr>
              <a:tr h="278505">
                <a:tc>
                  <a:txBody>
                    <a:bodyPr/>
                    <a:lstStyle/>
                    <a:p>
                      <a:pPr algn="ctr" rtl="0" fontAlgn="b"/>
                      <a:r>
                        <a:rPr lang="en-US" sz="1000" b="0" i="0" u="none" strike="noStrike" dirty="0">
                          <a:solidFill>
                            <a:srgbClr val="FF0000"/>
                          </a:solidFill>
                          <a:effectLst/>
                          <a:latin typeface="+mn-lt"/>
                        </a:rPr>
                        <a:t>24/0078</a:t>
                      </a:r>
                    </a:p>
                  </a:txBody>
                  <a:tcPr marL="9525" marR="9525" marT="9525" marB="0" anchor="b"/>
                </a:tc>
                <a:tc>
                  <a:txBody>
                    <a:bodyPr/>
                    <a:lstStyle/>
                    <a:p>
                      <a:pPr algn="l" rtl="0" fontAlgn="b"/>
                      <a:r>
                        <a:rPr lang="en-US" sz="1000" b="0" i="0" u="none" strike="noStrike" dirty="0">
                          <a:solidFill>
                            <a:schemeClr val="tx1"/>
                          </a:solidFill>
                          <a:effectLst/>
                          <a:latin typeface="+mn-lt"/>
                        </a:rPr>
                        <a:t> A </a:t>
                      </a:r>
                      <a:r>
                        <a:rPr lang="en-US" sz="1000" b="0" i="0" u="none" strike="noStrike" dirty="0" err="1">
                          <a:solidFill>
                            <a:schemeClr val="tx1"/>
                          </a:solidFill>
                          <a:effectLst/>
                          <a:latin typeface="+mn-lt"/>
                        </a:rPr>
                        <a:t>dRU</a:t>
                      </a:r>
                      <a:r>
                        <a:rPr lang="en-US" sz="1000" b="0" i="0" u="none" strike="noStrike" dirty="0">
                          <a:solidFill>
                            <a:schemeClr val="tx1"/>
                          </a:solidFill>
                          <a:effectLst/>
                          <a:latin typeface="+mn-lt"/>
                        </a:rPr>
                        <a:t> Design Approach for 20 MHz</a:t>
                      </a:r>
                    </a:p>
                  </a:txBody>
                  <a:tcPr marL="9525" marR="9525" marT="9525" marB="0" anchor="b"/>
                </a:tc>
                <a:tc>
                  <a:txBody>
                    <a:bodyPr/>
                    <a:lstStyle/>
                    <a:p>
                      <a:pPr algn="ctr" rtl="0" fontAlgn="b"/>
                      <a:r>
                        <a:rPr lang="en-US" sz="1000" b="0" i="0" u="none" strike="noStrike" dirty="0">
                          <a:solidFill>
                            <a:schemeClr val="tx1"/>
                          </a:solidFill>
                          <a:effectLst/>
                          <a:latin typeface="+mn-lt"/>
                        </a:rPr>
                        <a:t>Thomas Handte</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DRU</a:t>
                      </a:r>
                    </a:p>
                  </a:txBody>
                  <a:tcPr marL="9525" marR="9525" marT="9525" marB="0" anchor="ctr"/>
                </a:tc>
                <a:tc>
                  <a:txBody>
                    <a:bodyPr/>
                    <a:lstStyle/>
                    <a:p>
                      <a:pPr algn="ctr" rtl="0" fontAlgn="ctr"/>
                      <a:r>
                        <a:rPr lang="en-US" sz="1000" b="0" i="0" u="none" strike="noStrike" dirty="0">
                          <a:solidFill>
                            <a:schemeClr val="tx1"/>
                          </a:solidFill>
                          <a:effectLst/>
                          <a:latin typeface="+mn-lt"/>
                        </a:rPr>
                        <a:t>PHY</a:t>
                      </a:r>
                    </a:p>
                  </a:txBody>
                  <a:tcPr marL="9525" marR="9525" marT="9525" marB="0" anchor="ctr"/>
                </a:tc>
                <a:extLst>
                  <a:ext uri="{0D108BD9-81ED-4DB2-BD59-A6C34878D82A}">
                    <a16:rowId xmlns:a16="http://schemas.microsoft.com/office/drawing/2014/main" val="883746937"/>
                  </a:ext>
                </a:extLst>
              </a:tr>
              <a:tr h="304707">
                <a:tc>
                  <a:txBody>
                    <a:bodyPr/>
                    <a:lstStyle/>
                    <a:p>
                      <a:pPr algn="ctr" fontAlgn="b"/>
                      <a:r>
                        <a:rPr lang="en-US" sz="1000" b="0" i="0" u="none" strike="noStrike" dirty="0">
                          <a:solidFill>
                            <a:srgbClr val="FF0000"/>
                          </a:solidFill>
                          <a:effectLst/>
                          <a:latin typeface="+mn-lt"/>
                          <a:hlinkClick r:id="rId2"/>
                        </a:rPr>
                        <a:t>24/0083</a:t>
                      </a:r>
                      <a:endParaRPr lang="en-US" sz="1000" b="0" i="0" u="none" strike="noStrike" dirty="0">
                        <a:solidFill>
                          <a:srgbClr val="FF0000"/>
                        </a:solidFill>
                        <a:effectLst/>
                        <a:latin typeface="+mn-lt"/>
                      </a:endParaRPr>
                    </a:p>
                  </a:txBody>
                  <a:tcPr marL="9525" marR="9525" marT="9525" marB="0" anchor="b"/>
                </a:tc>
                <a:tc>
                  <a:txBody>
                    <a:bodyPr/>
                    <a:lstStyle/>
                    <a:p>
                      <a:pPr algn="l" fontAlgn="b"/>
                      <a:r>
                        <a:rPr lang="en-US" sz="1000" b="0" i="0" u="none" strike="noStrike" dirty="0">
                          <a:solidFill>
                            <a:schemeClr val="tx1"/>
                          </a:solidFill>
                          <a:effectLst/>
                          <a:latin typeface="+mn-lt"/>
                        </a:rPr>
                        <a:t>Smooth roaming follow up 2</a:t>
                      </a:r>
                    </a:p>
                  </a:txBody>
                  <a:tcPr marL="9525" marR="9525" marT="9525" marB="0" anchor="b"/>
                </a:tc>
                <a:tc>
                  <a:txBody>
                    <a:bodyPr/>
                    <a:lstStyle/>
                    <a:p>
                      <a:pPr algn="ctr" fontAlgn="b"/>
                      <a:r>
                        <a:rPr lang="en-US" sz="1000" b="0" i="0" u="none" strike="noStrike" dirty="0">
                          <a:solidFill>
                            <a:schemeClr val="tx1"/>
                          </a:solidFill>
                          <a:effectLst/>
                          <a:latin typeface="+mn-lt"/>
                        </a:rPr>
                        <a:t>Liwen Chu</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Roaming</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2423152215"/>
                  </a:ext>
                </a:extLst>
              </a:tr>
              <a:tr h="304707">
                <a:tc>
                  <a:txBody>
                    <a:bodyPr/>
                    <a:lstStyle/>
                    <a:p>
                      <a:pPr algn="ctr" fontAlgn="b"/>
                      <a:r>
                        <a:rPr lang="en-US" sz="1000" b="0" i="0" u="none" strike="noStrike" dirty="0">
                          <a:solidFill>
                            <a:srgbClr val="FF0000"/>
                          </a:solidFill>
                          <a:effectLst/>
                          <a:latin typeface="+mn-lt"/>
                          <a:hlinkClick r:id="rId3"/>
                        </a:rPr>
                        <a:t>24/0084</a:t>
                      </a:r>
                      <a:endParaRPr lang="en-US" sz="1000" b="0" i="0" u="none" strike="noStrike" dirty="0">
                        <a:solidFill>
                          <a:srgbClr val="FF0000"/>
                        </a:solidFill>
                        <a:effectLst/>
                        <a:latin typeface="+mn-lt"/>
                      </a:endParaRPr>
                    </a:p>
                  </a:txBody>
                  <a:tcPr marL="9525" marR="9525" marT="9525" marB="0" anchor="b"/>
                </a:tc>
                <a:tc>
                  <a:txBody>
                    <a:bodyPr/>
                    <a:lstStyle/>
                    <a:p>
                      <a:pPr algn="l" fontAlgn="b"/>
                      <a:r>
                        <a:rPr lang="en-US" sz="1000" b="0" i="0" u="none" strike="noStrike" dirty="0">
                          <a:solidFill>
                            <a:schemeClr val="tx1"/>
                          </a:solidFill>
                          <a:effectLst/>
                          <a:latin typeface="+mn-lt"/>
                        </a:rPr>
                        <a:t>Considerations on Multi-AP Operation - Follow Up</a:t>
                      </a:r>
                    </a:p>
                  </a:txBody>
                  <a:tcPr marL="9525" marR="9525" marT="9525" marB="0" anchor="b"/>
                </a:tc>
                <a:tc>
                  <a:txBody>
                    <a:bodyPr/>
                    <a:lstStyle/>
                    <a:p>
                      <a:pPr algn="ctr" fontAlgn="b"/>
                      <a:r>
                        <a:rPr lang="en-US" sz="1000" b="0" i="0" u="none" strike="noStrike" dirty="0">
                          <a:solidFill>
                            <a:schemeClr val="tx1"/>
                          </a:solidFill>
                          <a:effectLst/>
                          <a:latin typeface="+mn-lt"/>
                        </a:rPr>
                        <a:t>Jiayi Zhang</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mn-lt"/>
                          <a:ea typeface="MS Gothic"/>
                          <a:cs typeface="+mn-cs"/>
                        </a:rPr>
                        <a:t>Pending</a:t>
                      </a:r>
                      <a:endParaRPr lang="en-US" sz="1000" b="0" i="0" u="none" strike="noStrike" dirty="0">
                        <a:solidFill>
                          <a:schemeClr val="tx1"/>
                        </a:solidFill>
                        <a:effectLst/>
                        <a:latin typeface="+mn-lt"/>
                      </a:endParaRPr>
                    </a:p>
                  </a:txBody>
                  <a:tcPr marL="9525" marR="9525" marT="9525" marB="0" anchor="ctr"/>
                </a:tc>
                <a:tc>
                  <a:txBody>
                    <a:bodyPr/>
                    <a:lstStyle/>
                    <a:p>
                      <a:pPr algn="ctr" rtl="0" fontAlgn="ctr"/>
                      <a:r>
                        <a:rPr lang="en-US" sz="1000" b="0" i="0" u="none" strike="noStrike" dirty="0">
                          <a:solidFill>
                            <a:schemeClr val="tx1"/>
                          </a:solidFill>
                          <a:effectLst/>
                          <a:latin typeface="+mn-lt"/>
                        </a:rPr>
                        <a:t>MAP</a:t>
                      </a:r>
                    </a:p>
                  </a:txBody>
                  <a:tcPr marL="9525" marR="9525" marT="9525" marB="0" anchor="ctr"/>
                </a:tc>
                <a:tc>
                  <a:txBody>
                    <a:bodyPr/>
                    <a:lstStyle/>
                    <a:p>
                      <a:pPr algn="ctr" rtl="0" fontAlgn="ctr"/>
                      <a:r>
                        <a:rPr lang="en-US" sz="10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728537755"/>
                  </a:ext>
                </a:extLst>
              </a:tr>
              <a:tr h="304707">
                <a:tc>
                  <a:txBody>
                    <a:bodyPr/>
                    <a:lstStyle/>
                    <a:p>
                      <a:pPr algn="ctr" fontAlgn="b"/>
                      <a:r>
                        <a:rPr lang="en-US" sz="1000" b="0" i="0" u="none" strike="noStrike" dirty="0">
                          <a:solidFill>
                            <a:srgbClr val="FF0000"/>
                          </a:solidFill>
                          <a:effectLst/>
                          <a:latin typeface="+mn-lt"/>
                          <a:hlinkClick r:id="rId4"/>
                        </a:rPr>
                        <a:t>24/0086</a:t>
                      </a:r>
                      <a:endParaRPr lang="en-US" sz="1000" b="0" i="0" u="none" strike="noStrike" dirty="0">
                        <a:solidFill>
                          <a:srgbClr val="FF0000"/>
                        </a:solidFill>
                        <a:effectLst/>
                        <a:latin typeface="+mn-lt"/>
                      </a:endParaRPr>
                    </a:p>
                  </a:txBody>
                  <a:tcPr marL="9525" marR="9525" marT="9525" marB="0" anchor="b"/>
                </a:tc>
                <a:tc>
                  <a:txBody>
                    <a:bodyPr/>
                    <a:lstStyle/>
                    <a:p>
                      <a:pPr algn="l" fontAlgn="b"/>
                      <a:r>
                        <a:rPr lang="en-US" sz="1000" b="0" i="0" u="none" strike="noStrike" dirty="0">
                          <a:solidFill>
                            <a:schemeClr val="tx1"/>
                          </a:solidFill>
                          <a:effectLst/>
                          <a:latin typeface="+mn-lt"/>
                        </a:rPr>
                        <a:t>Multi-AP Coordination for STA (Re)Association</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Jiayi Zhang</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MS Gothic"/>
                          <a:cs typeface="+mn-cs"/>
                        </a:rPr>
                        <a:t>Pending</a:t>
                      </a:r>
                      <a:endParaRPr lang="en-US" sz="1000" b="0" i="0" u="none" strike="noStrike" dirty="0">
                        <a:solidFill>
                          <a:schemeClr val="tx1"/>
                        </a:solidFill>
                        <a:effectLst/>
                        <a:latin typeface="+mn-lt"/>
                      </a:endParaRPr>
                    </a:p>
                  </a:txBody>
                  <a:tcPr marL="9525" marR="9525" marT="9525" marB="0" anchor="ctr"/>
                </a:tc>
                <a:tc>
                  <a:txBody>
                    <a:bodyPr/>
                    <a:lstStyle/>
                    <a:p>
                      <a:pPr algn="ctr" rtl="0" fontAlgn="ctr"/>
                      <a:r>
                        <a:rPr lang="en-US" sz="1000" b="0" i="0" u="none" strike="noStrike" dirty="0">
                          <a:solidFill>
                            <a:schemeClr val="tx1"/>
                          </a:solidFill>
                          <a:effectLst/>
                          <a:latin typeface="+mn-lt"/>
                        </a:rPr>
                        <a:t>MAP</a:t>
                      </a:r>
                    </a:p>
                  </a:txBody>
                  <a:tcPr marL="9525" marR="9525" marT="9525" marB="0" anchor="ctr"/>
                </a:tc>
                <a:tc>
                  <a:txBody>
                    <a:bodyPr/>
                    <a:lstStyle/>
                    <a:p>
                      <a:pPr algn="ctr" rtl="0" fontAlgn="ctr"/>
                      <a:r>
                        <a:rPr lang="en-US" sz="10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1446600898"/>
                  </a:ext>
                </a:extLst>
              </a:tr>
              <a:tr h="304707">
                <a:tc>
                  <a:txBody>
                    <a:bodyPr/>
                    <a:lstStyle/>
                    <a:p>
                      <a:pPr algn="ctr" fontAlgn="b"/>
                      <a:r>
                        <a:rPr lang="en-US" sz="1000" b="0" i="0" u="none" strike="noStrike" dirty="0">
                          <a:solidFill>
                            <a:srgbClr val="FF0000"/>
                          </a:solidFill>
                          <a:effectLst/>
                          <a:latin typeface="+mn-lt"/>
                          <a:hlinkClick r:id="rId5"/>
                        </a:rPr>
                        <a:t>24/0088</a:t>
                      </a:r>
                      <a:endParaRPr lang="en-US" sz="1000" b="0" i="0" u="none" strike="noStrike" dirty="0">
                        <a:solidFill>
                          <a:srgbClr val="FF0000"/>
                        </a:solidFill>
                        <a:effectLst/>
                        <a:latin typeface="+mn-lt"/>
                      </a:endParaRPr>
                    </a:p>
                  </a:txBody>
                  <a:tcPr marL="9525" marR="9525" marT="9525" marB="0" anchor="b"/>
                </a:tc>
                <a:tc>
                  <a:txBody>
                    <a:bodyPr/>
                    <a:lstStyle/>
                    <a:p>
                      <a:pPr algn="l" fontAlgn="b"/>
                      <a:r>
                        <a:rPr lang="en-US" sz="1000" b="0" i="0" u="none" strike="noStrike" dirty="0">
                          <a:solidFill>
                            <a:schemeClr val="tx1"/>
                          </a:solidFill>
                          <a:effectLst/>
                          <a:latin typeface="+mn-lt"/>
                        </a:rPr>
                        <a:t>Maximizing Channel Bandwidth In Dense AP Deployments</a:t>
                      </a:r>
                    </a:p>
                  </a:txBody>
                  <a:tcPr marL="9525" marR="9525" marT="9525" marB="0" anchor="b"/>
                </a:tc>
                <a:tc>
                  <a:txBody>
                    <a:bodyPr/>
                    <a:lstStyle/>
                    <a:p>
                      <a:pPr algn="ctr" fontAlgn="b"/>
                      <a:r>
                        <a:rPr lang="en-US" sz="1000" b="0" i="0" u="none" strike="noStrike" dirty="0">
                          <a:solidFill>
                            <a:schemeClr val="tx1"/>
                          </a:solidFill>
                          <a:effectLst/>
                          <a:latin typeface="+mn-lt"/>
                        </a:rPr>
                        <a:t>Malcolm Smith</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MS Gothic"/>
                          <a:cs typeface="+mn-cs"/>
                        </a:rPr>
                        <a:t>Pending</a:t>
                      </a:r>
                      <a:endParaRPr lang="en-US" sz="1000" b="0" i="0" u="none" strike="noStrike" dirty="0">
                        <a:solidFill>
                          <a:schemeClr val="tx1"/>
                        </a:solidFill>
                        <a:effectLst/>
                        <a:latin typeface="+mn-lt"/>
                      </a:endParaRPr>
                    </a:p>
                  </a:txBody>
                  <a:tcPr marL="9525" marR="9525" marT="9525" marB="0" anchor="ctr"/>
                </a:tc>
                <a:tc>
                  <a:txBody>
                    <a:bodyPr/>
                    <a:lstStyle/>
                    <a:p>
                      <a:pPr algn="ctr" rtl="0" fontAlgn="ctr"/>
                      <a:r>
                        <a:rPr lang="en-US" sz="1000" b="0" i="0" u="none" strike="noStrike" dirty="0">
                          <a:solidFill>
                            <a:schemeClr val="tx1"/>
                          </a:solidFill>
                          <a:effectLst/>
                          <a:latin typeface="+mn-lt"/>
                        </a:rPr>
                        <a:t>MAP</a:t>
                      </a:r>
                    </a:p>
                  </a:txBody>
                  <a:tcPr marL="9525" marR="9525" marT="9525" marB="0" anchor="ctr"/>
                </a:tc>
                <a:tc>
                  <a:txBody>
                    <a:bodyPr/>
                    <a:lstStyle/>
                    <a:p>
                      <a:pPr algn="ctr" rtl="0" fontAlgn="ctr"/>
                      <a:r>
                        <a:rPr lang="en-US" sz="10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634512535"/>
                  </a:ext>
                </a:extLst>
              </a:tr>
              <a:tr h="304707">
                <a:tc>
                  <a:txBody>
                    <a:bodyPr/>
                    <a:lstStyle/>
                    <a:p>
                      <a:pPr algn="ctr" fontAlgn="b"/>
                      <a:r>
                        <a:rPr lang="en-US" sz="1000" b="0" i="0" u="none" strike="noStrike" dirty="0">
                          <a:solidFill>
                            <a:srgbClr val="FF0000"/>
                          </a:solidFill>
                          <a:effectLst/>
                          <a:latin typeface="+mn-lt"/>
                          <a:hlinkClick r:id="rId6"/>
                        </a:rPr>
                        <a:t>24/0090</a:t>
                      </a:r>
                      <a:endParaRPr lang="en-US" sz="1000" b="0" i="0" u="none" strike="noStrike" dirty="0">
                        <a:solidFill>
                          <a:srgbClr val="FF0000"/>
                        </a:solidFill>
                        <a:effectLst/>
                        <a:latin typeface="+mn-lt"/>
                      </a:endParaRPr>
                    </a:p>
                  </a:txBody>
                  <a:tcPr marL="9525" marR="9525" marT="9525" marB="0" anchor="b"/>
                </a:tc>
                <a:tc>
                  <a:txBody>
                    <a:bodyPr/>
                    <a:lstStyle/>
                    <a:p>
                      <a:pPr algn="l" fontAlgn="b"/>
                      <a:r>
                        <a:rPr lang="en-US" sz="1000" b="0" i="0" u="none" strike="noStrike" dirty="0">
                          <a:solidFill>
                            <a:schemeClr val="tx1"/>
                          </a:solidFill>
                          <a:effectLst/>
                          <a:latin typeface="+mn-lt"/>
                        </a:rPr>
                        <a:t>Protected Low Latency Communications for MLO</a:t>
                      </a:r>
                    </a:p>
                  </a:txBody>
                  <a:tcPr marL="9525" marR="9525" marT="9525" marB="0" anchor="b"/>
                </a:tc>
                <a:tc>
                  <a:txBody>
                    <a:bodyPr/>
                    <a:lstStyle/>
                    <a:p>
                      <a:pPr algn="ctr" fontAlgn="b"/>
                      <a:r>
                        <a:rPr lang="en-US" sz="1000" b="0" i="0" u="none" strike="noStrike" dirty="0">
                          <a:solidFill>
                            <a:schemeClr val="tx1"/>
                          </a:solidFill>
                          <a:effectLst/>
                          <a:latin typeface="+mn-lt"/>
                        </a:rPr>
                        <a:t>Serhat Erkucuk</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mn-ea"/>
                          <a:cs typeface="+mn-cs"/>
                        </a:rPr>
                        <a:t>Pending</a:t>
                      </a:r>
                      <a:endParaRPr lang="en-US" sz="1000" b="0" i="0" u="none" strike="noStrike" dirty="0">
                        <a:solidFill>
                          <a:schemeClr val="tx1"/>
                        </a:solidFill>
                        <a:effectLst/>
                        <a:latin typeface="+mn-lt"/>
                      </a:endParaRPr>
                    </a:p>
                  </a:txBody>
                  <a:tcPr marL="9525" marR="9525" marT="9525" marB="0" anchor="ctr"/>
                </a:tc>
                <a:tc>
                  <a:txBody>
                    <a:bodyPr/>
                    <a:lstStyle/>
                    <a:p>
                      <a:pPr algn="ctr" rtl="0" fontAlgn="ctr"/>
                      <a:r>
                        <a:rPr lang="en-US" sz="1000" b="0" i="0" u="none" strike="noStrike" dirty="0">
                          <a:solidFill>
                            <a:schemeClr val="tx1"/>
                          </a:solidFill>
                          <a:effectLst/>
                          <a:latin typeface="+mn-lt"/>
                        </a:rPr>
                        <a:t>Channel Access</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4191282085"/>
                  </a:ext>
                </a:extLst>
              </a:tr>
              <a:tr h="304707">
                <a:tc>
                  <a:txBody>
                    <a:bodyPr/>
                    <a:lstStyle/>
                    <a:p>
                      <a:pPr algn="ctr" fontAlgn="b"/>
                      <a:r>
                        <a:rPr lang="en-US" sz="1000" b="0" i="0" u="none" strike="noStrike" dirty="0">
                          <a:solidFill>
                            <a:srgbClr val="FF0000"/>
                          </a:solidFill>
                          <a:effectLst/>
                          <a:latin typeface="+mn-lt"/>
                          <a:hlinkClick r:id="rId7"/>
                        </a:rPr>
                        <a:t>24/0091</a:t>
                      </a:r>
                      <a:endParaRPr lang="en-US" sz="1000" b="0" i="0" u="none" strike="noStrike" dirty="0">
                        <a:solidFill>
                          <a:srgbClr val="FF0000"/>
                        </a:solidFill>
                        <a:effectLst/>
                        <a:latin typeface="+mn-lt"/>
                      </a:endParaRPr>
                    </a:p>
                  </a:txBody>
                  <a:tcPr marL="9525" marR="9525" marT="9525" marB="0" anchor="b"/>
                </a:tc>
                <a:tc>
                  <a:txBody>
                    <a:bodyPr/>
                    <a:lstStyle/>
                    <a:p>
                      <a:pPr algn="l" fontAlgn="b"/>
                      <a:r>
                        <a:rPr lang="en-US" sz="1000" b="0" i="0" u="none" strike="noStrike" dirty="0">
                          <a:solidFill>
                            <a:schemeClr val="tx1"/>
                          </a:solidFill>
                          <a:effectLst/>
                          <a:latin typeface="+mn-lt"/>
                        </a:rPr>
                        <a:t>Enhanced Scheduling Method for Low Latency Traffic – Follow Up</a:t>
                      </a:r>
                    </a:p>
                  </a:txBody>
                  <a:tcPr marL="9525" marR="9525" marT="9525" marB="0" anchor="b"/>
                </a:tc>
                <a:tc>
                  <a:txBody>
                    <a:bodyPr/>
                    <a:lstStyle/>
                    <a:p>
                      <a:pPr algn="ctr" fontAlgn="b"/>
                      <a:r>
                        <a:rPr lang="en-US" sz="1000" b="0" i="0" u="none" strike="noStrike" dirty="0">
                          <a:solidFill>
                            <a:schemeClr val="tx1"/>
                          </a:solidFill>
                          <a:effectLst/>
                          <a:latin typeface="+mn-lt"/>
                        </a:rPr>
                        <a:t>Serhat Erkucuk</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mn-ea"/>
                          <a:cs typeface="+mn-cs"/>
                        </a:rPr>
                        <a:t>Pending</a:t>
                      </a:r>
                      <a:endParaRPr lang="en-US" sz="1000" b="0" i="0" u="none" strike="noStrike" dirty="0">
                        <a:solidFill>
                          <a:schemeClr val="tx1"/>
                        </a:solidFill>
                        <a:effectLst/>
                        <a:latin typeface="+mn-lt"/>
                      </a:endParaRPr>
                    </a:p>
                  </a:txBody>
                  <a:tcPr marL="9525" marR="9525" marT="9525" marB="0" anchor="ctr"/>
                </a:tc>
                <a:tc>
                  <a:txBody>
                    <a:bodyPr/>
                    <a:lstStyle/>
                    <a:p>
                      <a:pPr algn="ctr" rtl="0" fontAlgn="ctr"/>
                      <a:r>
                        <a:rPr lang="en-US" sz="1000" b="0" i="0" u="none" strike="noStrike" dirty="0">
                          <a:solidFill>
                            <a:schemeClr val="tx1"/>
                          </a:solidFill>
                          <a:effectLst/>
                          <a:latin typeface="+mn-lt"/>
                        </a:rPr>
                        <a:t>Preemption</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3101673983"/>
                  </a:ext>
                </a:extLst>
              </a:tr>
              <a:tr h="304707">
                <a:tc>
                  <a:txBody>
                    <a:bodyPr/>
                    <a:lstStyle/>
                    <a:p>
                      <a:pPr algn="ctr" fontAlgn="b"/>
                      <a:r>
                        <a:rPr lang="en-US" sz="1000" b="0" i="0" u="none" strike="noStrike" dirty="0">
                          <a:solidFill>
                            <a:srgbClr val="FF0000"/>
                          </a:solidFill>
                          <a:effectLst/>
                          <a:latin typeface="+mn-lt"/>
                          <a:hlinkClick r:id="rId8"/>
                        </a:rPr>
                        <a:t>24/0093</a:t>
                      </a:r>
                      <a:endParaRPr lang="en-US" sz="1000" b="0" i="0" u="none" strike="noStrike" dirty="0">
                        <a:solidFill>
                          <a:srgbClr val="FF0000"/>
                        </a:solidFill>
                        <a:effectLst/>
                        <a:latin typeface="+mn-lt"/>
                      </a:endParaRPr>
                    </a:p>
                  </a:txBody>
                  <a:tcPr marL="9525" marR="9525" marT="9525" marB="0" anchor="b"/>
                </a:tc>
                <a:tc>
                  <a:txBody>
                    <a:bodyPr/>
                    <a:lstStyle/>
                    <a:p>
                      <a:pPr algn="l" fontAlgn="b"/>
                      <a:r>
                        <a:rPr lang="en-US" sz="1000" b="0" i="0" u="none" strike="noStrike" dirty="0">
                          <a:solidFill>
                            <a:schemeClr val="tx1"/>
                          </a:solidFill>
                          <a:effectLst/>
                          <a:latin typeface="+mn-lt"/>
                        </a:rPr>
                        <a:t> C-TDMA NAV setting</a:t>
                      </a:r>
                    </a:p>
                  </a:txBody>
                  <a:tcPr marL="9525" marR="9525" marT="9525" marB="0" anchor="b"/>
                </a:tc>
                <a:tc>
                  <a:txBody>
                    <a:bodyPr/>
                    <a:lstStyle/>
                    <a:p>
                      <a:pPr algn="ctr" fontAlgn="b"/>
                      <a:r>
                        <a:rPr lang="en-US" sz="1000" b="0" i="0" u="none" strike="noStrike" dirty="0" err="1">
                          <a:solidFill>
                            <a:schemeClr val="tx1"/>
                          </a:solidFill>
                          <a:effectLst/>
                          <a:latin typeface="+mn-lt"/>
                        </a:rPr>
                        <a:t>Dibakar</a:t>
                      </a:r>
                      <a:r>
                        <a:rPr lang="en-US" sz="1000" b="0" i="0" u="none" strike="noStrike" dirty="0">
                          <a:solidFill>
                            <a:schemeClr val="tx1"/>
                          </a:solidFill>
                          <a:effectLst/>
                          <a:latin typeface="+mn-lt"/>
                        </a:rPr>
                        <a:t> Das</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C-TDMA</a:t>
                      </a:r>
                    </a:p>
                  </a:txBody>
                  <a:tcPr marL="9525" marR="9525" marT="9525" marB="0" anchor="ctr"/>
                </a:tc>
                <a:tc>
                  <a:txBody>
                    <a:bodyPr/>
                    <a:lstStyle/>
                    <a:p>
                      <a:pPr algn="ctr" rtl="0" fontAlgn="ctr"/>
                      <a:r>
                        <a:rPr lang="en-US" sz="10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2376908768"/>
                  </a:ext>
                </a:extLst>
              </a:tr>
              <a:tr h="304707">
                <a:tc>
                  <a:txBody>
                    <a:bodyPr/>
                    <a:lstStyle/>
                    <a:p>
                      <a:pPr algn="ctr" rtl="0" fontAlgn="b"/>
                      <a:r>
                        <a:rPr lang="en-US" sz="1000" b="0" i="0" u="none" strike="noStrike" dirty="0">
                          <a:solidFill>
                            <a:srgbClr val="FF0000"/>
                          </a:solidFill>
                          <a:effectLst/>
                          <a:latin typeface="+mn-lt"/>
                          <a:hlinkClick r:id="rId9"/>
                        </a:rPr>
                        <a:t>24/0094</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Probe-before-Talk and Unsolicited Unavailability Announcement for Co-ex Management</a:t>
                      </a:r>
                    </a:p>
                  </a:txBody>
                  <a:tcPr marL="9525" marR="9525" marT="9525" marB="0" anchor="b"/>
                </a:tc>
                <a:tc>
                  <a:txBody>
                    <a:bodyPr/>
                    <a:lstStyle/>
                    <a:p>
                      <a:pPr algn="ctr" rtl="0" fontAlgn="b"/>
                      <a:r>
                        <a:rPr lang="en-US" sz="1000" b="0" i="0" u="none" strike="noStrike" dirty="0">
                          <a:solidFill>
                            <a:schemeClr val="tx1"/>
                          </a:solidFill>
                          <a:effectLst/>
                          <a:latin typeface="+mn-lt"/>
                        </a:rPr>
                        <a:t>Qi Wang</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err="1">
                          <a:solidFill>
                            <a:schemeClr val="tx1"/>
                          </a:solidFill>
                          <a:effectLst/>
                          <a:latin typeface="+mn-lt"/>
                        </a:rPr>
                        <a:t>Coex</a:t>
                      </a:r>
                      <a:endParaRPr lang="en-US" sz="1000" b="0" i="0" u="none" strike="noStrike" dirty="0">
                        <a:solidFill>
                          <a:schemeClr val="tx1"/>
                        </a:solidFill>
                        <a:effectLst/>
                        <a:latin typeface="+mn-lt"/>
                      </a:endParaRP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509992269"/>
                  </a:ext>
                </a:extLst>
              </a:tr>
            </a:tbl>
          </a:graphicData>
        </a:graphic>
      </p:graphicFrame>
    </p:spTree>
    <p:extLst>
      <p:ext uri="{BB962C8B-B14F-4D97-AF65-F5344CB8AC3E}">
        <p14:creationId xmlns:p14="http://schemas.microsoft.com/office/powerpoint/2010/main" val="20145211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224880195"/>
              </p:ext>
            </p:extLst>
          </p:nvPr>
        </p:nvGraphicFramePr>
        <p:xfrm>
          <a:off x="851217" y="1587465"/>
          <a:ext cx="7736268" cy="3156171"/>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b"/>
                      <a:r>
                        <a:rPr lang="en-US" sz="1000" b="0" i="0" u="none" strike="noStrike" dirty="0">
                          <a:solidFill>
                            <a:srgbClr val="FF0000"/>
                          </a:solidFill>
                          <a:effectLst/>
                          <a:latin typeface="+mn-lt"/>
                          <a:hlinkClick r:id="rId2"/>
                        </a:rPr>
                        <a:t>24/0095</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Efficient Coordinated Spatial Reuse Follow Up</a:t>
                      </a:r>
                    </a:p>
                  </a:txBody>
                  <a:tcPr marL="9525" marR="9525" marT="9525" marB="0" anchor="b"/>
                </a:tc>
                <a:tc>
                  <a:txBody>
                    <a:bodyPr/>
                    <a:lstStyle/>
                    <a:p>
                      <a:pPr algn="ctr" rtl="0" fontAlgn="b"/>
                      <a:r>
                        <a:rPr lang="en-US" sz="1000" b="0" i="0" u="none" strike="noStrike" dirty="0">
                          <a:solidFill>
                            <a:schemeClr val="tx1"/>
                          </a:solidFill>
                          <a:effectLst/>
                          <a:latin typeface="+mn-lt"/>
                        </a:rPr>
                        <a:t>Leonardo </a:t>
                      </a:r>
                      <a:r>
                        <a:rPr lang="en-US" sz="1000" b="0" i="0" u="none" strike="noStrike" dirty="0" err="1">
                          <a:solidFill>
                            <a:schemeClr val="tx1"/>
                          </a:solidFill>
                          <a:effectLst/>
                          <a:latin typeface="+mn-lt"/>
                        </a:rPr>
                        <a:t>Lanante</a:t>
                      </a:r>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C-SR</a:t>
                      </a:r>
                    </a:p>
                  </a:txBody>
                  <a:tcPr marL="9525" marR="9525" marT="9525" marB="0" anchor="ctr"/>
                </a:tc>
                <a:tc>
                  <a:txBody>
                    <a:bodyPr/>
                    <a:lstStyle/>
                    <a:p>
                      <a:pPr algn="ctr" rtl="0" fontAlgn="ctr"/>
                      <a:r>
                        <a:rPr lang="en-US" sz="10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132966080"/>
                  </a:ext>
                </a:extLst>
              </a:tr>
              <a:tr h="278505">
                <a:tc>
                  <a:txBody>
                    <a:bodyPr/>
                    <a:lstStyle/>
                    <a:p>
                      <a:pPr algn="ctr" rtl="0" fontAlgn="b"/>
                      <a:r>
                        <a:rPr lang="en-US" sz="1000" b="0" i="0" u="none" strike="noStrike" dirty="0">
                          <a:solidFill>
                            <a:srgbClr val="FF0000"/>
                          </a:solidFill>
                          <a:effectLst/>
                          <a:latin typeface="+mn-lt"/>
                        </a:rPr>
                        <a:t>24/0097</a:t>
                      </a:r>
                    </a:p>
                  </a:txBody>
                  <a:tcPr marL="9525" marR="9525" marT="9525" marB="0" anchor="b"/>
                </a:tc>
                <a:tc>
                  <a:txBody>
                    <a:bodyPr/>
                    <a:lstStyle/>
                    <a:p>
                      <a:pPr algn="l" rtl="0" fontAlgn="b"/>
                      <a:r>
                        <a:rPr lang="en-US" sz="1000" b="0" i="0" u="none" strike="noStrike" dirty="0">
                          <a:solidFill>
                            <a:schemeClr val="tx1"/>
                          </a:solidFill>
                          <a:effectLst/>
                          <a:latin typeface="+mn-lt"/>
                        </a:rPr>
                        <a:t>AP Power Management - Follow up</a:t>
                      </a:r>
                    </a:p>
                  </a:txBody>
                  <a:tcPr marL="9525" marR="9525" marT="9525" marB="0" anchor="b"/>
                </a:tc>
                <a:tc>
                  <a:txBody>
                    <a:bodyPr/>
                    <a:lstStyle/>
                    <a:p>
                      <a:pPr algn="ctr" rtl="0" fontAlgn="b"/>
                      <a:r>
                        <a:rPr lang="en-US" sz="1000" b="0" i="0" u="none" strike="noStrike" dirty="0" err="1">
                          <a:solidFill>
                            <a:schemeClr val="tx1"/>
                          </a:solidFill>
                          <a:effectLst/>
                          <a:latin typeface="+mn-lt"/>
                        </a:rPr>
                        <a:t>Yongsen</a:t>
                      </a:r>
                      <a:r>
                        <a:rPr lang="en-US" sz="1000" b="0" i="0" u="none" strike="noStrike" dirty="0">
                          <a:solidFill>
                            <a:schemeClr val="tx1"/>
                          </a:solidFill>
                          <a:effectLst/>
                          <a:latin typeface="+mn-lt"/>
                        </a:rPr>
                        <a:t> Ma</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Power Save</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2071257898"/>
                  </a:ext>
                </a:extLst>
              </a:tr>
              <a:tr h="304707">
                <a:tc>
                  <a:txBody>
                    <a:bodyPr/>
                    <a:lstStyle/>
                    <a:p>
                      <a:pPr algn="ctr" rtl="0" fontAlgn="b"/>
                      <a:r>
                        <a:rPr lang="en-US" sz="1000" b="0" i="0" u="none" strike="noStrike" dirty="0">
                          <a:solidFill>
                            <a:schemeClr val="tx1"/>
                          </a:solidFill>
                          <a:effectLst/>
                          <a:latin typeface="+mn-lt"/>
                          <a:hlinkClick r:id="rId3"/>
                        </a:rPr>
                        <a:t>24/0100</a:t>
                      </a:r>
                      <a:endParaRPr lang="en-US" sz="1000" b="0" i="0" u="none" strike="noStrike" dirty="0">
                        <a:solidFill>
                          <a:schemeClr val="tx1"/>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Vendor Specific PHY </a:t>
                      </a:r>
                      <a:r>
                        <a:rPr lang="en-US" sz="1000" b="0" i="0" u="none" strike="noStrike" dirty="0" err="1">
                          <a:solidFill>
                            <a:schemeClr val="tx1"/>
                          </a:solidFill>
                          <a:effectLst/>
                          <a:latin typeface="+mn-lt"/>
                        </a:rPr>
                        <a:t>Signalling</a:t>
                      </a:r>
                      <a:endParaRPr lang="en-US" sz="1000" b="0" i="0" u="none" strike="noStrike" dirty="0">
                        <a:solidFill>
                          <a:schemeClr val="tx1"/>
                        </a:solidFill>
                        <a:effectLst/>
                        <a:latin typeface="+mn-lt"/>
                      </a:endParaRPr>
                    </a:p>
                  </a:txBody>
                  <a:tcPr marL="9525" marR="9525" marT="9525" marB="0" anchor="b"/>
                </a:tc>
                <a:tc>
                  <a:txBody>
                    <a:bodyPr/>
                    <a:lstStyle/>
                    <a:p>
                      <a:pPr algn="ctr" rtl="0" fontAlgn="b"/>
                      <a:r>
                        <a:rPr lang="en-US" sz="1000" b="0" i="0" u="none" strike="noStrike" dirty="0">
                          <a:solidFill>
                            <a:schemeClr val="tx1"/>
                          </a:solidFill>
                          <a:effectLst/>
                          <a:latin typeface="+mn-lt"/>
                        </a:rPr>
                        <a:t>Brian Hart</a:t>
                      </a:r>
                    </a:p>
                  </a:txBody>
                  <a:tcPr marL="9525" marR="9525" marT="9525" marB="0" anchor="b"/>
                </a:tc>
                <a:tc>
                  <a:txBody>
                    <a:bodyPr/>
                    <a:lstStyle/>
                    <a:p>
                      <a:pPr algn="ctr" rtl="0" fontAlgn="ct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Preamble</a:t>
                      </a:r>
                    </a:p>
                  </a:txBody>
                  <a:tcPr marL="9525" marR="9525" marT="9525" marB="0" anchor="ctr"/>
                </a:tc>
                <a:tc>
                  <a:txBody>
                    <a:bodyPr/>
                    <a:lstStyle/>
                    <a:p>
                      <a:pPr algn="ctr" rtl="0" fontAlgn="ctr"/>
                      <a:r>
                        <a:rPr lang="en-US" sz="1000" b="0" i="0" u="none" strike="noStrike" dirty="0">
                          <a:solidFill>
                            <a:schemeClr val="tx1"/>
                          </a:solidFill>
                          <a:effectLst/>
                          <a:latin typeface="+mn-lt"/>
                        </a:rPr>
                        <a:t>PHY</a:t>
                      </a:r>
                    </a:p>
                  </a:txBody>
                  <a:tcPr marL="9525" marR="9525" marT="9525" marB="0" anchor="ctr"/>
                </a:tc>
                <a:extLst>
                  <a:ext uri="{0D108BD9-81ED-4DB2-BD59-A6C34878D82A}">
                    <a16:rowId xmlns:a16="http://schemas.microsoft.com/office/drawing/2014/main" val="2916324636"/>
                  </a:ext>
                </a:extLst>
              </a:tr>
              <a:tr h="278505">
                <a:tc>
                  <a:txBody>
                    <a:bodyPr/>
                    <a:lstStyle/>
                    <a:p>
                      <a:pPr algn="ctr" rtl="0" fontAlgn="b"/>
                      <a:r>
                        <a:rPr lang="en-US" sz="1000" b="0" i="0" u="none" strike="noStrike" dirty="0">
                          <a:solidFill>
                            <a:schemeClr val="tx1"/>
                          </a:solidFill>
                          <a:effectLst/>
                          <a:latin typeface="+mn-lt"/>
                          <a:hlinkClick r:id="rId4"/>
                        </a:rPr>
                        <a:t>24/0101</a:t>
                      </a:r>
                      <a:endParaRPr lang="en-US" sz="1000" b="0" i="0" u="none" strike="noStrike" dirty="0">
                        <a:solidFill>
                          <a:schemeClr val="tx1"/>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MLD Roaming</a:t>
                      </a:r>
                    </a:p>
                  </a:txBody>
                  <a:tcPr marL="9525" marR="9525" marT="9525" marB="0" anchor="b"/>
                </a:tc>
                <a:tc>
                  <a:txBody>
                    <a:bodyPr/>
                    <a:lstStyle/>
                    <a:p>
                      <a:pPr algn="ctr" rtl="0" fontAlgn="b"/>
                      <a:r>
                        <a:rPr lang="en-US" sz="1000" b="0" i="0" u="none" strike="noStrike" dirty="0">
                          <a:solidFill>
                            <a:schemeClr val="tx1"/>
                          </a:solidFill>
                          <a:effectLst/>
                          <a:latin typeface="+mn-lt"/>
                        </a:rPr>
                        <a:t>Gabor </a:t>
                      </a:r>
                      <a:r>
                        <a:rPr lang="en-US" sz="1000" b="0" i="0" u="none" strike="noStrike" dirty="0" err="1">
                          <a:solidFill>
                            <a:schemeClr val="tx1"/>
                          </a:solidFill>
                          <a:effectLst/>
                          <a:latin typeface="+mn-lt"/>
                        </a:rPr>
                        <a:t>Bajko</a:t>
                      </a:r>
                      <a:endParaRPr lang="en-US" sz="1000" b="0" i="0" u="none" strike="noStrike" dirty="0">
                        <a:solidFill>
                          <a:schemeClr val="tx1"/>
                        </a:solidFill>
                        <a:effectLst/>
                        <a:latin typeface="+mn-lt"/>
                      </a:endParaRPr>
                    </a:p>
                  </a:txBody>
                  <a:tcPr marL="9525" marR="9525" marT="9525" marB="0" anchor="b"/>
                </a:tc>
                <a:tc>
                  <a:txBody>
                    <a:bodyPr/>
                    <a:lstStyle/>
                    <a:p>
                      <a:pPr algn="ctr" rtl="0" fontAlgn="ct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Roaming</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900276103"/>
                  </a:ext>
                </a:extLst>
              </a:tr>
              <a:tr h="278505">
                <a:tc>
                  <a:txBody>
                    <a:bodyPr/>
                    <a:lstStyle/>
                    <a:p>
                      <a:pPr algn="ctr" rtl="0" fontAlgn="b"/>
                      <a:r>
                        <a:rPr lang="en-US" sz="1000" b="0" i="0" u="none" strike="noStrike" dirty="0">
                          <a:solidFill>
                            <a:srgbClr val="FF0000"/>
                          </a:solidFill>
                          <a:effectLst/>
                          <a:latin typeface="+mn-lt"/>
                          <a:hlinkClick r:id="rId5"/>
                        </a:rPr>
                        <a:t>24/0102</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Multi-AP Coordinated Puncturing</a:t>
                      </a:r>
                    </a:p>
                  </a:txBody>
                  <a:tcPr marL="9525" marR="9525" marT="9525" marB="0" anchor="b"/>
                </a:tc>
                <a:tc>
                  <a:txBody>
                    <a:bodyPr/>
                    <a:lstStyle/>
                    <a:p>
                      <a:pPr algn="ctr" rtl="0" fontAlgn="b"/>
                      <a:r>
                        <a:rPr lang="en-US" sz="1000" b="0" i="0" u="none" strike="noStrike" dirty="0">
                          <a:solidFill>
                            <a:schemeClr val="tx1"/>
                          </a:solidFill>
                          <a:effectLst/>
                          <a:latin typeface="+mn-lt"/>
                        </a:rPr>
                        <a:t>Shawn Kim</a:t>
                      </a:r>
                    </a:p>
                  </a:txBody>
                  <a:tcPr marL="9525" marR="9525" marT="9525" marB="0" anchor="b"/>
                </a:tc>
                <a:tc>
                  <a:txBody>
                    <a:bodyPr/>
                    <a:lstStyle/>
                    <a:p>
                      <a:pPr algn="ctr" rtl="0" fontAlgn="ct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MAP-CMA</a:t>
                      </a:r>
                    </a:p>
                  </a:txBody>
                  <a:tcPr marL="9525" marR="9525" marT="9525" marB="0" anchor="ctr"/>
                </a:tc>
                <a:tc>
                  <a:txBody>
                    <a:bodyPr/>
                    <a:lstStyle/>
                    <a:p>
                      <a:pPr algn="ctr" rtl="0" fontAlgn="ctr"/>
                      <a:r>
                        <a:rPr lang="en-US" sz="10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3788129126"/>
                  </a:ext>
                </a:extLst>
              </a:tr>
              <a:tr h="278505">
                <a:tc>
                  <a:txBody>
                    <a:bodyPr/>
                    <a:lstStyle/>
                    <a:p>
                      <a:pPr algn="ctr" rtl="0" fontAlgn="b"/>
                      <a:r>
                        <a:rPr lang="en-US" sz="1000" b="0" i="0" u="none" strike="noStrike" dirty="0">
                          <a:solidFill>
                            <a:srgbClr val="FF0000"/>
                          </a:solidFill>
                          <a:effectLst/>
                          <a:latin typeface="+mn-lt"/>
                          <a:hlinkClick r:id="rId6"/>
                        </a:rPr>
                        <a:t>24/0103</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TXOP level preemption for Low latency application in 802.11bn</a:t>
                      </a:r>
                    </a:p>
                  </a:txBody>
                  <a:tcPr marL="9525" marR="9525" marT="9525" marB="0" anchor="b"/>
                </a:tc>
                <a:tc>
                  <a:txBody>
                    <a:bodyPr/>
                    <a:lstStyle/>
                    <a:p>
                      <a:pPr algn="ctr" rtl="0" fontAlgn="b"/>
                      <a:r>
                        <a:rPr lang="en-US" sz="1000" b="0" i="0" u="none" strike="noStrike" dirty="0">
                          <a:solidFill>
                            <a:schemeClr val="tx1"/>
                          </a:solidFill>
                          <a:effectLst/>
                          <a:latin typeface="+mn-lt"/>
                        </a:rPr>
                        <a:t>Juan Fang</a:t>
                      </a:r>
                    </a:p>
                  </a:txBody>
                  <a:tcPr marL="9525" marR="9525" marT="9525" marB="0" anchor="b"/>
                </a:tc>
                <a:tc>
                  <a:txBody>
                    <a:bodyPr/>
                    <a:lstStyle/>
                    <a:p>
                      <a:pPr algn="ctr" rtl="0" fontAlgn="ct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Preemption</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1893520416"/>
                  </a:ext>
                </a:extLst>
              </a:tr>
              <a:tr h="278505">
                <a:tc>
                  <a:txBody>
                    <a:bodyPr/>
                    <a:lstStyle/>
                    <a:p>
                      <a:pPr algn="ctr" rtl="0" fontAlgn="b"/>
                      <a:r>
                        <a:rPr lang="en-US" sz="1000" b="0" i="0" u="none" strike="noStrike" dirty="0">
                          <a:solidFill>
                            <a:schemeClr val="tx1"/>
                          </a:solidFill>
                          <a:effectLst/>
                          <a:latin typeface="+mn-lt"/>
                          <a:hlinkClick r:id="rId7"/>
                        </a:rPr>
                        <a:t>24/106</a:t>
                      </a:r>
                      <a:endParaRPr lang="en-US" sz="1000" b="0" i="0" u="none" strike="noStrike" dirty="0">
                        <a:solidFill>
                          <a:schemeClr val="tx1"/>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Seamless Roaming Consideration</a:t>
                      </a:r>
                    </a:p>
                  </a:txBody>
                  <a:tcPr marL="9525" marR="9525" marT="9525" marB="0" anchor="b"/>
                </a:tc>
                <a:tc>
                  <a:txBody>
                    <a:bodyPr/>
                    <a:lstStyle/>
                    <a:p>
                      <a:pPr algn="ctr" rtl="0" fontAlgn="b"/>
                      <a:r>
                        <a:rPr lang="en-US" sz="1000" b="0" i="0" u="none" strike="noStrike" dirty="0">
                          <a:solidFill>
                            <a:schemeClr val="tx1"/>
                          </a:solidFill>
                          <a:effectLst/>
                          <a:latin typeface="+mn-lt"/>
                        </a:rPr>
                        <a:t>Hitoshi MORIOKA</a:t>
                      </a:r>
                    </a:p>
                  </a:txBody>
                  <a:tcPr marL="9525" marR="9525" marT="9525" marB="0" anchor="b"/>
                </a:tc>
                <a:tc>
                  <a:txBody>
                    <a:bodyPr/>
                    <a:lstStyle/>
                    <a:p>
                      <a:pPr algn="ctr" rtl="0" fontAlgn="ct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Roaming</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2225296442"/>
                  </a:ext>
                </a:extLst>
              </a:tr>
              <a:tr h="278505">
                <a:tc>
                  <a:txBody>
                    <a:bodyPr/>
                    <a:lstStyle/>
                    <a:p>
                      <a:pPr algn="ctr" rtl="0" fontAlgn="b"/>
                      <a:r>
                        <a:rPr lang="en-US" sz="1000" b="0" i="0" u="none" strike="noStrike" dirty="0">
                          <a:solidFill>
                            <a:srgbClr val="FF0000"/>
                          </a:solidFill>
                          <a:effectLst/>
                          <a:latin typeface="+mn-lt"/>
                          <a:hlinkClick r:id="rId8"/>
                        </a:rPr>
                        <a:t>24/0107</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PHY Layer Interference Mitigation for Improved Reliability</a:t>
                      </a:r>
                    </a:p>
                  </a:txBody>
                  <a:tcPr marL="9525" marR="9525" marT="9525" marB="0" anchor="b"/>
                </a:tc>
                <a:tc>
                  <a:txBody>
                    <a:bodyPr/>
                    <a:lstStyle/>
                    <a:p>
                      <a:pPr algn="ctr" rtl="0" fontAlgn="b"/>
                      <a:r>
                        <a:rPr lang="en-US" sz="1000" b="0" i="0" u="none" strike="noStrike" dirty="0">
                          <a:solidFill>
                            <a:schemeClr val="tx1"/>
                          </a:solidFill>
                          <a:effectLst/>
                          <a:latin typeface="+mn-lt"/>
                        </a:rPr>
                        <a:t>Shimi Shilo</a:t>
                      </a:r>
                    </a:p>
                  </a:txBody>
                  <a:tcPr marL="9525" marR="9525" marT="9525" marB="0" anchor="b"/>
                </a:tc>
                <a:tc>
                  <a:txBody>
                    <a:bodyPr/>
                    <a:lstStyle/>
                    <a:p>
                      <a:pPr algn="ctr" rtl="0" fontAlgn="ct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Reliability</a:t>
                      </a:r>
                    </a:p>
                  </a:txBody>
                  <a:tcPr marL="9525" marR="9525" marT="9525" marB="0" anchor="ctr"/>
                </a:tc>
                <a:tc>
                  <a:txBody>
                    <a:bodyPr/>
                    <a:lstStyle/>
                    <a:p>
                      <a:pPr algn="ctr" rtl="0" fontAlgn="ctr"/>
                      <a:r>
                        <a:rPr lang="en-US" sz="1000" b="0" i="0" u="none" strike="noStrike" dirty="0">
                          <a:solidFill>
                            <a:schemeClr val="tx1"/>
                          </a:solidFill>
                          <a:effectLst/>
                          <a:latin typeface="+mn-lt"/>
                        </a:rPr>
                        <a:t>PHY</a:t>
                      </a:r>
                    </a:p>
                  </a:txBody>
                  <a:tcPr marL="9525" marR="9525" marT="9525" marB="0" anchor="ctr"/>
                </a:tc>
                <a:extLst>
                  <a:ext uri="{0D108BD9-81ED-4DB2-BD59-A6C34878D82A}">
                    <a16:rowId xmlns:a16="http://schemas.microsoft.com/office/drawing/2014/main" val="2917868254"/>
                  </a:ext>
                </a:extLst>
              </a:tr>
              <a:tr h="278505">
                <a:tc>
                  <a:txBody>
                    <a:bodyPr/>
                    <a:lstStyle/>
                    <a:p>
                      <a:pPr algn="ctr" rtl="0" fontAlgn="b"/>
                      <a:r>
                        <a:rPr lang="en-US" sz="1000" b="0" i="0" u="none" strike="noStrike" dirty="0">
                          <a:solidFill>
                            <a:srgbClr val="FF0000"/>
                          </a:solidFill>
                          <a:effectLst/>
                          <a:latin typeface="+mn-lt"/>
                          <a:hlinkClick r:id="rId9"/>
                        </a:rPr>
                        <a:t>24/0108</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Triggered Beamforming in TGbn - Follow Up</a:t>
                      </a:r>
                    </a:p>
                  </a:txBody>
                  <a:tcPr marL="9525" marR="9525" marT="9525" marB="0" anchor="b"/>
                </a:tc>
                <a:tc>
                  <a:txBody>
                    <a:bodyPr/>
                    <a:lstStyle/>
                    <a:p>
                      <a:pPr algn="ctr" rtl="0" fontAlgn="b"/>
                      <a:r>
                        <a:rPr lang="en-US" sz="1000" b="0" i="0" u="none" strike="noStrike" dirty="0">
                          <a:solidFill>
                            <a:schemeClr val="tx1"/>
                          </a:solidFill>
                          <a:effectLst/>
                          <a:latin typeface="+mn-lt"/>
                        </a:rPr>
                        <a:t>Shimi Shilo</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Beamforming</a:t>
                      </a:r>
                    </a:p>
                  </a:txBody>
                  <a:tcPr marL="9525" marR="9525" marT="9525" marB="0" anchor="ctr"/>
                </a:tc>
                <a:tc>
                  <a:txBody>
                    <a:bodyPr/>
                    <a:lstStyle/>
                    <a:p>
                      <a:pPr algn="ctr" rtl="0" fontAlgn="ctr"/>
                      <a:r>
                        <a:rPr lang="en-US" sz="10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3684352251"/>
                  </a:ext>
                </a:extLst>
              </a:tr>
              <a:tr h="278505">
                <a:tc>
                  <a:txBody>
                    <a:bodyPr/>
                    <a:lstStyle/>
                    <a:p>
                      <a:pPr algn="ctr" rtl="0" fontAlgn="b"/>
                      <a:r>
                        <a:rPr lang="en-US" sz="1000" b="0" i="0" u="none" strike="noStrike" dirty="0">
                          <a:solidFill>
                            <a:srgbClr val="FF0000"/>
                          </a:solidFill>
                          <a:effectLst/>
                          <a:latin typeface="+mn-lt"/>
                          <a:hlinkClick r:id="rId10"/>
                        </a:rPr>
                        <a:t>24/0110</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Regarding MPDU Identification Issue in Cross Link Error Recovery</a:t>
                      </a:r>
                    </a:p>
                  </a:txBody>
                  <a:tcPr marL="9525" marR="9525" marT="9525" marB="0" anchor="b"/>
                </a:tc>
                <a:tc>
                  <a:txBody>
                    <a:bodyPr/>
                    <a:lstStyle/>
                    <a:p>
                      <a:pPr algn="ctr" rtl="0" fontAlgn="b"/>
                      <a:r>
                        <a:rPr lang="en-US" sz="1000" b="0" i="0" u="none" strike="noStrike" dirty="0">
                          <a:solidFill>
                            <a:schemeClr val="tx1"/>
                          </a:solidFill>
                          <a:effectLst/>
                          <a:latin typeface="+mn-lt"/>
                        </a:rPr>
                        <a:t>Juseong Moon</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Acknowledgment</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4042025671"/>
                  </a:ext>
                </a:extLst>
              </a:tr>
            </a:tbl>
          </a:graphicData>
        </a:graphic>
      </p:graphicFrame>
    </p:spTree>
    <p:extLst>
      <p:ext uri="{BB962C8B-B14F-4D97-AF65-F5344CB8AC3E}">
        <p14:creationId xmlns:p14="http://schemas.microsoft.com/office/powerpoint/2010/main" val="18231159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155126516"/>
              </p:ext>
            </p:extLst>
          </p:nvPr>
        </p:nvGraphicFramePr>
        <p:xfrm>
          <a:off x="851217" y="1587465"/>
          <a:ext cx="7736268" cy="318933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b"/>
                      <a:r>
                        <a:rPr lang="en-US" sz="1000" b="0" i="0" u="none" strike="noStrike" dirty="0">
                          <a:solidFill>
                            <a:srgbClr val="FF0000"/>
                          </a:solidFill>
                          <a:effectLst/>
                          <a:latin typeface="+mn-lt"/>
                          <a:hlinkClick r:id="rId2"/>
                        </a:rPr>
                        <a:t>24/0113</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Unequal Modulation in MIMO </a:t>
                      </a:r>
                      <a:r>
                        <a:rPr lang="en-US" sz="1000" b="0" i="0" u="none" strike="noStrike" dirty="0" err="1">
                          <a:solidFill>
                            <a:schemeClr val="tx1"/>
                          </a:solidFill>
                          <a:effectLst/>
                          <a:latin typeface="+mn-lt"/>
                        </a:rPr>
                        <a:t>TxBF</a:t>
                      </a:r>
                      <a:r>
                        <a:rPr lang="en-US" sz="1000" b="0" i="0" u="none" strike="noStrike" dirty="0">
                          <a:solidFill>
                            <a:schemeClr val="tx1"/>
                          </a:solidFill>
                          <a:effectLst/>
                          <a:latin typeface="+mn-lt"/>
                        </a:rPr>
                        <a:t> in 11bn</a:t>
                      </a:r>
                    </a:p>
                  </a:txBody>
                  <a:tcPr marL="9525" marR="9525" marT="9525" marB="0" anchor="b"/>
                </a:tc>
                <a:tc>
                  <a:txBody>
                    <a:bodyPr/>
                    <a:lstStyle/>
                    <a:p>
                      <a:pPr algn="ctr" rtl="0" fontAlgn="b"/>
                      <a:r>
                        <a:rPr lang="en-US" sz="1000" b="0" i="0" u="none" strike="noStrike" dirty="0">
                          <a:solidFill>
                            <a:schemeClr val="tx1"/>
                          </a:solidFill>
                          <a:effectLst/>
                          <a:latin typeface="+mn-lt"/>
                        </a:rPr>
                        <a:t>Alice Chen</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UEM</a:t>
                      </a:r>
                    </a:p>
                  </a:txBody>
                  <a:tcPr marL="9525" marR="9525" marT="9525" marB="0" anchor="ctr"/>
                </a:tc>
                <a:tc>
                  <a:txBody>
                    <a:bodyPr/>
                    <a:lstStyle/>
                    <a:p>
                      <a:pPr algn="ctr" rtl="0" fontAlgn="ctr"/>
                      <a:r>
                        <a:rPr lang="en-US" sz="1000" b="0" i="0" u="none" strike="noStrike" dirty="0">
                          <a:solidFill>
                            <a:schemeClr val="tx1"/>
                          </a:solidFill>
                          <a:effectLst/>
                          <a:latin typeface="+mn-lt"/>
                        </a:rPr>
                        <a:t>PHY</a:t>
                      </a:r>
                    </a:p>
                  </a:txBody>
                  <a:tcPr marL="9525" marR="9525" marT="9525" marB="0" anchor="ctr"/>
                </a:tc>
                <a:extLst>
                  <a:ext uri="{0D108BD9-81ED-4DB2-BD59-A6C34878D82A}">
                    <a16:rowId xmlns:a16="http://schemas.microsoft.com/office/drawing/2014/main" val="4256329496"/>
                  </a:ext>
                </a:extLst>
              </a:tr>
              <a:tr h="278505">
                <a:tc>
                  <a:txBody>
                    <a:bodyPr/>
                    <a:lstStyle/>
                    <a:p>
                      <a:pPr algn="ctr" rtl="0" fontAlgn="b"/>
                      <a:r>
                        <a:rPr lang="en-US" sz="1000" b="0" i="0" u="none" strike="noStrike" dirty="0">
                          <a:solidFill>
                            <a:srgbClr val="FF0000"/>
                          </a:solidFill>
                          <a:effectLst/>
                          <a:latin typeface="+mn-lt"/>
                          <a:hlinkClick r:id="rId3"/>
                        </a:rPr>
                        <a:t>24/0114</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Thoughts on Power Control for CSR</a:t>
                      </a:r>
                    </a:p>
                  </a:txBody>
                  <a:tcPr marL="9525" marR="9525" marT="9525" marB="0" anchor="b"/>
                </a:tc>
                <a:tc>
                  <a:txBody>
                    <a:bodyPr/>
                    <a:lstStyle/>
                    <a:p>
                      <a:pPr algn="ctr" rtl="0" fontAlgn="b"/>
                      <a:r>
                        <a:rPr lang="en-US" sz="1000" b="0" i="0" u="none" strike="noStrike" dirty="0">
                          <a:solidFill>
                            <a:schemeClr val="tx1"/>
                          </a:solidFill>
                          <a:effectLst/>
                          <a:latin typeface="+mn-lt"/>
                        </a:rPr>
                        <a:t>Wook Bong Lee</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C-SR</a:t>
                      </a:r>
                    </a:p>
                  </a:txBody>
                  <a:tcPr marL="9525" marR="9525" marT="9525" marB="0" anchor="ctr"/>
                </a:tc>
                <a:tc>
                  <a:txBody>
                    <a:bodyPr/>
                    <a:lstStyle/>
                    <a:p>
                      <a:pPr algn="ctr" rtl="0" fontAlgn="ctr"/>
                      <a:r>
                        <a:rPr lang="en-US" sz="10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1750027652"/>
                  </a:ext>
                </a:extLst>
              </a:tr>
              <a:tr h="278505">
                <a:tc>
                  <a:txBody>
                    <a:bodyPr/>
                    <a:lstStyle/>
                    <a:p>
                      <a:pPr algn="ctr" rtl="0" fontAlgn="b"/>
                      <a:r>
                        <a:rPr lang="en-US" sz="1000" b="0" i="0" u="none" strike="noStrike" dirty="0">
                          <a:solidFill>
                            <a:srgbClr val="FF0000"/>
                          </a:solidFill>
                          <a:effectLst/>
                          <a:latin typeface="+mn-lt"/>
                          <a:hlinkClick r:id="rId4"/>
                        </a:rPr>
                        <a:t>24/0117</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Improved Tx Beamforming with UEQM</a:t>
                      </a:r>
                    </a:p>
                  </a:txBody>
                  <a:tcPr marL="9525" marR="9525" marT="9525" marB="0" anchor="b"/>
                </a:tc>
                <a:tc>
                  <a:txBody>
                    <a:bodyPr/>
                    <a:lstStyle/>
                    <a:p>
                      <a:pPr algn="ctr" rtl="0" fontAlgn="b"/>
                      <a:r>
                        <a:rPr lang="en-US" sz="1000" b="0" i="0" u="none" strike="noStrike" dirty="0">
                          <a:solidFill>
                            <a:schemeClr val="tx1"/>
                          </a:solidFill>
                          <a:effectLst/>
                          <a:latin typeface="+mn-lt"/>
                        </a:rPr>
                        <a:t>Ron Porat</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UEM</a:t>
                      </a:r>
                    </a:p>
                  </a:txBody>
                  <a:tcPr marL="9525" marR="9525" marT="9525" marB="0" anchor="ctr"/>
                </a:tc>
                <a:tc>
                  <a:txBody>
                    <a:bodyPr/>
                    <a:lstStyle/>
                    <a:p>
                      <a:pPr algn="ctr" rtl="0" fontAlgn="ctr"/>
                      <a:r>
                        <a:rPr lang="en-US" sz="1000" b="0" i="0" u="none" strike="noStrike" dirty="0">
                          <a:solidFill>
                            <a:schemeClr val="tx1"/>
                          </a:solidFill>
                          <a:effectLst/>
                          <a:latin typeface="+mn-lt"/>
                        </a:rPr>
                        <a:t>PHY</a:t>
                      </a:r>
                    </a:p>
                  </a:txBody>
                  <a:tcPr marL="9525" marR="9525" marT="9525" marB="0" anchor="ctr"/>
                </a:tc>
                <a:extLst>
                  <a:ext uri="{0D108BD9-81ED-4DB2-BD59-A6C34878D82A}">
                    <a16:rowId xmlns:a16="http://schemas.microsoft.com/office/drawing/2014/main" val="611165792"/>
                  </a:ext>
                </a:extLst>
              </a:tr>
              <a:tr h="278505">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FF0000"/>
                          </a:solidFill>
                          <a:effectLst/>
                          <a:latin typeface="+mn-lt"/>
                          <a:hlinkClick r:id="rId5"/>
                        </a:rPr>
                        <a:t>24/0119</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Enhanced HCCA for Controlled UHR Scenarios</a:t>
                      </a:r>
                    </a:p>
                  </a:txBody>
                  <a:tcPr marL="9525" marR="9525" marT="9525" marB="0" anchor="b"/>
                </a:tc>
                <a:tc>
                  <a:txBody>
                    <a:bodyPr/>
                    <a:lstStyle/>
                    <a:p>
                      <a:pPr algn="ctr" rtl="0" fontAlgn="b"/>
                      <a:r>
                        <a:rPr lang="en-US" sz="1000" b="0" i="0" u="none" strike="noStrike" dirty="0">
                          <a:solidFill>
                            <a:schemeClr val="tx1"/>
                          </a:solidFill>
                          <a:effectLst/>
                          <a:latin typeface="+mn-lt"/>
                        </a:rPr>
                        <a:t>Salvatore </a:t>
                      </a:r>
                      <a:r>
                        <a:rPr lang="en-US" sz="1000" b="0" i="0" u="none" strike="noStrike" dirty="0" err="1">
                          <a:solidFill>
                            <a:schemeClr val="tx1"/>
                          </a:solidFill>
                          <a:effectLst/>
                          <a:latin typeface="+mn-lt"/>
                        </a:rPr>
                        <a:t>Talarico</a:t>
                      </a:r>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Channel Access</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1448127981"/>
                  </a:ext>
                </a:extLst>
              </a:tr>
              <a:tr h="278505">
                <a:tc>
                  <a:txBody>
                    <a:bodyPr/>
                    <a:lstStyle/>
                    <a:p>
                      <a:pPr algn="ctr" rtl="0" fontAlgn="b"/>
                      <a:r>
                        <a:rPr lang="en-US" sz="1000" b="0" i="0" u="none" strike="noStrike" dirty="0">
                          <a:solidFill>
                            <a:srgbClr val="FF0000"/>
                          </a:solidFill>
                          <a:effectLst/>
                          <a:latin typeface="+mn-lt"/>
                          <a:hlinkClick r:id="rId6"/>
                        </a:rPr>
                        <a:t>24/0150</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TXOP for Relay communication in 11bn</a:t>
                      </a:r>
                    </a:p>
                  </a:txBody>
                  <a:tcPr marL="9525" marR="9525" marT="9525" marB="0" anchor="b"/>
                </a:tc>
                <a:tc>
                  <a:txBody>
                    <a:bodyPr/>
                    <a:lstStyle/>
                    <a:p>
                      <a:pPr algn="ctr" rtl="0" fontAlgn="b"/>
                      <a:r>
                        <a:rPr lang="en-US" sz="1000" b="0" i="0" u="none" strike="noStrike" dirty="0">
                          <a:solidFill>
                            <a:schemeClr val="tx1"/>
                          </a:solidFill>
                          <a:effectLst/>
                          <a:latin typeface="+mn-lt"/>
                        </a:rPr>
                        <a:t>Dongguk Lim</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Relay</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b"/>
                      <a:endParaRPr lang="en-US" sz="1000" b="0" i="0" u="none" strike="noStrike" dirty="0">
                        <a:solidFill>
                          <a:srgbClr val="FF0000"/>
                        </a:solidFill>
                        <a:effectLst/>
                        <a:latin typeface="+mn-lt"/>
                      </a:endParaRPr>
                    </a:p>
                  </a:txBody>
                  <a:tcPr marL="9525" marR="9525" marT="9525" marB="0" anchor="b"/>
                </a:tc>
                <a:tc>
                  <a:txBody>
                    <a:bodyPr/>
                    <a:lstStyle/>
                    <a:p>
                      <a:pPr algn="l" fontAlgn="b"/>
                      <a:endParaRPr lang="en-US" sz="1000" b="0" i="0" u="none" strike="noStrike" dirty="0">
                        <a:solidFill>
                          <a:schemeClr val="tx1"/>
                        </a:solidFill>
                        <a:effectLst/>
                        <a:latin typeface="+mn-lt"/>
                      </a:endParaRPr>
                    </a:p>
                  </a:txBody>
                  <a:tcPr marL="9525" marR="9525" marT="9525" marB="0" anchor="b"/>
                </a:tc>
                <a:tc>
                  <a:txBody>
                    <a:bodyPr/>
                    <a:lstStyle/>
                    <a:p>
                      <a:pPr algn="ctr" fontAlgn="b"/>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423152215"/>
                  </a:ext>
                </a:extLst>
              </a:tr>
              <a:tr h="304707">
                <a:tc>
                  <a:txBody>
                    <a:bodyPr/>
                    <a:lstStyle/>
                    <a:p>
                      <a:pPr algn="ctr" fontAlgn="b"/>
                      <a:endParaRPr lang="en-US" sz="1000" b="0" i="0" u="none" strike="noStrike" dirty="0">
                        <a:solidFill>
                          <a:srgbClr val="FF0000"/>
                        </a:solidFill>
                        <a:effectLst/>
                        <a:latin typeface="+mn-lt"/>
                      </a:endParaRPr>
                    </a:p>
                  </a:txBody>
                  <a:tcPr marL="9525" marR="9525" marT="9525" marB="0" anchor="b"/>
                </a:tc>
                <a:tc>
                  <a:txBody>
                    <a:bodyPr/>
                    <a:lstStyle/>
                    <a:p>
                      <a:pPr algn="l" fontAlgn="b"/>
                      <a:endParaRPr lang="en-US" sz="1000" b="0" i="0" u="none" strike="noStrike" dirty="0">
                        <a:solidFill>
                          <a:schemeClr val="tx1"/>
                        </a:solidFill>
                        <a:effectLst/>
                        <a:latin typeface="+mn-lt"/>
                      </a:endParaRPr>
                    </a:p>
                  </a:txBody>
                  <a:tcPr marL="9525" marR="9525" marT="9525" marB="0" anchor="b"/>
                </a:tc>
                <a:tc>
                  <a:txBody>
                    <a:bodyPr/>
                    <a:lstStyle/>
                    <a:p>
                      <a:pPr algn="ctr" fontAlgn="b"/>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728537755"/>
                  </a:ext>
                </a:extLst>
              </a:tr>
              <a:tr h="304707">
                <a:tc>
                  <a:txBody>
                    <a:bodyPr/>
                    <a:lstStyle/>
                    <a:p>
                      <a:pPr algn="ctr" fontAlgn="b"/>
                      <a:endParaRPr lang="en-US" sz="1000" b="0" i="0" u="none" strike="noStrike" dirty="0">
                        <a:solidFill>
                          <a:srgbClr val="FF0000"/>
                        </a:solidFill>
                        <a:effectLst/>
                        <a:latin typeface="+mn-lt"/>
                      </a:endParaRPr>
                    </a:p>
                  </a:txBody>
                  <a:tcPr marL="9525" marR="9525" marT="9525" marB="0" anchor="b"/>
                </a:tc>
                <a:tc>
                  <a:txBody>
                    <a:bodyPr/>
                    <a:lstStyle/>
                    <a:p>
                      <a:pPr algn="l" fontAlgn="b"/>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446600898"/>
                  </a:ext>
                </a:extLst>
              </a:tr>
              <a:tr h="304707">
                <a:tc>
                  <a:txBody>
                    <a:bodyPr/>
                    <a:lstStyle/>
                    <a:p>
                      <a:pPr algn="ctr" fontAlgn="b"/>
                      <a:endParaRPr lang="en-US" sz="1000" b="0" i="0" u="none" strike="noStrike" dirty="0">
                        <a:solidFill>
                          <a:srgbClr val="FF0000"/>
                        </a:solidFill>
                        <a:effectLst/>
                        <a:latin typeface="+mn-lt"/>
                      </a:endParaRPr>
                    </a:p>
                  </a:txBody>
                  <a:tcPr marL="9525" marR="9525" marT="9525" marB="0" anchor="b"/>
                </a:tc>
                <a:tc>
                  <a:txBody>
                    <a:bodyPr/>
                    <a:lstStyle/>
                    <a:p>
                      <a:pPr algn="l" fontAlgn="b"/>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779529554"/>
                  </a:ext>
                </a:extLst>
              </a:tr>
              <a:tr h="304707">
                <a:tc>
                  <a:txBody>
                    <a:bodyPr/>
                    <a:lstStyle/>
                    <a:p>
                      <a:pPr algn="ctr" fontAlgn="b"/>
                      <a:endParaRPr lang="en-US" sz="1000" b="0" i="0" u="none" strike="noStrike" dirty="0">
                        <a:solidFill>
                          <a:srgbClr val="FF0000"/>
                        </a:solidFill>
                        <a:effectLst/>
                        <a:latin typeface="+mn-lt"/>
                      </a:endParaRPr>
                    </a:p>
                  </a:txBody>
                  <a:tcPr marL="9525" marR="9525" marT="9525" marB="0" anchor="b"/>
                </a:tc>
                <a:tc>
                  <a:txBody>
                    <a:bodyPr/>
                    <a:lstStyle/>
                    <a:p>
                      <a:pPr algn="l" fontAlgn="b"/>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88605471"/>
                  </a:ext>
                </a:extLst>
              </a:tr>
            </a:tbl>
          </a:graphicData>
        </a:graphic>
      </p:graphicFrame>
    </p:spTree>
    <p:extLst>
      <p:ext uri="{BB962C8B-B14F-4D97-AF65-F5344CB8AC3E}">
        <p14:creationId xmlns:p14="http://schemas.microsoft.com/office/powerpoint/2010/main" val="37465007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(Pending SPs) - 1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831201160"/>
              </p:ext>
            </p:extLst>
          </p:nvPr>
        </p:nvGraphicFramePr>
        <p:xfrm>
          <a:off x="851217" y="1587465"/>
          <a:ext cx="7736268" cy="3320001"/>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066802">
                  <a:extLst>
                    <a:ext uri="{9D8B030D-6E8A-4147-A177-3AD203B41FA5}">
                      <a16:colId xmlns:a16="http://schemas.microsoft.com/office/drawing/2014/main" val="20002"/>
                    </a:ext>
                  </a:extLst>
                </a:gridCol>
                <a:gridCol w="9906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1000" u="none" dirty="0">
                          <a:solidFill>
                            <a:schemeClr val="tx1"/>
                          </a:solidFill>
                          <a:effectLst/>
                          <a:latin typeface="+mn-lt"/>
                          <a:ea typeface="Times New Roman" panose="02020603050405020304" pitchFamily="18" charset="0"/>
                          <a:hlinkClick r:id="rId2"/>
                        </a:rPr>
                        <a:t>23/1871</a:t>
                      </a: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M-AP Coordinated Transmission framework</a:t>
                      </a: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Arik Klein</a:t>
                      </a:r>
                    </a:p>
                  </a:txBody>
                  <a:tcPr anchor="b"/>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Pending 2 SP</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a:solidFill>
                            <a:schemeClr val="tx1"/>
                          </a:solidFill>
                          <a:effectLst/>
                          <a:latin typeface="+mn-lt"/>
                          <a:ea typeface="MS Gothic" panose="020B0609070205080204" pitchFamily="49" charset="-128"/>
                        </a:rPr>
                        <a:t>MAP</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2372377046"/>
                  </a:ext>
                </a:extLst>
              </a:tr>
              <a:tr h="278505">
                <a:tc>
                  <a:txBody>
                    <a:bodyPr/>
                    <a:lstStyle/>
                    <a:p>
                      <a:pPr marL="0" marR="0" algn="ctr">
                        <a:spcBef>
                          <a:spcPts val="0"/>
                        </a:spcBef>
                        <a:spcAft>
                          <a:spcPts val="0"/>
                        </a:spcAft>
                      </a:pPr>
                      <a:r>
                        <a:rPr lang="en-GB" sz="1000" u="none" kern="1200" dirty="0">
                          <a:solidFill>
                            <a:schemeClr val="tx1"/>
                          </a:solidFill>
                          <a:effectLst/>
                          <a:latin typeface="+mn-lt"/>
                          <a:ea typeface="MS Gothic" panose="020B0609070205080204" pitchFamily="49" charset="-128"/>
                          <a:hlinkClick r:id="rId3"/>
                        </a:rPr>
                        <a:t>23/1888</a:t>
                      </a: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chemeClr val="tx1"/>
                          </a:solidFill>
                          <a:effectLst/>
                          <a:latin typeface="+mn-lt"/>
                          <a:ea typeface="MS Gothic" panose="020B0609070205080204" pitchFamily="49" charset="-128"/>
                        </a:rPr>
                        <a:t>MAC Header Protection - follow-up</a:t>
                      </a:r>
                      <a:endParaRPr lang="en-US" sz="100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chemeClr val="tx1"/>
                          </a:solidFill>
                          <a:effectLst/>
                          <a:latin typeface="+mn-lt"/>
                          <a:ea typeface="MS Gothic" panose="020B0609070205080204" pitchFamily="49" charset="-128"/>
                        </a:rPr>
                        <a:t>Abhishek Patil</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Pending 1 SP</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Header Security</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989680276"/>
                  </a:ext>
                </a:extLst>
              </a:tr>
              <a:tr h="278505">
                <a:tc>
                  <a:txBody>
                    <a:bodyPr/>
                    <a:lstStyle/>
                    <a:p>
                      <a:pPr marL="0" marR="0" algn="ctr">
                        <a:spcBef>
                          <a:spcPts val="0"/>
                        </a:spcBef>
                        <a:spcAft>
                          <a:spcPts val="0"/>
                        </a:spcAft>
                      </a:pPr>
                      <a:r>
                        <a:rPr lang="en-GB" sz="1000" u="none" kern="1200" dirty="0">
                          <a:solidFill>
                            <a:schemeClr val="tx1"/>
                          </a:solidFill>
                          <a:effectLst/>
                          <a:latin typeface="+mn-lt"/>
                          <a:ea typeface="MS Gothic" panose="020B0609070205080204" pitchFamily="49" charset="-128"/>
                          <a:hlinkClick r:id="rId4"/>
                        </a:rPr>
                        <a:t>23/1908</a:t>
                      </a: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chemeClr val="tx1"/>
                          </a:solidFill>
                          <a:effectLst/>
                          <a:latin typeface="+mn-lt"/>
                          <a:ea typeface="MS Gothic" panose="020B0609070205080204" pitchFamily="49" charset="-128"/>
                        </a:rPr>
                        <a:t>Seamless Roaming Procedure</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chemeClr val="tx1"/>
                          </a:solidFill>
                          <a:effectLst/>
                          <a:latin typeface="+mn-lt"/>
                          <a:ea typeface="MS Gothic" panose="020B0609070205080204" pitchFamily="49" charset="-128"/>
                        </a:rPr>
                        <a:t>Yelin Yoon</a:t>
                      </a: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Pending 1 SP</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Roaming</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3552950581"/>
                  </a:ext>
                </a:extLst>
              </a:tr>
              <a:tr h="278505">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hlinkClick r:id="rId5"/>
                        </a:rPr>
                        <a:t>23/1914</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chemeClr val="tx1"/>
                          </a:solidFill>
                          <a:effectLst/>
                          <a:latin typeface="+mn-lt"/>
                          <a:ea typeface="MS Gothic" panose="020B0609070205080204" pitchFamily="49" charset="-128"/>
                        </a:rPr>
                        <a:t>Enhanced Security Considerations in UHR</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err="1">
                          <a:solidFill>
                            <a:schemeClr val="tx1"/>
                          </a:solidFill>
                          <a:effectLst/>
                          <a:latin typeface="+mn-lt"/>
                          <a:ea typeface="MS Gothic" panose="020B0609070205080204" pitchFamily="49" charset="-128"/>
                        </a:rPr>
                        <a:t>SunHee</a:t>
                      </a:r>
                      <a:r>
                        <a:rPr lang="en-GB" sz="1000" kern="1200" dirty="0">
                          <a:solidFill>
                            <a:schemeClr val="tx1"/>
                          </a:solidFill>
                          <a:effectLst/>
                          <a:latin typeface="+mn-lt"/>
                          <a:ea typeface="MS Gothic" panose="020B0609070205080204" pitchFamily="49" charset="-128"/>
                        </a:rPr>
                        <a:t> Baek</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Pending 2 SP</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Control Security</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883746937"/>
                  </a:ext>
                </a:extLst>
              </a:tr>
              <a:tr h="304707">
                <a:tc>
                  <a:txBody>
                    <a:bodyPr/>
                    <a:lstStyle/>
                    <a:p>
                      <a:pPr marL="0" marR="0" algn="ctr">
                        <a:spcBef>
                          <a:spcPts val="0"/>
                        </a:spcBef>
                        <a:spcAft>
                          <a:spcPts val="0"/>
                        </a:spcAft>
                      </a:pPr>
                      <a:r>
                        <a:rPr lang="en-US" sz="1000" u="none" dirty="0">
                          <a:solidFill>
                            <a:schemeClr val="tx1"/>
                          </a:solidFill>
                          <a:effectLst/>
                          <a:latin typeface="+mn-lt"/>
                          <a:ea typeface="Times New Roman" panose="02020603050405020304" pitchFamily="18" charset="0"/>
                          <a:hlinkClick r:id="rId6"/>
                        </a:rPr>
                        <a:t>23/1917</a:t>
                      </a: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Coordinated Spatial Reuse</a:t>
                      </a: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Jinyoung Chun</a:t>
                      </a:r>
                    </a:p>
                  </a:txBody>
                  <a:tcPr anchor="b"/>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Pending 4 SP</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C-SR</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3152660429"/>
                  </a:ext>
                </a:extLst>
              </a:tr>
              <a:tr h="304707">
                <a:tc>
                  <a:txBody>
                    <a:bodyPr/>
                    <a:lstStyle/>
                    <a:p>
                      <a:pPr marL="0" marR="0" algn="ctr">
                        <a:spcBef>
                          <a:spcPts val="0"/>
                        </a:spcBef>
                        <a:spcAft>
                          <a:spcPts val="0"/>
                        </a:spcAft>
                      </a:pPr>
                      <a:r>
                        <a:rPr lang="en-GB" sz="1000" u="none" kern="1200" dirty="0">
                          <a:solidFill>
                            <a:schemeClr val="tx1"/>
                          </a:solidFill>
                          <a:effectLst/>
                          <a:latin typeface="+mn-lt"/>
                          <a:ea typeface="MS Gothic" panose="020B0609070205080204" pitchFamily="49" charset="-128"/>
                          <a:hlinkClick r:id="rId7"/>
                        </a:rPr>
                        <a:t>23/1953</a:t>
                      </a: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chemeClr val="tx1"/>
                          </a:solidFill>
                          <a:effectLst/>
                          <a:latin typeface="+mn-lt"/>
                          <a:ea typeface="MS Gothic" panose="020B0609070205080204" pitchFamily="49" charset="-128"/>
                        </a:rPr>
                        <a:t>Two Dimensional Resource Allocation</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chemeClr val="tx1"/>
                          </a:solidFill>
                          <a:effectLst/>
                          <a:latin typeface="+mn-lt"/>
                          <a:ea typeface="MS Gothic" panose="020B0609070205080204" pitchFamily="49" charset="-128"/>
                        </a:rPr>
                        <a:t>Srinivas Kandala</a:t>
                      </a: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u="none" kern="1200" dirty="0">
                          <a:solidFill>
                            <a:schemeClr val="tx1"/>
                          </a:solidFill>
                          <a:effectLst/>
                          <a:latin typeface="+mn-lt"/>
                          <a:ea typeface="MS Gothic" panose="020B0609070205080204" pitchFamily="49" charset="-128"/>
                        </a:rPr>
                        <a:t>Pending 1 SP</a:t>
                      </a:r>
                    </a:p>
                    <a:p>
                      <a:pPr marL="0" marR="0" algn="ctr">
                        <a:spcBef>
                          <a:spcPts val="0"/>
                        </a:spcBef>
                        <a:spcAft>
                          <a:spcPts val="0"/>
                        </a:spcAft>
                      </a:pPr>
                      <a:r>
                        <a:rPr lang="en-GB" sz="1000" u="none" kern="1200" dirty="0">
                          <a:solidFill>
                            <a:schemeClr val="tx1"/>
                          </a:solidFill>
                          <a:effectLst/>
                          <a:latin typeface="+mn-lt"/>
                          <a:ea typeface="MS Gothic" panose="020B0609070205080204" pitchFamily="49" charset="-128"/>
                        </a:rPr>
                        <a:t>(TBC)</a:t>
                      </a:r>
                      <a:endParaRPr lang="en-US" sz="1000" u="none" dirty="0">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Preemption</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Joint</a:t>
                      </a:r>
                      <a:endParaRPr lang="en-US" sz="1000" dirty="0">
                        <a:solidFill>
                          <a:schemeClr val="tx1"/>
                        </a:solidFill>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4192591871"/>
                  </a:ext>
                </a:extLst>
              </a:tr>
              <a:tr h="304707">
                <a:tc>
                  <a:txBody>
                    <a:bodyPr/>
                    <a:lstStyle/>
                    <a:p>
                      <a:pPr marL="0" marR="0" algn="ctr">
                        <a:spcBef>
                          <a:spcPts val="0"/>
                        </a:spcBef>
                        <a:spcAft>
                          <a:spcPts val="0"/>
                        </a:spcAft>
                      </a:pPr>
                      <a:r>
                        <a:rPr lang="en-GB" sz="1000" u="none" kern="1200" dirty="0">
                          <a:solidFill>
                            <a:schemeClr val="tx1"/>
                          </a:solidFill>
                          <a:effectLst/>
                          <a:latin typeface="+mn-lt"/>
                          <a:ea typeface="MS Gothic" panose="020B0609070205080204" pitchFamily="49" charset="-128"/>
                          <a:hlinkClick r:id="rId8"/>
                        </a:rPr>
                        <a:t>23/1954</a:t>
                      </a: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chemeClr val="tx1"/>
                          </a:solidFill>
                          <a:effectLst/>
                          <a:latin typeface="+mn-lt"/>
                          <a:ea typeface="MS Gothic" panose="020B0609070205080204" pitchFamily="49" charset="-128"/>
                        </a:rPr>
                        <a:t>Two Dimensional A-PPDU</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chemeClr val="tx1"/>
                          </a:solidFill>
                          <a:effectLst/>
                          <a:latin typeface="+mn-lt"/>
                          <a:ea typeface="MS Gothic" panose="020B0609070205080204" pitchFamily="49" charset="-128"/>
                        </a:rPr>
                        <a:t>Srini Kandala</a:t>
                      </a: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u="none" kern="1200" dirty="0">
                          <a:solidFill>
                            <a:schemeClr val="tx1"/>
                          </a:solidFill>
                          <a:effectLst/>
                          <a:latin typeface="+mn-lt"/>
                          <a:ea typeface="MS Gothic" panose="020B0609070205080204" pitchFamily="49" charset="-128"/>
                        </a:rPr>
                        <a:t>Pending 1 SP</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u="none" kern="1200" dirty="0">
                          <a:solidFill>
                            <a:schemeClr val="tx1"/>
                          </a:solidFill>
                          <a:effectLst/>
                          <a:latin typeface="+mn-lt"/>
                          <a:ea typeface="MS Gothic" panose="020B0609070205080204" pitchFamily="49" charset="-128"/>
                        </a:rPr>
                        <a:t>(TBC)</a:t>
                      </a:r>
                      <a:endParaRPr lang="en-US" sz="1000" u="none" dirty="0">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Preemption</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Joint</a:t>
                      </a:r>
                      <a:endParaRPr lang="en-US" sz="1000" dirty="0">
                        <a:solidFill>
                          <a:schemeClr val="tx1"/>
                        </a:solidFill>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2028515828"/>
                  </a:ext>
                </a:extLst>
              </a:tr>
              <a:tr h="278505">
                <a:tc>
                  <a:txBody>
                    <a:bodyPr/>
                    <a:lstStyle/>
                    <a:p>
                      <a:pPr marL="0" marR="0" algn="ctr">
                        <a:spcBef>
                          <a:spcPts val="0"/>
                        </a:spcBef>
                        <a:spcAft>
                          <a:spcPts val="0"/>
                        </a:spcAft>
                      </a:pPr>
                      <a:r>
                        <a:rPr lang="en-GB" sz="1000" u="none" kern="1200" dirty="0">
                          <a:solidFill>
                            <a:schemeClr val="tx1"/>
                          </a:solidFill>
                          <a:effectLst/>
                          <a:latin typeface="+mn-lt"/>
                          <a:ea typeface="MS Gothic" panose="020B0609070205080204" pitchFamily="49" charset="-128"/>
                          <a:hlinkClick r:id="rId9"/>
                        </a:rPr>
                        <a:t>23/1836</a:t>
                      </a: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chemeClr val="tx1"/>
                          </a:solidFill>
                          <a:effectLst/>
                          <a:latin typeface="+mn-lt"/>
                          <a:ea typeface="MS Gothic" panose="020B0609070205080204" pitchFamily="49" charset="-128"/>
                        </a:rPr>
                        <a:t>MAP security consideration</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chemeClr val="tx1"/>
                          </a:solidFill>
                          <a:effectLst/>
                          <a:latin typeface="+mn-lt"/>
                          <a:ea typeface="MS Gothic" panose="020B0609070205080204" pitchFamily="49" charset="-128"/>
                        </a:rPr>
                        <a:t>Jay Yang</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Pending 1 SP</a:t>
                      </a: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MAP-Security</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Joint</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78505">
                <a:tc>
                  <a:txBody>
                    <a:bodyPr/>
                    <a:lstStyle/>
                    <a:p>
                      <a:pPr marL="0" marR="0" algn="ctr">
                        <a:spcBef>
                          <a:spcPts val="0"/>
                        </a:spcBef>
                        <a:spcAft>
                          <a:spcPts val="0"/>
                        </a:spcAft>
                      </a:pPr>
                      <a:r>
                        <a:rPr lang="en-GB" sz="1000" u="none" kern="1200" dirty="0">
                          <a:solidFill>
                            <a:schemeClr val="tx1"/>
                          </a:solidFill>
                          <a:effectLst/>
                          <a:latin typeface="+mn-lt"/>
                          <a:ea typeface="MS Gothic" panose="020B0609070205080204" pitchFamily="49" charset="-128"/>
                          <a:hlinkClick r:id="rId10"/>
                        </a:rPr>
                        <a:t>23/1837</a:t>
                      </a: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chemeClr val="tx1"/>
                          </a:solidFill>
                          <a:effectLst/>
                          <a:latin typeface="+mn-lt"/>
                          <a:ea typeface="MS Gothic" panose="020B0609070205080204" pitchFamily="49" charset="-128"/>
                        </a:rPr>
                        <a:t>MAP group set-up operation discussion</a:t>
                      </a:r>
                      <a:endParaRPr lang="en-US" sz="100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chemeClr val="tx1"/>
                          </a:solidFill>
                          <a:effectLst/>
                          <a:latin typeface="+mn-lt"/>
                          <a:ea typeface="MS Gothic" panose="020B0609070205080204" pitchFamily="49" charset="-128"/>
                        </a:rPr>
                        <a:t>Jay Yang</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u="none" kern="1200" dirty="0">
                          <a:solidFill>
                            <a:schemeClr val="tx1"/>
                          </a:solidFill>
                          <a:effectLst/>
                          <a:latin typeface="+mn-lt"/>
                          <a:ea typeface="MS Gothic" panose="020B0609070205080204" pitchFamily="49" charset="-128"/>
                        </a:rPr>
                        <a:t>Pending 1 SP</a:t>
                      </a:r>
                      <a:endParaRPr lang="en-US" sz="1000" u="none"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MAP-Grouping</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Joint</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63738646"/>
                  </a:ext>
                </a:extLst>
              </a:tr>
              <a:tr h="278505">
                <a:tc>
                  <a:txBody>
                    <a:bodyPr/>
                    <a:lstStyle/>
                    <a:p>
                      <a:pPr marL="0" marR="0" algn="ctr">
                        <a:spcBef>
                          <a:spcPts val="0"/>
                        </a:spcBef>
                        <a:spcAft>
                          <a:spcPts val="0"/>
                        </a:spcAft>
                      </a:pPr>
                      <a:r>
                        <a:rPr lang="en-GB" sz="1000" u="none" kern="1200" dirty="0">
                          <a:solidFill>
                            <a:schemeClr val="tx1"/>
                          </a:solidFill>
                          <a:effectLst/>
                          <a:latin typeface="+mn-lt"/>
                          <a:ea typeface="MS Gothic" panose="020B0609070205080204" pitchFamily="49" charset="-128"/>
                          <a:hlinkClick r:id="rId11"/>
                        </a:rPr>
                        <a:t>23/2029</a:t>
                      </a: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chemeClr val="tx1"/>
                          </a:solidFill>
                          <a:effectLst/>
                          <a:latin typeface="+mn-lt"/>
                          <a:ea typeface="MS Gothic" panose="020B0609070205080204" pitchFamily="49" charset="-128"/>
                        </a:rPr>
                        <a:t>Overview of Enterprise Policy and Goals</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chemeClr val="tx1"/>
                          </a:solidFill>
                          <a:effectLst/>
                          <a:latin typeface="+mn-lt"/>
                          <a:ea typeface="MS Gothic" panose="020B0609070205080204" pitchFamily="49" charset="-128"/>
                        </a:rPr>
                        <a:t>Brian Hart</a:t>
                      </a:r>
                      <a:endParaRPr lang="en-US" sz="100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tx1"/>
                          </a:solidFill>
                          <a:effectLst/>
                          <a:latin typeface="+mn-lt"/>
                          <a:ea typeface="MS Gothic" panose="020B0609070205080204" pitchFamily="49" charset="-128"/>
                        </a:rPr>
                        <a:t>Pending 1 SP</a:t>
                      </a: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Use and Req.</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Joint</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bl>
          </a:graphicData>
        </a:graphic>
      </p:graphicFrame>
    </p:spTree>
    <p:extLst>
      <p:ext uri="{BB962C8B-B14F-4D97-AF65-F5344CB8AC3E}">
        <p14:creationId xmlns:p14="http://schemas.microsoft.com/office/powerpoint/2010/main" val="27321033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(Pending SPs) - 2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315295059"/>
              </p:ext>
            </p:extLst>
          </p:nvPr>
        </p:nvGraphicFramePr>
        <p:xfrm>
          <a:off x="851217" y="1587465"/>
          <a:ext cx="7736268" cy="176364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066802">
                  <a:extLst>
                    <a:ext uri="{9D8B030D-6E8A-4147-A177-3AD203B41FA5}">
                      <a16:colId xmlns:a16="http://schemas.microsoft.com/office/drawing/2014/main" val="20002"/>
                    </a:ext>
                  </a:extLst>
                </a:gridCol>
                <a:gridCol w="9906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304707">
                <a:tc>
                  <a:txBody>
                    <a:bodyPr/>
                    <a:lstStyle/>
                    <a:p>
                      <a:pPr algn="ctr" rtl="0" fontAlgn="b"/>
                      <a:r>
                        <a:rPr lang="en-US" sz="1000" b="0" i="0" u="none" strike="noStrike" dirty="0">
                          <a:solidFill>
                            <a:schemeClr val="tx1"/>
                          </a:solidFill>
                          <a:effectLst/>
                          <a:latin typeface="+mn-lt"/>
                          <a:hlinkClick r:id="rId2"/>
                        </a:rPr>
                        <a:t>23/2005</a:t>
                      </a:r>
                      <a:endParaRPr lang="en-US" sz="1000" b="0" i="0" u="none" strike="noStrike" dirty="0">
                        <a:solidFill>
                          <a:schemeClr val="tx1"/>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Non-primary channel access (NPCA)</a:t>
                      </a:r>
                    </a:p>
                  </a:txBody>
                  <a:tcPr marL="9525" marR="9525" marT="9525" marB="0" anchor="b"/>
                </a:tc>
                <a:tc>
                  <a:txBody>
                    <a:bodyPr/>
                    <a:lstStyle/>
                    <a:p>
                      <a:pPr algn="ctr" rtl="0" fontAlgn="b"/>
                      <a:r>
                        <a:rPr lang="en-US" sz="1000" b="0" i="0" u="none" strike="noStrike" dirty="0">
                          <a:solidFill>
                            <a:schemeClr val="tx1"/>
                          </a:solidFill>
                          <a:effectLst/>
                          <a:latin typeface="+mn-lt"/>
                        </a:rPr>
                        <a:t>Minyoung Park</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tx1"/>
                          </a:solidFill>
                          <a:effectLst/>
                          <a:latin typeface="+mn-lt"/>
                          <a:ea typeface="MS Gothic" panose="020B0609070205080204" pitchFamily="49" charset="-128"/>
                        </a:rPr>
                        <a:t>Pending 1 SP</a:t>
                      </a: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NPCA</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78505">
                <a:tc>
                  <a:txBody>
                    <a:bodyPr/>
                    <a:lstStyle/>
                    <a:p>
                      <a:pPr algn="ctr" rtl="0" fontAlgn="b"/>
                      <a:r>
                        <a:rPr lang="en-US" sz="1000" b="0" i="0" u="sng" strike="noStrike" dirty="0">
                          <a:solidFill>
                            <a:schemeClr val="tx1"/>
                          </a:solidFill>
                          <a:effectLst/>
                          <a:latin typeface="+mn-lt"/>
                          <a:hlinkClick r:id="rId3"/>
                        </a:rPr>
                        <a:t>23/1868</a:t>
                      </a:r>
                      <a:endParaRPr lang="en-US" sz="1000" b="0" i="0" u="sng" strike="noStrike" dirty="0">
                        <a:solidFill>
                          <a:schemeClr val="tx1"/>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Coordinated-Spatial-Reuse-Design</a:t>
                      </a:r>
                    </a:p>
                  </a:txBody>
                  <a:tcPr marL="9525" marR="9525" marT="9525" marB="0" anchor="b"/>
                </a:tc>
                <a:tc>
                  <a:txBody>
                    <a:bodyPr/>
                    <a:lstStyle/>
                    <a:p>
                      <a:pPr algn="ctr" rtl="0" fontAlgn="b"/>
                      <a:r>
                        <a:rPr lang="en-US" sz="1000" b="0" i="0" u="none" strike="noStrike" dirty="0">
                          <a:solidFill>
                            <a:schemeClr val="tx1"/>
                          </a:solidFill>
                          <a:effectLst/>
                          <a:latin typeface="+mn-lt"/>
                        </a:rPr>
                        <a:t>Jason Yuchen Guo </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tx1"/>
                          </a:solidFill>
                          <a:effectLst/>
                          <a:latin typeface="+mn-lt"/>
                          <a:ea typeface="MS Gothic" panose="020B0609070205080204" pitchFamily="49" charset="-128"/>
                        </a:rPr>
                        <a:t>Pending 1 SP</a:t>
                      </a: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C-SR</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78505">
                <a:tc>
                  <a:txBody>
                    <a:bodyPr/>
                    <a:lstStyle/>
                    <a:p>
                      <a:pPr algn="ctr" rtl="0" fontAlgn="b"/>
                      <a:r>
                        <a:rPr lang="en-US" sz="1000" b="0" i="0" u="sng" strike="noStrike" dirty="0">
                          <a:solidFill>
                            <a:schemeClr val="tx1"/>
                          </a:solidFill>
                          <a:effectLst/>
                          <a:latin typeface="+mn-lt"/>
                          <a:hlinkClick r:id="rId4"/>
                        </a:rPr>
                        <a:t>23/1980</a:t>
                      </a:r>
                      <a:endParaRPr lang="en-US" sz="1000" b="0" i="0" u="sng" strike="noStrike" dirty="0">
                        <a:solidFill>
                          <a:schemeClr val="tx1"/>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Coordinated AP-assisted Medium Synchronization Recovery - Follow Up</a:t>
                      </a:r>
                    </a:p>
                  </a:txBody>
                  <a:tcPr marL="9525" marR="9525" marT="9525" marB="0" anchor="b"/>
                </a:tc>
                <a:tc>
                  <a:txBody>
                    <a:bodyPr/>
                    <a:lstStyle/>
                    <a:p>
                      <a:pPr algn="ctr" rtl="0" fontAlgn="b"/>
                      <a:r>
                        <a:rPr lang="en-US" sz="1000" b="0" i="0" u="none" strike="noStrike" dirty="0">
                          <a:solidFill>
                            <a:schemeClr val="tx1"/>
                          </a:solidFill>
                          <a:effectLst/>
                          <a:latin typeface="+mn-lt"/>
                        </a:rPr>
                        <a:t>Jiayi Zhang</a:t>
                      </a:r>
                    </a:p>
                  </a:txBody>
                  <a:tcPr marL="9525" marR="9525" marT="9525" marB="0" anchor="b"/>
                </a:tc>
                <a:tc>
                  <a:txBody>
                    <a:bodyPr/>
                    <a:lstStyle/>
                    <a:p>
                      <a:pPr algn="ctr" rtl="0" fontAlgn="ctr"/>
                      <a:r>
                        <a:rPr lang="en-US" sz="1000" b="0" i="0" u="none" strike="noStrike" dirty="0">
                          <a:solidFill>
                            <a:schemeClr val="tx1"/>
                          </a:solidFill>
                          <a:effectLst/>
                          <a:latin typeface="+mn-lt"/>
                        </a:rPr>
                        <a:t>Pending 1 SP</a:t>
                      </a:r>
                    </a:p>
                  </a:txBody>
                  <a:tcPr marL="9525" marR="9525" marT="9525" marB="0" anchor="ctr"/>
                </a:tc>
                <a:tc>
                  <a:txBody>
                    <a:bodyPr/>
                    <a:lstStyle/>
                    <a:p>
                      <a:pPr algn="ctr" rtl="0" fontAlgn="ctr"/>
                      <a:r>
                        <a:rPr lang="en-US" sz="1000" b="0" i="0" u="none" strike="noStrike" dirty="0">
                          <a:solidFill>
                            <a:schemeClr val="tx1"/>
                          </a:solidFill>
                          <a:effectLst/>
                          <a:latin typeface="+mn-lt"/>
                        </a:rPr>
                        <a:t>MAP</a:t>
                      </a:r>
                    </a:p>
                  </a:txBody>
                  <a:tcPr marL="9525" marR="9525" marT="9525" marB="0" anchor="ctr"/>
                </a:tc>
                <a:tc>
                  <a:txBody>
                    <a:bodyPr/>
                    <a:lstStyle/>
                    <a:p>
                      <a:pPr algn="ctr" rtl="0" fontAlgn="ctr"/>
                      <a:r>
                        <a:rPr lang="en-US" sz="10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3788129126"/>
                  </a:ext>
                </a:extLst>
              </a:tr>
              <a:tr h="278505">
                <a:tc>
                  <a:txBody>
                    <a:bodyPr/>
                    <a:lstStyle/>
                    <a:p>
                      <a:pPr algn="ctr" rtl="0" fontAlgn="b"/>
                      <a:r>
                        <a:rPr lang="en-US" sz="1000" b="0" i="0" u="sng" strike="noStrike" dirty="0">
                          <a:solidFill>
                            <a:schemeClr val="tx1"/>
                          </a:solidFill>
                          <a:effectLst/>
                          <a:latin typeface="+mn-lt"/>
                          <a:hlinkClick r:id="rId5"/>
                        </a:rPr>
                        <a:t>23/1981</a:t>
                      </a:r>
                      <a:endParaRPr lang="en-US" sz="1000" b="0" i="0" u="sng" strike="noStrike" dirty="0">
                        <a:solidFill>
                          <a:schemeClr val="tx1"/>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Multi-Link based Multi-AP Coordination for Low-Latency Traffic - Follow Up</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Jiayi Zhang</a:t>
                      </a:r>
                    </a:p>
                  </a:txBody>
                  <a:tcPr marL="9525" marR="9525" marT="9525" marB="0" anchor="b"/>
                </a:tc>
                <a:tc>
                  <a:txBody>
                    <a:bodyPr/>
                    <a:lstStyle/>
                    <a:p>
                      <a:pPr algn="ctr" rtl="0" fontAlgn="ctr"/>
                      <a:r>
                        <a:rPr lang="en-US" sz="1000" b="0" i="0" u="none" strike="noStrike" dirty="0">
                          <a:solidFill>
                            <a:schemeClr val="tx1"/>
                          </a:solidFill>
                          <a:effectLst/>
                          <a:latin typeface="+mn-lt"/>
                        </a:rPr>
                        <a:t>Pending 1 SP</a:t>
                      </a:r>
                    </a:p>
                  </a:txBody>
                  <a:tcPr marL="9525" marR="9525" marT="9525" marB="0" anchor="ctr"/>
                </a:tc>
                <a:tc>
                  <a:txBody>
                    <a:bodyPr/>
                    <a:lstStyle/>
                    <a:p>
                      <a:pPr algn="ctr" rtl="0" fontAlgn="ctr"/>
                      <a:r>
                        <a:rPr lang="en-US" sz="1000" b="0" i="0" u="none" strike="noStrike" dirty="0">
                          <a:solidFill>
                            <a:schemeClr val="tx1"/>
                          </a:solidFill>
                          <a:effectLst/>
                          <a:latin typeface="+mn-lt"/>
                        </a:rPr>
                        <a:t>MAP</a:t>
                      </a:r>
                    </a:p>
                  </a:txBody>
                  <a:tcPr marL="9525" marR="9525" marT="9525" marB="0" anchor="ctr"/>
                </a:tc>
                <a:tc>
                  <a:txBody>
                    <a:bodyPr/>
                    <a:lstStyle/>
                    <a:p>
                      <a:pPr algn="ctr" rtl="0" fontAlgn="ctr"/>
                      <a:r>
                        <a:rPr lang="en-US" sz="10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2917868254"/>
                  </a:ext>
                </a:extLst>
              </a:tr>
              <a:tr h="278505">
                <a:tc>
                  <a:txBody>
                    <a:bodyPr/>
                    <a:lstStyle/>
                    <a:p>
                      <a:pPr algn="ctr" rtl="0" fontAlgn="b"/>
                      <a:endParaRPr lang="en-US" sz="1000" b="0" i="0" u="sng" strike="noStrike" dirty="0">
                        <a:solidFill>
                          <a:schemeClr val="tx1"/>
                        </a:solidFill>
                        <a:effectLst/>
                        <a:latin typeface="+mn-lt"/>
                      </a:endParaRPr>
                    </a:p>
                  </a:txBody>
                  <a:tcPr marL="9525" marR="9525" marT="9525" marB="0" anchor="b"/>
                </a:tc>
                <a:tc>
                  <a:txBody>
                    <a:bodyPr/>
                    <a:lstStyle/>
                    <a:p>
                      <a:pPr algn="l"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198813614"/>
                  </a:ext>
                </a:extLst>
              </a:tr>
            </a:tbl>
          </a:graphicData>
        </a:graphic>
      </p:graphicFrame>
    </p:spTree>
    <p:extLst>
      <p:ext uri="{BB962C8B-B14F-4D97-AF65-F5344CB8AC3E}">
        <p14:creationId xmlns:p14="http://schemas.microsoft.com/office/powerpoint/2010/main" val="8461084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US" altLang="en-US" sz="1800" dirty="0"/>
              <a:t>Summary from November 2023 meeting</a:t>
            </a:r>
          </a:p>
          <a:p>
            <a:pPr lvl="0">
              <a:lnSpc>
                <a:spcPct val="80000"/>
              </a:lnSpc>
              <a:buFont typeface="Arial" panose="020B0604020202020204" pitchFamily="34" charset="0"/>
              <a:buChar char="•"/>
            </a:pPr>
            <a:r>
              <a:rPr lang="en-US" altLang="en-US" sz="1800" dirty="0"/>
              <a:t>Approve TG minutes from November 2023</a:t>
            </a:r>
          </a:p>
          <a:p>
            <a:pPr>
              <a:lnSpc>
                <a:spcPct val="80000"/>
              </a:lnSpc>
              <a:buFont typeface="Arial" panose="020B0604020202020204" pitchFamily="34" charset="0"/>
              <a:buChar char="•"/>
            </a:pPr>
            <a:r>
              <a:rPr lang="en-US" altLang="en-US" sz="1800" dirty="0"/>
              <a:t>Final Call for ad-hoc chairs</a:t>
            </a:r>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p:txBody>
          <a:bodyPr/>
          <a:lstStyle/>
          <a:p>
            <a:r>
              <a:rPr lang="en-US" dirty="0"/>
              <a:t>Summary from November 2023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p:txBody>
          <a:bodyPr/>
          <a:lstStyle/>
          <a:p>
            <a:pPr>
              <a:buFont typeface="Arial" panose="020B0604020202020204" pitchFamily="34" charset="0"/>
              <a:buChar char="•"/>
            </a:pPr>
            <a:r>
              <a:rPr lang="en-US" dirty="0"/>
              <a:t>Since the November plenary </a:t>
            </a:r>
          </a:p>
          <a:p>
            <a:pPr marL="800100" lvl="1" indent="-342900">
              <a:buFont typeface="Arial" panose="020B0604020202020204" pitchFamily="34" charset="0"/>
              <a:buChar char="•"/>
            </a:pPr>
            <a:r>
              <a:rPr lang="en-US" dirty="0"/>
              <a:t>Held 7 teleconferences between November and December 2023</a:t>
            </a:r>
          </a:p>
          <a:p>
            <a:pPr marL="1200150" lvl="2" indent="-285750">
              <a:buFont typeface="Arial" panose="020B0604020202020204" pitchFamily="34" charset="0"/>
              <a:buChar char="•"/>
            </a:pPr>
            <a:r>
              <a:rPr lang="en-US" dirty="0"/>
              <a:t>During which the group discussed 33 technical submissions</a:t>
            </a:r>
          </a:p>
          <a:p>
            <a:pPr marL="1657350" lvl="3" indent="-285750">
              <a:buFont typeface="Arial" panose="020B0604020202020204" pitchFamily="34" charset="0"/>
              <a:buChar char="•"/>
            </a:pPr>
            <a:r>
              <a:rPr lang="en-US" dirty="0"/>
              <a:t>Coordinated SR, Use Cases and Requirements, </a:t>
            </a:r>
          </a:p>
          <a:p>
            <a:pPr marL="1657350" lvl="3" indent="-285750">
              <a:buFont typeface="Arial" panose="020B0604020202020204" pitchFamily="34" charset="0"/>
              <a:buChar char="•"/>
            </a:pPr>
            <a:r>
              <a:rPr lang="en-US" dirty="0"/>
              <a:t>Multi AP, Relay, TXOP sharing, etc.</a:t>
            </a:r>
          </a:p>
          <a:p>
            <a:pPr marL="800100" lvl="1" indent="-342900">
              <a:buFont typeface="Arial" panose="020B0604020202020204" pitchFamily="34" charset="0"/>
              <a:buChar char="•"/>
            </a:pPr>
            <a:r>
              <a:rPr lang="en-US" dirty="0"/>
              <a:t>Opened call for nominations for MAC/PHY Ad-hoc chairs</a:t>
            </a:r>
          </a:p>
          <a:p>
            <a:pPr>
              <a:buFont typeface="Arial" panose="020B0604020202020204" pitchFamily="34" charset="0"/>
              <a:buChar char="•"/>
            </a:pPr>
            <a:r>
              <a:rPr lang="en-US" dirty="0"/>
              <a:t>Targets for the January interim</a:t>
            </a:r>
          </a:p>
          <a:p>
            <a:pPr marL="800100" lvl="1" indent="-342900">
              <a:buFont typeface="Arial" panose="020B0604020202020204" pitchFamily="34" charset="0"/>
              <a:buChar char="•"/>
            </a:pPr>
            <a:r>
              <a:rPr lang="en-US" dirty="0"/>
              <a:t>MAC/PHY ad-hoc chairs’ elections</a:t>
            </a:r>
          </a:p>
          <a:p>
            <a:pPr marL="800100" lvl="1" indent="-342900">
              <a:buFont typeface="Arial" panose="020B0604020202020204" pitchFamily="34" charset="0"/>
              <a:buChar char="•"/>
            </a:pPr>
            <a:r>
              <a:rPr lang="en-US" dirty="0"/>
              <a:t>Presentation of technical submissions</a:t>
            </a:r>
          </a:p>
          <a:p>
            <a:pPr marL="1200150" lvl="2" indent="-285750">
              <a:buFont typeface="Arial" panose="020B0604020202020204" pitchFamily="34" charset="0"/>
              <a:buChar char="•"/>
            </a:pPr>
            <a:r>
              <a:rPr lang="en-US" dirty="0"/>
              <a:t>96 pending submissions as of EOY 2023</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lvl="1">
              <a:buFont typeface="Arial" panose="020B0604020202020204" pitchFamily="34" charset="0"/>
              <a:buChar char="•"/>
            </a:pPr>
            <a:r>
              <a:rPr lang="en-US" sz="1800" dirty="0">
                <a:solidFill>
                  <a:schemeClr val="tx1"/>
                </a:solidFill>
              </a:rPr>
              <a:t>November plenary: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https://mentor.ieee.org/802.11/dcn/23/11-23-2075-</a:t>
            </a:r>
            <a:r>
              <a:rPr lang="en-US" sz="1800" dirty="0">
                <a:solidFill>
                  <a:srgbClr val="FF0000"/>
                </a:solidFill>
                <a:hlinkClick r:id="rId2">
                  <a:extLst>
                    <a:ext uri="{A12FA001-AC4F-418D-AE19-62706E023703}">
                      <ahyp:hlinkClr xmlns:ahyp="http://schemas.microsoft.com/office/drawing/2018/hyperlinkcolor" val="tx"/>
                    </a:ext>
                  </a:extLst>
                </a:hlinkClick>
              </a:rPr>
              <a:t>02</a:t>
            </a:r>
            <a:r>
              <a:rPr lang="en-US" sz="1800" dirty="0">
                <a:solidFill>
                  <a:srgbClr val="6B9F25"/>
                </a:solidFill>
                <a:hlinkClick r:id="rId2">
                  <a:extLst>
                    <a:ext uri="{A12FA001-AC4F-418D-AE19-62706E023703}">
                      <ahyp:hlinkClr xmlns:ahyp="http://schemas.microsoft.com/office/drawing/2018/hyperlinkcolor" val="tx"/>
                    </a:ext>
                  </a:extLst>
                </a:hlinkClick>
              </a:rPr>
              <a:t>-00bn-tgbn-november-2023-meeting-minutes.docx</a:t>
            </a:r>
            <a:endParaRPr lang="en-US" sz="1800" dirty="0">
              <a:solidFill>
                <a:schemeClr val="tx1"/>
              </a:solidFill>
            </a:endParaRPr>
          </a:p>
          <a:p>
            <a:pPr lvl="1">
              <a:buFont typeface="Arial" panose="020B0604020202020204" pitchFamily="34" charset="0"/>
              <a:buChar char="•"/>
            </a:pPr>
            <a:r>
              <a:rPr lang="en-US" sz="1800" dirty="0">
                <a:solidFill>
                  <a:schemeClr val="tx1"/>
                </a:solidFill>
              </a:rPr>
              <a:t>Teleconferences Nov-Dec: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https://mentor.ieee.org/802.11/dcn/23/11-23-2204-</a:t>
            </a:r>
            <a:r>
              <a:rPr lang="en-US" sz="1800" dirty="0">
                <a:solidFill>
                  <a:srgbClr val="FF0000"/>
                </a:solidFill>
                <a:hlinkClick r:id="rId3">
                  <a:extLst>
                    <a:ext uri="{A12FA001-AC4F-418D-AE19-62706E023703}">
                      <ahyp:hlinkClr xmlns:ahyp="http://schemas.microsoft.com/office/drawing/2018/hyperlinkcolor" val="tx"/>
                    </a:ext>
                  </a:extLst>
                </a:hlinkClick>
              </a:rPr>
              <a:t>03</a:t>
            </a:r>
            <a:r>
              <a:rPr lang="en-US" sz="1800" dirty="0">
                <a:solidFill>
                  <a:srgbClr val="6B9F25"/>
                </a:solidFill>
                <a:hlinkClick r:id="rId3">
                  <a:extLst>
                    <a:ext uri="{A12FA001-AC4F-418D-AE19-62706E023703}">
                      <ahyp:hlinkClr xmlns:ahyp="http://schemas.microsoft.com/office/drawing/2018/hyperlinkcolor" val="tx"/>
                    </a:ext>
                  </a:extLst>
                </a:hlinkClick>
              </a:rPr>
              <a:t>-00bn-tgbn-november-december-2023-teleconference-minutes.docx</a:t>
            </a:r>
            <a:endParaRPr lang="en-US" sz="1800" dirty="0">
              <a:solidFill>
                <a:schemeClr val="tx1"/>
              </a:solidFill>
            </a:endParaRPr>
          </a:p>
          <a:p>
            <a:pPr marL="457200" lvl="1" indent="0"/>
            <a:endParaRPr lang="en-US" sz="1800" dirty="0"/>
          </a:p>
          <a:p>
            <a:r>
              <a:rPr lang="en-US" sz="1800" dirty="0"/>
              <a:t>Move: Yusuke </a:t>
            </a:r>
            <a:r>
              <a:rPr lang="en-US" sz="1800" dirty="0" err="1"/>
              <a:t>Asai</a:t>
            </a:r>
            <a:r>
              <a:rPr lang="en-US" sz="1800" dirty="0"/>
              <a:t>			Second: </a:t>
            </a:r>
            <a:r>
              <a:rPr lang="en-US" sz="1800" dirty="0" err="1"/>
              <a:t>Yanchun</a:t>
            </a:r>
            <a:r>
              <a:rPr lang="en-US" sz="1800" dirty="0"/>
              <a:t> Li</a:t>
            </a:r>
          </a:p>
          <a:p>
            <a:r>
              <a:rPr lang="en-US" sz="1800" dirty="0"/>
              <a:t>Discussion: None.</a:t>
            </a:r>
          </a:p>
          <a:p>
            <a:pPr marL="0" indent="0"/>
            <a:r>
              <a:rPr lang="en-US" sz="1800" dirty="0"/>
              <a:t>Result: </a:t>
            </a:r>
            <a:r>
              <a:rPr lang="en-US" sz="1800" dirty="0">
                <a:highlight>
                  <a:srgbClr val="00FF00"/>
                </a:highlight>
              </a:rPr>
              <a:t>Approved with unanimous consent.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99113863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ADC85-E89F-5B65-0CA2-A439946F2818}"/>
              </a:ext>
            </a:extLst>
          </p:cNvPr>
          <p:cNvSpPr>
            <a:spLocks noGrp="1"/>
          </p:cNvSpPr>
          <p:nvPr>
            <p:ph type="title"/>
          </p:nvPr>
        </p:nvSpPr>
        <p:spPr>
          <a:xfrm>
            <a:off x="685800" y="685800"/>
            <a:ext cx="7770813" cy="1065213"/>
          </a:xfrm>
        </p:spPr>
        <p:txBody>
          <a:bodyPr/>
          <a:lstStyle/>
          <a:p>
            <a:r>
              <a:rPr lang="en-US" dirty="0"/>
              <a:t>Final Call for TGbn ad-hoc chairs</a:t>
            </a:r>
          </a:p>
        </p:txBody>
      </p:sp>
      <p:sp>
        <p:nvSpPr>
          <p:cNvPr id="3" name="Content Placeholder 2">
            <a:extLst>
              <a:ext uri="{FF2B5EF4-FFF2-40B4-BE49-F238E27FC236}">
                <a16:creationId xmlns:a16="http://schemas.microsoft.com/office/drawing/2014/main" id="{09FACBBB-F323-999C-C847-ACC3CF5DD8C6}"/>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Final Call for TGbn ad-hoc chairs nominations</a:t>
            </a:r>
          </a:p>
          <a:p>
            <a:pPr marL="800100" lvl="1" indent="-342900">
              <a:buFont typeface="Arial" panose="020B0604020202020204" pitchFamily="34" charset="0"/>
              <a:buChar char="•"/>
            </a:pPr>
            <a:r>
              <a:rPr lang="en-US" b="1" dirty="0"/>
              <a:t>PHY ad-hoc chairs candidates</a:t>
            </a:r>
          </a:p>
          <a:p>
            <a:pPr marL="1200150" lvl="2" indent="-342900">
              <a:buFont typeface="Arial" panose="020B0604020202020204" pitchFamily="34" charset="0"/>
              <a:buChar char="•"/>
            </a:pPr>
            <a:r>
              <a:rPr lang="en-US" dirty="0"/>
              <a:t>Dongguk Lim, Sigurd Schelstraete, Tianyu Wu</a:t>
            </a:r>
          </a:p>
          <a:p>
            <a:pPr marL="800100" lvl="1" indent="-342900">
              <a:buFont typeface="Arial" panose="020B0604020202020204" pitchFamily="34" charset="0"/>
              <a:buChar char="•"/>
            </a:pPr>
            <a:r>
              <a:rPr lang="en-US" b="1" dirty="0"/>
              <a:t>MAC ad-hoc chairs candidates</a:t>
            </a:r>
          </a:p>
          <a:p>
            <a:pPr marL="1200150" lvl="2" indent="-342900">
              <a:buFont typeface="Arial" panose="020B0604020202020204" pitchFamily="34" charset="0"/>
              <a:buChar char="•"/>
            </a:pPr>
            <a:r>
              <a:rPr lang="en-US" dirty="0"/>
              <a:t>Xiaofei Wang, Srinivas Kandala, Jeongki Kim</a:t>
            </a:r>
          </a:p>
          <a:p>
            <a:pPr marL="400050">
              <a:buFont typeface="Arial" panose="020B0604020202020204" pitchFamily="34" charset="0"/>
              <a:buChar char="•"/>
            </a:pPr>
            <a:endParaRPr lang="en-US" dirty="0"/>
          </a:p>
          <a:p>
            <a:pPr marL="400050">
              <a:buFont typeface="Arial" panose="020B0604020202020204" pitchFamily="34" charset="0"/>
              <a:buChar char="•"/>
            </a:pPr>
            <a:r>
              <a:rPr lang="en-US" dirty="0"/>
              <a:t>Nomination window is closed.</a:t>
            </a:r>
          </a:p>
          <a:p>
            <a:pPr marL="1200150" lvl="2" indent="-285750">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D8063087-CD16-A696-4806-62D2F03B1C6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7B9A38CC-CEC3-ED0D-8969-A004F5709D4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687DD8A-3727-344A-FF12-9DB780057CBA}"/>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14043862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 Coordinated Medium Access</a:t>
            </a:r>
          </a:p>
        </p:txBody>
      </p:sp>
      <p:sp>
        <p:nvSpPr>
          <p:cNvPr id="11" name="Content Placeholder 10">
            <a:extLst>
              <a:ext uri="{FF2B5EF4-FFF2-40B4-BE49-F238E27FC236}">
                <a16:creationId xmlns:a16="http://schemas.microsoft.com/office/drawing/2014/main" id="{3F0830D3-DB20-4EBA-DF7C-EE156DB7215D}"/>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dirty="0">
                <a:solidFill>
                  <a:srgbClr val="00B050"/>
                </a:solidFill>
                <a:hlinkClick r:id="rId2">
                  <a:extLst>
                    <a:ext uri="{A12FA001-AC4F-418D-AE19-62706E023703}">
                      <ahyp:hlinkClr xmlns:ahyp="http://schemas.microsoft.com/office/drawing/2018/hyperlinkcolor" val="tx"/>
                    </a:ext>
                  </a:extLst>
                </a:hlinkClick>
              </a:rPr>
              <a:t>23/1887</a:t>
            </a:r>
            <a:r>
              <a:rPr lang="en-US" sz="1400" b="0" dirty="0">
                <a:solidFill>
                  <a:srgbClr val="00B050"/>
                </a:solidFill>
              </a:rPr>
              <a:t> Coordinated Medium Access for Multi-AP Deployments 	Giovanni </a:t>
            </a:r>
            <a:r>
              <a:rPr lang="en-US" sz="1400" b="0" dirty="0" err="1">
                <a:solidFill>
                  <a:srgbClr val="00B050"/>
                </a:solidFill>
              </a:rPr>
              <a:t>Chisci</a:t>
            </a:r>
            <a:endParaRPr lang="en-US" sz="1400" b="0" dirty="0">
              <a:solidFill>
                <a:srgbClr val="00B050"/>
              </a:solidFill>
            </a:endParaRPr>
          </a:p>
          <a:p>
            <a:pPr>
              <a:buFont typeface="Arial" panose="020B0604020202020204" pitchFamily="34" charset="0"/>
              <a:buChar char="•"/>
            </a:pPr>
            <a:r>
              <a:rPr lang="en-US" sz="1400" b="0" dirty="0">
                <a:solidFill>
                  <a:srgbClr val="00B050"/>
                </a:solidFill>
                <a:hlinkClick r:id="rId3">
                  <a:extLst>
                    <a:ext uri="{A12FA001-AC4F-418D-AE19-62706E023703}">
                      <ahyp:hlinkClr xmlns:ahyp="http://schemas.microsoft.com/office/drawing/2018/hyperlinkcolor" val="tx"/>
                    </a:ext>
                  </a:extLst>
                </a:hlinkClick>
              </a:rPr>
              <a:t>23/1973</a:t>
            </a:r>
            <a:r>
              <a:rPr lang="en-US" sz="1400" b="0" dirty="0">
                <a:solidFill>
                  <a:srgbClr val="00B050"/>
                </a:solidFill>
              </a:rPr>
              <a:t> Discussion on UHR enhanced channel access 			</a:t>
            </a:r>
            <a:r>
              <a:rPr lang="en-US" sz="1400" b="0" dirty="0" err="1">
                <a:solidFill>
                  <a:srgbClr val="00B050"/>
                </a:solidFill>
              </a:rPr>
              <a:t>Yanchun</a:t>
            </a:r>
            <a:r>
              <a:rPr lang="en-US" sz="1400" b="0" dirty="0">
                <a:solidFill>
                  <a:srgbClr val="00B050"/>
                </a:solidFill>
              </a:rPr>
              <a:t> Li</a:t>
            </a:r>
          </a:p>
          <a:p>
            <a:pPr>
              <a:buFont typeface="Arial" panose="020B0604020202020204" pitchFamily="34" charset="0"/>
              <a:buChar char="•"/>
            </a:pPr>
            <a:r>
              <a:rPr lang="en-US" sz="1400" b="0" dirty="0">
                <a:solidFill>
                  <a:srgbClr val="00B050"/>
                </a:solidFill>
                <a:hlinkClick r:id="rId4">
                  <a:extLst>
                    <a:ext uri="{A12FA001-AC4F-418D-AE19-62706E023703}">
                      <ahyp:hlinkClr xmlns:ahyp="http://schemas.microsoft.com/office/drawing/2018/hyperlinkcolor" val="tx"/>
                    </a:ext>
                  </a:extLst>
                </a:hlinkClick>
              </a:rPr>
              <a:t>23/2186</a:t>
            </a:r>
            <a:r>
              <a:rPr lang="en-US" sz="1400" b="0" dirty="0">
                <a:solidFill>
                  <a:srgbClr val="00B050"/>
                </a:solidFill>
              </a:rPr>
              <a:t>  MAP coordination for DFS channel 				Jay Yang</a:t>
            </a:r>
          </a:p>
          <a:p>
            <a:pPr>
              <a:buFont typeface="Arial" panose="020B0604020202020204" pitchFamily="34" charset="0"/>
              <a:buChar char="•"/>
            </a:pPr>
            <a:r>
              <a:rPr lang="en-US" sz="1400" b="0" i="0" u="sng" strike="noStrike" dirty="0">
                <a:solidFill>
                  <a:srgbClr val="00B050"/>
                </a:solidFill>
                <a:effectLst/>
                <a:hlinkClick r:id="rId5">
                  <a:extLst>
                    <a:ext uri="{A12FA001-AC4F-418D-AE19-62706E023703}">
                      <ahyp:hlinkClr xmlns:ahyp="http://schemas.microsoft.com/office/drawing/2018/hyperlinkcolor" val="tx"/>
                    </a:ext>
                  </a:extLst>
                </a:hlinkClick>
              </a:rPr>
              <a:t>23/1895</a:t>
            </a:r>
            <a:r>
              <a:rPr lang="en-US" sz="1400" dirty="0">
                <a:solidFill>
                  <a:srgbClr val="00B050"/>
                </a:solidFill>
              </a:rPr>
              <a:t> </a:t>
            </a:r>
            <a:r>
              <a:rPr lang="en-US" sz="1400" b="0" i="0" u="none" strike="noStrike" dirty="0">
                <a:solidFill>
                  <a:srgbClr val="00B050"/>
                </a:solidFill>
                <a:effectLst/>
              </a:rPr>
              <a:t>C-TDMA frame sequence</a:t>
            </a:r>
            <a:r>
              <a:rPr lang="en-US" sz="1400" dirty="0">
                <a:solidFill>
                  <a:srgbClr val="00B050"/>
                </a:solidFill>
              </a:rPr>
              <a:t> 						</a:t>
            </a:r>
            <a:r>
              <a:rPr lang="en-US" sz="1400" b="0" i="0" u="none" strike="noStrike" dirty="0">
                <a:solidFill>
                  <a:srgbClr val="00B050"/>
                </a:solidFill>
                <a:effectLst/>
              </a:rPr>
              <a:t>Abhishek Patil</a:t>
            </a:r>
            <a:endParaRPr lang="en-US" sz="1400" dirty="0">
              <a:solidFill>
                <a:srgbClr val="00B050"/>
              </a:solidFill>
            </a:endParaRPr>
          </a:p>
          <a:p>
            <a:pPr>
              <a:buFont typeface="Arial" panose="020B0604020202020204" pitchFamily="34" charset="0"/>
              <a:buChar char="•"/>
            </a:pPr>
            <a:r>
              <a:rPr lang="en-US" sz="1400" b="0" i="0" u="sng" strike="noStrike" dirty="0">
                <a:solidFill>
                  <a:schemeClr val="bg1">
                    <a:lumMod val="65000"/>
                  </a:schemeClr>
                </a:solidFill>
                <a:effectLst/>
                <a:hlinkClick r:id="rId6">
                  <a:extLst>
                    <a:ext uri="{A12FA001-AC4F-418D-AE19-62706E023703}">
                      <ahyp:hlinkClr xmlns:ahyp="http://schemas.microsoft.com/office/drawing/2018/hyperlinkcolor" val="tx"/>
                    </a:ext>
                  </a:extLst>
                </a:hlinkClick>
              </a:rPr>
              <a:t>23/1912</a:t>
            </a:r>
            <a:r>
              <a:rPr lang="en-US" sz="1400" dirty="0">
                <a:solidFill>
                  <a:schemeClr val="bg1">
                    <a:lumMod val="65000"/>
                  </a:schemeClr>
                </a:solidFill>
              </a:rPr>
              <a:t> </a:t>
            </a:r>
            <a:r>
              <a:rPr lang="en-US" sz="1400" b="0" i="0" u="none" strike="noStrike" dirty="0">
                <a:solidFill>
                  <a:schemeClr val="bg1">
                    <a:lumMod val="65000"/>
                  </a:schemeClr>
                </a:solidFill>
                <a:effectLst/>
              </a:rPr>
              <a:t>Coordinated TDMA Procedure</a:t>
            </a:r>
            <a:r>
              <a:rPr lang="en-US" sz="1400" dirty="0">
                <a:solidFill>
                  <a:schemeClr val="bg1">
                    <a:lumMod val="65000"/>
                  </a:schemeClr>
                </a:solidFill>
              </a:rPr>
              <a:t> 					</a:t>
            </a:r>
            <a:r>
              <a:rPr lang="en-US" sz="1400" b="0" i="0" u="none" strike="noStrike" dirty="0" err="1">
                <a:solidFill>
                  <a:schemeClr val="bg1">
                    <a:lumMod val="65000"/>
                  </a:schemeClr>
                </a:solidFill>
                <a:effectLst/>
              </a:rPr>
              <a:t>GeonHwan</a:t>
            </a:r>
            <a:r>
              <a:rPr lang="en-US" sz="1400" b="0" i="0" u="none" strike="noStrike" dirty="0">
                <a:solidFill>
                  <a:schemeClr val="bg1">
                    <a:lumMod val="65000"/>
                  </a:schemeClr>
                </a:solidFill>
                <a:effectLst/>
              </a:rPr>
              <a:t> Kim</a:t>
            </a:r>
          </a:p>
          <a:p>
            <a:pPr>
              <a:buFont typeface="Arial" panose="020B0604020202020204" pitchFamily="34" charset="0"/>
              <a:buChar char="•"/>
            </a:pPr>
            <a:r>
              <a:rPr lang="en-US" sz="1400" b="0" i="0" u="none" strike="noStrike" kern="1200" dirty="0">
                <a:solidFill>
                  <a:schemeClr val="bg1">
                    <a:lumMod val="65000"/>
                  </a:schemeClr>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23/2212</a:t>
            </a:r>
            <a:r>
              <a:rPr lang="en-US" sz="1400" b="0" i="0" u="none" strike="noStrike" kern="1200" dirty="0">
                <a:solidFill>
                  <a:schemeClr val="bg1">
                    <a:lumMod val="65000"/>
                  </a:schemeClr>
                </a:solidFill>
                <a:effectLst/>
                <a:ea typeface="Times New Roman" panose="02020603050405020304" pitchFamily="18" charset="0"/>
              </a:rPr>
              <a:t> R-TWT-protection-in-11bn 						</a:t>
            </a:r>
            <a:r>
              <a:rPr lang="en-US" sz="1400" b="0" i="0" u="none" strike="noStrike" kern="1200" dirty="0" err="1">
                <a:solidFill>
                  <a:schemeClr val="bg1">
                    <a:lumMod val="65000"/>
                  </a:schemeClr>
                </a:solidFill>
                <a:effectLst/>
                <a:ea typeface="Times New Roman" panose="02020603050405020304" pitchFamily="18" charset="0"/>
              </a:rPr>
              <a:t>Xiangxin</a:t>
            </a:r>
            <a:r>
              <a:rPr lang="en-US" sz="1400" b="0" i="0" u="none" strike="noStrike" kern="1200" dirty="0">
                <a:solidFill>
                  <a:schemeClr val="bg1">
                    <a:lumMod val="65000"/>
                  </a:schemeClr>
                </a:solidFill>
                <a:effectLst/>
                <a:ea typeface="Times New Roman" panose="02020603050405020304" pitchFamily="18" charset="0"/>
              </a:rPr>
              <a:t> Gu</a:t>
            </a:r>
            <a:endParaRPr lang="en-US" sz="1400" b="0" i="0" u="none" strike="noStrike" dirty="0">
              <a:solidFill>
                <a:schemeClr val="bg1">
                  <a:lumMod val="65000"/>
                </a:schemeClr>
              </a:solidFill>
              <a:effectLst/>
            </a:endParaRPr>
          </a:p>
          <a:p>
            <a:pPr>
              <a:buFont typeface="Arial" panose="020B0604020202020204" pitchFamily="34" charset="0"/>
              <a:buChar char="•"/>
            </a:pPr>
            <a:r>
              <a:rPr lang="en-GB" sz="1400" b="0" i="0" u="none" strike="sngStrike" kern="1200" dirty="0">
                <a:solidFill>
                  <a:srgbClr val="FF0000"/>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23/1836</a:t>
            </a:r>
            <a:r>
              <a:rPr lang="en-GB" sz="1400" b="0" i="0" u="none" strike="sngStrike" kern="1200" dirty="0">
                <a:solidFill>
                  <a:srgbClr val="FF0000"/>
                </a:solidFill>
                <a:effectLst/>
                <a:ea typeface="MS Gothic" panose="020B0609070205080204" pitchFamily="49" charset="-128"/>
              </a:rPr>
              <a:t> MAP security consideration 						Jay Yang 	[1SP MAP 7’]</a:t>
            </a:r>
          </a:p>
          <a:p>
            <a:pPr>
              <a:buFont typeface="Arial" panose="020B0604020202020204" pitchFamily="34" charset="0"/>
              <a:buChar char="•"/>
            </a:pPr>
            <a:r>
              <a:rPr lang="en-GB" sz="1400" b="0" i="0" u="none" strike="sngStrike" kern="1200" dirty="0">
                <a:solidFill>
                  <a:srgbClr val="FF0000"/>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23/1837</a:t>
            </a:r>
            <a:r>
              <a:rPr lang="en-GB" sz="1400" b="0" i="0" u="none" strike="sngStrike" kern="1200" dirty="0">
                <a:solidFill>
                  <a:srgbClr val="FF0000"/>
                </a:solidFill>
                <a:effectLst/>
                <a:ea typeface="MS Gothic" panose="020B0609070205080204" pitchFamily="49" charset="-128"/>
              </a:rPr>
              <a:t> MAP group set-up operation discussion 				Jay Yang 	[1SP MAP 7’]</a:t>
            </a:r>
          </a:p>
          <a:p>
            <a:pPr>
              <a:buFont typeface="Arial" panose="020B0604020202020204" pitchFamily="34" charset="0"/>
              <a:buChar char="•"/>
            </a:pPr>
            <a:r>
              <a:rPr lang="en-US" sz="1400" b="0" i="0" u="sng" strike="sngStrike" kern="1200" dirty="0">
                <a:solidFill>
                  <a:srgbClr val="FF0000"/>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23/1980</a:t>
            </a:r>
            <a:r>
              <a:rPr lang="en-US" sz="1400" b="0" i="0" u="none" strike="sngStrike" kern="1200" dirty="0">
                <a:solidFill>
                  <a:srgbClr val="FF0000"/>
                </a:solidFill>
                <a:effectLst/>
                <a:ea typeface="MS Gothic" panose="020B0609070205080204" pitchFamily="49" charset="-128"/>
              </a:rPr>
              <a:t> Coordinated AP-assisted Med. Synch. Rec. - Follow Up 	Jiayi Zhang  </a:t>
            </a:r>
            <a:r>
              <a:rPr lang="en-GB" sz="1400" b="0" i="0" u="none" strike="sngStrike" kern="1200" dirty="0">
                <a:solidFill>
                  <a:srgbClr val="FF0000"/>
                </a:solidFill>
                <a:effectLst/>
                <a:ea typeface="MS Gothic" panose="020B0609070205080204" pitchFamily="49" charset="-128"/>
              </a:rPr>
              <a:t>[1SP MAP 7’]</a:t>
            </a:r>
            <a:endParaRPr lang="en-US" sz="1400" b="0" i="0" u="none" strike="sngStrike" kern="1200" dirty="0">
              <a:solidFill>
                <a:srgbClr val="FF0000"/>
              </a:solidFill>
              <a:effectLst/>
              <a:ea typeface="MS Gothic" panose="020B0609070205080204" pitchFamily="49" charset="-128"/>
            </a:endParaRPr>
          </a:p>
          <a:p>
            <a:pPr>
              <a:buFont typeface="Arial" panose="020B0604020202020204" pitchFamily="34" charset="0"/>
              <a:buChar char="•"/>
            </a:pPr>
            <a:r>
              <a:rPr lang="en-US" sz="1400" b="0" i="0" u="sng" strike="sngStrike" kern="1200" dirty="0">
                <a:solidFill>
                  <a:srgbClr val="FF0000"/>
                </a:solidFill>
                <a:effectLst/>
                <a:ea typeface="MS Gothic" panose="020B0609070205080204" pitchFamily="49" charset="-128"/>
                <a:hlinkClick r:id="rId11">
                  <a:extLst>
                    <a:ext uri="{A12FA001-AC4F-418D-AE19-62706E023703}">
                      <ahyp:hlinkClr xmlns:ahyp="http://schemas.microsoft.com/office/drawing/2018/hyperlinkcolor" val="tx"/>
                    </a:ext>
                  </a:extLst>
                </a:hlinkClick>
              </a:rPr>
              <a:t>23/1981</a:t>
            </a:r>
            <a:r>
              <a:rPr lang="en-US" sz="1400" b="0" i="0" u="none" strike="sngStrike" kern="1200" dirty="0">
                <a:solidFill>
                  <a:srgbClr val="FF0000"/>
                </a:solidFill>
                <a:effectLst/>
                <a:ea typeface="MS Gothic" panose="020B0609070205080204" pitchFamily="49" charset="-128"/>
              </a:rPr>
              <a:t> ML based Multi-AP Coord. for Low-Lat. Traffic - Follow Up Jiayi Zhang  </a:t>
            </a:r>
            <a:r>
              <a:rPr lang="en-GB" sz="1400" b="0" i="0" u="none" strike="sngStrike" kern="1200" dirty="0">
                <a:solidFill>
                  <a:srgbClr val="FF0000"/>
                </a:solidFill>
                <a:effectLst/>
                <a:ea typeface="MS Gothic" panose="020B0609070205080204" pitchFamily="49" charset="-128"/>
              </a:rPr>
              <a:t>[1SP MAP 7’]</a:t>
            </a:r>
            <a:endParaRPr lang="en-US" sz="1400" b="0" i="0" u="none" strike="sngStrike" dirty="0">
              <a:solidFill>
                <a:srgbClr val="FF0000"/>
              </a:solidFill>
              <a:effectLst/>
            </a:endParaRPr>
          </a:p>
          <a:p>
            <a:pPr>
              <a:buFont typeface="Arial" panose="020B0604020202020204" pitchFamily="34" charset="0"/>
              <a:buChar char="•"/>
            </a:pPr>
            <a:endParaRPr lang="en-US" sz="1400" b="0" i="0" u="none" strike="noStrike" dirty="0">
              <a:effectLst/>
            </a:endParaRPr>
          </a:p>
          <a:p>
            <a:pPr>
              <a:buFont typeface="Arial" panose="020B0604020202020204" pitchFamily="34" charset="0"/>
              <a:buChar char="•"/>
            </a:pPr>
            <a:endParaRPr lang="en-US" sz="1400" b="0" dirty="0"/>
          </a:p>
          <a:p>
            <a:endParaRPr lang="en-US" sz="160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US" altLang="en-US" sz="1600" dirty="0"/>
              <a:t>Ad-hoc </a:t>
            </a:r>
            <a:r>
              <a:rPr lang="en-US" altLang="en-US" sz="1600"/>
              <a:t>chairs elections</a:t>
            </a:r>
            <a:endParaRPr lang="en-US" altLang="en-US" sz="1600" dirty="0"/>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8694102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25AF4-37DB-4E29-AD72-7631882AA2E6}"/>
              </a:ext>
            </a:extLst>
          </p:cNvPr>
          <p:cNvSpPr>
            <a:spLocks noGrp="1"/>
          </p:cNvSpPr>
          <p:nvPr>
            <p:ph type="title"/>
          </p:nvPr>
        </p:nvSpPr>
        <p:spPr>
          <a:xfrm>
            <a:off x="685800" y="685800"/>
            <a:ext cx="7770813" cy="1065213"/>
          </a:xfrm>
        </p:spPr>
        <p:txBody>
          <a:bodyPr/>
          <a:lstStyle/>
          <a:p>
            <a:r>
              <a:rPr lang="en-US" dirty="0"/>
              <a:t>Candidates for Ad-Hoc Chairs</a:t>
            </a:r>
          </a:p>
        </p:txBody>
      </p:sp>
      <p:sp>
        <p:nvSpPr>
          <p:cNvPr id="3" name="Content Placeholder 2">
            <a:extLst>
              <a:ext uri="{FF2B5EF4-FFF2-40B4-BE49-F238E27FC236}">
                <a16:creationId xmlns:a16="http://schemas.microsoft.com/office/drawing/2014/main" id="{6AF5FB04-E4D8-4FCF-BED4-5561E8929E9D}"/>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PHY ad-hoc chairs candidates</a:t>
            </a:r>
          </a:p>
          <a:p>
            <a:pPr marL="800100" lvl="1" indent="-342900">
              <a:buFont typeface="Arial" panose="020B0604020202020204" pitchFamily="34" charset="0"/>
              <a:buChar char="•"/>
            </a:pPr>
            <a:r>
              <a:rPr lang="en-US" dirty="0"/>
              <a:t>Dongguk Lim, Sigurd </a:t>
            </a:r>
            <a:r>
              <a:rPr lang="en-US" dirty="0" err="1"/>
              <a:t>Schelstraete</a:t>
            </a:r>
            <a:r>
              <a:rPr lang="en-US" dirty="0"/>
              <a:t>, </a:t>
            </a:r>
            <a:r>
              <a:rPr lang="en-US" dirty="0" err="1"/>
              <a:t>Tianyu</a:t>
            </a:r>
            <a:r>
              <a:rPr lang="en-US" dirty="0"/>
              <a:t> Wu</a:t>
            </a:r>
          </a:p>
          <a:p>
            <a:pPr>
              <a:buFont typeface="Arial" panose="020B0604020202020204" pitchFamily="34" charset="0"/>
              <a:buChar char="•"/>
            </a:pPr>
            <a:r>
              <a:rPr lang="en-US" dirty="0"/>
              <a:t>MAC ad-hoc chairs candidates</a:t>
            </a:r>
          </a:p>
          <a:p>
            <a:pPr marL="800100" lvl="1" indent="-342900">
              <a:buFont typeface="Arial" panose="020B0604020202020204" pitchFamily="34" charset="0"/>
              <a:buChar char="•"/>
            </a:pPr>
            <a:r>
              <a:rPr lang="en-US" dirty="0" err="1"/>
              <a:t>Xiaofei</a:t>
            </a:r>
            <a:r>
              <a:rPr lang="en-US" dirty="0"/>
              <a:t> Wang, Srinivas </a:t>
            </a:r>
            <a:r>
              <a:rPr lang="en-US" dirty="0" err="1"/>
              <a:t>Kandala</a:t>
            </a:r>
            <a:r>
              <a:rPr lang="en-US" dirty="0"/>
              <a:t>, Jeongki Kim</a:t>
            </a:r>
          </a:p>
          <a:p>
            <a:pPr marL="457200" lvl="1" indent="0"/>
            <a:endParaRPr lang="en-US" dirty="0"/>
          </a:p>
        </p:txBody>
      </p:sp>
      <p:sp>
        <p:nvSpPr>
          <p:cNvPr id="4" name="Slide Number Placeholder 3">
            <a:extLst>
              <a:ext uri="{FF2B5EF4-FFF2-40B4-BE49-F238E27FC236}">
                <a16:creationId xmlns:a16="http://schemas.microsoft.com/office/drawing/2014/main" id="{0477C608-959A-4343-A862-7F0AE3E7DC5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85245317-723B-42B2-A794-968C592B5BB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1FA71E5-6162-469C-B001-42737D5D1DD6}"/>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78208523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1035B-7F3B-4566-8DC8-16409D4449B5}"/>
              </a:ext>
            </a:extLst>
          </p:cNvPr>
          <p:cNvSpPr>
            <a:spLocks noGrp="1"/>
          </p:cNvSpPr>
          <p:nvPr>
            <p:ph type="title"/>
          </p:nvPr>
        </p:nvSpPr>
        <p:spPr>
          <a:xfrm>
            <a:off x="685800" y="685800"/>
            <a:ext cx="7770813" cy="1065213"/>
          </a:xfrm>
        </p:spPr>
        <p:txBody>
          <a:bodyPr/>
          <a:lstStyle/>
          <a:p>
            <a:r>
              <a:rPr lang="en-US" dirty="0"/>
              <a:t>Ad-Hoc Chairs Motion</a:t>
            </a:r>
          </a:p>
        </p:txBody>
      </p:sp>
      <p:sp>
        <p:nvSpPr>
          <p:cNvPr id="3" name="Content Placeholder 2">
            <a:extLst>
              <a:ext uri="{FF2B5EF4-FFF2-40B4-BE49-F238E27FC236}">
                <a16:creationId xmlns:a16="http://schemas.microsoft.com/office/drawing/2014/main" id="{DBB0B390-25E0-4DCA-8553-05206AB88AA8}"/>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2000" dirty="0"/>
              <a:t>Move to confirm</a:t>
            </a:r>
          </a:p>
          <a:p>
            <a:pPr marL="800100" lvl="1" indent="-342900">
              <a:buFont typeface="Arial" panose="020B0604020202020204" pitchFamily="34" charset="0"/>
              <a:buChar char="•"/>
            </a:pPr>
            <a:r>
              <a:rPr lang="en-US" sz="1800" dirty="0"/>
              <a:t>PHY ad-hoc chairs:</a:t>
            </a:r>
          </a:p>
          <a:p>
            <a:pPr marL="1200150" lvl="2" indent="-342900">
              <a:buFont typeface="Arial" panose="020B0604020202020204" pitchFamily="34" charset="0"/>
              <a:buChar char="•"/>
            </a:pPr>
            <a:r>
              <a:rPr lang="en-US" sz="1800" dirty="0"/>
              <a:t>Dongguk Lim, Sigurd </a:t>
            </a:r>
            <a:r>
              <a:rPr lang="en-US" sz="1800" dirty="0" err="1"/>
              <a:t>Schelstraete</a:t>
            </a:r>
            <a:r>
              <a:rPr lang="en-US" sz="1800" dirty="0"/>
              <a:t>, </a:t>
            </a:r>
            <a:r>
              <a:rPr lang="en-US" sz="1800" dirty="0" err="1"/>
              <a:t>Tianyu</a:t>
            </a:r>
            <a:r>
              <a:rPr lang="en-US" sz="1800" dirty="0"/>
              <a:t> Wu</a:t>
            </a:r>
            <a:endParaRPr lang="en-US" sz="1600" dirty="0"/>
          </a:p>
          <a:p>
            <a:pPr marL="800100" lvl="1" indent="-342900">
              <a:buFont typeface="Arial" panose="020B0604020202020204" pitchFamily="34" charset="0"/>
              <a:buChar char="•"/>
            </a:pPr>
            <a:r>
              <a:rPr lang="en-US" sz="1800" dirty="0"/>
              <a:t>MAC ad-hoc chairs:</a:t>
            </a:r>
          </a:p>
          <a:p>
            <a:pPr marL="1200150" lvl="2" indent="-342900">
              <a:buFont typeface="Arial" panose="020B0604020202020204" pitchFamily="34" charset="0"/>
              <a:buChar char="•"/>
            </a:pPr>
            <a:r>
              <a:rPr lang="en-US" dirty="0" err="1"/>
              <a:t>Xiaofei</a:t>
            </a:r>
            <a:r>
              <a:rPr lang="en-US" dirty="0"/>
              <a:t> Wang, Srinivas </a:t>
            </a:r>
            <a:r>
              <a:rPr lang="en-US" dirty="0" err="1"/>
              <a:t>Kandala</a:t>
            </a:r>
            <a:r>
              <a:rPr lang="en-US" dirty="0"/>
              <a:t>, Jeongki Kim</a:t>
            </a:r>
          </a:p>
          <a:p>
            <a:pPr marL="857250" lvl="2" indent="0"/>
            <a:endParaRPr lang="en-US" dirty="0"/>
          </a:p>
          <a:p>
            <a:pPr marL="0" indent="0"/>
            <a:r>
              <a:rPr lang="en-US" sz="2000" dirty="0"/>
              <a:t>Move: 			Second:</a:t>
            </a:r>
          </a:p>
          <a:p>
            <a:pPr marL="0" indent="0"/>
            <a:r>
              <a:rPr lang="en-US" sz="2000" dirty="0"/>
              <a:t>Discussion:</a:t>
            </a:r>
          </a:p>
          <a:p>
            <a:pPr marL="0" indent="0"/>
            <a:r>
              <a:rPr lang="en-US" sz="2000" dirty="0"/>
              <a:t>Result:</a:t>
            </a:r>
          </a:p>
        </p:txBody>
      </p:sp>
      <p:sp>
        <p:nvSpPr>
          <p:cNvPr id="4" name="Slide Number Placeholder 3">
            <a:extLst>
              <a:ext uri="{FF2B5EF4-FFF2-40B4-BE49-F238E27FC236}">
                <a16:creationId xmlns:a16="http://schemas.microsoft.com/office/drawing/2014/main" id="{AE25AF12-7E23-4C06-B788-EF3F8CEFB76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062480CD-EF38-418E-AE64-63D71D96A83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5F451C8-01D9-4EA1-9DC5-5D44A4E585A0}"/>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38318055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(C-TDMA &amp; NC AP MLD)</a:t>
            </a:r>
          </a:p>
        </p:txBody>
      </p:sp>
      <p:sp>
        <p:nvSpPr>
          <p:cNvPr id="11" name="Content Placeholder 10">
            <a:extLst>
              <a:ext uri="{FF2B5EF4-FFF2-40B4-BE49-F238E27FC236}">
                <a16:creationId xmlns:a16="http://schemas.microsoft.com/office/drawing/2014/main" id="{802B8475-AE74-75A8-8302-13C07F9648AE}"/>
              </a:ext>
            </a:extLst>
          </p:cNvPr>
          <p:cNvSpPr>
            <a:spLocks noGrp="1"/>
          </p:cNvSpPr>
          <p:nvPr>
            <p:ph idx="1"/>
          </p:nvPr>
        </p:nvSpPr>
        <p:spPr/>
        <p:txBody>
          <a:bodyPr/>
          <a:lstStyle/>
          <a:p>
            <a:pPr>
              <a:buFont typeface="Arial" panose="020B0604020202020204" pitchFamily="34" charset="0"/>
              <a:buChar char="•"/>
            </a:pPr>
            <a:r>
              <a:rPr lang="en-US" sz="1400" b="0" i="0" u="sng" strike="noStrike" dirty="0">
                <a:solidFill>
                  <a:srgbClr val="0563C1"/>
                </a:solidFill>
                <a:effectLst/>
                <a:hlinkClick r:id="rId2"/>
              </a:rPr>
              <a:t>23/1895</a:t>
            </a:r>
            <a:r>
              <a:rPr lang="en-US" sz="1400" dirty="0"/>
              <a:t> </a:t>
            </a:r>
            <a:r>
              <a:rPr lang="en-US" sz="1400" b="0" i="0" u="none" strike="noStrike" dirty="0">
                <a:solidFill>
                  <a:srgbClr val="000000"/>
                </a:solidFill>
                <a:effectLst/>
              </a:rPr>
              <a:t>C-TDMA frame sequence</a:t>
            </a:r>
            <a:r>
              <a:rPr lang="en-US" sz="1400" dirty="0"/>
              <a:t> 						</a:t>
            </a:r>
            <a:r>
              <a:rPr lang="en-US" sz="1400" b="0" i="0" u="none" strike="noStrike" dirty="0">
                <a:solidFill>
                  <a:srgbClr val="000000"/>
                </a:solidFill>
                <a:effectLst/>
              </a:rPr>
              <a:t>Abhishek Patil [Q&amp;A]</a:t>
            </a:r>
            <a:endParaRPr lang="en-US" sz="1400" dirty="0"/>
          </a:p>
          <a:p>
            <a:pPr>
              <a:buFont typeface="Arial" panose="020B0604020202020204" pitchFamily="34" charset="0"/>
              <a:buChar char="•"/>
            </a:pPr>
            <a:r>
              <a:rPr lang="en-US" sz="1400" b="0" i="0" u="sng" strike="noStrike" dirty="0">
                <a:solidFill>
                  <a:srgbClr val="0563C1"/>
                </a:solidFill>
                <a:effectLst/>
                <a:hlinkClick r:id="rId3"/>
              </a:rPr>
              <a:t>23/1912</a:t>
            </a:r>
            <a:r>
              <a:rPr lang="en-US" sz="1400" dirty="0"/>
              <a:t> </a:t>
            </a:r>
            <a:r>
              <a:rPr lang="en-US" sz="1400" b="0" i="0" u="none" strike="noStrike" dirty="0">
                <a:solidFill>
                  <a:srgbClr val="000000"/>
                </a:solidFill>
                <a:effectLst/>
              </a:rPr>
              <a:t>Coordinated TDMA Procedure</a:t>
            </a:r>
            <a:r>
              <a:rPr lang="en-US" sz="1400" dirty="0"/>
              <a:t> 					</a:t>
            </a:r>
            <a:r>
              <a:rPr lang="en-US" sz="1400" b="0" i="0" u="none" strike="noStrike" dirty="0" err="1">
                <a:solidFill>
                  <a:srgbClr val="000000"/>
                </a:solidFill>
                <a:effectLst/>
              </a:rPr>
              <a:t>GeonHwan</a:t>
            </a:r>
            <a:r>
              <a:rPr lang="en-US" sz="1400" b="0" i="0" u="none" strike="noStrike" dirty="0">
                <a:solidFill>
                  <a:srgbClr val="000000"/>
                </a:solidFill>
                <a:effectLst/>
              </a:rPr>
              <a:t> Kim</a:t>
            </a:r>
            <a:endParaRPr lang="en-US" sz="1400" dirty="0"/>
          </a:p>
          <a:p>
            <a:pPr>
              <a:buFont typeface="Arial" panose="020B0604020202020204" pitchFamily="34" charset="0"/>
              <a:buChar char="•"/>
            </a:pPr>
            <a:r>
              <a:rPr lang="en-US" sz="1400" b="0" i="0" u="none" strike="noStrike" kern="1200" dirty="0">
                <a:solidFill>
                  <a:srgbClr val="000000"/>
                </a:solidFill>
                <a:effectLst/>
                <a:ea typeface="Times New Roman" panose="02020603050405020304" pitchFamily="18" charset="0"/>
                <a:hlinkClick r:id="rId4"/>
              </a:rPr>
              <a:t>23/2212</a:t>
            </a:r>
            <a:r>
              <a:rPr lang="en-US" sz="1400" b="0" i="0" u="none" strike="noStrike" kern="1200" dirty="0">
                <a:solidFill>
                  <a:srgbClr val="000000"/>
                </a:solidFill>
                <a:effectLst/>
                <a:ea typeface="Times New Roman" panose="02020603050405020304" pitchFamily="18" charset="0"/>
              </a:rPr>
              <a:t> R-TWT-protection-in-11bn 						</a:t>
            </a:r>
            <a:r>
              <a:rPr lang="en-US" sz="1400" b="0" i="0" u="none" strike="noStrike" kern="1200" dirty="0" err="1">
                <a:solidFill>
                  <a:srgbClr val="000000"/>
                </a:solidFill>
                <a:effectLst/>
                <a:ea typeface="Times New Roman" panose="02020603050405020304" pitchFamily="18" charset="0"/>
              </a:rPr>
              <a:t>Xiangxin</a:t>
            </a:r>
            <a:r>
              <a:rPr lang="en-US" sz="1400" b="0" i="0" u="none" strike="noStrike" kern="1200" dirty="0">
                <a:solidFill>
                  <a:srgbClr val="000000"/>
                </a:solidFill>
                <a:effectLst/>
                <a:ea typeface="Times New Roman" panose="02020603050405020304" pitchFamily="18" charset="0"/>
              </a:rPr>
              <a:t> Gu</a:t>
            </a:r>
            <a:endParaRPr lang="en-US" sz="1400" b="0" i="0" u="none" strike="noStrike" dirty="0">
              <a:effectLst/>
            </a:endParaRPr>
          </a:p>
          <a:p>
            <a:pPr>
              <a:buFont typeface="Arial" panose="020B0604020202020204" pitchFamily="34" charset="0"/>
              <a:buChar char="•"/>
            </a:pPr>
            <a:r>
              <a:rPr lang="en-US" sz="1400" b="0" i="0" u="sng" strike="noStrike" dirty="0">
                <a:solidFill>
                  <a:srgbClr val="0563C1"/>
                </a:solidFill>
                <a:effectLst/>
                <a:hlinkClick r:id="rId5"/>
              </a:rPr>
              <a:t>23/1898</a:t>
            </a:r>
            <a:r>
              <a:rPr lang="en-US" sz="1400" dirty="0"/>
              <a:t> </a:t>
            </a:r>
            <a:r>
              <a:rPr lang="en-US" sz="1400" b="0" i="0" u="none" strike="noStrike" dirty="0">
                <a:solidFill>
                  <a:srgbClr val="000000"/>
                </a:solidFill>
                <a:effectLst/>
              </a:rPr>
              <a:t>Signaling-details-for-non-</a:t>
            </a:r>
            <a:r>
              <a:rPr lang="en-US" sz="1400" b="0" i="0" u="none" strike="noStrike" dirty="0" err="1">
                <a:solidFill>
                  <a:srgbClr val="000000"/>
                </a:solidFill>
                <a:effectLst/>
              </a:rPr>
              <a:t>colocated</a:t>
            </a:r>
            <a:r>
              <a:rPr lang="en-US" sz="1400" b="0" i="0" u="none" strike="noStrike" dirty="0">
                <a:solidFill>
                  <a:srgbClr val="000000"/>
                </a:solidFill>
                <a:effectLst/>
              </a:rPr>
              <a:t>-ap-</a:t>
            </a:r>
            <a:r>
              <a:rPr lang="en-US" sz="1400" b="0" i="0" u="none" strike="noStrike" dirty="0" err="1">
                <a:solidFill>
                  <a:srgbClr val="000000"/>
                </a:solidFill>
                <a:effectLst/>
              </a:rPr>
              <a:t>mld</a:t>
            </a:r>
            <a:r>
              <a:rPr lang="en-US" sz="1400" dirty="0"/>
              <a:t> 			</a:t>
            </a:r>
            <a:r>
              <a:rPr lang="en-US" sz="1400" b="0" i="0" u="none" strike="noStrike" dirty="0">
                <a:solidFill>
                  <a:srgbClr val="000000"/>
                </a:solidFill>
                <a:effectLst/>
              </a:rPr>
              <a:t>Guogang Huang</a:t>
            </a:r>
            <a:endParaRPr lang="en-US" sz="1400" dirty="0"/>
          </a:p>
          <a:p>
            <a:pPr>
              <a:buFont typeface="Arial" panose="020B0604020202020204" pitchFamily="34" charset="0"/>
              <a:buChar char="•"/>
            </a:pPr>
            <a:r>
              <a:rPr lang="en-US" sz="1400" b="0" i="0" u="sng" strike="noStrike" dirty="0">
                <a:solidFill>
                  <a:srgbClr val="0563C1"/>
                </a:solidFill>
                <a:effectLst/>
                <a:hlinkClick r:id="rId6"/>
              </a:rPr>
              <a:t>23/1930</a:t>
            </a:r>
            <a:r>
              <a:rPr lang="en-US" sz="1400" dirty="0"/>
              <a:t> </a:t>
            </a:r>
            <a:r>
              <a:rPr lang="en-US" sz="1400" b="0" i="0" u="none" strike="noStrike" dirty="0">
                <a:solidFill>
                  <a:srgbClr val="000000"/>
                </a:solidFill>
                <a:effectLst/>
              </a:rPr>
              <a:t>A non-collocated AP MLD framework further discussion</a:t>
            </a:r>
            <a:r>
              <a:rPr lang="en-US" sz="1400" dirty="0"/>
              <a:t> 	</a:t>
            </a:r>
            <a:r>
              <a:rPr lang="en-US" sz="1400" b="0" i="0" u="none" strike="noStrike" dirty="0">
                <a:solidFill>
                  <a:srgbClr val="000000"/>
                </a:solidFill>
                <a:effectLst/>
              </a:rPr>
              <a:t>Jay Yang</a:t>
            </a:r>
          </a:p>
          <a:p>
            <a:pPr>
              <a:buFont typeface="Arial" panose="020B0604020202020204" pitchFamily="34" charset="0"/>
              <a:buChar char="•"/>
            </a:pPr>
            <a:r>
              <a:rPr lang="en-GB" sz="1400" b="0" i="0" u="none" strike="noStrike" kern="1200" dirty="0">
                <a:solidFill>
                  <a:srgbClr val="000000"/>
                </a:solidFill>
                <a:effectLst/>
                <a:ea typeface="MS Gothic" panose="020B0609070205080204" pitchFamily="49" charset="-128"/>
                <a:hlinkClick r:id="rId7"/>
              </a:rPr>
              <a:t>23/2029</a:t>
            </a:r>
            <a:r>
              <a:rPr lang="en-GB" sz="1400" b="0" i="0" u="none" strike="noStrike" kern="1200" dirty="0">
                <a:solidFill>
                  <a:srgbClr val="000000"/>
                </a:solidFill>
                <a:effectLst/>
                <a:ea typeface="MS Gothic" panose="020B0609070205080204" pitchFamily="49" charset="-128"/>
              </a:rPr>
              <a:t> Overview of Enterprise Policy and Goals 				Brian Hart	[1SP U&amp;R 7’]</a:t>
            </a:r>
            <a:endParaRPr lang="en-US" sz="1400" b="0" i="0" u="none" strike="noStrike" dirty="0">
              <a:effectLst/>
            </a:endParaRPr>
          </a:p>
          <a:p>
            <a:pPr marL="0" marR="0" indent="0" algn="ctr" rtl="0" eaLnBrk="1" fontAlgn="auto" latinLnBrk="0" hangingPunct="1">
              <a:spcBef>
                <a:spcPts val="0"/>
              </a:spcBef>
              <a:spcAft>
                <a:spcPts val="0"/>
              </a:spcAft>
            </a:pPr>
            <a:endParaRPr lang="en-US" sz="1800" b="0" i="0" u="none" strike="noStrike" dirty="0">
              <a:effectLst/>
              <a:latin typeface="Arial" panose="020B0604020202020204" pitchFamily="34" charset="0"/>
            </a:endParaRPr>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6032648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PHY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Distributed RU (Part 1)</a:t>
            </a:r>
          </a:p>
          <a:p>
            <a:pPr lvl="1">
              <a:buFont typeface="Arial" panose="020B0604020202020204" pitchFamily="34" charset="0"/>
              <a:buChar char="•"/>
            </a:pPr>
            <a:r>
              <a:rPr lang="en-US" sz="1400" b="0" i="0" u="sng" strike="noStrike" dirty="0">
                <a:solidFill>
                  <a:srgbClr val="0563C1"/>
                </a:solidFill>
                <a:effectLst/>
                <a:hlinkClick r:id="rId2"/>
              </a:rPr>
              <a:t>23/1919</a:t>
            </a:r>
            <a:r>
              <a:rPr lang="en-US" sz="1400" dirty="0"/>
              <a:t> </a:t>
            </a:r>
            <a:r>
              <a:rPr lang="en-US" sz="1400" b="0" i="0" u="none" strike="noStrike" dirty="0" err="1">
                <a:solidFill>
                  <a:srgbClr val="000000"/>
                </a:solidFill>
                <a:effectLst/>
              </a:rPr>
              <a:t>dRU</a:t>
            </a:r>
            <a:r>
              <a:rPr lang="en-US" sz="1400" b="0" i="0" u="none" strike="noStrike" dirty="0">
                <a:solidFill>
                  <a:srgbClr val="000000"/>
                </a:solidFill>
                <a:effectLst/>
              </a:rPr>
              <a:t> Proposal</a:t>
            </a:r>
            <a:r>
              <a:rPr lang="en-US" sz="1400" dirty="0"/>
              <a:t> 								</a:t>
            </a:r>
            <a:r>
              <a:rPr lang="en-US" sz="1400" b="0" i="0" u="none" strike="noStrike" dirty="0">
                <a:solidFill>
                  <a:srgbClr val="000000"/>
                </a:solidFill>
                <a:effectLst/>
              </a:rPr>
              <a:t>Eunsung Park</a:t>
            </a:r>
            <a:endParaRPr lang="en-US" sz="1400" dirty="0"/>
          </a:p>
          <a:p>
            <a:pPr lvl="1">
              <a:buFont typeface="Arial" panose="020B0604020202020204" pitchFamily="34" charset="0"/>
              <a:buChar char="•"/>
            </a:pPr>
            <a:r>
              <a:rPr lang="en-US" sz="1400" b="0" i="0" u="sng" strike="noStrike" dirty="0">
                <a:solidFill>
                  <a:srgbClr val="0563C1"/>
                </a:solidFill>
                <a:effectLst/>
                <a:hlinkClick r:id="rId3"/>
              </a:rPr>
              <a:t>23/1988</a:t>
            </a:r>
            <a:r>
              <a:rPr lang="en-US" sz="1400" dirty="0"/>
              <a:t> </a:t>
            </a:r>
            <a:r>
              <a:rPr lang="en-US" sz="1400" b="0" i="0" u="none" strike="noStrike" dirty="0">
                <a:solidFill>
                  <a:srgbClr val="000000"/>
                </a:solidFill>
                <a:effectLst/>
              </a:rPr>
              <a:t>High Level Thoughts on DRU Design</a:t>
            </a:r>
            <a:r>
              <a:rPr lang="en-US" sz="1400" dirty="0"/>
              <a:t> 				</a:t>
            </a:r>
            <a:r>
              <a:rPr lang="en-US" sz="1400" b="0" i="0" u="none" strike="noStrike" dirty="0">
                <a:solidFill>
                  <a:srgbClr val="000000"/>
                </a:solidFill>
                <a:effectLst/>
              </a:rPr>
              <a:t>Lin Yang</a:t>
            </a:r>
            <a:endParaRPr lang="en-US" sz="1400" dirty="0"/>
          </a:p>
          <a:p>
            <a:pPr lvl="1">
              <a:buFont typeface="Arial" panose="020B0604020202020204" pitchFamily="34" charset="0"/>
              <a:buChar char="•"/>
            </a:pPr>
            <a:r>
              <a:rPr lang="en-US" sz="1400" b="0" i="0" u="sng" strike="noStrike" dirty="0">
                <a:solidFill>
                  <a:srgbClr val="0563C1"/>
                </a:solidFill>
                <a:effectLst/>
                <a:hlinkClick r:id="rId4"/>
              </a:rPr>
              <a:t>23/2020</a:t>
            </a:r>
            <a:r>
              <a:rPr lang="en-US" sz="1400" dirty="0"/>
              <a:t> </a:t>
            </a:r>
            <a:r>
              <a:rPr lang="en-US" sz="1400" b="0" i="0" u="none" strike="noStrike" dirty="0">
                <a:solidFill>
                  <a:srgbClr val="000000"/>
                </a:solidFill>
                <a:effectLst/>
              </a:rPr>
              <a:t>High Level Perspective on Distributed Tone RU for 11bn</a:t>
            </a:r>
            <a:r>
              <a:rPr lang="en-US" sz="1400" dirty="0"/>
              <a:t> 	</a:t>
            </a:r>
            <a:r>
              <a:rPr lang="en-US" sz="1400" b="0" i="0" u="none" strike="noStrike" dirty="0" err="1">
                <a:solidFill>
                  <a:srgbClr val="000000"/>
                </a:solidFill>
                <a:effectLst/>
              </a:rPr>
              <a:t>Shengquan</a:t>
            </a:r>
            <a:r>
              <a:rPr lang="en-US" sz="1400" b="0" i="0" u="none" strike="noStrike" dirty="0">
                <a:solidFill>
                  <a:srgbClr val="000000"/>
                </a:solidFill>
                <a:effectLst/>
              </a:rPr>
              <a:t> Hu</a:t>
            </a:r>
            <a:r>
              <a:rPr lang="en-US" sz="1400" dirty="0"/>
              <a:t> </a:t>
            </a:r>
          </a:p>
          <a:p>
            <a:pPr lvl="1">
              <a:buFont typeface="Arial" panose="020B0604020202020204" pitchFamily="34" charset="0"/>
              <a:buChar char="•"/>
            </a:pPr>
            <a:r>
              <a:rPr lang="en-US" sz="1400" b="0" i="0" u="sng" strike="noStrike" dirty="0">
                <a:solidFill>
                  <a:srgbClr val="0563C1"/>
                </a:solidFill>
                <a:effectLst/>
                <a:hlinkClick r:id="rId5"/>
              </a:rPr>
              <a:t>23/2021</a:t>
            </a:r>
            <a:r>
              <a:rPr lang="en-US" sz="1400" dirty="0"/>
              <a:t> </a:t>
            </a:r>
            <a:r>
              <a:rPr lang="en-US" sz="1400" b="0" i="0" u="none" strike="noStrike" dirty="0">
                <a:solidFill>
                  <a:srgbClr val="000000"/>
                </a:solidFill>
                <a:effectLst/>
              </a:rPr>
              <a:t>Principle and Methodology for </a:t>
            </a:r>
            <a:r>
              <a:rPr lang="en-US" sz="1400" b="0" i="0" u="none" strike="noStrike" dirty="0" err="1">
                <a:solidFill>
                  <a:srgbClr val="000000"/>
                </a:solidFill>
                <a:effectLst/>
              </a:rPr>
              <a:t>dRU</a:t>
            </a:r>
            <a:r>
              <a:rPr lang="en-US" sz="1400" b="0" i="0" u="none" strike="noStrike" dirty="0">
                <a:solidFill>
                  <a:srgbClr val="000000"/>
                </a:solidFill>
                <a:effectLst/>
              </a:rPr>
              <a:t> Tone Plan Design</a:t>
            </a:r>
            <a:r>
              <a:rPr lang="en-US" sz="1400" dirty="0"/>
              <a:t> 		</a:t>
            </a:r>
            <a:r>
              <a:rPr lang="en-US" sz="1400" b="0" i="0" u="none" strike="noStrike" dirty="0" err="1">
                <a:solidFill>
                  <a:srgbClr val="000000"/>
                </a:solidFill>
                <a:effectLst/>
              </a:rPr>
              <a:t>Shengquan</a:t>
            </a:r>
            <a:r>
              <a:rPr lang="en-US" sz="1400" b="0" i="0" u="none" strike="noStrike" dirty="0">
                <a:solidFill>
                  <a:srgbClr val="000000"/>
                </a:solidFill>
                <a:effectLst/>
              </a:rPr>
              <a:t> Hu</a:t>
            </a:r>
            <a:endParaRPr lang="en-US"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8646941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Misc. &amp; QoS</a:t>
            </a:r>
          </a:p>
          <a:p>
            <a:pPr lvl="1">
              <a:buFont typeface="Arial" panose="020B0604020202020204" pitchFamily="34" charset="0"/>
              <a:buChar char="•"/>
            </a:pPr>
            <a:r>
              <a:rPr lang="en-US" sz="1400" b="0" i="0" u="sng" strike="noStrike" dirty="0">
                <a:solidFill>
                  <a:srgbClr val="0563C1"/>
                </a:solidFill>
                <a:effectLst/>
                <a:hlinkClick r:id="rId2"/>
              </a:rPr>
              <a:t>23/1834</a:t>
            </a:r>
            <a:r>
              <a:rPr lang="en-US" sz="1400" dirty="0"/>
              <a:t> </a:t>
            </a:r>
            <a:r>
              <a:rPr lang="en-US" sz="1400" b="0" i="0" u="none" strike="noStrike" dirty="0">
                <a:solidFill>
                  <a:srgbClr val="000000"/>
                </a:solidFill>
                <a:effectLst/>
              </a:rPr>
              <a:t>High Criticality Use Cases and Requirements</a:t>
            </a:r>
            <a:r>
              <a:rPr lang="en-US" sz="1400" dirty="0"/>
              <a:t> 		</a:t>
            </a:r>
            <a:r>
              <a:rPr lang="en-US" sz="1400" b="0" i="0" u="none" strike="noStrike" dirty="0">
                <a:solidFill>
                  <a:srgbClr val="000000"/>
                </a:solidFill>
                <a:effectLst/>
              </a:rPr>
              <a:t>Iñaki Val Beitia</a:t>
            </a:r>
            <a:endParaRPr lang="en-US" sz="1400" dirty="0"/>
          </a:p>
          <a:p>
            <a:pPr lvl="1">
              <a:buFont typeface="Arial" panose="020B0604020202020204" pitchFamily="34" charset="0"/>
              <a:buChar char="•"/>
            </a:pPr>
            <a:r>
              <a:rPr lang="en-US" sz="1400" b="0" i="0" u="sng" strike="noStrike" dirty="0">
                <a:solidFill>
                  <a:srgbClr val="0563C1"/>
                </a:solidFill>
                <a:effectLst/>
                <a:hlinkClick r:id="rId3"/>
              </a:rPr>
              <a:t>23/1873</a:t>
            </a:r>
            <a:r>
              <a:rPr lang="en-US" sz="1400" dirty="0"/>
              <a:t> </a:t>
            </a:r>
            <a:r>
              <a:rPr lang="en-US" sz="1400" b="0" i="0" u="none" strike="noStrike" dirty="0">
                <a:solidFill>
                  <a:srgbClr val="000000"/>
                </a:solidFill>
                <a:effectLst/>
              </a:rPr>
              <a:t>Post-FCS MAC Padding</a:t>
            </a:r>
            <a:r>
              <a:rPr lang="en-US" sz="1400" dirty="0"/>
              <a:t> 					</a:t>
            </a:r>
            <a:r>
              <a:rPr lang="en-US" sz="1400" b="0" i="0" u="none" strike="noStrike" dirty="0">
                <a:solidFill>
                  <a:srgbClr val="000000"/>
                </a:solidFill>
                <a:effectLst/>
              </a:rPr>
              <a:t>Sindhu Verma</a:t>
            </a:r>
            <a:endParaRPr lang="en-US" sz="1400" dirty="0"/>
          </a:p>
          <a:p>
            <a:pPr lvl="1">
              <a:buFont typeface="Arial" panose="020B0604020202020204" pitchFamily="34" charset="0"/>
              <a:buChar char="•"/>
            </a:pPr>
            <a:r>
              <a:rPr lang="en-US" sz="1400" b="0" i="0" u="sng" strike="noStrike" dirty="0">
                <a:solidFill>
                  <a:srgbClr val="0563C1"/>
                </a:solidFill>
                <a:effectLst/>
                <a:hlinkClick r:id="rId4"/>
              </a:rPr>
              <a:t>23/1958</a:t>
            </a:r>
            <a:r>
              <a:rPr lang="en-US" sz="1400" dirty="0"/>
              <a:t> </a:t>
            </a:r>
            <a:r>
              <a:rPr lang="en-US" sz="1400" b="0" i="0" u="none" strike="noStrike" dirty="0">
                <a:solidFill>
                  <a:srgbClr val="000000"/>
                </a:solidFill>
                <a:effectLst/>
              </a:rPr>
              <a:t>QoS Proxy for XR Use Cases</a:t>
            </a:r>
            <a:r>
              <a:rPr lang="en-US" sz="1400" dirty="0"/>
              <a:t> 					</a:t>
            </a:r>
            <a:r>
              <a:rPr lang="en-US" sz="1400" b="0" i="0" u="none" strike="noStrike" dirty="0">
                <a:solidFill>
                  <a:srgbClr val="000000"/>
                </a:solidFill>
                <a:effectLst/>
              </a:rPr>
              <a:t>Guoqing Li</a:t>
            </a:r>
            <a:r>
              <a:rPr lang="en-US" sz="1400" dirty="0"/>
              <a:t> </a:t>
            </a:r>
          </a:p>
          <a:p>
            <a:pPr lvl="1">
              <a:buFont typeface="Arial" panose="020B0604020202020204" pitchFamily="34" charset="0"/>
              <a:buChar char="•"/>
            </a:pPr>
            <a:r>
              <a:rPr lang="en-US" sz="1400" b="0" i="0" u="sng" strike="noStrike" dirty="0">
                <a:solidFill>
                  <a:srgbClr val="0563C1"/>
                </a:solidFill>
                <a:effectLst/>
                <a:hlinkClick r:id="rId5"/>
              </a:rPr>
              <a:t>23/1885</a:t>
            </a:r>
            <a:r>
              <a:rPr lang="en-US" sz="1400" dirty="0"/>
              <a:t> </a:t>
            </a:r>
            <a:r>
              <a:rPr lang="en-US" sz="1400" b="0" i="0" u="none" strike="noStrike" dirty="0">
                <a:solidFill>
                  <a:srgbClr val="000000"/>
                </a:solidFill>
                <a:effectLst/>
              </a:rPr>
              <a:t>End-to-end QoS with SCS</a:t>
            </a:r>
            <a:r>
              <a:rPr lang="en-US" sz="1400" dirty="0"/>
              <a:t> 					</a:t>
            </a:r>
            <a:r>
              <a:rPr lang="en-US" sz="1400" b="0" i="0" u="none" strike="noStrike" dirty="0">
                <a:solidFill>
                  <a:srgbClr val="000000"/>
                </a:solidFill>
                <a:effectLst/>
              </a:rPr>
              <a:t>Duncan Ho</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24139334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PHY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Distributed RU (part 2)</a:t>
            </a:r>
          </a:p>
          <a:p>
            <a:pPr lvl="1">
              <a:buFont typeface="Arial" panose="020B0604020202020204" pitchFamily="34" charset="0"/>
              <a:buChar char="•"/>
            </a:pPr>
            <a:r>
              <a:rPr lang="en-US" sz="1400" b="0" i="0" u="sng" strike="noStrike" dirty="0">
                <a:solidFill>
                  <a:srgbClr val="0563C1"/>
                </a:solidFill>
                <a:effectLst/>
                <a:hlinkClick r:id="rId2"/>
              </a:rPr>
              <a:t>23/2031</a:t>
            </a:r>
            <a:r>
              <a:rPr lang="en-US" sz="1400" dirty="0"/>
              <a:t> </a:t>
            </a:r>
            <a:r>
              <a:rPr lang="en-US" sz="1400" b="0" i="0" u="none" strike="noStrike" dirty="0">
                <a:solidFill>
                  <a:srgbClr val="000000"/>
                </a:solidFill>
                <a:effectLst/>
              </a:rPr>
              <a:t>Data Tones Grouping in Tone-Distributed RUs</a:t>
            </a:r>
            <a:r>
              <a:rPr lang="en-US" sz="1400" dirty="0"/>
              <a:t> </a:t>
            </a:r>
            <a:r>
              <a:rPr lang="en-US" sz="1400" b="0" i="0" u="none" strike="noStrike" dirty="0">
                <a:solidFill>
                  <a:srgbClr val="000000"/>
                </a:solidFill>
                <a:effectLst/>
              </a:rPr>
              <a:t> 		Mahmoud Kamel</a:t>
            </a:r>
            <a:endParaRPr lang="en-US" sz="1400" dirty="0"/>
          </a:p>
          <a:p>
            <a:pPr lvl="1">
              <a:buFont typeface="Arial" panose="020B0604020202020204" pitchFamily="34" charset="0"/>
              <a:buChar char="•"/>
            </a:pPr>
            <a:r>
              <a:rPr lang="en-US" sz="1400" b="0" i="0" u="sng" strike="noStrike" dirty="0">
                <a:solidFill>
                  <a:srgbClr val="0563C1"/>
                </a:solidFill>
                <a:effectLst/>
                <a:hlinkClick r:id="rId3"/>
              </a:rPr>
              <a:t>23/2200</a:t>
            </a:r>
            <a:r>
              <a:rPr lang="en-US" sz="1400" dirty="0"/>
              <a:t> </a:t>
            </a:r>
            <a:r>
              <a:rPr lang="en-US" sz="1400" b="0" i="0" u="none" strike="noStrike" dirty="0">
                <a:solidFill>
                  <a:srgbClr val="000000"/>
                </a:solidFill>
                <a:effectLst/>
              </a:rPr>
              <a:t>Distribution bandwidth of DRU</a:t>
            </a:r>
            <a:r>
              <a:rPr lang="en-US" sz="1400" dirty="0"/>
              <a:t> 				</a:t>
            </a:r>
            <a:r>
              <a:rPr lang="en-US" sz="1400" b="0" i="0" u="none" strike="noStrike" dirty="0">
                <a:solidFill>
                  <a:srgbClr val="000000"/>
                </a:solidFill>
                <a:effectLst/>
              </a:rPr>
              <a:t>Ross Jian Yu</a:t>
            </a:r>
            <a:endParaRPr lang="en-US" sz="1400" dirty="0"/>
          </a:p>
          <a:p>
            <a:pPr lvl="1">
              <a:buFont typeface="Arial" panose="020B0604020202020204" pitchFamily="34" charset="0"/>
              <a:buChar char="•"/>
            </a:pPr>
            <a:r>
              <a:rPr lang="en-US" sz="1400" b="0" i="0" u="sng" strike="noStrike" dirty="0">
                <a:solidFill>
                  <a:srgbClr val="0563C1"/>
                </a:solidFill>
                <a:effectLst/>
                <a:hlinkClick r:id="rId4"/>
              </a:rPr>
              <a:t>24/0014</a:t>
            </a:r>
            <a:r>
              <a:rPr lang="en-US" sz="1400" dirty="0"/>
              <a:t> </a:t>
            </a:r>
            <a:r>
              <a:rPr lang="en-US" sz="1400" b="0" i="0" u="none" strike="noStrike" dirty="0">
                <a:solidFill>
                  <a:srgbClr val="000000"/>
                </a:solidFill>
                <a:effectLst/>
              </a:rPr>
              <a:t>Further Thoughts on </a:t>
            </a:r>
            <a:r>
              <a:rPr lang="en-US" sz="1400" b="0" i="0" u="none" strike="noStrike" dirty="0" err="1">
                <a:solidFill>
                  <a:srgbClr val="000000"/>
                </a:solidFill>
                <a:effectLst/>
              </a:rPr>
              <a:t>dRU</a:t>
            </a:r>
            <a:r>
              <a:rPr lang="en-US" sz="1400" dirty="0"/>
              <a:t> 					</a:t>
            </a:r>
            <a:r>
              <a:rPr lang="en-US" sz="1400" b="0" i="0" u="none" strike="noStrike" dirty="0">
                <a:solidFill>
                  <a:srgbClr val="000000"/>
                </a:solidFill>
                <a:effectLst/>
              </a:rPr>
              <a:t>Eunsung Park</a:t>
            </a:r>
          </a:p>
          <a:p>
            <a:pPr lvl="1">
              <a:buFont typeface="Arial" panose="020B0604020202020204" pitchFamily="34" charset="0"/>
              <a:buChar char="•"/>
            </a:pPr>
            <a:r>
              <a:rPr lang="en-US" sz="1400" dirty="0"/>
              <a:t>…</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42095728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Power Save Part 1</a:t>
            </a:r>
          </a:p>
          <a:p>
            <a:pPr lvl="1">
              <a:buFont typeface="Arial" panose="020B0604020202020204" pitchFamily="34" charset="0"/>
              <a:buChar char="•"/>
            </a:pPr>
            <a:r>
              <a:rPr lang="en-US" sz="1400" b="0" i="0" u="sng" strike="noStrike" dirty="0">
                <a:solidFill>
                  <a:srgbClr val="0563C1"/>
                </a:solidFill>
                <a:effectLst/>
                <a:hlinkClick r:id="rId2"/>
              </a:rPr>
              <a:t>23/1875</a:t>
            </a:r>
            <a:r>
              <a:rPr lang="en-US" sz="1400" dirty="0"/>
              <a:t> </a:t>
            </a:r>
            <a:r>
              <a:rPr lang="en-US" sz="1400" b="0" i="0" u="none" strike="noStrike" dirty="0">
                <a:solidFill>
                  <a:srgbClr val="000000"/>
                </a:solidFill>
                <a:effectLst/>
              </a:rPr>
              <a:t>Power save proposal for non-AP/mobile-AP</a:t>
            </a:r>
            <a:r>
              <a:rPr lang="en-US" sz="1400" dirty="0"/>
              <a:t> 			</a:t>
            </a:r>
            <a:r>
              <a:rPr lang="en-US" sz="1400" b="0" i="0" u="none" strike="noStrike" dirty="0">
                <a:solidFill>
                  <a:srgbClr val="000000"/>
                </a:solidFill>
                <a:effectLst/>
              </a:rPr>
              <a:t>Shubhodeep Adhikari</a:t>
            </a:r>
            <a:endParaRPr lang="en-GB" sz="1400" dirty="0"/>
          </a:p>
          <a:p>
            <a:pPr lvl="1">
              <a:buFont typeface="Arial" panose="020B0604020202020204" pitchFamily="34" charset="0"/>
              <a:buChar char="•"/>
            </a:pPr>
            <a:r>
              <a:rPr lang="en-US" sz="1400" b="0" i="0" u="sng" strike="noStrike" dirty="0">
                <a:solidFill>
                  <a:srgbClr val="0563C1"/>
                </a:solidFill>
                <a:effectLst/>
                <a:hlinkClick r:id="rId3"/>
              </a:rPr>
              <a:t>23/1922</a:t>
            </a:r>
            <a:r>
              <a:rPr lang="en-US" sz="1400" dirty="0"/>
              <a:t> </a:t>
            </a:r>
            <a:r>
              <a:rPr lang="en-US" sz="1400" b="0" i="0" u="none" strike="noStrike" dirty="0">
                <a:solidFill>
                  <a:srgbClr val="000000"/>
                </a:solidFill>
                <a:effectLst/>
              </a:rPr>
              <a:t>Multi-Link-SM-Power-Save-Mode</a:t>
            </a:r>
            <a:r>
              <a:rPr lang="en-US" sz="1400" dirty="0"/>
              <a:t> 					</a:t>
            </a:r>
            <a:r>
              <a:rPr lang="en-US" sz="1400" b="0" i="0" u="none" strike="noStrike" dirty="0">
                <a:solidFill>
                  <a:srgbClr val="000000"/>
                </a:solidFill>
                <a:effectLst/>
              </a:rPr>
              <a:t>Jason Yuchen Guo</a:t>
            </a:r>
            <a:r>
              <a:rPr lang="en-US" sz="1400" dirty="0"/>
              <a:t> </a:t>
            </a:r>
          </a:p>
          <a:p>
            <a:pPr lvl="1">
              <a:buFont typeface="Arial" panose="020B0604020202020204" pitchFamily="34" charset="0"/>
              <a:buChar char="•"/>
            </a:pPr>
            <a:r>
              <a:rPr lang="en-US" sz="1400" b="0" i="0" u="sng" strike="noStrike" dirty="0">
                <a:solidFill>
                  <a:srgbClr val="0563C1"/>
                </a:solidFill>
                <a:effectLst/>
                <a:hlinkClick r:id="rId4"/>
              </a:rPr>
              <a:t>23/1936</a:t>
            </a:r>
            <a:r>
              <a:rPr lang="en-US" sz="1400" dirty="0"/>
              <a:t> </a:t>
            </a:r>
            <a:r>
              <a:rPr lang="en-US" sz="1400" b="0" i="0" u="none" strike="noStrike" dirty="0">
                <a:solidFill>
                  <a:srgbClr val="000000"/>
                </a:solidFill>
                <a:effectLst/>
              </a:rPr>
              <a:t>AP MLD power save follow up</a:t>
            </a:r>
            <a:r>
              <a:rPr lang="en-US" sz="1400" dirty="0"/>
              <a:t> 					</a:t>
            </a:r>
            <a:r>
              <a:rPr lang="en-US" sz="1400" b="0" i="0" u="none" strike="noStrike" dirty="0">
                <a:solidFill>
                  <a:srgbClr val="000000"/>
                </a:solidFill>
                <a:effectLst/>
              </a:rPr>
              <a:t>Liwen Chu</a:t>
            </a:r>
            <a:endParaRPr lang="en-GB" sz="1400" dirty="0"/>
          </a:p>
          <a:p>
            <a:pPr lvl="1">
              <a:buFont typeface="Arial" panose="020B0604020202020204" pitchFamily="34" charset="0"/>
              <a:buChar char="•"/>
            </a:pPr>
            <a:r>
              <a:rPr lang="en-US" sz="1400" b="0" i="0" u="sng" strike="noStrike" dirty="0">
                <a:solidFill>
                  <a:srgbClr val="0563C1"/>
                </a:solidFill>
                <a:effectLst/>
                <a:hlinkClick r:id="rId5"/>
              </a:rPr>
              <a:t>23/1965</a:t>
            </a:r>
            <a:r>
              <a:rPr lang="en-US" sz="1400" dirty="0"/>
              <a:t> </a:t>
            </a:r>
            <a:r>
              <a:rPr lang="en-US" sz="1400" b="0" i="0" u="none" strike="noStrike" dirty="0">
                <a:solidFill>
                  <a:srgbClr val="000000"/>
                </a:solidFill>
                <a:effectLst/>
              </a:rPr>
              <a:t>Dynamic power </a:t>
            </a:r>
            <a:r>
              <a:rPr lang="en-US" sz="1400" b="0" i="0" u="none" strike="noStrike" dirty="0" err="1">
                <a:solidFill>
                  <a:srgbClr val="000000"/>
                </a:solidFill>
                <a:effectLst/>
              </a:rPr>
              <a:t>save_follow</a:t>
            </a:r>
            <a:r>
              <a:rPr lang="en-US" sz="1400" b="0" i="0" u="none" strike="noStrike" dirty="0">
                <a:solidFill>
                  <a:srgbClr val="000000"/>
                </a:solidFill>
                <a:effectLst/>
              </a:rPr>
              <a:t> up</a:t>
            </a:r>
            <a:r>
              <a:rPr lang="en-US" sz="1400" dirty="0"/>
              <a:t> 					</a:t>
            </a:r>
            <a:r>
              <a:rPr lang="en-US" sz="1400" b="0" i="0" u="none" strike="noStrike" dirty="0">
                <a:solidFill>
                  <a:srgbClr val="000000"/>
                </a:solidFill>
                <a:effectLst/>
              </a:rPr>
              <a:t>George Cherian</a:t>
            </a:r>
          </a:p>
          <a:p>
            <a:pPr lvl="1">
              <a:buFont typeface="Arial" panose="020B0604020202020204" pitchFamily="34" charset="0"/>
              <a:buChar char="•"/>
            </a:pPr>
            <a:r>
              <a:rPr lang="en-US" sz="1400" b="0" i="0" u="sng" strike="noStrike" dirty="0">
                <a:solidFill>
                  <a:srgbClr val="0563C1"/>
                </a:solidFill>
                <a:effectLst/>
                <a:hlinkClick r:id="rId6"/>
              </a:rPr>
              <a:t>23/2003</a:t>
            </a:r>
            <a:r>
              <a:rPr lang="en-US" sz="1400" dirty="0"/>
              <a:t> </a:t>
            </a:r>
            <a:r>
              <a:rPr lang="en-US" sz="1400" b="0" i="0" u="none" strike="noStrike" dirty="0">
                <a:solidFill>
                  <a:srgbClr val="000000"/>
                </a:solidFill>
                <a:effectLst/>
              </a:rPr>
              <a:t>Client power save</a:t>
            </a:r>
            <a:r>
              <a:rPr lang="en-US" sz="1400" dirty="0"/>
              <a:t> 							</a:t>
            </a:r>
            <a:r>
              <a:rPr lang="en-US" sz="1400" b="0" i="0" u="none" strike="noStrike" dirty="0">
                <a:solidFill>
                  <a:srgbClr val="000000"/>
                </a:solidFill>
                <a:effectLst/>
              </a:rPr>
              <a:t>Laurent</a:t>
            </a:r>
            <a:r>
              <a:rPr lang="en-US" sz="1400" dirty="0"/>
              <a:t> Cariou </a:t>
            </a:r>
          </a:p>
          <a:p>
            <a:pPr>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95953055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PHY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MIMO &amp; Preamble</a:t>
            </a:r>
          </a:p>
          <a:p>
            <a:pPr lvl="1">
              <a:buFont typeface="Arial" panose="020B0604020202020204" pitchFamily="34" charset="0"/>
              <a:buChar char="•"/>
            </a:pPr>
            <a:r>
              <a:rPr lang="en-US" sz="1400" b="0" i="0" u="sng" strike="noStrike" dirty="0">
                <a:solidFill>
                  <a:srgbClr val="0563C1"/>
                </a:solidFill>
                <a:effectLst/>
                <a:hlinkClick r:id="rId2"/>
              </a:rPr>
              <a:t>23/1927</a:t>
            </a:r>
            <a:r>
              <a:rPr lang="en-US" sz="1400" dirty="0"/>
              <a:t> </a:t>
            </a:r>
            <a:r>
              <a:rPr lang="en-US" sz="1400" b="0" i="0" u="none" strike="noStrike" dirty="0">
                <a:solidFill>
                  <a:srgbClr val="000000"/>
                </a:solidFill>
                <a:effectLst/>
              </a:rPr>
              <a:t>Update of the Spatial Modulation</a:t>
            </a:r>
            <a:r>
              <a:rPr lang="en-US" sz="1400" dirty="0"/>
              <a:t> 					</a:t>
            </a:r>
            <a:r>
              <a:rPr lang="en-US" sz="1400" b="0" i="0" u="none" strike="noStrike" dirty="0">
                <a:solidFill>
                  <a:srgbClr val="000000"/>
                </a:solidFill>
                <a:effectLst/>
              </a:rPr>
              <a:t>Junghoon Suh</a:t>
            </a:r>
            <a:endParaRPr lang="en-GB" sz="1400" dirty="0"/>
          </a:p>
          <a:p>
            <a:pPr lvl="1">
              <a:buFont typeface="Arial" panose="020B0604020202020204" pitchFamily="34" charset="0"/>
              <a:buChar char="•"/>
            </a:pPr>
            <a:r>
              <a:rPr lang="en-US" sz="1400" b="0" i="0" u="sng" strike="noStrike" dirty="0">
                <a:solidFill>
                  <a:srgbClr val="0563C1"/>
                </a:solidFill>
                <a:effectLst/>
                <a:hlinkClick r:id="rId3"/>
              </a:rPr>
              <a:t>23/1944</a:t>
            </a:r>
            <a:r>
              <a:rPr lang="en-US" sz="1400" dirty="0"/>
              <a:t> </a:t>
            </a:r>
            <a:r>
              <a:rPr lang="en-US" sz="1400" b="0" i="0" u="none" strike="noStrike" dirty="0">
                <a:solidFill>
                  <a:srgbClr val="000000"/>
                </a:solidFill>
                <a:effectLst/>
              </a:rPr>
              <a:t>Impact of Tx EVM on MIMO Detection</a:t>
            </a:r>
            <a:r>
              <a:rPr lang="en-US" sz="1400" dirty="0"/>
              <a:t> 				</a:t>
            </a:r>
            <a:r>
              <a:rPr lang="en-US" sz="1400" b="0" i="0" u="none" strike="noStrike" dirty="0" err="1">
                <a:solidFill>
                  <a:srgbClr val="000000"/>
                </a:solidFill>
                <a:effectLst/>
              </a:rPr>
              <a:t>Shimi</a:t>
            </a:r>
            <a:r>
              <a:rPr lang="en-US" sz="1400" b="0" i="0" u="none" strike="noStrike" dirty="0">
                <a:solidFill>
                  <a:srgbClr val="000000"/>
                </a:solidFill>
                <a:effectLst/>
              </a:rPr>
              <a:t> </a:t>
            </a:r>
            <a:r>
              <a:rPr lang="en-US" sz="1400" b="0" i="0" u="none" strike="noStrike" dirty="0" err="1">
                <a:solidFill>
                  <a:srgbClr val="000000"/>
                </a:solidFill>
                <a:effectLst/>
              </a:rPr>
              <a:t>Shilo</a:t>
            </a:r>
            <a:endParaRPr lang="en-GB" sz="1400" dirty="0"/>
          </a:p>
          <a:p>
            <a:pPr lvl="1">
              <a:buFont typeface="Arial" panose="020B0604020202020204" pitchFamily="34" charset="0"/>
              <a:buChar char="•"/>
            </a:pPr>
            <a:r>
              <a:rPr lang="en-US" sz="1400" b="0" i="0" u="sng" strike="noStrike" dirty="0">
                <a:solidFill>
                  <a:srgbClr val="0563C1"/>
                </a:solidFill>
                <a:effectLst/>
                <a:hlinkClick r:id="rId4"/>
              </a:rPr>
              <a:t>23/2115</a:t>
            </a:r>
            <a:r>
              <a:rPr lang="en-US" sz="1400" dirty="0"/>
              <a:t> </a:t>
            </a:r>
            <a:r>
              <a:rPr lang="en-US" sz="1400" b="0" i="0" u="none" strike="noStrike" dirty="0">
                <a:solidFill>
                  <a:srgbClr val="000000"/>
                </a:solidFill>
                <a:effectLst/>
              </a:rPr>
              <a:t>An Approach to Enhance the Reliability for Wi-Fi Networks</a:t>
            </a:r>
            <a:r>
              <a:rPr lang="en-US" sz="1400" dirty="0"/>
              <a:t> 	</a:t>
            </a:r>
            <a:r>
              <a:rPr lang="en-US" sz="1400" b="0" i="0" u="none" strike="noStrike" dirty="0">
                <a:solidFill>
                  <a:srgbClr val="000000"/>
                </a:solidFill>
                <a:effectLst/>
              </a:rPr>
              <a:t>Haji M. Furqan</a:t>
            </a:r>
            <a:endParaRPr lang="en-GB" sz="1400" dirty="0"/>
          </a:p>
          <a:p>
            <a:pPr lvl="1">
              <a:buFont typeface="Arial" panose="020B0604020202020204" pitchFamily="34" charset="0"/>
              <a:buChar char="•"/>
            </a:pPr>
            <a:r>
              <a:rPr lang="en-US" sz="1400" b="0" i="0" u="sng" strike="noStrike" dirty="0">
                <a:solidFill>
                  <a:srgbClr val="0563C1"/>
                </a:solidFill>
                <a:effectLst/>
                <a:hlinkClick r:id="rId5"/>
              </a:rPr>
              <a:t>24/0100</a:t>
            </a:r>
            <a:r>
              <a:rPr lang="en-US" sz="1400" dirty="0"/>
              <a:t> </a:t>
            </a:r>
            <a:r>
              <a:rPr lang="en-US" sz="1400" b="0" i="0" u="none" strike="noStrike" dirty="0">
                <a:solidFill>
                  <a:srgbClr val="000000"/>
                </a:solidFill>
                <a:effectLst/>
              </a:rPr>
              <a:t>Vendor Specific PHY Signaling</a:t>
            </a:r>
            <a:r>
              <a:rPr lang="en-US" sz="1400" dirty="0"/>
              <a:t> 					</a:t>
            </a:r>
            <a:r>
              <a:rPr lang="en-US" sz="1400" b="0" i="0" u="none" strike="noStrike" dirty="0">
                <a:solidFill>
                  <a:srgbClr val="000000"/>
                </a:solidFill>
                <a:effectLst/>
              </a:rPr>
              <a:t>Brian Hart</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423773019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Power Save Part 2 &amp; SP</a:t>
            </a:r>
          </a:p>
          <a:p>
            <a:pPr lvl="1">
              <a:buFont typeface="Arial" panose="020B0604020202020204" pitchFamily="34" charset="0"/>
              <a:buChar char="•"/>
            </a:pPr>
            <a:r>
              <a:rPr lang="en-US" sz="1400" b="0" i="0" u="sng" strike="noStrike" dirty="0">
                <a:solidFill>
                  <a:srgbClr val="0563C1"/>
                </a:solidFill>
                <a:effectLst/>
                <a:hlinkClick r:id="rId2"/>
              </a:rPr>
              <a:t>23/2040</a:t>
            </a:r>
            <a:r>
              <a:rPr lang="en-US" sz="1400" dirty="0"/>
              <a:t> </a:t>
            </a:r>
            <a:r>
              <a:rPr lang="en-US" sz="1400" b="0" i="0" u="none" strike="noStrike" dirty="0">
                <a:solidFill>
                  <a:srgbClr val="000000"/>
                </a:solidFill>
                <a:effectLst/>
              </a:rPr>
              <a:t>Enabling AP power </a:t>
            </a:r>
            <a:r>
              <a:rPr lang="en-US" sz="1400" b="0" i="0" u="none" strike="noStrike" dirty="0" err="1">
                <a:solidFill>
                  <a:srgbClr val="000000"/>
                </a:solidFill>
                <a:effectLst/>
              </a:rPr>
              <a:t>save_follow</a:t>
            </a:r>
            <a:r>
              <a:rPr lang="en-US" sz="1400" b="0" i="0" u="none" strike="noStrike" dirty="0">
                <a:solidFill>
                  <a:srgbClr val="000000"/>
                </a:solidFill>
                <a:effectLst/>
              </a:rPr>
              <a:t> up</a:t>
            </a:r>
            <a:r>
              <a:rPr lang="en-US" sz="1400" dirty="0"/>
              <a:t> 			</a:t>
            </a:r>
            <a:r>
              <a:rPr lang="en-US" sz="1400" b="0" i="0" u="none" strike="noStrike" dirty="0">
                <a:solidFill>
                  <a:srgbClr val="000000"/>
                </a:solidFill>
                <a:effectLst/>
              </a:rPr>
              <a:t>George Cherian</a:t>
            </a:r>
            <a:endParaRPr lang="en-GB" sz="1400" dirty="0"/>
          </a:p>
          <a:p>
            <a:pPr lvl="1">
              <a:buFont typeface="Arial" panose="020B0604020202020204" pitchFamily="34" charset="0"/>
              <a:buChar char="•"/>
            </a:pPr>
            <a:r>
              <a:rPr lang="en-US" sz="1400" b="0" i="0" u="sng" strike="noStrike" dirty="0">
                <a:solidFill>
                  <a:srgbClr val="0563C1"/>
                </a:solidFill>
                <a:effectLst/>
                <a:hlinkClick r:id="rId3"/>
              </a:rPr>
              <a:t>23/2055</a:t>
            </a:r>
            <a:r>
              <a:rPr lang="en-US" sz="1400" dirty="0"/>
              <a:t> </a:t>
            </a:r>
            <a:r>
              <a:rPr lang="en-US" sz="1400" b="0" i="0" u="none" strike="noStrike" dirty="0">
                <a:solidFill>
                  <a:srgbClr val="000000"/>
                </a:solidFill>
                <a:effectLst/>
              </a:rPr>
              <a:t>ICF-RCF transmission rules</a:t>
            </a:r>
            <a:r>
              <a:rPr lang="en-US" sz="1400" dirty="0"/>
              <a:t> 				</a:t>
            </a:r>
            <a:r>
              <a:rPr lang="en-US" sz="1400" b="0" i="0" u="none" strike="noStrike" dirty="0">
                <a:solidFill>
                  <a:srgbClr val="000000"/>
                </a:solidFill>
                <a:effectLst/>
              </a:rPr>
              <a:t>Dmitry Akhmetov</a:t>
            </a:r>
            <a:endParaRPr lang="en-US" sz="1400" dirty="0"/>
          </a:p>
          <a:p>
            <a:pPr lvl="1">
              <a:buFont typeface="Arial" panose="020B0604020202020204" pitchFamily="34" charset="0"/>
              <a:buChar char="•"/>
            </a:pPr>
            <a:r>
              <a:rPr lang="en-US" sz="1400" i="0" u="none" strike="noStrike" kern="1200" dirty="0">
                <a:solidFill>
                  <a:srgbClr val="000000"/>
                </a:solidFill>
                <a:effectLst/>
                <a:ea typeface="Times New Roman" panose="02020603050405020304" pitchFamily="18" charset="0"/>
                <a:hlinkClick r:id="rId4"/>
              </a:rPr>
              <a:t>23/1871</a:t>
            </a:r>
            <a:r>
              <a:rPr lang="en-US" sz="1400" i="0" u="none" strike="noStrike" kern="1200" dirty="0">
                <a:solidFill>
                  <a:srgbClr val="000000"/>
                </a:solidFill>
                <a:effectLst/>
                <a:ea typeface="Times New Roman" panose="02020603050405020304" pitchFamily="18" charset="0"/>
              </a:rPr>
              <a:t> M-AP Coordinated Transmission framework 	Arik Klein</a:t>
            </a:r>
            <a:r>
              <a:rPr lang="en-GB" sz="1400" i="0" u="none" strike="noStrike" kern="1200" dirty="0">
                <a:solidFill>
                  <a:srgbClr val="000000"/>
                </a:solidFill>
                <a:effectLst/>
                <a:ea typeface="MS Gothic" panose="020B0609070205080204" pitchFamily="49" charset="-128"/>
              </a:rPr>
              <a:t> 	     </a:t>
            </a:r>
            <a:r>
              <a:rPr lang="en-GB" sz="1400" b="0" i="0" u="none" strike="noStrike" kern="1200" dirty="0">
                <a:solidFill>
                  <a:srgbClr val="000000"/>
                </a:solidFill>
                <a:effectLst/>
                <a:ea typeface="MS Gothic" panose="020B0609070205080204" pitchFamily="49" charset="-128"/>
              </a:rPr>
              <a:t>[2SP MAP 10’]</a:t>
            </a:r>
            <a:endParaRPr lang="en-US" sz="1400" b="0" i="0" u="none" strike="noStrike" dirty="0">
              <a:effectLst/>
            </a:endParaRPr>
          </a:p>
          <a:p>
            <a:pPr lvl="1">
              <a:buFont typeface="Arial" panose="020B0604020202020204" pitchFamily="34" charset="0"/>
              <a:buChar char="•"/>
            </a:pPr>
            <a:r>
              <a:rPr lang="en-GB" sz="1400" i="0" u="none" strike="noStrike" kern="1200" dirty="0">
                <a:solidFill>
                  <a:srgbClr val="000000"/>
                </a:solidFill>
                <a:effectLst/>
                <a:ea typeface="MS Gothic" panose="020B0609070205080204" pitchFamily="49" charset="-128"/>
                <a:hlinkClick r:id="rId5"/>
              </a:rPr>
              <a:t>23/1888</a:t>
            </a:r>
            <a:r>
              <a:rPr lang="en-GB" sz="1400" i="0" u="none" strike="noStrike" kern="1200" dirty="0">
                <a:solidFill>
                  <a:srgbClr val="000000"/>
                </a:solidFill>
                <a:effectLst/>
                <a:ea typeface="MS Gothic" panose="020B0609070205080204" pitchFamily="49" charset="-128"/>
              </a:rPr>
              <a:t> MAC Header Protection - follow-up 			Abhishek Patil  </a:t>
            </a:r>
            <a:r>
              <a:rPr lang="en-GB" sz="1400" b="0" i="0" u="none" strike="noStrike" kern="1200" dirty="0">
                <a:solidFill>
                  <a:srgbClr val="000000"/>
                </a:solidFill>
                <a:effectLst/>
                <a:ea typeface="MS Gothic" panose="020B0609070205080204" pitchFamily="49" charset="-128"/>
              </a:rPr>
              <a:t>[1SP Sec. 7’]</a:t>
            </a:r>
            <a:endParaRPr lang="en-GB" sz="1400" i="0" u="none" strike="noStrike" kern="1200" dirty="0">
              <a:solidFill>
                <a:srgbClr val="000000"/>
              </a:solidFill>
              <a:effectLst/>
              <a:ea typeface="MS Gothic" panose="020B0609070205080204" pitchFamily="49" charset="-128"/>
            </a:endParaRPr>
          </a:p>
          <a:p>
            <a:pPr lvl="1">
              <a:buFont typeface="Arial" panose="020B0604020202020204" pitchFamily="34" charset="0"/>
              <a:buChar char="•"/>
            </a:pPr>
            <a:r>
              <a:rPr lang="en-GB" sz="1400" kern="1200" dirty="0">
                <a:ea typeface="MS Gothic" panose="020B0609070205080204" pitchFamily="49" charset="-128"/>
                <a:hlinkClick r:id="rId6"/>
              </a:rPr>
              <a:t>23/1908</a:t>
            </a:r>
            <a:r>
              <a:rPr lang="en-GB" sz="1400" kern="1200" dirty="0">
                <a:ea typeface="MS Gothic" panose="020B0609070205080204" pitchFamily="49" charset="-128"/>
              </a:rPr>
              <a:t> Seamless Roaming Procedure 				</a:t>
            </a:r>
            <a:r>
              <a:rPr lang="en-GB" sz="1400" kern="1200" dirty="0" err="1">
                <a:ea typeface="MS Gothic" panose="020B0609070205080204" pitchFamily="49" charset="-128"/>
              </a:rPr>
              <a:t>Yelin</a:t>
            </a:r>
            <a:r>
              <a:rPr lang="en-GB" sz="1400" kern="1200" dirty="0">
                <a:ea typeface="MS Gothic" panose="020B0609070205080204" pitchFamily="49" charset="-128"/>
              </a:rPr>
              <a:t> Yoon  	      [1SP Ro. 7’]</a:t>
            </a:r>
            <a:endParaRPr lang="en-GB" sz="1400" dirty="0"/>
          </a:p>
          <a:p>
            <a:pPr lvl="1">
              <a:buFont typeface="Arial" panose="020B0604020202020204" pitchFamily="34" charset="0"/>
              <a:buChar char="•"/>
            </a:pPr>
            <a:r>
              <a:rPr lang="en-GB" sz="1400" i="0" u="none" strike="noStrike" kern="1200" dirty="0">
                <a:solidFill>
                  <a:srgbClr val="000000"/>
                </a:solidFill>
                <a:effectLst/>
                <a:ea typeface="MS Gothic" panose="020B0609070205080204" pitchFamily="49" charset="-128"/>
                <a:hlinkClick r:id="rId7"/>
              </a:rPr>
              <a:t>23/1914</a:t>
            </a:r>
            <a:r>
              <a:rPr lang="en-GB" sz="1400" i="0" u="none" strike="noStrike" kern="1200" dirty="0">
                <a:solidFill>
                  <a:srgbClr val="000000"/>
                </a:solidFill>
                <a:effectLst/>
                <a:ea typeface="MS Gothic" panose="020B0609070205080204" pitchFamily="49" charset="-128"/>
              </a:rPr>
              <a:t> Enhanced Security Considerations in UHR 		</a:t>
            </a:r>
            <a:r>
              <a:rPr lang="en-GB" sz="1400" i="0" u="none" strike="noStrike" kern="1200" dirty="0" err="1">
                <a:solidFill>
                  <a:srgbClr val="000000"/>
                </a:solidFill>
                <a:effectLst/>
                <a:ea typeface="MS Gothic" panose="020B0609070205080204" pitchFamily="49" charset="-128"/>
              </a:rPr>
              <a:t>SunHee</a:t>
            </a:r>
            <a:r>
              <a:rPr lang="en-GB" sz="1400" i="0" u="none" strike="noStrike" kern="1200" dirty="0">
                <a:solidFill>
                  <a:srgbClr val="000000"/>
                </a:solidFill>
                <a:effectLst/>
                <a:ea typeface="MS Gothic" panose="020B0609070205080204" pitchFamily="49" charset="-128"/>
              </a:rPr>
              <a:t> Baek    [1SP</a:t>
            </a:r>
            <a:r>
              <a:rPr lang="en-GB" sz="1400" kern="1200" dirty="0">
                <a:ea typeface="MS Gothic" panose="020B0609070205080204" pitchFamily="49" charset="-128"/>
              </a:rPr>
              <a:t> Ro.</a:t>
            </a:r>
            <a:r>
              <a:rPr lang="en-GB" sz="1400" i="0" u="none" strike="noStrike" kern="1200" dirty="0">
                <a:solidFill>
                  <a:srgbClr val="000000"/>
                </a:solidFill>
                <a:effectLst/>
                <a:ea typeface="MS Gothic" panose="020B0609070205080204" pitchFamily="49" charset="-128"/>
              </a:rPr>
              <a:t> 7’]</a:t>
            </a:r>
            <a:endParaRPr lang="en-US" sz="1400" b="1" dirty="0"/>
          </a:p>
          <a:p>
            <a:pPr lvl="1">
              <a:buFont typeface="Arial" panose="020B0604020202020204" pitchFamily="34" charset="0"/>
              <a:buChar char="•"/>
            </a:pPr>
            <a:r>
              <a:rPr lang="en-US" sz="1400" i="0" u="none" strike="noStrike" kern="1200" dirty="0">
                <a:solidFill>
                  <a:srgbClr val="000000"/>
                </a:solidFill>
                <a:effectLst/>
                <a:ea typeface="MS Gothic" panose="020B0609070205080204" pitchFamily="49" charset="-128"/>
                <a:hlinkClick r:id="rId8"/>
              </a:rPr>
              <a:t>23/2005</a:t>
            </a:r>
            <a:r>
              <a:rPr lang="en-US" sz="1400" i="0" u="none" strike="noStrike" kern="1200" dirty="0">
                <a:solidFill>
                  <a:srgbClr val="000000"/>
                </a:solidFill>
                <a:effectLst/>
                <a:ea typeface="MS Gothic" panose="020B0609070205080204" pitchFamily="49" charset="-128"/>
              </a:rPr>
              <a:t> Non-primary channel access (NPCA) 		Minyoung Park [</a:t>
            </a:r>
            <a:r>
              <a:rPr lang="en-GB" sz="1400" i="0" u="none" strike="noStrike" kern="1200" dirty="0">
                <a:solidFill>
                  <a:srgbClr val="000000"/>
                </a:solidFill>
                <a:effectLst/>
                <a:ea typeface="MS Gothic" panose="020B0609070205080204" pitchFamily="49" charset="-128"/>
              </a:rPr>
              <a:t>1SP, NP. 7’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7550683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January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PHY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Coordinated Beamforming</a:t>
            </a:r>
          </a:p>
          <a:p>
            <a:pPr lvl="1">
              <a:buFont typeface="Arial" panose="020B0604020202020204" pitchFamily="34" charset="0"/>
              <a:buChar char="•"/>
            </a:pPr>
            <a:r>
              <a:rPr lang="en-US" sz="1400" b="0" i="0" u="sng" strike="noStrike" dirty="0">
                <a:solidFill>
                  <a:srgbClr val="0563C1"/>
                </a:solidFill>
                <a:effectLst/>
                <a:hlinkClick r:id="rId2"/>
              </a:rPr>
              <a:t>23/1998</a:t>
            </a:r>
            <a:r>
              <a:rPr lang="en-US" sz="1400" dirty="0"/>
              <a:t> </a:t>
            </a:r>
            <a:r>
              <a:rPr lang="en-US" sz="1400" b="0" i="0" u="none" strike="noStrike" dirty="0">
                <a:solidFill>
                  <a:srgbClr val="000000"/>
                </a:solidFill>
                <a:effectLst/>
              </a:rPr>
              <a:t>Zero MUI Coordinated BF</a:t>
            </a:r>
            <a:r>
              <a:rPr lang="en-US" sz="1400" dirty="0"/>
              <a:t> 						</a:t>
            </a:r>
            <a:r>
              <a:rPr lang="en-US" sz="1400" b="0" i="0" u="none" strike="noStrike" dirty="0">
                <a:solidFill>
                  <a:srgbClr val="000000"/>
                </a:solidFill>
                <a:effectLst/>
              </a:rPr>
              <a:t>Shimi Shilo</a:t>
            </a:r>
            <a:endParaRPr lang="en-GB" sz="1400" dirty="0"/>
          </a:p>
          <a:p>
            <a:pPr lvl="1">
              <a:buFont typeface="Arial" panose="020B0604020202020204" pitchFamily="34" charset="0"/>
              <a:buChar char="•"/>
            </a:pPr>
            <a:r>
              <a:rPr lang="en-US" sz="1400" b="0" i="0" u="sng" strike="noStrike" dirty="0">
                <a:solidFill>
                  <a:srgbClr val="0563C1"/>
                </a:solidFill>
                <a:effectLst/>
                <a:hlinkClick r:id="rId3"/>
              </a:rPr>
              <a:t>24/0010</a:t>
            </a:r>
            <a:r>
              <a:rPr lang="en-US" sz="1400" dirty="0"/>
              <a:t> </a:t>
            </a:r>
            <a:r>
              <a:rPr lang="en-US" sz="1400" b="0" i="0" u="none" strike="noStrike" dirty="0">
                <a:solidFill>
                  <a:srgbClr val="000000"/>
                </a:solidFill>
                <a:effectLst/>
              </a:rPr>
              <a:t>Coordinated Beamforming for 802.11bn</a:t>
            </a:r>
            <a:r>
              <a:rPr lang="en-US" sz="1400" dirty="0"/>
              <a:t> 				</a:t>
            </a:r>
            <a:r>
              <a:rPr lang="en-US" sz="1400" b="0" i="0" u="none" strike="noStrike" dirty="0">
                <a:solidFill>
                  <a:srgbClr val="000000"/>
                </a:solidFill>
                <a:effectLst/>
              </a:rPr>
              <a:t>Okan </a:t>
            </a:r>
            <a:r>
              <a:rPr lang="en-US" sz="1400" b="0" i="0" u="none" strike="noStrike" dirty="0" err="1">
                <a:solidFill>
                  <a:srgbClr val="000000"/>
                </a:solidFill>
                <a:effectLst/>
              </a:rPr>
              <a:t>Mutgan</a:t>
            </a:r>
            <a:endParaRPr lang="en-GB" sz="1400" dirty="0"/>
          </a:p>
          <a:p>
            <a:pPr lvl="1">
              <a:buFont typeface="Arial" panose="020B0604020202020204" pitchFamily="34" charset="0"/>
              <a:buChar char="•"/>
            </a:pPr>
            <a:r>
              <a:rPr lang="en-US" sz="1400" b="0" i="0" u="sng" strike="noStrike" dirty="0">
                <a:solidFill>
                  <a:srgbClr val="0563C1"/>
                </a:solidFill>
                <a:effectLst/>
                <a:hlinkClick r:id="rId4"/>
              </a:rPr>
              <a:t>24/0011</a:t>
            </a:r>
            <a:r>
              <a:rPr lang="en-US" sz="1400" dirty="0"/>
              <a:t> </a:t>
            </a:r>
            <a:r>
              <a:rPr lang="en-US" sz="1400" b="0" i="0" u="none" strike="noStrike" dirty="0">
                <a:solidFill>
                  <a:srgbClr val="000000"/>
                </a:solidFill>
                <a:effectLst/>
              </a:rPr>
              <a:t>Coordinated Spatial Nulling (C-SN) Concept</a:t>
            </a:r>
            <a:r>
              <a:rPr lang="en-US" sz="1400" dirty="0"/>
              <a:t> 			</a:t>
            </a:r>
            <a:r>
              <a:rPr lang="en-US" sz="1400" b="0" i="0" u="none" strike="noStrike" dirty="0">
                <a:solidFill>
                  <a:srgbClr val="000000"/>
                </a:solidFill>
                <a:effectLst/>
              </a:rPr>
              <a:t>Rainer Strobel</a:t>
            </a:r>
            <a:endParaRPr lang="en-GB" sz="1400" dirty="0"/>
          </a:p>
          <a:p>
            <a:pPr lvl="1">
              <a:buFont typeface="Arial" panose="020B0604020202020204" pitchFamily="34" charset="0"/>
              <a:buChar char="•"/>
            </a:pPr>
            <a:r>
              <a:rPr lang="en-US" sz="1400" b="0" i="0" u="sng" strike="noStrike" dirty="0">
                <a:solidFill>
                  <a:srgbClr val="0563C1"/>
                </a:solidFill>
                <a:effectLst/>
                <a:hlinkClick r:id="rId5"/>
              </a:rPr>
              <a:t>24/0012</a:t>
            </a:r>
            <a:r>
              <a:rPr lang="en-US" sz="1400" dirty="0"/>
              <a:t> </a:t>
            </a:r>
            <a:r>
              <a:rPr lang="en-US" sz="1400" b="0" i="0" u="none" strike="noStrike" dirty="0">
                <a:solidFill>
                  <a:srgbClr val="000000"/>
                </a:solidFill>
                <a:effectLst/>
              </a:rPr>
              <a:t>Coordinated Spatial Nulling (C-SN) Simulations</a:t>
            </a:r>
            <a:r>
              <a:rPr lang="en-US" sz="1400" dirty="0"/>
              <a:t> 			</a:t>
            </a:r>
            <a:r>
              <a:rPr lang="en-US" sz="1400" b="0" i="0" u="none" strike="noStrike" dirty="0">
                <a:solidFill>
                  <a:srgbClr val="000000"/>
                </a:solidFill>
                <a:effectLst/>
              </a:rPr>
              <a:t>Rainer Strobel</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31022528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Roaming Part 1</a:t>
            </a:r>
          </a:p>
          <a:p>
            <a:pPr lvl="1">
              <a:buFont typeface="Arial" panose="020B0604020202020204" pitchFamily="34" charset="0"/>
              <a:buChar char="•"/>
            </a:pPr>
            <a:r>
              <a:rPr lang="en-US" sz="1400" b="0" i="0" u="sng" strike="noStrike" dirty="0">
                <a:solidFill>
                  <a:srgbClr val="0563C1"/>
                </a:solidFill>
                <a:effectLst/>
                <a:hlinkClick r:id="rId2"/>
              </a:rPr>
              <a:t>23/1884</a:t>
            </a:r>
            <a:r>
              <a:rPr lang="en-US" sz="1400" dirty="0"/>
              <a:t> </a:t>
            </a:r>
            <a:r>
              <a:rPr lang="en-US" sz="1400" b="0" i="0" u="none" strike="noStrike" dirty="0">
                <a:solidFill>
                  <a:srgbClr val="000000"/>
                </a:solidFill>
                <a:effectLst/>
              </a:rPr>
              <a:t>Seamless Roaming</a:t>
            </a:r>
            <a:r>
              <a:rPr lang="en-US" sz="1400" dirty="0"/>
              <a:t> 							</a:t>
            </a:r>
            <a:r>
              <a:rPr lang="en-US" sz="1400" b="0" i="0" u="none" strike="noStrike" dirty="0">
                <a:solidFill>
                  <a:srgbClr val="000000"/>
                </a:solidFill>
                <a:effectLst/>
              </a:rPr>
              <a:t>Duncan Ho</a:t>
            </a:r>
            <a:endParaRPr lang="en-GB" sz="1400" dirty="0"/>
          </a:p>
          <a:p>
            <a:pPr lvl="1">
              <a:buFont typeface="Arial" panose="020B0604020202020204" pitchFamily="34" charset="0"/>
              <a:buChar char="•"/>
            </a:pPr>
            <a:r>
              <a:rPr lang="en-US" sz="1400" b="0" i="0" u="sng" strike="noStrike" dirty="0">
                <a:solidFill>
                  <a:srgbClr val="0563C1"/>
                </a:solidFill>
                <a:effectLst/>
                <a:hlinkClick r:id="rId3"/>
              </a:rPr>
              <a:t>23/1897</a:t>
            </a:r>
            <a:r>
              <a:rPr lang="en-US" sz="1400" dirty="0"/>
              <a:t> </a:t>
            </a:r>
            <a:r>
              <a:rPr lang="en-US" sz="1400" b="0" i="0" u="none" strike="noStrike" dirty="0">
                <a:solidFill>
                  <a:srgbClr val="000000"/>
                </a:solidFill>
                <a:effectLst/>
              </a:rPr>
              <a:t>Thoughts-on-improving-roaming-under-existing-architecture</a:t>
            </a:r>
            <a:r>
              <a:rPr lang="en-US" sz="1400" dirty="0"/>
              <a:t> </a:t>
            </a:r>
            <a:r>
              <a:rPr lang="en-US" sz="1400" b="0" i="0" u="none" strike="noStrike" dirty="0">
                <a:solidFill>
                  <a:srgbClr val="000000"/>
                </a:solidFill>
                <a:effectLst/>
              </a:rPr>
              <a:t>Guogang Huang</a:t>
            </a:r>
            <a:endParaRPr lang="en-GB" sz="1400" dirty="0"/>
          </a:p>
          <a:p>
            <a:pPr lvl="1">
              <a:buFont typeface="Arial" panose="020B0604020202020204" pitchFamily="34" charset="0"/>
              <a:buChar char="•"/>
            </a:pPr>
            <a:r>
              <a:rPr lang="en-US" sz="1400" b="0" i="0" u="sng" strike="noStrike" dirty="0">
                <a:solidFill>
                  <a:srgbClr val="0563C1"/>
                </a:solidFill>
                <a:effectLst/>
                <a:hlinkClick r:id="rId4"/>
              </a:rPr>
              <a:t>23/1908</a:t>
            </a:r>
            <a:r>
              <a:rPr lang="en-US" sz="1400" dirty="0"/>
              <a:t> </a:t>
            </a:r>
            <a:r>
              <a:rPr lang="en-US" sz="1400" b="0" i="0" u="none" strike="noStrike" dirty="0">
                <a:solidFill>
                  <a:srgbClr val="000000"/>
                </a:solidFill>
                <a:effectLst/>
              </a:rPr>
              <a:t>Seamless Roaming for 11bn</a:t>
            </a:r>
            <a:r>
              <a:rPr lang="en-US" sz="1400" dirty="0"/>
              <a:t> 						</a:t>
            </a:r>
            <a:r>
              <a:rPr lang="en-US" sz="1400" b="0" i="0" u="none" strike="noStrike" dirty="0" err="1">
                <a:solidFill>
                  <a:srgbClr val="000000"/>
                </a:solidFill>
                <a:effectLst/>
              </a:rPr>
              <a:t>Yelin</a:t>
            </a:r>
            <a:r>
              <a:rPr lang="en-US" sz="1400" b="0" i="0" u="none" strike="noStrike" dirty="0">
                <a:solidFill>
                  <a:srgbClr val="000000"/>
                </a:solidFill>
                <a:effectLst/>
              </a:rPr>
              <a:t> Yoon</a:t>
            </a:r>
            <a:endParaRPr lang="en-GB" sz="1400" dirty="0"/>
          </a:p>
          <a:p>
            <a:pPr lvl="1">
              <a:buFont typeface="Arial" panose="020B0604020202020204" pitchFamily="34" charset="0"/>
              <a:buChar char="•"/>
            </a:pPr>
            <a:r>
              <a:rPr lang="en-US" sz="1400" b="0" i="0" u="sng" strike="noStrike" dirty="0">
                <a:solidFill>
                  <a:srgbClr val="0563C1"/>
                </a:solidFill>
                <a:effectLst/>
                <a:hlinkClick r:id="rId5"/>
              </a:rPr>
              <a:t>23/1937</a:t>
            </a:r>
            <a:r>
              <a:rPr lang="en-US" sz="1400" dirty="0"/>
              <a:t> </a:t>
            </a:r>
            <a:r>
              <a:rPr lang="en-US" sz="1400" b="0" i="0" u="none" strike="noStrike" dirty="0">
                <a:solidFill>
                  <a:srgbClr val="000000"/>
                </a:solidFill>
                <a:effectLst/>
              </a:rPr>
              <a:t>Smooth roaming follow up 1</a:t>
            </a:r>
            <a:r>
              <a:rPr lang="en-US" sz="1400" dirty="0"/>
              <a:t> 						</a:t>
            </a:r>
            <a:r>
              <a:rPr lang="en-US" sz="1400" b="0" i="0" u="none" strike="noStrike" dirty="0">
                <a:solidFill>
                  <a:srgbClr val="000000"/>
                </a:solidFill>
                <a:effectLst/>
              </a:rPr>
              <a:t>Liwen Chu</a:t>
            </a:r>
            <a:endParaRPr lang="en-GB" sz="1400" dirty="0"/>
          </a:p>
          <a:p>
            <a:pPr lvl="1">
              <a:buFont typeface="Arial" panose="020B0604020202020204" pitchFamily="34" charset="0"/>
              <a:buChar char="•"/>
            </a:pPr>
            <a:r>
              <a:rPr lang="en-US" sz="1400" b="0" i="0" u="sng" strike="noStrike" dirty="0">
                <a:solidFill>
                  <a:srgbClr val="0563C1"/>
                </a:solidFill>
                <a:effectLst/>
                <a:hlinkClick r:id="rId6"/>
              </a:rPr>
              <a:t>23/1971</a:t>
            </a:r>
            <a:r>
              <a:rPr lang="en-US" sz="1400" dirty="0"/>
              <a:t> </a:t>
            </a:r>
            <a:r>
              <a:rPr lang="en-US" sz="1400" b="0" i="0" u="none" strike="noStrike" dirty="0">
                <a:solidFill>
                  <a:srgbClr val="000000"/>
                </a:solidFill>
                <a:effectLst/>
              </a:rPr>
              <a:t>Further thoughts on seamless roaming</a:t>
            </a:r>
            <a:r>
              <a:rPr lang="en-US" sz="1400" dirty="0"/>
              <a:t> 				</a:t>
            </a:r>
            <a:r>
              <a:rPr lang="en-US" sz="1400" b="0" i="0" u="none" strike="noStrike" dirty="0">
                <a:solidFill>
                  <a:srgbClr val="000000"/>
                </a:solidFill>
                <a:effectLst/>
              </a:rPr>
              <a:t>Ryuichi Hirata</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28956746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PHY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Unequal Modulation &amp; Reliability</a:t>
            </a:r>
          </a:p>
          <a:p>
            <a:pPr lvl="1">
              <a:buFont typeface="Arial" panose="020B0604020202020204" pitchFamily="34" charset="0"/>
              <a:buChar char="•"/>
            </a:pPr>
            <a:r>
              <a:rPr lang="en-US" sz="1400" b="0" i="0" u="sng" strike="noStrike" dirty="0">
                <a:solidFill>
                  <a:srgbClr val="0563C1"/>
                </a:solidFill>
                <a:effectLst/>
                <a:hlinkClick r:id="rId2"/>
              </a:rPr>
              <a:t>24/0016</a:t>
            </a:r>
            <a:r>
              <a:rPr lang="en-US" sz="1400" dirty="0"/>
              <a:t> </a:t>
            </a:r>
            <a:r>
              <a:rPr lang="en-US" sz="1400" b="0" i="0" u="none" strike="noStrike" dirty="0">
                <a:solidFill>
                  <a:srgbClr val="000000"/>
                </a:solidFill>
                <a:effectLst/>
              </a:rPr>
              <a:t>UHR MIMO </a:t>
            </a:r>
            <a:r>
              <a:rPr lang="en-US" sz="1400" b="0" i="0" u="none" strike="noStrike" dirty="0" err="1">
                <a:solidFill>
                  <a:srgbClr val="000000"/>
                </a:solidFill>
                <a:effectLst/>
              </a:rPr>
              <a:t>RvR</a:t>
            </a:r>
            <a:r>
              <a:rPr lang="en-US" sz="1400" b="0" i="0" u="none" strike="noStrike" dirty="0">
                <a:solidFill>
                  <a:srgbClr val="000000"/>
                </a:solidFill>
                <a:effectLst/>
              </a:rPr>
              <a:t> enhancement with unequal modulation</a:t>
            </a:r>
            <a:r>
              <a:rPr lang="en-US" sz="1400" dirty="0"/>
              <a:t> 		</a:t>
            </a:r>
            <a:r>
              <a:rPr lang="en-US" sz="1400" b="0" i="0" u="none" strike="noStrike" dirty="0">
                <a:solidFill>
                  <a:srgbClr val="000000"/>
                </a:solidFill>
                <a:effectLst/>
              </a:rPr>
              <a:t>Rui Cao</a:t>
            </a:r>
            <a:endParaRPr lang="en-GB" sz="1400" dirty="0"/>
          </a:p>
          <a:p>
            <a:pPr lvl="1">
              <a:buFont typeface="Arial" panose="020B0604020202020204" pitchFamily="34" charset="0"/>
              <a:buChar char="•"/>
            </a:pPr>
            <a:r>
              <a:rPr lang="en-US" sz="1400" b="0" i="0" u="sng" strike="noStrike" dirty="0">
                <a:solidFill>
                  <a:srgbClr val="0563C1"/>
                </a:solidFill>
                <a:effectLst/>
                <a:hlinkClick r:id="rId3"/>
              </a:rPr>
              <a:t>24/0113</a:t>
            </a:r>
            <a:r>
              <a:rPr lang="en-US" sz="1400" dirty="0"/>
              <a:t> </a:t>
            </a:r>
            <a:r>
              <a:rPr lang="en-US" sz="1400" b="0" i="0" u="none" strike="noStrike" dirty="0">
                <a:solidFill>
                  <a:srgbClr val="000000"/>
                </a:solidFill>
                <a:effectLst/>
              </a:rPr>
              <a:t>Unequal Modulation in MIMO </a:t>
            </a:r>
            <a:r>
              <a:rPr lang="en-US" sz="1400" b="0" i="0" u="none" strike="noStrike" dirty="0" err="1">
                <a:solidFill>
                  <a:srgbClr val="000000"/>
                </a:solidFill>
                <a:effectLst/>
              </a:rPr>
              <a:t>TxBF</a:t>
            </a:r>
            <a:r>
              <a:rPr lang="en-US" sz="1400" b="0" i="0" u="none" strike="noStrike" dirty="0">
                <a:solidFill>
                  <a:srgbClr val="000000"/>
                </a:solidFill>
                <a:effectLst/>
              </a:rPr>
              <a:t> in 11bn</a:t>
            </a:r>
            <a:r>
              <a:rPr lang="en-US" sz="1400" dirty="0"/>
              <a:t> 				</a:t>
            </a:r>
            <a:r>
              <a:rPr lang="en-US" sz="1400" b="0" i="0" u="none" strike="noStrike" dirty="0">
                <a:solidFill>
                  <a:srgbClr val="000000"/>
                </a:solidFill>
                <a:effectLst/>
              </a:rPr>
              <a:t>Alice Chen</a:t>
            </a:r>
            <a:endParaRPr lang="en-GB" sz="1400" dirty="0"/>
          </a:p>
          <a:p>
            <a:pPr lvl="1">
              <a:buFont typeface="Arial" panose="020B0604020202020204" pitchFamily="34" charset="0"/>
              <a:buChar char="•"/>
            </a:pPr>
            <a:r>
              <a:rPr lang="en-US" sz="1400" b="0" i="0" u="sng" strike="noStrike" dirty="0">
                <a:solidFill>
                  <a:srgbClr val="0563C1"/>
                </a:solidFill>
                <a:effectLst/>
                <a:hlinkClick r:id="rId4"/>
              </a:rPr>
              <a:t>24/0117</a:t>
            </a:r>
            <a:r>
              <a:rPr lang="en-US" sz="1400" dirty="0"/>
              <a:t> </a:t>
            </a:r>
            <a:r>
              <a:rPr lang="en-US" sz="1400" b="0" i="0" u="none" strike="noStrike" dirty="0">
                <a:solidFill>
                  <a:srgbClr val="000000"/>
                </a:solidFill>
                <a:effectLst/>
              </a:rPr>
              <a:t>Improved Tx Beamforming with UEQM</a:t>
            </a:r>
            <a:r>
              <a:rPr lang="en-US" sz="1400" dirty="0"/>
              <a:t> 					</a:t>
            </a:r>
            <a:r>
              <a:rPr lang="en-US" sz="1400" b="0" i="0" u="none" strike="noStrike" dirty="0">
                <a:solidFill>
                  <a:srgbClr val="000000"/>
                </a:solidFill>
                <a:effectLst/>
              </a:rPr>
              <a:t>Ron Porat</a:t>
            </a:r>
            <a:endParaRPr lang="en-GB" sz="1400" dirty="0"/>
          </a:p>
          <a:p>
            <a:pPr lvl="1">
              <a:buFont typeface="Arial" panose="020B0604020202020204" pitchFamily="34" charset="0"/>
              <a:buChar char="•"/>
            </a:pPr>
            <a:r>
              <a:rPr lang="en-US" sz="1400" b="0" i="0" u="sng" strike="noStrike" dirty="0">
                <a:solidFill>
                  <a:srgbClr val="0563C1"/>
                </a:solidFill>
                <a:effectLst/>
                <a:hlinkClick r:id="rId5"/>
              </a:rPr>
              <a:t>24/0107</a:t>
            </a:r>
            <a:r>
              <a:rPr lang="en-US" sz="1400" dirty="0"/>
              <a:t> </a:t>
            </a:r>
            <a:r>
              <a:rPr lang="en-US" sz="1400" b="0" i="0" u="none" strike="noStrike" dirty="0">
                <a:solidFill>
                  <a:srgbClr val="000000"/>
                </a:solidFill>
                <a:effectLst/>
              </a:rPr>
              <a:t>PHY Layer Interference Mitigation for Improved Reliability 		Shimi Shilo</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85650167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MAC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Roaming Part 2</a:t>
            </a:r>
          </a:p>
          <a:p>
            <a:pPr lvl="1">
              <a:buFont typeface="Arial" panose="020B0604020202020204" pitchFamily="34" charset="0"/>
              <a:buChar char="•"/>
            </a:pPr>
            <a:r>
              <a:rPr lang="en-US" sz="1400" b="0" i="0" u="sng" strike="noStrike" dirty="0">
                <a:solidFill>
                  <a:srgbClr val="0563C1"/>
                </a:solidFill>
                <a:effectLst/>
                <a:hlinkClick r:id="rId2"/>
              </a:rPr>
              <a:t>23/1976</a:t>
            </a:r>
            <a:r>
              <a:rPr lang="en-US" sz="1400" dirty="0"/>
              <a:t> </a:t>
            </a:r>
            <a:r>
              <a:rPr lang="en-US" sz="1400" b="0" i="0" u="none" strike="noStrike" dirty="0">
                <a:solidFill>
                  <a:srgbClr val="000000"/>
                </a:solidFill>
                <a:effectLst/>
              </a:rPr>
              <a:t>UHR-Seamless-Roaming-for-Multi-link-Device</a:t>
            </a:r>
            <a:r>
              <a:rPr lang="en-US" sz="1400" dirty="0"/>
              <a:t> 			</a:t>
            </a:r>
            <a:r>
              <a:rPr lang="en-US" sz="1400" b="0" i="0" u="none" strike="noStrike" dirty="0">
                <a:solidFill>
                  <a:srgbClr val="000000"/>
                </a:solidFill>
                <a:effectLst/>
              </a:rPr>
              <a:t>Hui Che</a:t>
            </a:r>
            <a:endParaRPr lang="en-GB" sz="1400" dirty="0"/>
          </a:p>
          <a:p>
            <a:pPr lvl="1">
              <a:buFont typeface="Arial" panose="020B0604020202020204" pitchFamily="34" charset="0"/>
              <a:buChar char="•"/>
            </a:pPr>
            <a:r>
              <a:rPr lang="en-US" sz="1400" b="0" i="0" u="sng" strike="noStrike" dirty="0">
                <a:solidFill>
                  <a:srgbClr val="0563C1"/>
                </a:solidFill>
                <a:effectLst/>
                <a:hlinkClick r:id="rId3"/>
              </a:rPr>
              <a:t>23/1996</a:t>
            </a:r>
            <a:r>
              <a:rPr lang="en-US" sz="1400" dirty="0"/>
              <a:t> </a:t>
            </a:r>
            <a:r>
              <a:rPr lang="en-US" sz="1400" b="0" i="0" u="none" strike="noStrike" dirty="0">
                <a:solidFill>
                  <a:srgbClr val="000000"/>
                </a:solidFill>
                <a:effectLst/>
              </a:rPr>
              <a:t>Improve roaming between MLDs</a:t>
            </a:r>
            <a:r>
              <a:rPr lang="en-US" sz="1400" dirty="0"/>
              <a:t> 					</a:t>
            </a:r>
            <a:r>
              <a:rPr lang="en-US" sz="1400" b="0" i="0" u="none" strike="noStrike" dirty="0">
                <a:solidFill>
                  <a:srgbClr val="000000"/>
                </a:solidFill>
                <a:effectLst/>
              </a:rPr>
              <a:t>Po-Kai Huang</a:t>
            </a:r>
            <a:r>
              <a:rPr lang="en-US" sz="1400" dirty="0"/>
              <a:t> </a:t>
            </a:r>
          </a:p>
          <a:p>
            <a:pPr lvl="1">
              <a:buFont typeface="Arial" panose="020B0604020202020204" pitchFamily="34" charset="0"/>
              <a:buChar char="•"/>
            </a:pPr>
            <a:r>
              <a:rPr lang="en-US" sz="1400" b="0" i="0" u="sng" strike="noStrike" dirty="0">
                <a:solidFill>
                  <a:srgbClr val="0563C1"/>
                </a:solidFill>
                <a:effectLst/>
                <a:hlinkClick r:id="rId4"/>
              </a:rPr>
              <a:t>23/2147</a:t>
            </a:r>
            <a:r>
              <a:rPr lang="en-US" sz="1400" dirty="0"/>
              <a:t> </a:t>
            </a:r>
            <a:r>
              <a:rPr lang="en-US" sz="1400" b="0" i="0" u="none" strike="noStrike" dirty="0">
                <a:solidFill>
                  <a:srgbClr val="000000"/>
                </a:solidFill>
                <a:effectLst/>
              </a:rPr>
              <a:t>Improved UHR Seamless Roaming for MLD</a:t>
            </a:r>
            <a:r>
              <a:rPr lang="en-US" sz="1400" dirty="0"/>
              <a:t> 			</a:t>
            </a:r>
            <a:r>
              <a:rPr lang="en-US" sz="1400" b="0" i="0" u="none" strike="noStrike" dirty="0">
                <a:solidFill>
                  <a:srgbClr val="000000"/>
                </a:solidFill>
                <a:effectLst/>
              </a:rPr>
              <a:t>Hui Che</a:t>
            </a:r>
            <a:endParaRPr lang="en-GB" sz="1400" dirty="0"/>
          </a:p>
          <a:p>
            <a:pPr lvl="1">
              <a:buFont typeface="Arial" panose="020B0604020202020204" pitchFamily="34" charset="0"/>
              <a:buChar char="•"/>
            </a:pPr>
            <a:r>
              <a:rPr lang="en-US" sz="1400" b="0" i="0" u="sng" strike="noStrike" dirty="0">
                <a:solidFill>
                  <a:srgbClr val="0563C1"/>
                </a:solidFill>
                <a:effectLst/>
                <a:hlinkClick r:id="rId5"/>
              </a:rPr>
              <a:t>23/2150</a:t>
            </a:r>
            <a:r>
              <a:rPr lang="en-US" sz="1400" dirty="0"/>
              <a:t> </a:t>
            </a:r>
            <a:r>
              <a:rPr lang="en-US" sz="1400" b="0" i="0" u="none" strike="noStrike" dirty="0">
                <a:solidFill>
                  <a:srgbClr val="000000"/>
                </a:solidFill>
                <a:effectLst/>
              </a:rPr>
              <a:t>Low STA Cost UHR Seamless Roaming for MLD</a:t>
            </a:r>
            <a:r>
              <a:rPr lang="en-US" sz="1400" dirty="0"/>
              <a:t> 		</a:t>
            </a:r>
            <a:r>
              <a:rPr lang="en-US" sz="1400" b="0" i="0" u="none" strike="noStrike" dirty="0">
                <a:solidFill>
                  <a:srgbClr val="000000"/>
                </a:solidFill>
                <a:effectLst/>
              </a:rPr>
              <a:t>Hui Che</a:t>
            </a:r>
            <a:endParaRPr lang="en-GB" sz="1400" dirty="0"/>
          </a:p>
          <a:p>
            <a:pPr lvl="1">
              <a:buFont typeface="Arial" panose="020B0604020202020204" pitchFamily="34" charset="0"/>
              <a:buChar char="•"/>
            </a:pPr>
            <a:r>
              <a:rPr lang="en-US" sz="1400" b="0" i="0" u="sng" strike="noStrike" dirty="0">
                <a:solidFill>
                  <a:srgbClr val="0563C1"/>
                </a:solidFill>
                <a:effectLst/>
                <a:hlinkClick r:id="rId6"/>
              </a:rPr>
              <a:t>23/2157</a:t>
            </a:r>
            <a:r>
              <a:rPr lang="en-US" sz="1400" dirty="0"/>
              <a:t> </a:t>
            </a:r>
            <a:r>
              <a:rPr lang="en-US" sz="1400" b="0" i="0" u="none" strike="noStrike" dirty="0">
                <a:solidFill>
                  <a:srgbClr val="000000"/>
                </a:solidFill>
                <a:effectLst/>
              </a:rPr>
              <a:t>Seamless roaming within a mobility domain</a:t>
            </a:r>
            <a:r>
              <a:rPr lang="en-US" sz="1400" dirty="0"/>
              <a:t> 			</a:t>
            </a:r>
            <a:r>
              <a:rPr lang="en-US" sz="1400" b="0" i="0" u="none" strike="noStrike" dirty="0">
                <a:solidFill>
                  <a:srgbClr val="000000"/>
                </a:solidFill>
                <a:effectLst/>
              </a:rPr>
              <a:t>Binita Gupta</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05159225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dirty="0"/>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09536131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(C-RTWT)</a:t>
            </a:r>
          </a:p>
        </p:txBody>
      </p:sp>
      <p:sp>
        <p:nvSpPr>
          <p:cNvPr id="11" name="Content Placeholder 10">
            <a:extLst>
              <a:ext uri="{FF2B5EF4-FFF2-40B4-BE49-F238E27FC236}">
                <a16:creationId xmlns:a16="http://schemas.microsoft.com/office/drawing/2014/main" id="{10369809-8F14-3F63-B0ED-FF21BCF3B086}"/>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b="0" dirty="0">
                <a:hlinkClick r:id="rId2"/>
              </a:rPr>
              <a:t>23/1916</a:t>
            </a:r>
            <a:r>
              <a:rPr lang="en-US" sz="1600" b="0" dirty="0"/>
              <a:t> R-TWT Coordination in Multi-BSS 					</a:t>
            </a:r>
            <a:r>
              <a:rPr lang="en-US" sz="1600" b="0" dirty="0" err="1"/>
              <a:t>SunHee</a:t>
            </a:r>
            <a:r>
              <a:rPr lang="en-US" sz="1600" b="0" dirty="0"/>
              <a:t> Baek 	</a:t>
            </a:r>
            <a:endParaRPr lang="en-GB" sz="1600" b="0" dirty="0"/>
          </a:p>
          <a:p>
            <a:pPr>
              <a:buFont typeface="Arial" panose="020B0604020202020204" pitchFamily="34" charset="0"/>
              <a:buChar char="•"/>
            </a:pPr>
            <a:r>
              <a:rPr lang="en-US" sz="1600" b="0" dirty="0">
                <a:hlinkClick r:id="rId3"/>
              </a:rPr>
              <a:t>23/1929</a:t>
            </a:r>
            <a:r>
              <a:rPr lang="en-US" sz="1600" b="0" dirty="0"/>
              <a:t> Further considerations on coordinated TWT 			Rubayet Shafin 	</a:t>
            </a:r>
            <a:endParaRPr lang="en-GB" sz="1600" b="0" dirty="0"/>
          </a:p>
          <a:p>
            <a:pPr>
              <a:buFont typeface="Arial" panose="020B0604020202020204" pitchFamily="34" charset="0"/>
              <a:buChar char="•"/>
            </a:pPr>
            <a:r>
              <a:rPr lang="en-US" sz="1600" b="0" dirty="0">
                <a:hlinkClick r:id="rId4"/>
              </a:rPr>
              <a:t>23/1952</a:t>
            </a:r>
            <a:r>
              <a:rPr lang="en-US" sz="1600" b="0" dirty="0"/>
              <a:t> Coordinated R-TWT for Multi-AP scenarios - Follow up 	Liuming Lu 	</a:t>
            </a:r>
            <a:endParaRPr lang="en-GB" sz="1600" b="0" dirty="0"/>
          </a:p>
          <a:p>
            <a:pPr>
              <a:buFont typeface="Arial" panose="020B0604020202020204" pitchFamily="34" charset="0"/>
              <a:buChar char="•"/>
            </a:pPr>
            <a:r>
              <a:rPr lang="en-US" sz="1600" b="0" dirty="0">
                <a:hlinkClick r:id="rId5"/>
              </a:rPr>
              <a:t>23/1962</a:t>
            </a:r>
            <a:r>
              <a:rPr lang="en-US" sz="1600" b="0" dirty="0"/>
              <a:t> Gain analysis for coordinated AP transmissions 		Abhishek Patil </a:t>
            </a:r>
          </a:p>
          <a:p>
            <a:pPr>
              <a:buFont typeface="Arial" panose="020B0604020202020204" pitchFamily="34" charset="0"/>
              <a:buChar char="•"/>
            </a:pPr>
            <a:r>
              <a:rPr lang="en-US" sz="1600" b="0" dirty="0">
                <a:hlinkClick r:id="rId6"/>
              </a:rPr>
              <a:t>23/2022</a:t>
            </a:r>
            <a:r>
              <a:rPr lang="en-US" sz="1600" b="0" dirty="0"/>
              <a:t> R-TWT for multi-AP follow up 					Laurent  Cariou</a:t>
            </a:r>
            <a:endParaRPr lang="en-GB" sz="1600" b="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181978689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t>Thursday Joint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March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(C-SR)</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dirty="0">
                <a:hlinkClick r:id="rId2"/>
              </a:rPr>
              <a:t>23/1917</a:t>
            </a:r>
            <a:r>
              <a:rPr lang="en-US" sz="1400" b="0" dirty="0"/>
              <a:t> Coordinated Spatial Reuse 				Jinyoung Chun	[C-SR 4SP, 10’]</a:t>
            </a:r>
          </a:p>
          <a:p>
            <a:pPr>
              <a:buFont typeface="Arial" panose="020B0604020202020204" pitchFamily="34" charset="0"/>
              <a:buChar char="•"/>
            </a:pPr>
            <a:r>
              <a:rPr lang="en-US" sz="1400" b="0" dirty="0">
                <a:hlinkClick r:id="rId3"/>
              </a:rPr>
              <a:t>23/1868</a:t>
            </a:r>
            <a:r>
              <a:rPr lang="en-US" sz="1400" b="0" dirty="0"/>
              <a:t> Coordinated-Spatial-Reuse-Design 			Jason Y. Guo 	[C-SR 1SP, 7’]</a:t>
            </a:r>
          </a:p>
          <a:p>
            <a:pPr>
              <a:buFont typeface="Arial" panose="020B0604020202020204" pitchFamily="34" charset="0"/>
              <a:buChar char="•"/>
            </a:pPr>
            <a:r>
              <a:rPr lang="en-US" sz="1400" b="0" i="0" u="sng" strike="noStrike" dirty="0">
                <a:solidFill>
                  <a:srgbClr val="0563C1"/>
                </a:solidFill>
                <a:effectLst/>
                <a:hlinkClick r:id="rId4"/>
              </a:rPr>
              <a:t>24/0050</a:t>
            </a:r>
            <a:r>
              <a:rPr lang="en-US" sz="1400" dirty="0"/>
              <a:t> </a:t>
            </a:r>
            <a:r>
              <a:rPr lang="en-US" sz="1400" b="0" i="0" u="none" strike="noStrike" dirty="0">
                <a:solidFill>
                  <a:srgbClr val="000000"/>
                </a:solidFill>
                <a:effectLst/>
              </a:rPr>
              <a:t> Coordinated Spatial Reuse Types</a:t>
            </a:r>
            <a:r>
              <a:rPr lang="en-US" sz="1400" dirty="0"/>
              <a:t> 			</a:t>
            </a:r>
            <a:r>
              <a:rPr lang="en-US" sz="1400" b="0" i="0" u="none" strike="noStrike">
                <a:solidFill>
                  <a:srgbClr val="000000"/>
                </a:solidFill>
                <a:effectLst/>
              </a:rPr>
              <a:t>Hassan Omar</a:t>
            </a:r>
            <a:endParaRPr lang="en-US" sz="1400" b="0" dirty="0"/>
          </a:p>
          <a:p>
            <a:endParaRPr lang="en-US"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381402887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D1358E1A-E185-4489-03F1-1A1A550D7AE4}"/>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981200"/>
            <a:ext cx="7770813" cy="4494213"/>
          </a:xfrm>
        </p:spPr>
        <p:txBody>
          <a:bodyPr/>
          <a:lstStyle/>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Jan 29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Feb 01			(Thursday) 		– Joint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Feb 05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rgbClr val="FF0000"/>
                </a:solidFill>
                <a:effectLst/>
                <a:highlight>
                  <a:srgbClr val="00FFFF"/>
                </a:highlight>
                <a:latin typeface="Times New Roman" panose="02020603050405020304" pitchFamily="18" charset="0"/>
                <a:ea typeface="Times New Roman" panose="02020603050405020304" pitchFamily="18" charset="0"/>
              </a:rPr>
              <a:t>Feb 08			(Thursday) 		– No Conf Call		Holiday</a:t>
            </a:r>
          </a:p>
          <a:p>
            <a:pPr marL="342900" marR="0" lvl="0" indent="-342900">
              <a:spcBef>
                <a:spcPts val="0"/>
              </a:spcBef>
              <a:spcAft>
                <a:spcPts val="1200"/>
              </a:spcAft>
              <a:buFont typeface="Times New Roman" panose="02020603050405020304" pitchFamily="18" charset="0"/>
              <a:buChar char="-"/>
            </a:pPr>
            <a:r>
              <a:rPr lang="en-US" sz="1400" b="1" dirty="0">
                <a:solidFill>
                  <a:srgbClr val="FF0000"/>
                </a:solidFill>
                <a:effectLst/>
                <a:highlight>
                  <a:srgbClr val="00FFFF"/>
                </a:highlight>
                <a:latin typeface="Times New Roman" panose="02020603050405020304" pitchFamily="18" charset="0"/>
                <a:ea typeface="Times New Roman" panose="02020603050405020304" pitchFamily="18" charset="0"/>
              </a:rPr>
              <a:t>Feb 12 			(Monday)			– No Conf Call		Holiday</a:t>
            </a:r>
            <a:endParaRPr lang="en-US" sz="1400" dirty="0">
              <a:solidFill>
                <a:srgbClr val="FF0000"/>
              </a:solidFill>
              <a:effectLst/>
              <a:highlight>
                <a:srgbClr val="00FFFF"/>
              </a:highligh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rgbClr val="FF0000"/>
                </a:solidFill>
                <a:effectLst/>
                <a:highlight>
                  <a:srgbClr val="00FFFF"/>
                </a:highlight>
                <a:latin typeface="Times New Roman" panose="02020603050405020304" pitchFamily="18" charset="0"/>
                <a:ea typeface="Times New Roman" panose="02020603050405020304" pitchFamily="18" charset="0"/>
              </a:rPr>
              <a:t>Feb 15			(Thursday) 		– No Conf Call		Holiday</a:t>
            </a:r>
            <a:endParaRPr lang="en-US" sz="1400" b="1" dirty="0">
              <a:solidFill>
                <a:srgbClr val="FF0000"/>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rgbClr val="FF0000"/>
                </a:solidFill>
                <a:effectLst/>
                <a:highlight>
                  <a:srgbClr val="00FFFF"/>
                </a:highlight>
                <a:latin typeface="Times New Roman" panose="02020603050405020304" pitchFamily="18" charset="0"/>
                <a:ea typeface="Times New Roman" panose="02020603050405020304" pitchFamily="18" charset="0"/>
              </a:rPr>
              <a:t>Feb 19 			(Monday)			– No Conf Call		Holiday</a:t>
            </a:r>
            <a:endParaRPr lang="en-US" sz="1400" dirty="0">
              <a:solidFill>
                <a:srgbClr val="FF0000"/>
              </a:solidFill>
              <a:effectLst/>
              <a:highlight>
                <a:srgbClr val="00FFFF"/>
              </a:highligh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Feb 22			(Thursday) 		– Joint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Feb 26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Feb 29			(Thursday) 		– Joint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Mar 04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Mar 07		(Thursday) 		– Joint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March 2024</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a:xfrm>
            <a:off x="685800" y="1981200"/>
            <a:ext cx="7770813" cy="4113213"/>
          </a:xfrm>
        </p:spPr>
        <p:txBody>
          <a:bodyPr/>
          <a:lstStyle/>
          <a:p>
            <a:endParaRPr lang="en-US" dirty="0"/>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3" name="Content Placeholder 2">
            <a:extLst>
              <a:ext uri="{FF2B5EF4-FFF2-40B4-BE49-F238E27FC236}">
                <a16:creationId xmlns:a16="http://schemas.microsoft.com/office/drawing/2014/main" id="{32A82C14-015D-8818-0A3B-A5128A880F97}"/>
              </a:ext>
            </a:extLst>
          </p:cNvPr>
          <p:cNvSpPr>
            <a:spLocks noGrp="1"/>
          </p:cNvSpPr>
          <p:nvPr>
            <p:ph idx="1"/>
          </p:nvPr>
        </p:nvSpPr>
        <p:spPr>
          <a:xfrm>
            <a:off x="685800" y="1981200"/>
            <a:ext cx="7770813" cy="4113213"/>
          </a:xfrm>
        </p:spPr>
        <p:txBody>
          <a:bodyPr/>
          <a:lstStyle/>
          <a:p>
            <a:endParaRPr lang="en-US" dirty="0"/>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rPr>
              <a:t>TBD</a:t>
            </a:r>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600" dirty="0">
                <a:solidFill>
                  <a:srgbClr val="FF0000"/>
                </a:solidFill>
              </a:rPr>
              <a:t>TBD</a:t>
            </a:r>
            <a:endParaRPr lang="en-US" sz="1800" dirty="0">
              <a:solidFill>
                <a:srgbClr val="FF0000"/>
              </a:solidFill>
            </a:endParaRPr>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solidFill>
                  <a:schemeClr val="tx1"/>
                </a:solidFill>
              </a:rPr>
              <a:t>Yusuke Asai (</a:t>
            </a:r>
            <a:r>
              <a:rPr lang="fi-FI" sz="1200" dirty="0">
                <a:solidFill>
                  <a:schemeClr val="tx1"/>
                </a:solidFill>
                <a:hlinkClick r:id="rId4"/>
              </a:rPr>
              <a:t>yusuke.asai@ntt.com</a:t>
            </a:r>
            <a:r>
              <a:rPr lang="en-GB" sz="1200" dirty="0">
                <a:solidFill>
                  <a:schemeClr val="tx1"/>
                </a:solidFill>
              </a:rPr>
              <a:t>) </a:t>
            </a:r>
            <a:r>
              <a:rPr lang="en-GB" sz="1200" dirty="0"/>
              <a:t>&amp; Alfred Asterjadhi (</a:t>
            </a:r>
            <a:r>
              <a:rPr lang="en-GB" sz="1200" dirty="0">
                <a:hlinkClick r:id="rId5"/>
              </a:rPr>
              <a:t>aasterja@qti.qualcomm.com</a:t>
            </a:r>
            <a:r>
              <a:rPr lang="en-GB" sz="1200" dirty="0"/>
              <a:t>)</a:t>
            </a:r>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184445</TotalTime>
  <Words>6324</Words>
  <Application>Microsoft Office PowerPoint</Application>
  <PresentationFormat>On-screen Show (4:3)</PresentationFormat>
  <Paragraphs>1561</Paragraphs>
  <Slides>62</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62</vt:i4>
      </vt:variant>
    </vt:vector>
  </HeadingPairs>
  <TitlesOfParts>
    <vt:vector size="70" baseType="lpstr">
      <vt:lpstr>Arial</vt:lpstr>
      <vt:lpstr>Arial Black</vt:lpstr>
      <vt:lpstr>Calibri</vt:lpstr>
      <vt:lpstr>Monotype Sorts</vt:lpstr>
      <vt:lpstr>Times New Roman</vt:lpstr>
      <vt:lpstr>Wingdings</vt:lpstr>
      <vt:lpstr>Office Theme</vt:lpstr>
      <vt:lpstr>Document</vt:lpstr>
      <vt:lpstr>TGbn January 2024 Meeting Agenda</vt:lpstr>
      <vt:lpstr>IEEE 802.11 TGbn: Enhancements for Ultra High Reliability (UHR)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Submissions List 13</vt:lpstr>
      <vt:lpstr>Submissions List (Pending SPs) - 1</vt:lpstr>
      <vt:lpstr>Submissions List (Pending SPs) - 2</vt:lpstr>
      <vt:lpstr>Monday Joint Agenda-PM1</vt:lpstr>
      <vt:lpstr>Summary from November 2023 meeting</vt:lpstr>
      <vt:lpstr>Approve TG Minutes</vt:lpstr>
      <vt:lpstr>Final Call for TGbn ad-hoc chairs</vt:lpstr>
      <vt:lpstr>Submissions – Coordinated Medium Access</vt:lpstr>
      <vt:lpstr>Monday Joint Agenda–PM2</vt:lpstr>
      <vt:lpstr>Candidates for Ad-Hoc Chairs</vt:lpstr>
      <vt:lpstr>Ad-Hoc Chairs Motion</vt:lpstr>
      <vt:lpstr>Submissions  (C-TDMA &amp; NC AP MLD)</vt:lpstr>
      <vt:lpstr>Tuesday PHY Agenda–AM1</vt:lpstr>
      <vt:lpstr>Tuesday MAC Agenda–AM1</vt:lpstr>
      <vt:lpstr>Tuesday PHY Agenda–PM1</vt:lpstr>
      <vt:lpstr>Tuesday MAC Agenda–PM1</vt:lpstr>
      <vt:lpstr>Wednesday PHY Agenda–AM1</vt:lpstr>
      <vt:lpstr>Wednesday MAC Agenda–AM1</vt:lpstr>
      <vt:lpstr>Wednesday PHY Agenda–AM2</vt:lpstr>
      <vt:lpstr>Wednesday MAC Agenda–AM2</vt:lpstr>
      <vt:lpstr>Thursday PHY Agenda–AM1</vt:lpstr>
      <vt:lpstr>Thursday MAC Agenda–AM1</vt:lpstr>
      <vt:lpstr>Thursday Joint Agenda-AM2</vt:lpstr>
      <vt:lpstr>Submissions (C-RTWT)</vt:lpstr>
      <vt:lpstr>Thursday Joint Agenda-PM2</vt:lpstr>
      <vt:lpstr>Submissions (C-SR)</vt:lpstr>
      <vt:lpstr>Motions</vt:lpstr>
      <vt:lpstr>Teleconference Plan</vt:lpstr>
      <vt:lpstr>Goals for March 2024</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cp:lastModifiedBy>
  <cp:revision>1436</cp:revision>
  <cp:lastPrinted>1601-01-01T00:00:00Z</cp:lastPrinted>
  <dcterms:created xsi:type="dcterms:W3CDTF">2017-01-26T15:28:16Z</dcterms:created>
  <dcterms:modified xsi:type="dcterms:W3CDTF">2024-01-15T20:34:59Z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