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61" r:id="rId25"/>
    <p:sldId id="1070" r:id="rId26"/>
    <p:sldId id="1071" r:id="rId27"/>
    <p:sldId id="1072" r:id="rId28"/>
    <p:sldId id="1073" r:id="rId29"/>
    <p:sldId id="1006" r:id="rId30"/>
    <p:sldId id="1023" r:id="rId31"/>
    <p:sldId id="1024" r:id="rId32"/>
    <p:sldId id="1025" r:id="rId33"/>
    <p:sldId id="1028" r:id="rId34"/>
    <p:sldId id="1021" r:id="rId35"/>
    <p:sldId id="322" r:id="rId36"/>
    <p:sldId id="319" r:id="rId37"/>
    <p:sldId id="365" r:id="rId38"/>
    <p:sldId id="1036" r:id="rId39"/>
    <p:sldId id="1062" r:id="rId40"/>
    <p:sldId id="1030" r:id="rId41"/>
    <p:sldId id="1063" r:id="rId42"/>
    <p:sldId id="1064" r:id="rId43"/>
    <p:sldId id="1065" r:id="rId44"/>
    <p:sldId id="1066" r:id="rId45"/>
    <p:sldId id="1067" r:id="rId46"/>
    <p:sldId id="1068" r:id="rId47"/>
    <p:sldId id="1029" r:id="rId48"/>
    <p:sldId id="1038" r:id="rId49"/>
    <p:sldId id="356" r:id="rId50"/>
    <p:sldId id="1039" r:id="rId51"/>
    <p:sldId id="1069" r:id="rId52"/>
    <p:sldId id="997" r:id="rId53"/>
    <p:sldId id="362" r:id="rId54"/>
    <p:sldId id="1034" r:id="rId55"/>
    <p:sldId id="323"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8B2327-9F33-46AD-AA35-EEDF1DECFFAE}" v="396" dt="2024-01-12T19:31:30.7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97-00-00bn-thoughts-on-improving-roaming-under-existing-architecture.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92-00-00bn-thoughts-on-dynamic-subchannel-operation.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91-00-00bn-nonprimary-channel-access-follow-up.pptx" TargetMode="External"/><Relationship Id="rId5" Type="http://schemas.openxmlformats.org/officeDocument/2006/relationships/hyperlink" Target="https://mentor.ieee.org/802.11/dcn/23/11-23-1885-00-00bn-end-to-end-qos-with-scs.pptx" TargetMode="External"/><Relationship Id="rId10" Type="http://schemas.openxmlformats.org/officeDocument/2006/relationships/hyperlink" Target="https://mentor.ieee.org/802.11/dcn/23/11-23-1908-00-00bn-seamless-roaming-procedure.pptx" TargetMode="External"/><Relationship Id="rId4" Type="http://schemas.openxmlformats.org/officeDocument/2006/relationships/hyperlink" Target="https://mentor.ieee.org/802.11/dcn/23/11-23-1884-00-00bn-seamless-roaming.pptx" TargetMode="External"/><Relationship Id="rId9" Type="http://schemas.openxmlformats.org/officeDocument/2006/relationships/hyperlink" Target="https://mentor.ieee.org/802.11/dcn/23/11-23-1898-00-00bn-signaling-details-for-non-colocated-ap-mld.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20-01-00bn-managed-networks-under-highly-congested-scenarios.pptx" TargetMode="External"/><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1919-00-00bn-dru-proposal.pptx" TargetMode="External"/><Relationship Id="rId12" Type="http://schemas.openxmlformats.org/officeDocument/2006/relationships/hyperlink" Target="https://mentor.ieee.org/802.11/dcn/23/11-23-1930-00-00bn-a-non-collocated-ap-mld-framework-further-discussion.pptx" TargetMode="External"/><Relationship Id="rId2" Type="http://schemas.openxmlformats.org/officeDocument/2006/relationships/hyperlink" Target="https://mentor.ieee.org/802.11/dcn/23/11-23-1909-00-00bn-transmission-method-of-low-latency-traffic.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6-00-00bn-r-twt-coordination-in-multi-bss.pptx" TargetMode="External"/><Relationship Id="rId11" Type="http://schemas.openxmlformats.org/officeDocument/2006/relationships/hyperlink" Target="https://mentor.ieee.org/802.11/dcn/23/11-23-1929-00-00bn-peer-to-peer-p2p-resource-management.pptx" TargetMode="External"/><Relationship Id="rId5" Type="http://schemas.openxmlformats.org/officeDocument/2006/relationships/hyperlink" Target="https://mentor.ieee.org/802.11/dcn/23/11-23-1915-00-00bn-enhanced-security-for-control-frame-in-11bn.pptx" TargetMode="External"/><Relationship Id="rId10" Type="http://schemas.openxmlformats.org/officeDocument/2006/relationships/hyperlink" Target="https://mentor.ieee.org/802.11/dcn/23/11-23-1927-00-00bn-update-of-the-spatial-modulation.pptx" TargetMode="External"/><Relationship Id="rId4" Type="http://schemas.openxmlformats.org/officeDocument/2006/relationships/hyperlink" Target="https://mentor.ieee.org/802.11/dcn/23/11-23-1913-00-00bn-secondary-channel-access-operation.pptx" TargetMode="External"/><Relationship Id="rId9" Type="http://schemas.openxmlformats.org/officeDocument/2006/relationships/hyperlink" Target="https://mentor.ieee.org/802.11/dcn/23/11-23-1922-00-00bn-multi-link-sm-power-save-mod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58-00-00bn-proxy-qos-management-for-xr-use-cases.pptx" TargetMode="External"/><Relationship Id="rId3" Type="http://schemas.openxmlformats.org/officeDocument/2006/relationships/hyperlink" Target="https://mentor.ieee.org/802.11/dcn/23/11-23-1939-00-00bn-priority-based-preemption-method.pptx" TargetMode="External"/><Relationship Id="rId7" Type="http://schemas.openxmlformats.org/officeDocument/2006/relationships/hyperlink" Target="https://mentor.ieee.org/802.11/dcn/23/11-23-1952-00-00bn-coordinated-r-twt-for-multi-ap-scenarios-follow-up.pptx" TargetMode="External"/><Relationship Id="rId2" Type="http://schemas.openxmlformats.org/officeDocument/2006/relationships/hyperlink" Target="https://mentor.ieee.org/802.11/dcn/23/11-23-1937-00-00bn-smooth-roaming-follow-up-1.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1-00-00bn-concurrent-cca-for-non-primary-channel-access.pptx" TargetMode="External"/><Relationship Id="rId5" Type="http://schemas.openxmlformats.org/officeDocument/2006/relationships/hyperlink" Target="https://mentor.ieee.org/802.11/dcn/23/11-23-1950-00-00bn-considerations-on-preemption-request.pptx" TargetMode="External"/><Relationship Id="rId4" Type="http://schemas.openxmlformats.org/officeDocument/2006/relationships/hyperlink" Target="https://mentor.ieee.org/802.11/dcn/23/11-23-1944-00-00bn-impact-of-tx-evm-on-mimo-detection.pptx" TargetMode="External"/><Relationship Id="rId9" Type="http://schemas.openxmlformats.org/officeDocument/2006/relationships/hyperlink" Target="https://mentor.ieee.org/802.11/dcn/23/11-23-1962-00-00bn-gain-analysis-for-coordinated-ap-transmissions.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76-00-00bn-uhr-seamless-roaming-for-multi-link-device.pptx" TargetMode="External"/><Relationship Id="rId3" Type="http://schemas.openxmlformats.org/officeDocument/2006/relationships/hyperlink" Target="https://mentor.ieee.org/802.11/dcn/23/11-23-1964-00-00bn-coexistence-protocols-for-uhr.pptx" TargetMode="External"/><Relationship Id="rId7" Type="http://schemas.openxmlformats.org/officeDocument/2006/relationships/hyperlink" Target="https://mentor.ieee.org/802.11/dcn/23/11-23-1973-00-00bn-discussion-on-uhr-enhanced-channel-access.pptx" TargetMode="External"/><Relationship Id="rId2" Type="http://schemas.openxmlformats.org/officeDocument/2006/relationships/hyperlink" Target="https://mentor.ieee.org/802.11/dcn/23/11-23-1963-00-00bn-periodical-nss-adjustment-for-an-ml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2-00-00bn-evaluation-of-coordinated-spatial-reuse-follow-up.pptx" TargetMode="External"/><Relationship Id="rId5" Type="http://schemas.openxmlformats.org/officeDocument/2006/relationships/hyperlink" Target="https://mentor.ieee.org/802.11/dcn/23/11-23-1971-00-00bn-further-thoughts-on-seamless-roaming.pptx" TargetMode="External"/><Relationship Id="rId4" Type="http://schemas.openxmlformats.org/officeDocument/2006/relationships/hyperlink" Target="https://mentor.ieee.org/802.11/dcn/23/11-23-1965-00-00bn-dynamic-power-save-follow-up.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2022-00-00bn-r-twt-for-multi-ap-follow-up.pptx" TargetMode="External"/><Relationship Id="rId3" Type="http://schemas.openxmlformats.org/officeDocument/2006/relationships/hyperlink" Target="https://mentor.ieee.org/802.11/dcn/23/11-23-2003-00-00bn-client-power-save.pptx" TargetMode="External"/><Relationship Id="rId7" Type="http://schemas.openxmlformats.org/officeDocument/2006/relationships/hyperlink" Target="https://mentor.ieee.org/802.11/dcn/23/11-23-2021-00-00bn-principle-and-methodology-for-dru-tone-plan-design.pptx" TargetMode="External"/><Relationship Id="rId2" Type="http://schemas.openxmlformats.org/officeDocument/2006/relationships/hyperlink" Target="https://mentor.ieee.org/802.11/dcn/23/11-23-2002-00-00bn-in-device-coexistence-and-interferenc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20-00-00bn-high-level-perspective-on-distributed-tone-ru-for-11bn.pptx" TargetMode="External"/><Relationship Id="rId5" Type="http://schemas.openxmlformats.org/officeDocument/2006/relationships/hyperlink" Target="https://mentor.ieee.org/802.11/dcn/23/11-23-2007-00-00bn-enhancement-of-bsr.pptx" TargetMode="External"/><Relationship Id="rId10" Type="http://schemas.openxmlformats.org/officeDocument/2006/relationships/hyperlink" Target="https://mentor.ieee.org/802.11/dcn/23/11-23-2027-01-00bn-considerations-for-dso-sub-band-switch-delay.pptx" TargetMode="External"/><Relationship Id="rId4" Type="http://schemas.openxmlformats.org/officeDocument/2006/relationships/hyperlink" Target="https://mentor.ieee.org/802.11/dcn/23/11-23-2005-00-00bn-non-primary-channel-access-npca.pptx" TargetMode="External"/><Relationship Id="rId9" Type="http://schemas.openxmlformats.org/officeDocument/2006/relationships/hyperlink" Target="https://mentor.ieee.org/802.11/dcn/23/11-23-2026-00-00bn-balanced-wireless-in-device.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2076-03-00bn-multiple-channel-access-in-preemption-sequence.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5.xml"/><Relationship Id="rId5" Type="http://schemas.openxmlformats.org/officeDocument/2006/relationships/hyperlink" Target="https://mentor.ieee.org/802.11/dcn/23/11-23-2147-00-00bn-improved-uhr-seamless-roaming-for-multi-link-device.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0014-00-00bn-further-thoughts-on-dru.pptx" TargetMode="External"/><Relationship Id="rId3" Type="http://schemas.openxmlformats.org/officeDocument/2006/relationships/hyperlink" Target="https://mentor.ieee.org/802.11/dcn/23/11-23-2200-00-00bn-distribution-bandwidth-of-dru.pptx" TargetMode="External"/><Relationship Id="rId7" Type="http://schemas.openxmlformats.org/officeDocument/2006/relationships/hyperlink" Target="https://mentor.ieee.org/802.11/dcn/24/11-24-0012-00-00bn-coordinated-spatial-nulling-c-sn-simulations.pptx" TargetMode="External"/><Relationship Id="rId2" Type="http://schemas.openxmlformats.org/officeDocument/2006/relationships/hyperlink" Target="https://mentor.ieee.org/802.11/dcn/23/11-23-2150-00-00bn-low-sta-cost-uhr-seamless-roaming-for-multi-link-devic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1-00-00bn-coordinated-spatial-nulling-c-sn-concept.pptx" TargetMode="External"/><Relationship Id="rId5" Type="http://schemas.openxmlformats.org/officeDocument/2006/relationships/hyperlink" Target="https://mentor.ieee.org/802.11/dcn/24/11-24-0010-00-00bn-coordinated-beamforming-for-802-11bn.pptx" TargetMode="External"/><Relationship Id="rId10" Type="http://schemas.openxmlformats.org/officeDocument/2006/relationships/hyperlink" Target="https://mentor.ieee.org/802.11/dcn/24/11-24-0050-00-00bn-coordinated-spatial-reuse-types.pptx" TargetMode="External"/><Relationship Id="rId4" Type="http://schemas.openxmlformats.org/officeDocument/2006/relationships/hyperlink" Target="https://mentor.ieee.org/802.11/dcn/23/11-23-2212-01-00bn-r-twt-protection-in-11bn.pptx" TargetMode="External"/><Relationship Id="rId9" Type="http://schemas.openxmlformats.org/officeDocument/2006/relationships/hyperlink" Target="https://mentor.ieee.org/802.11/dcn/24/11-24-0031-00-00bn-deterministic-backoff.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13" Type="http://schemas.openxmlformats.org/officeDocument/2006/relationships/hyperlink" Target="https://mentor.ieee.org/802.11/dcn/23/11-23-1868-02-00bn-coordinated-spatial-reuse-design.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12"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2204-02-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5" Type="http://schemas.openxmlformats.org/officeDocument/2006/relationships/hyperlink" Target="mailto:aasterja@qti.qualcomm.com" TargetMode="External"/><Relationship Id="rId4" Type="http://schemas.openxmlformats.org/officeDocument/2006/relationships/hyperlink" Target="mailto:yusuke.asai@ntt.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a:t>
            </a:r>
          </a:p>
          <a:p>
            <a:pPr lvl="1">
              <a:lnSpc>
                <a:spcPct val="80000"/>
              </a:lnSpc>
              <a:buFont typeface="Arial" panose="020B0604020202020204" pitchFamily="34" charset="0"/>
              <a:buChar char="•"/>
            </a:pPr>
            <a:r>
              <a:rPr lang="en-US" altLang="en-US" sz="1200" dirty="0"/>
              <a:t>MAC Ad-Hoc session (chaired by )</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9427354"/>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362199"/>
            <a:ext cx="7770813"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 </a:t>
            </a:r>
          </a:p>
          <a:p>
            <a:pPr algn="ctr">
              <a:lnSpc>
                <a:spcPct val="90000"/>
              </a:lnSpc>
              <a:buFontTx/>
              <a:buNone/>
            </a:pPr>
            <a:r>
              <a:rPr lang="en-US" altLang="en-US" sz="2000" dirty="0">
                <a:solidFill>
                  <a:schemeClr val="tx1"/>
                </a:solidFill>
                <a:latin typeface="Arial" panose="020B0604020202020204" pitchFamily="34" charset="0"/>
              </a:rPr>
              <a:t>Vice Chair: Jianhan Liu (Mediatek), </a:t>
            </a:r>
          </a:p>
          <a:p>
            <a:pPr algn="ctr">
              <a:lnSpc>
                <a:spcPct val="90000"/>
              </a:lnSpc>
              <a:buFontTx/>
              <a:buNone/>
            </a:pPr>
            <a:r>
              <a:rPr lang="en-US" altLang="en-US" sz="2000" dirty="0">
                <a:solidFill>
                  <a:schemeClr val="tx1"/>
                </a:solidFill>
                <a:latin typeface="Arial" panose="020B0604020202020204" pitchFamily="34" charset="0"/>
              </a:rPr>
              <a:t>Vice Chair: Kiseon Ryu (NXP)</a:t>
            </a:r>
          </a:p>
          <a:p>
            <a:pPr algn="ctr">
              <a:lnSpc>
                <a:spcPct val="90000"/>
              </a:lnSpc>
              <a:buFontTx/>
              <a:buNone/>
            </a:pPr>
            <a:r>
              <a:rPr lang="en-US" altLang="en-US" sz="2000" dirty="0">
                <a:solidFill>
                  <a:schemeClr val="tx1"/>
                </a:solidFill>
                <a:latin typeface="Arial" panose="020B0604020202020204" pitchFamily="34" charset="0"/>
              </a:rPr>
              <a:t>Secretary: Yusuke Asai (NTT)</a:t>
            </a:r>
          </a:p>
          <a:p>
            <a:pPr algn="ctr">
              <a:lnSpc>
                <a:spcPct val="90000"/>
              </a:lnSpc>
            </a:pPr>
            <a:r>
              <a:rPr lang="en-US" altLang="en-US" sz="2000" dirty="0">
                <a:solidFill>
                  <a:schemeClr val="tx1"/>
                </a:solidFill>
                <a:latin typeface="Arial" panose="020B0604020202020204" pitchFamily="34" charset="0"/>
              </a:rPr>
              <a:t>Technical Editor: Ross Jian Yu (Huawei)</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2291680"/>
              </p:ext>
            </p:extLst>
          </p:nvPr>
        </p:nvGraphicFramePr>
        <p:xfrm>
          <a:off x="851217" y="1587465"/>
          <a:ext cx="7736268" cy="375499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563C1"/>
                          </a:solidFill>
                          <a:effectLst/>
                          <a:latin typeface="Times New Roman" panose="02020603050405020304" pitchFamily="18" charset="0"/>
                          <a:ea typeface="MS Gothic" panose="020B0609070205080204" pitchFamily="49" charset="-128"/>
                          <a:hlinkClick r:id="rId2"/>
                        </a:rPr>
                        <a:t>1834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High Criticality Use Cases and Requirements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Iñaki Val Beitia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Use and Req.</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1873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Post-FCS MAC Padding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Sindhu Verma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Padding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1875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Power save proposal for non-AP/mobile-AP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Shubhodeep Adhikari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4"/>
                        </a:rPr>
                        <a:t>1884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Seamless Roaming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5"/>
                        </a:rPr>
                        <a:t>1885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End-to-end QoS with SCS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(after 1958)</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1886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Preemption techniques to meet low-latency (LL) targets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1887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Coordinated Medium Access for Multi-AP Deployments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MAP-CMA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6"/>
                        </a:rPr>
                        <a:t>1891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Nonprimary channel access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7"/>
                        </a:rPr>
                        <a:t>1892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Thoughts on Dynamic Subchannel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8"/>
                        </a:rPr>
                        <a:t>1897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Thoughts-on-improving-roaming-under-existing-architecture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9"/>
                        </a:rPr>
                        <a:t>1898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signaling-details-for-non-colocated-ap-mld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NC-AP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0"/>
                        </a:rPr>
                        <a:t>1908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Seamless Roaming for 11bn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Yelin Yoon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9459248"/>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1909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Transmission Method of Low Latency Traffic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Insun Jang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1912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Coordinated 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GeonHwan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4"/>
                        </a:rPr>
                        <a:t>1913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Secondary Channel Access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Dongju Cha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1915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Enhanced Security for Control frame in 11bn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SunHee Baek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6"/>
                        </a:rPr>
                        <a:t>1916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R-TWT Coordination in Multi-BSS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SunHee Baek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7"/>
                        </a:rPr>
                        <a:t>1919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dRU Proposal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8"/>
                        </a:rPr>
                        <a:t>1920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Managed Networks under highly congested scenarios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Iñaki Val Beitia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9"/>
                        </a:rPr>
                        <a:t>1922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Multi-Link-SM-Power-Save-Mode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0"/>
                        </a:rPr>
                        <a:t>1927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Update of the Spatial Modulation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Junghoon Suh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MIMO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1"/>
                        </a:rPr>
                        <a:t>1929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Further considerations on coordinated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Rubayet Shafin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2"/>
                        </a:rPr>
                        <a:t>1930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 non-collocated AP MLD framework further 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Jay Yang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NC-AP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Security enhancement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8558411"/>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In-device interference mitigation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AP MLD power save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1937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Smooth roaming follow up 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1939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Priority Based Preemption Method</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Ronny Yongho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4"/>
                        </a:rPr>
                        <a:t>1944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Impact of Tx EVM on MIMO Detection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MIMO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1950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Considerations on Preemption Request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Leonardo Lanante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6"/>
                        </a:rPr>
                        <a:t>1951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Concurrent CCA for Non-Primary Channel Access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Leonardo Lanante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7"/>
                        </a:rPr>
                        <a:t>1952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Coordinated R-TWT for Multi-AP scenarios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1956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C-TDMA TXOP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8"/>
                        </a:rPr>
                        <a:t>1958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QoS Proxy for XR Use Cases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Guoqing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9"/>
                        </a:rPr>
                        <a:t>1962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Gain analysis for coordinated AP transmissions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C-TDMA/RTWT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81889057"/>
              </p:ext>
            </p:extLst>
          </p:nvPr>
        </p:nvGraphicFramePr>
        <p:xfrm>
          <a:off x="851217" y="1587465"/>
          <a:ext cx="7736268" cy="397245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1963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Periodical NSS Adjustment for an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Parameter Update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1964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Coexistence Protocols for UHR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4"/>
                        </a:rPr>
                        <a:t>1965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Dynamic power save_follow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1967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Trigger based uplink adapted transmission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Ming Gan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1971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Further thoughts on seamless roaming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Ryuichi Hirata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dirty="0">
                          <a:effectLst/>
                          <a:latin typeface="Times New Roman" panose="02020603050405020304" pitchFamily="18" charset="0"/>
                          <a:ea typeface="Times New Roman" panose="02020603050405020304" pitchFamily="18" charset="0"/>
                          <a:hlinkClick r:id="rId6"/>
                        </a:rPr>
                        <a:t>23/1972</a:t>
                      </a:r>
                      <a:endParaRPr lang="en-US" sz="9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900" dirty="0">
                          <a:effectLst/>
                          <a:latin typeface="Times New Roman" panose="02020603050405020304" pitchFamily="18" charset="0"/>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900" dirty="0">
                          <a:effectLst/>
                          <a:latin typeface="Times New Roman" panose="02020603050405020304" pitchFamily="18" charset="0"/>
                          <a:ea typeface="Times New Roman" panose="02020603050405020304" pitchFamily="18" charset="0"/>
                        </a:rPr>
                        <a:t>Kosuke Aio</a:t>
                      </a: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MS Gothic" panose="020B0609070205080204" pitchFamily="49" charset="-128"/>
                        </a:rPr>
                        <a:t>Pending</a:t>
                      </a:r>
                      <a:endParaRPr lang="en-US" sz="9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C-SR</a:t>
                      </a:r>
                      <a:endParaRPr lang="en-US" sz="9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9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6571295"/>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7"/>
                        </a:rPr>
                        <a:t>1973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Discussion on UHR enhanced channel access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Yanchun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MAP-CMA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8"/>
                        </a:rPr>
                        <a:t>1976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UHR-Seamless-Roaming-for-Multi-link-Device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Hui Che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1988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High Level Thoughts on DRU Design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Lin Yang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Trigger, BA, and BAR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Improve roaming between MLDs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MAC header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1998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Zero MUI Coordinated 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Shimi Shilo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C-BF</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27924379"/>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2001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Secure Control frames - Follow up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2002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In-device coexistence and interference follow-up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Cariou, Laurent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3"/>
                        </a:rPr>
                        <a:t>2003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Client 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Cariou, Laurent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4"/>
                        </a:rPr>
                        <a:t>2005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Non-primary channel access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Minyoung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2006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Non-primary link access for mobile AP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Minyoung Park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hlinkClick r:id="rId5"/>
                        </a:rPr>
                        <a:t>2007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Enhancement of BSR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dirty="0">
                          <a:solidFill>
                            <a:srgbClr val="0000FF"/>
                          </a:solidFill>
                          <a:effectLst/>
                          <a:latin typeface="Times New Roman" panose="02020603050405020304" pitchFamily="18" charset="0"/>
                          <a:ea typeface="Times New Roman" panose="02020603050405020304" pitchFamily="18" charset="0"/>
                          <a:hlinkClick r:id="rId6"/>
                        </a:rPr>
                        <a:t>2020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High Level Perspective on Distributed Tone RU for 11bn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Shengquan 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dirty="0">
                          <a:solidFill>
                            <a:srgbClr val="0000FF"/>
                          </a:solidFill>
                          <a:effectLst/>
                          <a:latin typeface="Times New Roman" panose="02020603050405020304" pitchFamily="18" charset="0"/>
                          <a:ea typeface="Times New Roman" panose="02020603050405020304" pitchFamily="18" charset="0"/>
                          <a:hlinkClick r:id="rId7"/>
                        </a:rPr>
                        <a:t>2021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Principle and Methodology for dRU Tone Plan Design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Shengquan 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8"/>
                        </a:rPr>
                        <a:t>2022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R-TWT for multi-AP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Cariou, Laurent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2023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Further discussion on Non-Primary Channel Access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Sindhu Verma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9"/>
                        </a:rPr>
                        <a:t>2026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Balanced Wireless In-Device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10"/>
                        </a:rPr>
                        <a:t>2027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Considerations for DSO sub-band switch delay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9055802"/>
              </p:ext>
            </p:extLst>
          </p:nvPr>
        </p:nvGraphicFramePr>
        <p:xfrm>
          <a:off x="851217" y="1587465"/>
          <a:ext cx="7736268" cy="403350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2031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Data Tones Grouping in Tone-Distributed RUs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 Mahmoud Kamel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2039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Liwen Chu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Enabling AP power save_follow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Alfred Asterjadhi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2055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ICF-RCF transmission 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Dmitry Akhmetov</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2063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Enhanced Acknowledgement for Low Latency Communication Follow-Up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Tuncer Baykas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Ack mechanisms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00"/>
                          </a:solidFill>
                          <a:effectLst/>
                          <a:latin typeface="Times New Roman" panose="02020603050405020304" pitchFamily="18" charset="0"/>
                          <a:ea typeface="MS Gothic" panose="020B0609070205080204" pitchFamily="49" charset="-128"/>
                          <a:hlinkClick r:id="rId3"/>
                        </a:rPr>
                        <a:t>2076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Multiple Channel Access in Preemption Sequence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Juseong Moon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Preemption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2084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Enhanced R-TWT for UHR</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rgbClr val="000000"/>
                          </a:solidFill>
                          <a:effectLst/>
                          <a:latin typeface="Times New Roman" panose="02020603050405020304" pitchFamily="18" charset="0"/>
                          <a:ea typeface="MS Gothic" panose="020B0609070205080204" pitchFamily="49" charset="-128"/>
                        </a:rPr>
                        <a:t>Jeongki Kim</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C-RTWT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7382079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4"/>
                        </a:rPr>
                        <a:t>2115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An Approach to Enhance the Reliability for Wi-Fi Networks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Haji M. Furqan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MIMO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2127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11bn 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Further discussion on Dynamic Subband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Shubhodeep Adhikari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SCA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78505">
                <a:tc>
                  <a:txBody>
                    <a:bodyPr/>
                    <a:lstStyle/>
                    <a:p>
                      <a:pPr marL="0" marR="0" algn="ctr">
                        <a:spcBef>
                          <a:spcPts val="0"/>
                        </a:spcBef>
                        <a:spcAft>
                          <a:spcPts val="0"/>
                        </a:spcAft>
                      </a:pPr>
                      <a:r>
                        <a:rPr lang="en-US" sz="900" dirty="0">
                          <a:solidFill>
                            <a:srgbClr val="FF0000"/>
                          </a:solidFill>
                          <a:effectLst/>
                          <a:latin typeface="Times New Roman" panose="02020603050405020304" pitchFamily="18" charset="0"/>
                          <a:ea typeface="Times New Roman" panose="02020603050405020304" pitchFamily="18" charset="0"/>
                        </a:rPr>
                        <a:t>23/2142</a:t>
                      </a:r>
                    </a:p>
                  </a:txBody>
                  <a:tcPr anchor="b"/>
                </a:tc>
                <a:tc>
                  <a:txBody>
                    <a:bodyPr/>
                    <a:lstStyle/>
                    <a:p>
                      <a:pPr marL="0" marR="0">
                        <a:spcBef>
                          <a:spcPts val="0"/>
                        </a:spcBef>
                        <a:spcAft>
                          <a:spcPts val="0"/>
                        </a:spcAft>
                      </a:pPr>
                      <a:r>
                        <a:rPr lang="en-US" sz="900" dirty="0">
                          <a:effectLst/>
                          <a:latin typeface="Times New Roman" panose="02020603050405020304" pitchFamily="18" charset="0"/>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900" dirty="0">
                          <a:effectLst/>
                          <a:latin typeface="Times New Roman" panose="02020603050405020304" pitchFamily="18" charset="0"/>
                          <a:ea typeface="Times New Roman" panose="02020603050405020304" pitchFamily="18" charset="0"/>
                        </a:rPr>
                        <a:t>Dana </a:t>
                      </a:r>
                      <a:r>
                        <a:rPr lang="en-US" sz="900" dirty="0" err="1">
                          <a:effectLst/>
                          <a:latin typeface="Times New Roman" panose="02020603050405020304" pitchFamily="18" charset="0"/>
                          <a:ea typeface="Times New Roman" panose="02020603050405020304" pitchFamily="18" charset="0"/>
                        </a:rPr>
                        <a:t>Ciochina</a:t>
                      </a:r>
                      <a:endParaRPr lang="en-US" sz="9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9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C-RTWT</a:t>
                      </a:r>
                      <a:endParaRPr lang="en-US" sz="900" dirty="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9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09749622"/>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2145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QoS based Spatial Reuse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Gaurav Patwardhan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7868254"/>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5"/>
                        </a:rPr>
                        <a:t>2147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Improved UHR Seamless Roaming for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Hui Che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660263"/>
              </p:ext>
            </p:extLst>
          </p:nvPr>
        </p:nvGraphicFramePr>
        <p:xfrm>
          <a:off x="851217" y="1587465"/>
          <a:ext cx="7736268" cy="453907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u="sng" kern="1200" dirty="0">
                          <a:solidFill>
                            <a:srgbClr val="0000FF"/>
                          </a:solidFill>
                          <a:effectLst/>
                          <a:latin typeface="Times New Roman" panose="02020603050405020304" pitchFamily="18" charset="0"/>
                          <a:ea typeface="MS Gothic" panose="020B0609070205080204" pitchFamily="49" charset="-128"/>
                          <a:hlinkClick r:id="rId2"/>
                        </a:rPr>
                        <a:t>2150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Low STA Cost UHR Seamless Roaming for MLD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Hui Che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Times New Roman" panose="02020603050405020304" pitchFamily="18" charset="0"/>
                          <a:ea typeface="MS Gothic" panose="020B0609070205080204" pitchFamily="49" charset="-128"/>
                        </a:rPr>
                        <a:t>2193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L4S Simulation Results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Times New Roman" panose="02020603050405020304" pitchFamily="18" charset="0"/>
                          <a:ea typeface="MS Gothic" panose="020B0609070205080204" pitchFamily="49" charset="-128"/>
                        </a:rPr>
                        <a:t>Lili Hervieu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a:solidFill>
                            <a:srgbClr val="0D0D0D"/>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900" b="0" i="0" u="none" strike="noStrike" dirty="0">
                          <a:solidFill>
                            <a:srgbClr val="FF0000"/>
                          </a:solidFill>
                          <a:effectLst/>
                          <a:latin typeface="+mn-lt"/>
                        </a:rPr>
                        <a:t>23/</a:t>
                      </a:r>
                      <a:r>
                        <a:rPr lang="en-GB" sz="900" kern="1200" dirty="0">
                          <a:solidFill>
                            <a:srgbClr val="FF0000"/>
                          </a:solidFill>
                          <a:effectLst/>
                          <a:latin typeface="+mn-lt"/>
                          <a:ea typeface="MS Gothic" panose="020B0609070205080204" pitchFamily="49" charset="-128"/>
                          <a:hlinkClick r:id="rId3"/>
                        </a:rPr>
                        <a:t>2200</a:t>
                      </a:r>
                      <a:endParaRPr lang="en-US" sz="9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mn-lt"/>
                          <a:ea typeface="MS Gothic" panose="020B0609070205080204" pitchFamily="49" charset="-128"/>
                        </a:rPr>
                        <a:t>Distribution bandwidth of DRU</a:t>
                      </a:r>
                      <a:endParaRPr lang="en-US" sz="9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rgbClr val="000000"/>
                          </a:solidFill>
                          <a:effectLst/>
                          <a:latin typeface="+mn-lt"/>
                          <a:ea typeface="MS Gothic" panose="020B0609070205080204" pitchFamily="49" charset="-128"/>
                        </a:rPr>
                        <a:t>Ross Jian Yu</a:t>
                      </a:r>
                      <a:endParaRPr lang="en-US" sz="9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mn-lt"/>
                          <a:ea typeface="Times New Roman" panose="02020603050405020304" pitchFamily="18" charset="0"/>
                        </a:rPr>
                        <a:t>Pending</a:t>
                      </a:r>
                      <a:endParaRPr lang="en-US" sz="9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mn-lt"/>
                          <a:ea typeface="Times New Roman" panose="02020603050405020304" pitchFamily="18" charset="0"/>
                        </a:rPr>
                        <a:t>DRU</a:t>
                      </a:r>
                      <a:endParaRPr lang="en-US" sz="9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mn-lt"/>
                          <a:ea typeface="Times New Roman" panose="02020603050405020304" pitchFamily="18" charset="0"/>
                        </a:rPr>
                        <a:t>PHY</a:t>
                      </a:r>
                      <a:endParaRPr lang="en-US" sz="9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78505">
                <a:tc>
                  <a:txBody>
                    <a:bodyPr/>
                    <a:lstStyle/>
                    <a:p>
                      <a:pPr marL="0" marR="0" algn="ctr">
                        <a:spcBef>
                          <a:spcPts val="0"/>
                        </a:spcBef>
                        <a:spcAft>
                          <a:spcPts val="0"/>
                        </a:spcAft>
                      </a:pPr>
                      <a:r>
                        <a:rPr lang="en-US" sz="900" dirty="0">
                          <a:effectLst/>
                          <a:latin typeface="+mn-lt"/>
                          <a:ea typeface="Times New Roman" panose="02020603050405020304" pitchFamily="18" charset="0"/>
                          <a:hlinkClick r:id="rId4"/>
                        </a:rPr>
                        <a:t>23/2212</a:t>
                      </a:r>
                      <a:endParaRPr lang="en-US" sz="9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900" dirty="0">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900" kern="1200" dirty="0">
                          <a:solidFill>
                            <a:srgbClr val="0D0D0D"/>
                          </a:solidFill>
                          <a:effectLst/>
                          <a:latin typeface="+mn-lt"/>
                          <a:ea typeface="Times New Roman" panose="02020603050405020304" pitchFamily="18" charset="0"/>
                        </a:rPr>
                        <a:t>Pending</a:t>
                      </a:r>
                      <a:endParaRPr lang="en-US" sz="9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mn-lt"/>
                          <a:ea typeface="Times New Roman" panose="02020603050405020304" pitchFamily="18" charset="0"/>
                        </a:rPr>
                        <a:t>R-TWT</a:t>
                      </a:r>
                      <a:endParaRPr lang="en-US" sz="9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mn-lt"/>
                          <a:ea typeface="Times New Roman" panose="02020603050405020304" pitchFamily="18" charset="0"/>
                        </a:rPr>
                        <a:t>PHY</a:t>
                      </a:r>
                      <a:endParaRPr lang="en-US" sz="9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97968947"/>
                  </a:ext>
                </a:extLst>
              </a:tr>
              <a:tr h="304707">
                <a:tc gridSpan="6">
                  <a:txBody>
                    <a:bodyPr/>
                    <a:lstStyle/>
                    <a:p>
                      <a:pPr algn="ctr" fontAlgn="b"/>
                      <a:r>
                        <a:rPr lang="en-US" sz="10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278505">
                <a:tc>
                  <a:txBody>
                    <a:bodyPr/>
                    <a:lstStyle/>
                    <a:p>
                      <a:pPr algn="ctr" rtl="0" fontAlgn="b"/>
                      <a:r>
                        <a:rPr lang="en-US" sz="1000" b="0" i="0" u="none" strike="noStrike" dirty="0">
                          <a:solidFill>
                            <a:srgbClr val="FF0000"/>
                          </a:solidFill>
                          <a:effectLst/>
                          <a:latin typeface="+mn-lt"/>
                        </a:rPr>
                        <a:t>23/2186</a:t>
                      </a:r>
                    </a:p>
                  </a:txBody>
                  <a:tcPr marL="9525" marR="9525" marT="9525" marB="0" anchor="b"/>
                </a:tc>
                <a:tc>
                  <a:txBody>
                    <a:bodyPr/>
                    <a:lstStyle/>
                    <a:p>
                      <a:pPr algn="l" rtl="0" fontAlgn="b"/>
                      <a:r>
                        <a:rPr lang="en-US" sz="1000" b="0" i="0" u="none" strike="noStrike" dirty="0">
                          <a:solidFill>
                            <a:schemeClr val="tx1"/>
                          </a:solidFill>
                          <a:effectLst/>
                          <a:latin typeface="+mn-lt"/>
                        </a:rPr>
                        <a:t>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MAP-CMA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rPr>
                        <a:t>23/2217</a:t>
                      </a:r>
                    </a:p>
                  </a:txBody>
                  <a:tcPr marL="9525" marR="9525" marT="9525" marB="0" anchor="b"/>
                </a:tc>
                <a:tc>
                  <a:txBody>
                    <a:bodyPr/>
                    <a:lstStyle/>
                    <a:p>
                      <a:pPr algn="l" rtl="0" fontAlgn="b"/>
                      <a:r>
                        <a:rPr lang="en-US" sz="1000" b="0" i="0" u="none" strike="noStrike" dirty="0">
                          <a:solidFill>
                            <a:schemeClr val="tx1"/>
                          </a:solidFill>
                          <a:effectLst/>
                          <a:latin typeface="+mn-lt"/>
                        </a:rPr>
                        <a:t>Some thoughts on relay improvement</a:t>
                      </a:r>
                    </a:p>
                  </a:txBody>
                  <a:tcPr marL="9525" marR="9525" marT="9525" marB="0" anchor="b"/>
                </a:tc>
                <a:tc>
                  <a:txBody>
                    <a:bodyPr/>
                    <a:lstStyle/>
                    <a:p>
                      <a:pPr algn="ctr" rtl="0" fontAlgn="b"/>
                      <a:endParaRPr lang="en-US" sz="1000" b="0" i="0" u="none" strike="noStrike">
                        <a:solidFill>
                          <a:schemeClr val="tx1"/>
                        </a:solidFill>
                        <a:effectLst/>
                        <a:latin typeface="+mn-lt"/>
                      </a:endParaRPr>
                    </a:p>
                    <a:p>
                      <a:pPr algn="ctr" rtl="0" fontAlgn="b"/>
                      <a:r>
                        <a:rPr lang="en-US" sz="1000" b="0" i="0" u="none" strike="noStrike">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Relay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43490998"/>
                  </a:ext>
                </a:extLst>
              </a:tr>
              <a:tr h="304707">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5"/>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900" kern="1200" dirty="0">
                          <a:effectLst/>
                          <a:latin typeface="Times New Roman" panose="02020603050405020304" pitchFamily="18" charset="0"/>
                          <a:ea typeface="Times New Roman" panose="02020603050405020304" pitchFamily="18" charset="0"/>
                        </a:rPr>
                        <a:t>C-BF</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83330191"/>
                  </a:ext>
                </a:extLst>
              </a:tr>
              <a:tr h="278505">
                <a:tc>
                  <a:txBody>
                    <a:bodyPr/>
                    <a:lstStyle/>
                    <a:p>
                      <a:pPr algn="ctr" rtl="0" fontAlgn="b"/>
                      <a:r>
                        <a:rPr lang="en-US" sz="1000" b="0" i="0" u="none" strike="noStrike" dirty="0">
                          <a:solidFill>
                            <a:srgbClr val="FF0000"/>
                          </a:solidFill>
                          <a:effectLst/>
                          <a:latin typeface="+mn-lt"/>
                          <a:hlinkClick r:id="rId6"/>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Times New Roman" panose="02020603050405020304" pitchFamily="18" charset="0"/>
                          <a:ea typeface="Times New Roman" panose="02020603050405020304" pitchFamily="18" charset="0"/>
                        </a:rPr>
                        <a:t>Joint</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7"/>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Times New Roman" panose="02020603050405020304" pitchFamily="18" charset="0"/>
                          <a:ea typeface="Times New Roman" panose="02020603050405020304" pitchFamily="18" charset="0"/>
                        </a:rPr>
                        <a:t>Joint</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8"/>
                        </a:rPr>
                        <a:t>24/0014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Further Thoughts on </a:t>
                      </a:r>
                      <a:r>
                        <a:rPr lang="en-US" sz="1000" b="0" i="0" u="none" strike="noStrike" dirty="0" err="1">
                          <a:solidFill>
                            <a:schemeClr val="tx1"/>
                          </a:solidFill>
                          <a:effectLst/>
                          <a:latin typeface="+mn-lt"/>
                        </a:rPr>
                        <a:t>dRU</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GB" sz="1000" kern="1200" dirty="0">
                          <a:solidFill>
                            <a:srgbClr val="0D0D0D"/>
                          </a:solidFill>
                          <a:effectLst/>
                          <a:latin typeface="Times New Roman" panose="02020603050405020304" pitchFamily="18" charset="0"/>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923266"/>
                  </a:ext>
                </a:extLst>
              </a:tr>
              <a:tr h="278505">
                <a:tc>
                  <a:txBody>
                    <a:bodyPr/>
                    <a:lstStyle/>
                    <a:p>
                      <a:pPr algn="ctr" rtl="0" fontAlgn="b"/>
                      <a:r>
                        <a:rPr lang="en-US" sz="1000" b="0" i="0" u="none" strike="noStrike" dirty="0">
                          <a:solidFill>
                            <a:srgbClr val="FF0000"/>
                          </a:solidFill>
                          <a:effectLst/>
                          <a:latin typeface="+mn-lt"/>
                        </a:rPr>
                        <a:t>24/0016</a:t>
                      </a:r>
                    </a:p>
                  </a:txBody>
                  <a:tcPr marL="9525" marR="9525" marT="9525" marB="0" anchor="b"/>
                </a:tc>
                <a:tc>
                  <a:txBody>
                    <a:bodyPr/>
                    <a:lstStyle/>
                    <a:p>
                      <a:pPr algn="l" rtl="0" fontAlgn="b"/>
                      <a:r>
                        <a:rPr lang="en-US" sz="1000" b="0" i="0" u="none" strike="noStrike" dirty="0">
                          <a:solidFill>
                            <a:schemeClr val="tx1"/>
                          </a:solidFill>
                          <a:effectLst/>
                          <a:latin typeface="+mn-lt"/>
                        </a:rPr>
                        <a:t>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71116799"/>
                  </a:ext>
                </a:extLst>
              </a:tr>
              <a:tr h="278505">
                <a:tc>
                  <a:txBody>
                    <a:bodyPr/>
                    <a:lstStyle/>
                    <a:p>
                      <a:pPr algn="ctr" rtl="0" fontAlgn="b"/>
                      <a:r>
                        <a:rPr lang="en-US" sz="1000" b="0" i="0" u="none" strike="noStrike" dirty="0">
                          <a:solidFill>
                            <a:schemeClr val="tx1"/>
                          </a:solidFill>
                          <a:effectLst/>
                          <a:latin typeface="+mn-lt"/>
                          <a:hlinkClick r:id="rId9"/>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Times New Roman" panose="02020603050405020304" pitchFamily="18" charset="0"/>
                          <a:ea typeface="Times New Roman" panose="02020603050405020304" pitchFamily="18" charset="0"/>
                        </a:rPr>
                        <a:t>MAC</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rPr>
                        <a:t>24/0042</a:t>
                      </a:r>
                    </a:p>
                  </a:txBody>
                  <a:tcPr marL="9525" marR="9525" marT="9525" marB="0" anchor="b"/>
                </a:tc>
                <a:tc>
                  <a:txBody>
                    <a:bodyPr/>
                    <a:lstStyle/>
                    <a:p>
                      <a:pPr algn="l" rtl="0" fontAlgn="b"/>
                      <a:r>
                        <a:rPr lang="en-US" sz="1000" b="0" i="0" u="none" strike="noStrike" dirty="0">
                          <a:solidFill>
                            <a:schemeClr val="tx1"/>
                          </a:solidFill>
                          <a:effectLst/>
                          <a:latin typeface="+mn-lt"/>
                        </a:rPr>
                        <a:t>Thoughts on Flexible Control frames</a:t>
                      </a:r>
                    </a:p>
                  </a:txBody>
                  <a:tcPr marL="9525" marR="9525" marT="9525" marB="0" anchor="b"/>
                </a:tc>
                <a:tc>
                  <a:txBody>
                    <a:bodyPr/>
                    <a:lstStyle/>
                    <a:p>
                      <a:pPr algn="ctr" rtl="0" fontAlgn="b"/>
                      <a:r>
                        <a:rPr lang="en-US" sz="1000" b="0" i="0" u="none" strike="noStrike" dirty="0">
                          <a:solidFill>
                            <a:schemeClr val="tx1"/>
                          </a:solidFill>
                          <a:effectLst/>
                          <a:latin typeface="+mn-lt"/>
                        </a:rPr>
                        <a:t>Alfred Asterjadhi</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Times New Roman" panose="02020603050405020304" pitchFamily="18" charset="0"/>
                          <a:ea typeface="Times New Roman" panose="02020603050405020304" pitchFamily="18" charset="0"/>
                        </a:rPr>
                        <a:t>MAC</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1198813614"/>
                  </a:ext>
                </a:extLst>
              </a:tr>
              <a:tr h="278505">
                <a:tc>
                  <a:txBody>
                    <a:bodyPr/>
                    <a:lstStyle/>
                    <a:p>
                      <a:pPr algn="ctr" rtl="0" fontAlgn="b"/>
                      <a:r>
                        <a:rPr lang="en-US" sz="1000" b="0" i="0" u="none" strike="noStrike" dirty="0">
                          <a:solidFill>
                            <a:srgbClr val="FF0000"/>
                          </a:solidFill>
                          <a:effectLst/>
                          <a:latin typeface="+mn-lt"/>
                          <a:hlinkClick r:id="rId10"/>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Times New Roman" panose="02020603050405020304" pitchFamily="18" charset="0"/>
                          <a:ea typeface="Times New Roman" panose="02020603050405020304" pitchFamily="18" charset="0"/>
                        </a:rPr>
                        <a:t>Joint</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extLst>
                  <a:ext uri="{0D108BD9-81ED-4DB2-BD59-A6C34878D82A}">
                    <a16:rowId xmlns:a16="http://schemas.microsoft.com/office/drawing/2014/main" val="233796712"/>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95251879"/>
              </p:ext>
            </p:extLst>
          </p:nvPr>
        </p:nvGraphicFramePr>
        <p:xfrm>
          <a:off x="851217" y="1587465"/>
          <a:ext cx="7736268" cy="369394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6217678"/>
              </p:ext>
            </p:extLst>
          </p:nvPr>
        </p:nvGraphicFramePr>
        <p:xfrm>
          <a:off x="851217" y="1587465"/>
          <a:ext cx="7736268" cy="467776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900" u="none" dirty="0">
                          <a:solidFill>
                            <a:schemeClr val="tx1"/>
                          </a:solidFill>
                          <a:effectLst/>
                          <a:latin typeface="+mn-lt"/>
                          <a:ea typeface="Times New Roman" panose="02020603050405020304" pitchFamily="18" charset="0"/>
                          <a:hlinkClick r:id="rId2"/>
                        </a:rPr>
                        <a:t>23/1871</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2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a:solidFill>
                            <a:schemeClr val="tx1"/>
                          </a:solidFill>
                          <a:effectLst/>
                          <a:latin typeface="+mn-lt"/>
                          <a:ea typeface="MS Gothic" panose="020B0609070205080204" pitchFamily="49" charset="-128"/>
                        </a:rPr>
                        <a:t>MAP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3"/>
                        </a:rPr>
                        <a:t>23/1888</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MAC Header Protection - follow-up</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Abhishek Patil</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Security</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4"/>
                        </a:rPr>
                        <a:t>23/1908</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Seamless Roaming Procedure</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Yelin Yoon</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a:solidFill>
                            <a:schemeClr val="tx1"/>
                          </a:solidFill>
                          <a:effectLst/>
                          <a:latin typeface="+mn-lt"/>
                          <a:ea typeface="MS Gothic" panose="020B0609070205080204" pitchFamily="49" charset="-128"/>
                        </a:rPr>
                        <a:t>Roaming</a:t>
                      </a:r>
                      <a:endParaRPr lang="en-US" sz="90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hlinkClick r:id="rId5"/>
                        </a:rPr>
                        <a:t>23/1914</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Enhanced Security Considerations in UHR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err="1">
                          <a:solidFill>
                            <a:schemeClr val="tx1"/>
                          </a:solidFill>
                          <a:effectLst/>
                          <a:latin typeface="+mn-lt"/>
                          <a:ea typeface="MS Gothic" panose="020B0609070205080204" pitchFamily="49" charset="-128"/>
                        </a:rPr>
                        <a:t>SunHee</a:t>
                      </a:r>
                      <a:r>
                        <a:rPr lang="en-GB" sz="900" kern="1200" dirty="0">
                          <a:solidFill>
                            <a:schemeClr val="tx1"/>
                          </a:solidFill>
                          <a:effectLst/>
                          <a:latin typeface="+mn-lt"/>
                          <a:ea typeface="MS Gothic" panose="020B0609070205080204" pitchFamily="49" charset="-128"/>
                        </a:rPr>
                        <a:t> Baek</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2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Security</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900" u="none" dirty="0">
                          <a:solidFill>
                            <a:schemeClr val="tx1"/>
                          </a:solidFill>
                          <a:effectLst/>
                          <a:latin typeface="+mn-lt"/>
                          <a:ea typeface="Times New Roman" panose="02020603050405020304" pitchFamily="18" charset="0"/>
                          <a:hlinkClick r:id="rId6"/>
                        </a:rPr>
                        <a:t>23/1917</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4 SP</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Security</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7"/>
                        </a:rPr>
                        <a:t>23/1953</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Two Dimensional Resource Allocation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Srinivas Kandala</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rPr>
                        <a:t>(TBC)</a:t>
                      </a:r>
                      <a:endParaRPr lang="en-US" sz="9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Preemption</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Joint</a:t>
                      </a:r>
                      <a:endParaRPr lang="en-US" sz="9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8"/>
                        </a:rPr>
                        <a:t>23/1954</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Two Dimensional A-PPDU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Srini Kandala</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900" u="none" kern="1200" dirty="0">
                          <a:solidFill>
                            <a:schemeClr val="tx1"/>
                          </a:solidFill>
                          <a:effectLst/>
                          <a:latin typeface="+mn-lt"/>
                          <a:ea typeface="MS Gothic" panose="020B0609070205080204" pitchFamily="49" charset="-128"/>
                        </a:rPr>
                        <a:t>(TBC)</a:t>
                      </a:r>
                      <a:endParaRPr lang="en-US" sz="9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Preemption</a:t>
                      </a:r>
                      <a:endParaRPr lang="en-US" sz="9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Joint</a:t>
                      </a:r>
                      <a:endParaRPr lang="en-US" sz="9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9"/>
                        </a:rPr>
                        <a:t>23/1836</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MAP security consideration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dirty="0">
                          <a:solidFill>
                            <a:schemeClr val="tx1"/>
                          </a:solidFill>
                          <a:effectLst/>
                          <a:latin typeface="+mn-lt"/>
                          <a:ea typeface="MS Gothic" panose="020B0609070205080204" pitchFamily="49" charset="-128"/>
                        </a:rPr>
                        <a:t>Jay Yang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a:solidFill>
                            <a:schemeClr val="tx1"/>
                          </a:solidFill>
                          <a:effectLst/>
                          <a:latin typeface="+mn-lt"/>
                          <a:ea typeface="Times New Roman" panose="02020603050405020304" pitchFamily="18" charset="0"/>
                        </a:rPr>
                        <a:t>MAP-Security</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Joint</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10"/>
                        </a:rPr>
                        <a:t>23/1837</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MAP group set-up operation discussion</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Jay Yang</a:t>
                      </a:r>
                      <a:endParaRPr lang="en-US" sz="9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u="none" kern="1200" dirty="0">
                          <a:solidFill>
                            <a:schemeClr val="tx1"/>
                          </a:solidFill>
                          <a:effectLst/>
                          <a:latin typeface="+mn-lt"/>
                          <a:ea typeface="MS Gothic" panose="020B0609070205080204" pitchFamily="49" charset="-128"/>
                        </a:rPr>
                        <a:t>Pending 1 SP</a:t>
                      </a:r>
                      <a:endParaRPr lang="en-US" sz="9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a:solidFill>
                            <a:schemeClr val="tx1"/>
                          </a:solidFill>
                          <a:effectLst/>
                          <a:latin typeface="+mn-lt"/>
                          <a:ea typeface="Times New Roman" panose="02020603050405020304" pitchFamily="18" charset="0"/>
                        </a:rPr>
                        <a:t>MAP-Grouping</a:t>
                      </a: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Joint</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900" u="none" kern="1200" dirty="0">
                          <a:solidFill>
                            <a:schemeClr val="tx1"/>
                          </a:solidFill>
                          <a:effectLst/>
                          <a:latin typeface="+mn-lt"/>
                          <a:ea typeface="MS Gothic" panose="020B0609070205080204" pitchFamily="49" charset="-128"/>
                          <a:hlinkClick r:id="rId11"/>
                        </a:rPr>
                        <a:t>23/2029</a:t>
                      </a:r>
                      <a:endParaRPr lang="en-US" sz="9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Overview of Enterprise Policy and Goals</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900" kern="1200">
                          <a:solidFill>
                            <a:schemeClr val="tx1"/>
                          </a:solidFill>
                          <a:effectLst/>
                          <a:latin typeface="+mn-lt"/>
                          <a:ea typeface="MS Gothic" panose="020B0609070205080204" pitchFamily="49" charset="-128"/>
                        </a:rPr>
                        <a:t>Brian Hart</a:t>
                      </a:r>
                      <a:endParaRPr lang="en-US" sz="9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Use and Req.</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Joint</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algn="ctr" rtl="0" fontAlgn="b"/>
                      <a:r>
                        <a:rPr lang="en-US" sz="900" b="0" i="0" u="none" strike="noStrike" dirty="0">
                          <a:solidFill>
                            <a:schemeClr val="tx1"/>
                          </a:solidFill>
                          <a:effectLst/>
                          <a:latin typeface="+mn-lt"/>
                          <a:hlinkClick r:id="rId12"/>
                        </a:rPr>
                        <a:t>23/2005</a:t>
                      </a:r>
                      <a:endParaRPr lang="en-US" sz="900" b="0" i="0" u="none" strike="noStrike" dirty="0">
                        <a:solidFill>
                          <a:schemeClr val="tx1"/>
                        </a:solidFill>
                        <a:effectLst/>
                        <a:latin typeface="+mn-lt"/>
                      </a:endParaRPr>
                    </a:p>
                  </a:txBody>
                  <a:tcPr marL="9525" marR="9525" marT="9525" marB="0" anchor="b"/>
                </a:tc>
                <a:tc>
                  <a:txBody>
                    <a:bodyPr/>
                    <a:lstStyle/>
                    <a:p>
                      <a:pPr algn="l" rtl="0" fontAlgn="b"/>
                      <a:r>
                        <a:rPr lang="en-US" sz="900" b="0" i="0" u="none" strike="noStrike" dirty="0">
                          <a:solidFill>
                            <a:schemeClr val="tx1"/>
                          </a:solidFill>
                          <a:effectLst/>
                          <a:latin typeface="+mn-lt"/>
                        </a:rPr>
                        <a:t>Non-primary channel access (NPCA)</a:t>
                      </a:r>
                    </a:p>
                  </a:txBody>
                  <a:tcPr marL="9525" marR="9525" marT="9525" marB="0" anchor="b"/>
                </a:tc>
                <a:tc>
                  <a:txBody>
                    <a:bodyPr/>
                    <a:lstStyle/>
                    <a:p>
                      <a:pPr algn="ctr" rtl="0" fontAlgn="b"/>
                      <a:r>
                        <a:rPr lang="en-US" sz="900" b="0" i="0" u="none" strike="noStrike" dirty="0">
                          <a:solidFill>
                            <a:schemeClr val="tx1"/>
                          </a:solidFill>
                          <a:effectLst/>
                          <a:latin typeface="+mn-lt"/>
                        </a:rPr>
                        <a:t>Minyoung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NPCA</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algn="ctr" rtl="0" fontAlgn="b"/>
                      <a:r>
                        <a:rPr lang="en-US" sz="1000" b="0" i="0" u="sng" strike="noStrike" dirty="0">
                          <a:solidFill>
                            <a:schemeClr val="tx1"/>
                          </a:solidFill>
                          <a:effectLst/>
                          <a:latin typeface="+mn-lt"/>
                          <a:hlinkClick r:id="rId13"/>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ea typeface="MS Gothic" panose="020B0609070205080204" pitchFamily="49" charset="-128"/>
                        </a:rPr>
                        <a:t>Pending 1 SP</a:t>
                      </a:r>
                      <a:endParaRPr lang="en-US" sz="9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900" kern="1200" dirty="0">
                          <a:solidFill>
                            <a:schemeClr val="tx1"/>
                          </a:solidFill>
                          <a:effectLst/>
                          <a:latin typeface="+mn-lt"/>
                          <a:ea typeface="Times New Roman" panose="02020603050405020304" pitchFamily="18" charset="0"/>
                        </a:rPr>
                        <a:t>C-SR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kern="1200" dirty="0">
                          <a:solidFill>
                            <a:srgbClr val="0D0D0D"/>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75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dirty="0"/>
              <a:t>MAC ad-hoc chairs candidates</a:t>
            </a:r>
          </a:p>
          <a:p>
            <a:pPr marL="1200150" lvl="2" indent="-342900">
              <a:buFont typeface="Arial" panose="020B0604020202020204" pitchFamily="34" charset="0"/>
              <a:buChar char="•"/>
            </a:pPr>
            <a:r>
              <a:rPr lang="en-US" dirty="0"/>
              <a:t>Xiaofei Wang, Srinivas Kandala, Jeongki Kim</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Ad-Hoc Chairs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ad-hoc chairs candidates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980831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800100" lvl="1" indent="-342900">
              <a:buFont typeface="Arial" panose="020B0604020202020204" pitchFamily="34" charset="0"/>
              <a:buChar char="•"/>
            </a:pPr>
            <a:r>
              <a:rPr lang="en-US" sz="1800" dirty="0"/>
              <a:t>MAC ad-hoc chairs:</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p>
          <a:p>
            <a:pPr marL="0" indent="0"/>
            <a:r>
              <a:rPr lang="en-US" sz="2000" dirty="0"/>
              <a:t>Result:</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08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12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15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Yusuke Asai (</a:t>
            </a:r>
            <a:r>
              <a:rPr lang="fi-FI" sz="1200" dirty="0">
                <a:solidFill>
                  <a:schemeClr val="tx1"/>
                </a:solidFill>
                <a:hlinkClick r:id="rId4"/>
              </a:rPr>
              <a:t>yusuke.asai@ntt.com</a:t>
            </a:r>
            <a:r>
              <a:rPr lang="en-GB" sz="1200" dirty="0">
                <a:solidFill>
                  <a:schemeClr val="tx1"/>
                </a:solidFill>
              </a:rPr>
              <a:t>) </a:t>
            </a:r>
            <a:r>
              <a:rPr lang="en-GB" sz="1200" dirty="0"/>
              <a:t>&amp; Alfred Asterjadhi (</a:t>
            </a:r>
            <a:r>
              <a:rPr lang="en-GB" sz="1200" dirty="0">
                <a:hlinkClick r:id="rId5"/>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182159</TotalTime>
  <Words>4721</Words>
  <Application>Microsoft Office PowerPoint</Application>
  <PresentationFormat>On-screen Show (4:3)</PresentationFormat>
  <Paragraphs>1219</Paragraphs>
  <Slides>55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3"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(Pending SPs)</vt:lpstr>
      <vt:lpstr>Monday Joint Agenda-PM1</vt:lpstr>
      <vt:lpstr>Summary from November 2023 meeting</vt:lpstr>
      <vt:lpstr>Approve TG Minutes</vt:lpstr>
      <vt:lpstr>Final Call for TGbn ad-hoc chairs</vt:lpstr>
      <vt:lpstr>Submissions</vt:lpstr>
      <vt:lpstr>Monday Joint Agenda–PM2</vt:lpstr>
      <vt:lpstr>Candidates for Ad-Hoc Chairs</vt:lpstr>
      <vt:lpstr>Ad-Hoc Chairs Election Results</vt:lpstr>
      <vt:lpstr>Ad-Hoc Chairs Motion</vt:lpstr>
      <vt:lpstr>Submissions</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vt:lpstr>
      <vt:lpstr>Thursday Joint Agenda-PM2</vt:lpstr>
      <vt:lpstr>Submissions</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2024-01-12T19:38:09Z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