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58" r:id="rId22"/>
    <p:sldId id="1059" r:id="rId23"/>
    <p:sldId id="1060" r:id="rId24"/>
    <p:sldId id="1061" r:id="rId25"/>
    <p:sldId id="1070" r:id="rId26"/>
    <p:sldId id="1071" r:id="rId27"/>
    <p:sldId id="1072" r:id="rId28"/>
    <p:sldId id="1073" r:id="rId29"/>
    <p:sldId id="1006" r:id="rId30"/>
    <p:sldId id="1023" r:id="rId31"/>
    <p:sldId id="1024" r:id="rId32"/>
    <p:sldId id="1025" r:id="rId33"/>
    <p:sldId id="1028" r:id="rId34"/>
    <p:sldId id="1021" r:id="rId35"/>
    <p:sldId id="322" r:id="rId36"/>
    <p:sldId id="319" r:id="rId37"/>
    <p:sldId id="365" r:id="rId38"/>
    <p:sldId id="1036" r:id="rId39"/>
    <p:sldId id="1062" r:id="rId40"/>
    <p:sldId id="1030" r:id="rId41"/>
    <p:sldId id="1063" r:id="rId42"/>
    <p:sldId id="1064" r:id="rId43"/>
    <p:sldId id="1065" r:id="rId44"/>
    <p:sldId id="1066" r:id="rId45"/>
    <p:sldId id="1067" r:id="rId46"/>
    <p:sldId id="1068" r:id="rId47"/>
    <p:sldId id="1029" r:id="rId48"/>
    <p:sldId id="1038" r:id="rId49"/>
    <p:sldId id="356" r:id="rId50"/>
    <p:sldId id="1039" r:id="rId51"/>
    <p:sldId id="1069" r:id="rId52"/>
    <p:sldId id="1033" r:id="rId53"/>
    <p:sldId id="362" r:id="rId54"/>
    <p:sldId id="1034" r:id="rId55"/>
    <p:sldId id="323" r:id="rId5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8B2327-9F33-46AD-AA35-EEDF1DECFFAE}" v="280" dt="2024-01-09T19:53:32.3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203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09T19:53:32.314" v="2079"/>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09T19:36:49.854" v="2054" actId="207"/>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09T19:36:49.854" v="2054" actId="207"/>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mod">
        <pc:chgData name="Alfred Asterjadhi" userId="39de57b9-85c0-4fd1-aaac-8ca2b6560ad0" providerId="ADAL" clId="{918B2327-9F33-46AD-AA35-EEDF1DECFFAE}" dt="2024-01-04T00:29:03.075" v="1483"/>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09T19:31:34.563" v="1978"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09T19:31:34.563" v="1978"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09T19:32:58.544" v="2015"/>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09T19:32:58.544" v="2015"/>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09T19:53:32.314" v="2079"/>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09T19:53:32.314" v="2079"/>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04T00:28:26.618" v="1456"/>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sldChg>
      <pc:sldChg chg="modSp add mod">
        <pc:chgData name="Alfred Asterjadhi" userId="39de57b9-85c0-4fd1-aaac-8ca2b6560ad0" providerId="ADAL" clId="{918B2327-9F33-46AD-AA35-EEDF1DECFFAE}" dt="2024-01-09T19:34:09.652" v="2036"/>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09T19:34:09.652" v="2036"/>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873-00-00bn-post-fcs-mac-padding.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08-00-00bn-seamless-roaming-procedure.pptx" TargetMode="External"/><Relationship Id="rId5" Type="http://schemas.openxmlformats.org/officeDocument/2006/relationships/hyperlink" Target="https://mentor.ieee.org/802.11/dcn/23/11-23-1885-00-00bn-end-to-end-qos-with-scs.pptx" TargetMode="External"/><Relationship Id="rId4" Type="http://schemas.openxmlformats.org/officeDocument/2006/relationships/hyperlink" Target="https://mentor.ieee.org/802.11/dcn/23/11-23-1884-00-00bn-seamless-roaming.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920-01-00bn-managed-networks-under-highly-congested-scenarios.pptx" TargetMode="External"/><Relationship Id="rId3" Type="http://schemas.openxmlformats.org/officeDocument/2006/relationships/hyperlink" Target="https://mentor.ieee.org/802.11/dcn/23/11-23-1912-00-00bn-coordinated-tdma-procedure.pptx" TargetMode="External"/><Relationship Id="rId7" Type="http://schemas.openxmlformats.org/officeDocument/2006/relationships/hyperlink" Target="https://mentor.ieee.org/802.11/dcn/23/11-23-1919-00-00bn-dru-proposal.pptx" TargetMode="External"/><Relationship Id="rId12" Type="http://schemas.openxmlformats.org/officeDocument/2006/relationships/hyperlink" Target="https://mentor.ieee.org/802.11/dcn/23/11-23-1930-00-00bn-a-non-collocated-ap-mld-framework-further-discussion.pptx" TargetMode="External"/><Relationship Id="rId2" Type="http://schemas.openxmlformats.org/officeDocument/2006/relationships/hyperlink" Target="https://mentor.ieee.org/802.11/dcn/23/11-23-1909-00-00bn-transmission-method-of-low-latency-traffic.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6-00-00bn-r-twt-coordination-in-multi-bss.pptx" TargetMode="External"/><Relationship Id="rId11" Type="http://schemas.openxmlformats.org/officeDocument/2006/relationships/hyperlink" Target="https://mentor.ieee.org/802.11/dcn/23/11-23-1929-00-00bn-peer-to-peer-p2p-resource-management.pptx" TargetMode="External"/><Relationship Id="rId5" Type="http://schemas.openxmlformats.org/officeDocument/2006/relationships/hyperlink" Target="https://mentor.ieee.org/802.11/dcn/23/11-23-1915-00-00bn-enhanced-security-for-control-frame-in-11bn.pptx" TargetMode="External"/><Relationship Id="rId10" Type="http://schemas.openxmlformats.org/officeDocument/2006/relationships/hyperlink" Target="https://mentor.ieee.org/802.11/dcn/23/11-23-1927-00-00bn-update-of-the-spatial-modulation.pptx" TargetMode="External"/><Relationship Id="rId4" Type="http://schemas.openxmlformats.org/officeDocument/2006/relationships/hyperlink" Target="https://mentor.ieee.org/802.11/dcn/23/11-23-1913-00-00bn-secondary-channel-access-operation.pptx" TargetMode="External"/><Relationship Id="rId9" Type="http://schemas.openxmlformats.org/officeDocument/2006/relationships/hyperlink" Target="https://mentor.ieee.org/802.11/dcn/23/11-23-1922-00-00bn-multi-link-sm-power-save-mode.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962-00-00bn-gain-analysis-for-coordinated-ap-transmissions.pptx" TargetMode="External"/><Relationship Id="rId3" Type="http://schemas.openxmlformats.org/officeDocument/2006/relationships/hyperlink" Target="https://mentor.ieee.org/802.11/dcn/23/11-23-1939-00-00bn-priority-based-preemption-method.pptx" TargetMode="External"/><Relationship Id="rId7" Type="http://schemas.openxmlformats.org/officeDocument/2006/relationships/hyperlink" Target="https://mentor.ieee.org/802.11/dcn/23/11-23-1958-00-00bn-proxy-qos-management-for-xr-use-cases.pptx" TargetMode="External"/><Relationship Id="rId2" Type="http://schemas.openxmlformats.org/officeDocument/2006/relationships/hyperlink" Target="https://mentor.ieee.org/802.11/dcn/23/11-23-1937-00-00bn-smooth-roaming-follow-up-1.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52-00-00bn-coordinated-r-twt-for-multi-ap-scenarios-follow-up.pptx" TargetMode="External"/><Relationship Id="rId5" Type="http://schemas.openxmlformats.org/officeDocument/2006/relationships/hyperlink" Target="https://mentor.ieee.org/802.11/dcn/23/11-23-1951-00-00bn-concurrent-cca-for-non-primary-channel-access.pptx" TargetMode="External"/><Relationship Id="rId4" Type="http://schemas.openxmlformats.org/officeDocument/2006/relationships/hyperlink" Target="https://mentor.ieee.org/802.11/dcn/23/11-23-1950-00-00bn-considerations-on-preemption-request.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964-00-00bn-coexistence-protocols-for-uhr.pptx" TargetMode="External"/><Relationship Id="rId7" Type="http://schemas.openxmlformats.org/officeDocument/2006/relationships/hyperlink" Target="https://mentor.ieee.org/802.11/dcn/23/11-23-1976-00-00bn-uhr-seamless-roaming-for-multi-link-device.pptx" TargetMode="External"/><Relationship Id="rId2" Type="http://schemas.openxmlformats.org/officeDocument/2006/relationships/hyperlink" Target="https://mentor.ieee.org/802.11/dcn/23/11-23-1963-00-00bn-periodical-nss-adjustment-for-an-mld.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73-00-00bn-discussion-on-uhr-enhanced-channel-access.pptx" TargetMode="External"/><Relationship Id="rId5" Type="http://schemas.openxmlformats.org/officeDocument/2006/relationships/hyperlink" Target="https://mentor.ieee.org/802.11/dcn/23/11-23-1971-00-00bn-further-thoughts-on-seamless-roaming.pptx" TargetMode="External"/><Relationship Id="rId4" Type="http://schemas.openxmlformats.org/officeDocument/2006/relationships/hyperlink" Target="https://mentor.ieee.org/802.11/dcn/23/11-23-1965-00-00bn-dynamic-power-save-follow-up.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2027-01-00bn-considerations-for-dso-sub-band-switch-delay.pptx" TargetMode="External"/><Relationship Id="rId3" Type="http://schemas.openxmlformats.org/officeDocument/2006/relationships/hyperlink" Target="https://mentor.ieee.org/802.11/dcn/23/11-23-2003-00-00bn-client-power-save.pptx" TargetMode="External"/><Relationship Id="rId7" Type="http://schemas.openxmlformats.org/officeDocument/2006/relationships/hyperlink" Target="https://mentor.ieee.org/802.11/dcn/23/11-23-2026-00-00bn-balanced-wireless-in-device.pptx" TargetMode="External"/><Relationship Id="rId2" Type="http://schemas.openxmlformats.org/officeDocument/2006/relationships/hyperlink" Target="https://mentor.ieee.org/802.11/dcn/23/11-23-2002-00-00bn-in-device-coexistence-and-interference-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22-00-00bn-r-twt-for-multi-ap-follow-up.pptx" TargetMode="External"/><Relationship Id="rId5"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20-00-00bn-high-level-perspective-on-distributed-tone-ru-for-11b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2076-03-00bn-multiple-channel-access-in-preemption-sequence.pptx" TargetMode="External"/><Relationship Id="rId2" Type="http://schemas.openxmlformats.org/officeDocument/2006/relationships/hyperlink" Target="https://mentor.ieee.org/802.11/dcn/23/11-23-2031-00-00bn-data-tones-grouping-in-tone-distributed-rus.pptx" TargetMode="External"/><Relationship Id="rId1" Type="http://schemas.openxmlformats.org/officeDocument/2006/relationships/slideLayout" Target="../slideLayouts/slideLayout5.xml"/><Relationship Id="rId5" Type="http://schemas.openxmlformats.org/officeDocument/2006/relationships/hyperlink" Target="https://mentor.ieee.org/802.11/dcn/23/11-23-2147-00-00bn-improved-uhr-seamless-roaming-for-multi-link-device.pptx" TargetMode="External"/><Relationship Id="rId4" Type="http://schemas.openxmlformats.org/officeDocument/2006/relationships/hyperlink" Target="https://mentor.ieee.org/802.11/dcn/23/11-23-2115-00-00bn-an-approach-to-enhance-the-reliability-for-wi-fi-networks.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010-00-00bn-coordinated-beamforming-for-802-11bn.pptx" TargetMode="External"/><Relationship Id="rId2" Type="http://schemas.openxmlformats.org/officeDocument/2006/relationships/hyperlink" Target="https://mentor.ieee.org/802.11/dcn/23/11-23-2150-00-00bn-low-sta-cost-uhr-seamless-roaming-for-multi-link-device.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031-00-00bn-deterministic-backoff.ppt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3/11-23-1837-01-00bn-map-group-set-up-operation-discussion.pptx" TargetMode="External"/><Relationship Id="rId3" Type="http://schemas.openxmlformats.org/officeDocument/2006/relationships/hyperlink" Target="https://mentor.ieee.org/802.11/dcn/23/11-23-1908-00-00bn-seamless-roaming-procedure.pptx" TargetMode="External"/><Relationship Id="rId7" Type="http://schemas.openxmlformats.org/officeDocument/2006/relationships/hyperlink" Target="https://mentor.ieee.org/802.11/dcn/23/11-23-1836-02-00bn-map-security-consideration.pptx" TargetMode="External"/><Relationship Id="rId2" Type="http://schemas.openxmlformats.org/officeDocument/2006/relationships/hyperlink" Target="https://mentor.ieee.org/802.11/dcn/23/11-23-1888-01-00bn-mac-header-protect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54-00-00bn-two-dimensional-a-ppdu.pptx" TargetMode="External"/><Relationship Id="rId5" Type="http://schemas.openxmlformats.org/officeDocument/2006/relationships/hyperlink" Target="https://mentor.ieee.org/802.11/dcn/23/11-23-1953-00-00bn-two-dimensional-resource-allocation.pptx" TargetMode="External"/><Relationship Id="rId10" Type="http://schemas.openxmlformats.org/officeDocument/2006/relationships/hyperlink" Target="https://mentor.ieee.org/802.11/dcn/23/11-23-2005-00-00bn-non-primary-channel-access-npca.pptx" TargetMode="External"/><Relationship Id="rId4" Type="http://schemas.openxmlformats.org/officeDocument/2006/relationships/hyperlink" Target="https://mentor.ieee.org/802.11/dcn/23/11-23-1914-00-00bn-enhanced-security-considerations-in-uhr.pptx" TargetMode="External"/><Relationship Id="rId9" Type="http://schemas.openxmlformats.org/officeDocument/2006/relationships/hyperlink" Target="https://mentor.ieee.org/802.11/dcn/23/11-23-2029-01-00bn-overview-of-enterprise-policy-and-goals.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2204-01-00bn-tgbn-november-december-2023-teleconference-minutes.docx" TargetMode="External"/><Relationship Id="rId2" Type="http://schemas.openxmlformats.org/officeDocument/2006/relationships/hyperlink" Target="https://mentor.ieee.org/802.11/dcn/23/11-23-2075-02-00bn-tgbn-november-2023-meeting-minute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5" Type="http://schemas.openxmlformats.org/officeDocument/2006/relationships/hyperlink" Target="mailto:aasterja@qti.qualcomm.com" TargetMode="External"/><Relationship Id="rId4" Type="http://schemas.openxmlformats.org/officeDocument/2006/relationships/hyperlink" Target="mailto:yusuke.asai@ntt.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 2023 meeting</a:t>
            </a:r>
          </a:p>
          <a:p>
            <a:pPr>
              <a:buFont typeface="Arial" panose="020B0604020202020204" pitchFamily="34" charset="0"/>
              <a:buChar char="•"/>
            </a:pPr>
            <a:r>
              <a:rPr lang="en-US" sz="1800" dirty="0"/>
              <a:t>Approve TGbn minutes from Nov. </a:t>
            </a:r>
            <a:r>
              <a:rPr lang="en-US" sz="1800"/>
              <a:t>2023 meeting, and conf calls</a:t>
            </a:r>
            <a:endParaRPr lang="en-US" sz="1800" dirty="0"/>
          </a:p>
          <a:p>
            <a:pPr>
              <a:buFont typeface="Arial" panose="020B0604020202020204" pitchFamily="34" charset="0"/>
              <a:buChar char="•"/>
            </a:pPr>
            <a:r>
              <a:rPr lang="en-US" sz="1800" dirty="0"/>
              <a:t>TGbn ad-hoc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November 2023 meeting</a:t>
            </a:r>
          </a:p>
          <a:p>
            <a:pPr lvl="1">
              <a:lnSpc>
                <a:spcPct val="80000"/>
              </a:lnSpc>
              <a:buFont typeface="Arial" panose="020B0604020202020204" pitchFamily="34" charset="0"/>
              <a:buChar char="•"/>
            </a:pPr>
            <a:r>
              <a:rPr lang="en-US" altLang="en-US" sz="1200" dirty="0"/>
              <a:t>Approve TGbn minutes from November 2023 meeting</a:t>
            </a:r>
          </a:p>
          <a:p>
            <a:pPr lvl="1">
              <a:lnSpc>
                <a:spcPct val="80000"/>
              </a:lnSpc>
              <a:buFont typeface="Arial" panose="020B0604020202020204" pitchFamily="34" charset="0"/>
              <a:buChar char="•"/>
            </a:pPr>
            <a:r>
              <a:rPr lang="en-US" altLang="en-US" sz="1200" dirty="0"/>
              <a:t>Final Call for ad-hoc chairs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Ad-hoc chairs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Thursday AM1 (08:00-10:00)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March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369427354"/>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 [PHY/MAC]</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 [PHY/MAC]</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362199"/>
            <a:ext cx="7770813" cy="4113214"/>
          </a:xfrm>
          <a:ln/>
        </p:spPr>
        <p:txBody>
          <a:bodyPr/>
          <a:lstStyle/>
          <a:p>
            <a:pPr algn="ctr">
              <a:lnSpc>
                <a:spcPct val="90000"/>
              </a:lnSpc>
              <a:buFontTx/>
              <a:buNone/>
            </a:pPr>
            <a:r>
              <a:rPr lang="en-US" sz="4000" dirty="0">
                <a:latin typeface="Arial" panose="020B0604020202020204" pitchFamily="34" charset="0"/>
              </a:rPr>
              <a:t>Panama City, Panama</a:t>
            </a:r>
          </a:p>
          <a:p>
            <a:pPr algn="ctr">
              <a:lnSpc>
                <a:spcPct val="90000"/>
              </a:lnSpc>
              <a:buFontTx/>
              <a:buNone/>
            </a:pPr>
            <a:r>
              <a:rPr lang="en-US" sz="4000" dirty="0">
                <a:latin typeface="Arial" panose="020B0604020202020204" pitchFamily="34" charset="0"/>
              </a:rPr>
              <a:t>January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 </a:t>
            </a:r>
          </a:p>
          <a:p>
            <a:pPr algn="ctr">
              <a:lnSpc>
                <a:spcPct val="90000"/>
              </a:lnSpc>
              <a:buFontTx/>
              <a:buNone/>
            </a:pPr>
            <a:r>
              <a:rPr lang="en-US" altLang="en-US" sz="2000" dirty="0">
                <a:solidFill>
                  <a:schemeClr val="tx1"/>
                </a:solidFill>
                <a:latin typeface="Arial" panose="020B0604020202020204" pitchFamily="34" charset="0"/>
              </a:rPr>
              <a:t>Vice Chair: Jianhan Liu (Mediatek), </a:t>
            </a:r>
          </a:p>
          <a:p>
            <a:pPr algn="ctr">
              <a:lnSpc>
                <a:spcPct val="90000"/>
              </a:lnSpc>
              <a:buFontTx/>
              <a:buNone/>
            </a:pPr>
            <a:r>
              <a:rPr lang="en-US" altLang="en-US" sz="2000" dirty="0">
                <a:solidFill>
                  <a:schemeClr val="tx1"/>
                </a:solidFill>
                <a:latin typeface="Arial" panose="020B0604020202020204" pitchFamily="34" charset="0"/>
              </a:rPr>
              <a:t>Vice Chair: Kiseon Ryu (NXP)</a:t>
            </a:r>
          </a:p>
          <a:p>
            <a:pPr algn="ctr">
              <a:lnSpc>
                <a:spcPct val="90000"/>
              </a:lnSpc>
              <a:buFontTx/>
              <a:buNone/>
            </a:pPr>
            <a:r>
              <a:rPr lang="en-US" altLang="en-US" sz="2000" dirty="0">
                <a:solidFill>
                  <a:schemeClr val="tx1"/>
                </a:solidFill>
                <a:latin typeface="Arial" panose="020B0604020202020204" pitchFamily="34" charset="0"/>
              </a:rPr>
              <a:t>Secretary: Yusuke Asai (NTT)</a:t>
            </a:r>
          </a:p>
          <a:p>
            <a:pPr algn="ctr">
              <a:lnSpc>
                <a:spcPct val="90000"/>
              </a:lnSpc>
            </a:pPr>
            <a:r>
              <a:rPr lang="en-US" altLang="en-US" sz="2000" dirty="0">
                <a:solidFill>
                  <a:schemeClr val="tx1"/>
                </a:solidFill>
                <a:latin typeface="Arial" panose="020B0604020202020204" pitchFamily="34" charset="0"/>
              </a:rPr>
              <a:t>Technical Editor: Ross Jian Yu (Huawei)</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63227356"/>
              </p:ext>
            </p:extLst>
          </p:nvPr>
        </p:nvGraphicFramePr>
        <p:xfrm>
          <a:off x="851217" y="1587465"/>
          <a:ext cx="7736268" cy="375499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38202">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563C1"/>
                          </a:solidFill>
                          <a:effectLst/>
                          <a:latin typeface="Times New Roman" panose="02020603050405020304" pitchFamily="18" charset="0"/>
                          <a:ea typeface="MS Gothic" panose="020B0609070205080204" pitchFamily="49" charset="-128"/>
                          <a:hlinkClick r:id="rId2"/>
                        </a:rPr>
                        <a:t>1834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High Criticality Use Cases and Requirements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Iñaki Val Beitia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Use and Req.</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3"/>
                        </a:rPr>
                        <a:t>1873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Post-FCS MAC Padding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Sindhu Verma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Padding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1875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Power save proposal for non-AP/mobile-AP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Shubhodeep Adhikari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hlinkClick r:id="rId4"/>
                        </a:rPr>
                        <a:t>1884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Seamless Roaming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hlinkClick r:id="rId5"/>
                        </a:rPr>
                        <a:t>1885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End-to-end QoS with SCS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Duncan Ho</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900" kern="1200" dirty="0">
                          <a:solidFill>
                            <a:srgbClr val="0D0D0D"/>
                          </a:solidFill>
                          <a:effectLst/>
                          <a:latin typeface="Times New Roman" panose="02020603050405020304" pitchFamily="18" charset="0"/>
                          <a:ea typeface="MS Gothic" panose="020B0609070205080204" pitchFamily="49" charset="-128"/>
                        </a:rPr>
                        <a:t>(after 1958)</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1886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Preemption techniques to meet low-latency (LL) targets</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Preemption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1887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Coordinated Medium Access for Multi-AP Deployments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MAP-CMA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1891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Nonprimary channel access – 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Gaurang Naik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1892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Thoughts on Dynamic Subchannel Operation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Gaurang Naik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1897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Thoughts-on-improving-roaming-under-existing-architecture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Guogang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1898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signaling-details-for-non-colocated-ap-mld</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Guogang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NC-AP MLD</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7868254"/>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6"/>
                        </a:rPr>
                        <a:t>1908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Seamless Roaming for 11bn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Yelin Yoon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39459248"/>
              </p:ext>
            </p:extLst>
          </p:nvPr>
        </p:nvGraphicFramePr>
        <p:xfrm>
          <a:off x="851217" y="1587465"/>
          <a:ext cx="7736268" cy="369394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2"/>
                        </a:rPr>
                        <a:t>1909</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Transmission Method of Low Latency Traffic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Insun Jang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Preemption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3"/>
                        </a:rPr>
                        <a:t>1912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Coordinated TDMA Procedure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GeonHwan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C-TDMA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4"/>
                        </a:rPr>
                        <a:t>1913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Secondary Channel Access Operation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Dongju Cha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5"/>
                        </a:rPr>
                        <a:t>1915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Enhanced Security for Control frame in 11bn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SunHee Baek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6"/>
                        </a:rPr>
                        <a:t>1916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R-TWT Coordination in Multi-BSS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SunHee Baek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C-RTWT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7"/>
                        </a:rPr>
                        <a:t>1919</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dRU Proposal</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Eunsung Park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DRU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8"/>
                        </a:rPr>
                        <a:t>1920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Managed Networks under highly congested scenarios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Iñaki Val Beitia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9"/>
                        </a:rPr>
                        <a:t>1922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Multi-Link-SM-Power-Save-Mode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Jason Yuchen Guo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10"/>
                        </a:rPr>
                        <a:t>1927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Update of the Spatial Modulation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Junghoon Suh</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MIMO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11"/>
                        </a:rPr>
                        <a:t>1929</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Further considerations on coordinated 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Rubayet Shafin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C-RTWT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12"/>
                        </a:rPr>
                        <a:t>1930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A non-collocated AP MLD framework further discussion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Jay Yang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NC-AP MLD</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7868254"/>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1933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Security enhancement 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Liwen Chu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3828928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40002150"/>
              </p:ext>
            </p:extLst>
          </p:nvPr>
        </p:nvGraphicFramePr>
        <p:xfrm>
          <a:off x="851217" y="1587465"/>
          <a:ext cx="7736268" cy="369394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1934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In-device interference mitigation 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Liwen Chu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1935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Liwen Chu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1936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AP MLD power save 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Liwen Chu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2"/>
                        </a:rPr>
                        <a:t>1937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Smooth roaming follow up 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Liwen Chu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3"/>
                        </a:rPr>
                        <a:t>1939</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Priority Based Preemption Method</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Ronny Yongho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Preemption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1944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Impact of Tx EVM on MIMO Detection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Genadiy Tsodik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MIMO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4"/>
                        </a:rPr>
                        <a:t>1950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Considerations on Preemption Request</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Leonardo Lanante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Preemption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5"/>
                        </a:rPr>
                        <a:t>1951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Concurrent CCA for Non-Primary Channel Access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Leonardo Lanante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6"/>
                        </a:rPr>
                        <a:t>1952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Coordinated R-TWT for Multi-AP scenarios - 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Liuming Lu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CR-TWT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1956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C-TDMA TXOP protection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Kiseon Ryu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C-TDMA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7"/>
                        </a:rPr>
                        <a:t>1958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QoS Proxy for XR Use Cases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Guoqing Li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7868254"/>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8"/>
                        </a:rPr>
                        <a:t>1962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Gain analysis for coordinated AP transmissions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Abhishek Patil</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C-TDMA/RTWT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1089014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80292689"/>
              </p:ext>
            </p:extLst>
          </p:nvPr>
        </p:nvGraphicFramePr>
        <p:xfrm>
          <a:off x="851217" y="1587465"/>
          <a:ext cx="7736268" cy="369394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2"/>
                        </a:rPr>
                        <a:t>1963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Periodical NSS Adjustment for an MLD</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Yunbo Li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Parameter Update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3"/>
                        </a:rPr>
                        <a:t>1964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Coexistence Protocols for UHR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Alfred Asterjadhi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4"/>
                        </a:rPr>
                        <a:t>1965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Dynamic power save_follow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Alfred Asterjadhi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1967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Trigger based uplink adapted transmission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Ming Gan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5"/>
                        </a:rPr>
                        <a:t>1971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Further thoughts on seamless 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Ryuichi Hirata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6"/>
                        </a:rPr>
                        <a:t>1973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Discussion on UHR enhanced channel access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Yanchun Li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MAP-CMA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7"/>
                        </a:rPr>
                        <a:t>1976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UHR-Seamless-Roaming-for-Multi-link-Device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Hui Che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1988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High Level Thoughts on DRU Design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Lin Yang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DRU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1995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Trigger, BA, and BAR Protection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1996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Improve roaming between MLDs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1997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MAC header protection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7868254"/>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1998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Zero MUI Coordinated BF</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Shimi Shilo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C-BF</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3832852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40009496"/>
              </p:ext>
            </p:extLst>
          </p:nvPr>
        </p:nvGraphicFramePr>
        <p:xfrm>
          <a:off x="851217" y="1587465"/>
          <a:ext cx="7736268" cy="369394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2001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Secure Control frames - Follow up</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Alfred Asterjadhi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2"/>
                        </a:rPr>
                        <a:t>2002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In-device coexistence and interference follow-up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Cariou, Laurent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3"/>
                        </a:rPr>
                        <a:t>2003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Client 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Cariou, Laurent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2005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Non-primary channel access (NPCA)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Minyoung Park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2006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Non-primary link access for mobile AP MLD</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Minyoung Park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2007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Enhancement of BSR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dirty="0">
                          <a:solidFill>
                            <a:srgbClr val="0000FF"/>
                          </a:solidFill>
                          <a:effectLst/>
                          <a:latin typeface="Times New Roman" panose="02020603050405020304" pitchFamily="18" charset="0"/>
                          <a:ea typeface="Times New Roman" panose="02020603050405020304" pitchFamily="18" charset="0"/>
                          <a:hlinkClick r:id="rId4"/>
                        </a:rPr>
                        <a:t>2020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High Level Perspective on Distributed Tone RU for 11bn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Shengquan 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DRU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dirty="0">
                          <a:solidFill>
                            <a:srgbClr val="0000FF"/>
                          </a:solidFill>
                          <a:effectLst/>
                          <a:latin typeface="Times New Roman" panose="02020603050405020304" pitchFamily="18" charset="0"/>
                          <a:ea typeface="Times New Roman" panose="02020603050405020304" pitchFamily="18" charset="0"/>
                          <a:hlinkClick r:id="rId5"/>
                        </a:rPr>
                        <a:t>2021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Principle and Methodology for dRU Tone Plan Design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Shengquan 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DRU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6"/>
                        </a:rPr>
                        <a:t>2022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R-TWT for multi-AP 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Cariou, Laurent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C-RTWT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2023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Further discussion on Non-Primary Channel Access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Sindhu Verma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7"/>
                        </a:rPr>
                        <a:t>2026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Balanced Wireless In-Device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Brian Hart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7868254"/>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8"/>
                        </a:rPr>
                        <a:t>2027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Considerations for DSO sub-band switch delay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Vishnu Ratnam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2528763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2447703"/>
              </p:ext>
            </p:extLst>
          </p:nvPr>
        </p:nvGraphicFramePr>
        <p:xfrm>
          <a:off x="851217" y="1587465"/>
          <a:ext cx="7736268" cy="375499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2"/>
                        </a:rPr>
                        <a:t>2031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Data Tones Grouping in Tone-Distributed RUs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 Mahmoud Kamel</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DRU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2039</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Liwen Chu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2040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Enabling AP power save_follow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Alfred Asterjadhi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2055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ICF-RCF transmission rules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Dmitry Akhmetov</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2063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Enhanced Acknowledgement for Low Latency Communication Follow-Up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Tuncer Baykas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Ack mechanisms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00"/>
                          </a:solidFill>
                          <a:effectLst/>
                          <a:latin typeface="Times New Roman" panose="02020603050405020304" pitchFamily="18" charset="0"/>
                          <a:ea typeface="MS Gothic" panose="020B0609070205080204" pitchFamily="49" charset="-128"/>
                          <a:hlinkClick r:id="rId3"/>
                        </a:rPr>
                        <a:t>2076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Multiple Channel Access in Preemption Sequence</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Juseong Moon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Preemption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4"/>
                        </a:rPr>
                        <a:t>2115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An Approach to Enhance the Reliability for Wi-Fi Networks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Haji M. Furqan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MIMO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2127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11bn 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Jeongki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2084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Enhanced R-TWT for UHR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Jeongki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C-RTWT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2141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Further discussion on Dynamic Subband Operation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Shubhodeep Adhikari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2145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QoS based Spatial Reuse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Gaurav Patwardhan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7868254"/>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5"/>
                        </a:rPr>
                        <a:t>2147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Improved UHR Seamless Roaming for MLD</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Hui Che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1911178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04563414"/>
              </p:ext>
            </p:extLst>
          </p:nvPr>
        </p:nvGraphicFramePr>
        <p:xfrm>
          <a:off x="851217" y="1587465"/>
          <a:ext cx="7736268" cy="370356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2"/>
                        </a:rPr>
                        <a:t>2150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Low STA Cost UHR Seamless Roaming for MLD</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Hui Che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2193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L4S Simulation Results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Lili Hervieu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2200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Distribution bandwidth of DRU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Ross Jian Yu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DRU</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gridSpan="6">
                  <a:txBody>
                    <a:bodyPr/>
                    <a:lstStyle/>
                    <a:p>
                      <a:pPr algn="ctr" fontAlgn="b"/>
                      <a:endParaRPr lang="en-US" sz="1000" b="0" i="0" u="sng" strike="noStrike" dirty="0">
                        <a:solidFill>
                          <a:schemeClr val="tx1"/>
                        </a:solidFill>
                        <a:effectLst/>
                        <a:latin typeface="+mn-lt"/>
                      </a:endParaRPr>
                    </a:p>
                  </a:txBody>
                  <a:tcPr marL="9525" marR="9525" marT="9525" marB="0" anchor="b"/>
                </a:tc>
                <a:tc hMerge="1">
                  <a:txBody>
                    <a:bodyPr/>
                    <a:lstStyle/>
                    <a:p>
                      <a:pPr algn="l" fontAlgn="b"/>
                      <a:endParaRPr lang="en-US" sz="1000" b="0" i="0" u="none" strike="noStrike" dirty="0">
                        <a:solidFill>
                          <a:schemeClr val="tx1"/>
                        </a:solidFill>
                        <a:effectLst/>
                        <a:latin typeface="+mn-lt"/>
                      </a:endParaRPr>
                    </a:p>
                  </a:txBody>
                  <a:tcPr marL="9525" marR="9525" marT="9525" marB="0" anchor="b"/>
                </a:tc>
                <a:tc hMerge="1">
                  <a:txBody>
                    <a:bodyPr/>
                    <a:lstStyle/>
                    <a:p>
                      <a:pPr algn="ctr" fontAlgn="b"/>
                      <a:endParaRPr lang="en-US" sz="1000" b="0" i="0" u="none" strike="noStrike" dirty="0">
                        <a:solidFill>
                          <a:schemeClr val="tx1"/>
                        </a:solidFill>
                        <a:effectLst/>
                        <a:latin typeface="+mn-lt"/>
                      </a:endParaRPr>
                    </a:p>
                  </a:txBody>
                  <a:tcPr marL="9525" marR="9525" marT="9525" marB="0" anchor="b"/>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92591871"/>
                  </a:ext>
                </a:extLst>
              </a:tr>
              <a:tr h="278505">
                <a:tc>
                  <a:txBody>
                    <a:bodyPr/>
                    <a:lstStyle/>
                    <a:p>
                      <a:pPr algn="ctr" rtl="0" fontAlgn="b"/>
                      <a:r>
                        <a:rPr lang="en-US" sz="1000" b="0" i="0" u="none" strike="noStrike" dirty="0">
                          <a:solidFill>
                            <a:srgbClr val="FF0000"/>
                          </a:solidFill>
                          <a:effectLst/>
                          <a:latin typeface="+mn-lt"/>
                        </a:rPr>
                        <a:t>23/2186</a:t>
                      </a:r>
                    </a:p>
                  </a:txBody>
                  <a:tcPr marL="9525" marR="9525" marT="9525" marB="0" anchor="b"/>
                </a:tc>
                <a:tc>
                  <a:txBody>
                    <a:bodyPr/>
                    <a:lstStyle/>
                    <a:p>
                      <a:pPr algn="l" rtl="0" fontAlgn="b"/>
                      <a:r>
                        <a:rPr lang="en-US" sz="1000" b="0" i="0" u="none" strike="noStrike" dirty="0">
                          <a:solidFill>
                            <a:schemeClr val="tx1"/>
                          </a:solidFill>
                          <a:effectLst/>
                          <a:latin typeface="+mn-lt"/>
                        </a:rPr>
                        <a:t>MAP coordination for DFS channel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Jay Yang</a:t>
                      </a:r>
                    </a:p>
                  </a:txBody>
                  <a:tcPr marL="9525" marR="9525" marT="9525" marB="0"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MAP-CMA</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78505">
                <a:tc>
                  <a:txBody>
                    <a:bodyPr/>
                    <a:lstStyle/>
                    <a:p>
                      <a:pPr algn="ctr" rtl="0" fontAlgn="b"/>
                      <a:r>
                        <a:rPr lang="en-US" sz="1000" b="0" i="0" u="none" strike="noStrike" dirty="0">
                          <a:solidFill>
                            <a:srgbClr val="FF0000"/>
                          </a:solidFill>
                          <a:effectLst/>
                          <a:latin typeface="+mn-lt"/>
                        </a:rPr>
                        <a:t>23/2217</a:t>
                      </a:r>
                    </a:p>
                  </a:txBody>
                  <a:tcPr marL="9525" marR="9525" marT="9525" marB="0" anchor="b"/>
                </a:tc>
                <a:tc>
                  <a:txBody>
                    <a:bodyPr/>
                    <a:lstStyle/>
                    <a:p>
                      <a:pPr algn="l" rtl="0" fontAlgn="b"/>
                      <a:r>
                        <a:rPr lang="en-US" sz="1000" b="0" i="0" u="none" strike="noStrike" dirty="0">
                          <a:solidFill>
                            <a:schemeClr val="tx1"/>
                          </a:solidFill>
                          <a:effectLst/>
                          <a:latin typeface="+mn-lt"/>
                        </a:rPr>
                        <a:t>Some thoughts on relay improvement</a:t>
                      </a:r>
                    </a:p>
                  </a:txBody>
                  <a:tcPr marL="9525" marR="9525" marT="9525" marB="0" anchor="b"/>
                </a:tc>
                <a:tc>
                  <a:txBody>
                    <a:bodyPr/>
                    <a:lstStyle/>
                    <a:p>
                      <a:pPr algn="ctr" rtl="0" fontAlgn="b"/>
                      <a:endParaRPr lang="en-US" sz="1000" b="0" i="0" u="none" strike="noStrike">
                        <a:solidFill>
                          <a:schemeClr val="tx1"/>
                        </a:solidFill>
                        <a:effectLst/>
                        <a:latin typeface="+mn-lt"/>
                      </a:endParaRPr>
                    </a:p>
                    <a:p>
                      <a:pPr algn="ctr" rtl="0" fontAlgn="b"/>
                      <a:r>
                        <a:rPr lang="en-US" sz="1000" b="0" i="0" u="none" strike="noStrike">
                          <a:solidFill>
                            <a:schemeClr val="tx1"/>
                          </a:solidFill>
                          <a:effectLst/>
                          <a:latin typeface="+mn-lt"/>
                        </a:rPr>
                        <a:t>Jay Yang</a:t>
                      </a:r>
                    </a:p>
                  </a:txBody>
                  <a:tcPr marL="9525" marR="9525" marT="9525" marB="0"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Relay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43490998"/>
                  </a:ext>
                </a:extLst>
              </a:tr>
              <a:tr h="304707">
                <a:tc>
                  <a:txBody>
                    <a:bodyPr/>
                    <a:lstStyle/>
                    <a:p>
                      <a:pPr algn="ctr" rtl="0" fontAlgn="b"/>
                      <a:r>
                        <a:rPr lang="en-US" sz="1000" b="0" i="0" u="none" strike="noStrike" dirty="0">
                          <a:solidFill>
                            <a:srgbClr val="FF0000"/>
                          </a:solidFill>
                          <a:effectLst/>
                          <a:latin typeface="+mn-lt"/>
                        </a:rPr>
                        <a:t>24/</a:t>
                      </a:r>
                      <a:r>
                        <a:rPr lang="en-US" sz="1000" b="0" i="0" u="none" strike="noStrike" dirty="0">
                          <a:solidFill>
                            <a:schemeClr val="tx1"/>
                          </a:solidFill>
                          <a:effectLst/>
                          <a:latin typeface="+mn-lt"/>
                          <a:hlinkClick r:id="rId3"/>
                        </a:rPr>
                        <a:t>0010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 Beamforming for 802.11bn</a:t>
                      </a:r>
                    </a:p>
                  </a:txBody>
                  <a:tcPr marL="9525" marR="9525" marT="9525" marB="0" anchor="b"/>
                </a:tc>
                <a:tc>
                  <a:txBody>
                    <a:bodyPr/>
                    <a:lstStyle/>
                    <a:p>
                      <a:pPr algn="ctr" rtl="0" fontAlgn="b"/>
                      <a:r>
                        <a:rPr lang="en-US" sz="1000" b="0" i="0" u="none" strike="noStrike" dirty="0">
                          <a:solidFill>
                            <a:schemeClr val="tx1"/>
                          </a:solidFill>
                          <a:effectLst/>
                          <a:latin typeface="+mn-lt"/>
                        </a:rPr>
                        <a:t>Okan </a:t>
                      </a:r>
                      <a:r>
                        <a:rPr lang="en-US" sz="1000" b="0" i="0" u="none" strike="noStrike" dirty="0" err="1">
                          <a:solidFill>
                            <a:schemeClr val="tx1"/>
                          </a:solidFill>
                          <a:effectLst/>
                          <a:latin typeface="+mn-lt"/>
                        </a:rPr>
                        <a:t>Mutgan</a:t>
                      </a:r>
                      <a:endParaRPr lang="en-US" sz="1000" b="0" i="0" u="none" strike="noStrike" dirty="0">
                        <a:solidFill>
                          <a:schemeClr val="tx1"/>
                        </a:solidFill>
                        <a:effectLst/>
                        <a:latin typeface="+mn-lt"/>
                      </a:endParaRPr>
                    </a:p>
                  </a:txBody>
                  <a:tcPr marL="9525" marR="9525" marT="9525" marB="0"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C-BF</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183330191"/>
                  </a:ext>
                </a:extLst>
              </a:tr>
              <a:tr h="278505">
                <a:tc>
                  <a:txBody>
                    <a:bodyPr/>
                    <a:lstStyle/>
                    <a:p>
                      <a:pPr algn="ctr" rtl="0" fontAlgn="b"/>
                      <a:r>
                        <a:rPr lang="en-US" sz="1000" b="0" i="0" u="none" strike="noStrike" dirty="0">
                          <a:solidFill>
                            <a:srgbClr val="FF0000"/>
                          </a:solidFill>
                          <a:effectLst/>
                          <a:latin typeface="+mn-lt"/>
                        </a:rPr>
                        <a:t>24/0011</a:t>
                      </a:r>
                    </a:p>
                  </a:txBody>
                  <a:tcPr marL="9525" marR="9525" marT="9525" marB="0" anchor="b"/>
                </a:tc>
                <a:tc>
                  <a:txBody>
                    <a:bodyPr/>
                    <a:lstStyle/>
                    <a:p>
                      <a:pPr algn="l" rtl="0" fontAlgn="b"/>
                      <a:r>
                        <a:rPr lang="en-US" sz="1000" b="0" i="0" u="none" strike="noStrike" dirty="0">
                          <a:solidFill>
                            <a:schemeClr val="tx1"/>
                          </a:solidFill>
                          <a:effectLst/>
                          <a:latin typeface="+mn-lt"/>
                        </a:rPr>
                        <a:t>Coordinated Spatial Nulling (C-SN) Concept</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Times New Roman" panose="02020603050405020304" pitchFamily="18" charset="0"/>
                          <a:ea typeface="Times New Roman" panose="02020603050405020304" pitchFamily="18" charset="0"/>
                        </a:rPr>
                        <a:t>Joint</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none" strike="noStrike" dirty="0">
                          <a:solidFill>
                            <a:srgbClr val="FF0000"/>
                          </a:solidFill>
                          <a:effectLst/>
                          <a:latin typeface="+mn-lt"/>
                        </a:rPr>
                        <a:t>24/0012</a:t>
                      </a:r>
                    </a:p>
                  </a:txBody>
                  <a:tcPr marL="9525" marR="9525" marT="9525" marB="0" anchor="b"/>
                </a:tc>
                <a:tc>
                  <a:txBody>
                    <a:bodyPr/>
                    <a:lstStyle/>
                    <a:p>
                      <a:pPr algn="l" rtl="0" fontAlgn="b"/>
                      <a:r>
                        <a:rPr lang="en-US" sz="1000" b="0" i="0" u="none" strike="noStrike" dirty="0">
                          <a:solidFill>
                            <a:schemeClr val="tx1"/>
                          </a:solidFill>
                          <a:effectLst/>
                          <a:latin typeface="+mn-lt"/>
                        </a:rPr>
                        <a:t>Coordinated Spatial Nulling (C-SN) Simulations</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Times New Roman" panose="02020603050405020304" pitchFamily="18" charset="0"/>
                          <a:ea typeface="Times New Roman" panose="02020603050405020304" pitchFamily="18" charset="0"/>
                        </a:rPr>
                        <a:t>Joint</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none" strike="noStrike" dirty="0">
                          <a:solidFill>
                            <a:srgbClr val="FF0000"/>
                          </a:solidFill>
                          <a:effectLst/>
                          <a:latin typeface="+mn-lt"/>
                        </a:rPr>
                        <a:t>24/0016</a:t>
                      </a:r>
                    </a:p>
                  </a:txBody>
                  <a:tcPr marL="9525" marR="9525" marT="9525" marB="0" anchor="b"/>
                </a:tc>
                <a:tc>
                  <a:txBody>
                    <a:bodyPr/>
                    <a:lstStyle/>
                    <a:p>
                      <a:pPr algn="l" rtl="0" fontAlgn="b"/>
                      <a:r>
                        <a:rPr lang="en-US" sz="1000" b="0" i="0" u="none" strike="noStrike" dirty="0">
                          <a:solidFill>
                            <a:schemeClr val="tx1"/>
                          </a:solidFill>
                          <a:effectLst/>
                          <a:latin typeface="+mn-lt"/>
                        </a:rPr>
                        <a:t>UHR MIMO </a:t>
                      </a:r>
                      <a:r>
                        <a:rPr lang="en-US" sz="1000" b="0" i="0" u="none" strike="noStrike" dirty="0" err="1">
                          <a:solidFill>
                            <a:schemeClr val="tx1"/>
                          </a:solidFill>
                          <a:effectLst/>
                          <a:latin typeface="+mn-lt"/>
                        </a:rPr>
                        <a:t>RvR</a:t>
                      </a:r>
                      <a:r>
                        <a:rPr lang="en-US" sz="1000" b="0" i="0" u="none" strike="noStrike" dirty="0">
                          <a:solidFill>
                            <a:schemeClr val="tx1"/>
                          </a:solidFill>
                          <a:effectLst/>
                          <a:latin typeface="+mn-lt"/>
                        </a:rPr>
                        <a:t> enhancement with unequal modulation</a:t>
                      </a:r>
                    </a:p>
                  </a:txBody>
                  <a:tcPr marL="9525" marR="9525" marT="9525" marB="0" anchor="b"/>
                </a:tc>
                <a:tc>
                  <a:txBody>
                    <a:bodyPr/>
                    <a:lstStyle/>
                    <a:p>
                      <a:pPr algn="ctr" rtl="0" fontAlgn="b"/>
                      <a:r>
                        <a:rPr lang="en-US" sz="1000" b="0" i="0" u="none" strike="noStrike" dirty="0">
                          <a:solidFill>
                            <a:schemeClr val="tx1"/>
                          </a:solidFill>
                          <a:effectLst/>
                          <a:latin typeface="+mn-lt"/>
                        </a:rPr>
                        <a:t>Rui Cao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71116799"/>
                  </a:ext>
                </a:extLst>
              </a:tr>
              <a:tr h="278505">
                <a:tc>
                  <a:txBody>
                    <a:bodyPr/>
                    <a:lstStyle/>
                    <a:p>
                      <a:pPr algn="ctr" rtl="0" fontAlgn="b"/>
                      <a:r>
                        <a:rPr lang="en-US" sz="1000" b="0" i="0" u="none" strike="noStrike" dirty="0">
                          <a:solidFill>
                            <a:schemeClr val="tx1"/>
                          </a:solidFill>
                          <a:effectLst/>
                          <a:latin typeface="+mn-lt"/>
                          <a:hlinkClick r:id="rId4"/>
                        </a:rPr>
                        <a:t>24/0031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Deterministic Backoff</a:t>
                      </a:r>
                    </a:p>
                  </a:txBody>
                  <a:tcPr marL="9525" marR="9525" marT="9525" marB="0" anchor="b"/>
                </a:tc>
                <a:tc>
                  <a:txBody>
                    <a:bodyPr/>
                    <a:lstStyle/>
                    <a:p>
                      <a:pPr algn="ctr" rtl="0" fontAlgn="b"/>
                      <a:r>
                        <a:rPr lang="en-US" sz="1000" b="0" i="0" u="none" strike="noStrike" dirty="0">
                          <a:solidFill>
                            <a:schemeClr val="tx1"/>
                          </a:solidFill>
                          <a:effectLst/>
                          <a:latin typeface="+mn-lt"/>
                        </a:rPr>
                        <a:t>Menzo Wentink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Times New Roman" panose="02020603050405020304" pitchFamily="18" charset="0"/>
                          <a:ea typeface="Times New Roman" panose="02020603050405020304" pitchFamily="18" charset="0"/>
                        </a:rPr>
                        <a:t>MAC</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r>
                        <a:rPr lang="en-US" sz="1000" b="0" i="0" u="none" strike="noStrike" dirty="0">
                          <a:solidFill>
                            <a:srgbClr val="FF0000"/>
                          </a:solidFill>
                          <a:effectLst/>
                          <a:latin typeface="+mn-lt"/>
                        </a:rPr>
                        <a:t>24/0042</a:t>
                      </a:r>
                    </a:p>
                  </a:txBody>
                  <a:tcPr marL="9525" marR="9525" marT="9525" marB="0" anchor="b"/>
                </a:tc>
                <a:tc>
                  <a:txBody>
                    <a:bodyPr/>
                    <a:lstStyle/>
                    <a:p>
                      <a:pPr algn="l" rtl="0" fontAlgn="b"/>
                      <a:r>
                        <a:rPr lang="en-US" sz="1000" b="0" i="0" u="none" strike="noStrike" dirty="0">
                          <a:solidFill>
                            <a:schemeClr val="tx1"/>
                          </a:solidFill>
                          <a:effectLst/>
                          <a:latin typeface="+mn-lt"/>
                        </a:rPr>
                        <a:t>Thoughts on Flexible Control frames</a:t>
                      </a:r>
                    </a:p>
                  </a:txBody>
                  <a:tcPr marL="9525" marR="9525" marT="9525" marB="0" anchor="b"/>
                </a:tc>
                <a:tc>
                  <a:txBody>
                    <a:bodyPr/>
                    <a:lstStyle/>
                    <a:p>
                      <a:pPr algn="ctr" rtl="0" fontAlgn="b"/>
                      <a:r>
                        <a:rPr lang="en-US" sz="1000" b="0" i="0" u="none" strike="noStrike" dirty="0">
                          <a:solidFill>
                            <a:schemeClr val="tx1"/>
                          </a:solidFill>
                          <a:effectLst/>
                          <a:latin typeface="+mn-lt"/>
                        </a:rPr>
                        <a:t>Alfred Asterjadhi</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Feedback</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Times New Roman" panose="02020603050405020304" pitchFamily="18" charset="0"/>
                          <a:ea typeface="Times New Roman" panose="02020603050405020304" pitchFamily="18" charset="0"/>
                        </a:rPr>
                        <a:t>MAC</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40401845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69394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endParaRPr lang="en-US" sz="1000" b="0" i="0" u="sng" strike="noStrike">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b"/>
                      <a:endParaRPr lang="en-US" sz="1000" b="0" i="0" u="sng" strike="noStrike" dirty="0">
                        <a:solidFill>
                          <a:schemeClr val="tx1"/>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4205713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53920127"/>
              </p:ext>
            </p:extLst>
          </p:nvPr>
        </p:nvGraphicFramePr>
        <p:xfrm>
          <a:off x="851217" y="1587465"/>
          <a:ext cx="7736268" cy="409455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hlinkClick r:id="rId2"/>
                        </a:rPr>
                        <a:t>23/1888</a:t>
                      </a:r>
                      <a:endParaRPr lang="en-US" sz="9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chemeClr val="tx1"/>
                          </a:solidFill>
                          <a:effectLst/>
                          <a:latin typeface="+mn-lt"/>
                          <a:ea typeface="MS Gothic" panose="020B0609070205080204" pitchFamily="49" charset="-128"/>
                        </a:rPr>
                        <a:t>MAC Header Protection - follow-up</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chemeClr val="tx1"/>
                          </a:solidFill>
                          <a:effectLst/>
                          <a:latin typeface="+mn-lt"/>
                          <a:ea typeface="MS Gothic" panose="020B0609070205080204" pitchFamily="49" charset="-128"/>
                        </a:rPr>
                        <a:t>Abhishek Patil</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Pending 1 SP</a:t>
                      </a:r>
                      <a:endParaRPr lang="en-US" sz="9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900" kern="1200">
                          <a:solidFill>
                            <a:schemeClr val="tx1"/>
                          </a:solidFill>
                          <a:effectLst/>
                          <a:latin typeface="+mn-lt"/>
                          <a:ea typeface="MS Gothic" panose="020B0609070205080204" pitchFamily="49" charset="-128"/>
                        </a:rPr>
                        <a:t>Security</a:t>
                      </a:r>
                      <a:endParaRPr lang="en-US" sz="90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hlinkClick r:id="rId3"/>
                        </a:rPr>
                        <a:t>23/1908</a:t>
                      </a:r>
                      <a:endParaRPr lang="en-US" sz="9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chemeClr val="tx1"/>
                          </a:solidFill>
                          <a:effectLst/>
                          <a:latin typeface="+mn-lt"/>
                          <a:ea typeface="MS Gothic" panose="020B0609070205080204" pitchFamily="49" charset="-128"/>
                        </a:rPr>
                        <a:t>Seamless Roaming Procedure</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chemeClr val="tx1"/>
                          </a:solidFill>
                          <a:effectLst/>
                          <a:latin typeface="+mn-lt"/>
                          <a:ea typeface="MS Gothic" panose="020B0609070205080204" pitchFamily="49" charset="-128"/>
                        </a:rPr>
                        <a:t>Yelin Yoon</a:t>
                      </a: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Pending 1 SP</a:t>
                      </a:r>
                      <a:endParaRPr lang="en-US" sz="9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900" kern="1200">
                          <a:solidFill>
                            <a:schemeClr val="tx1"/>
                          </a:solidFill>
                          <a:effectLst/>
                          <a:latin typeface="+mn-lt"/>
                          <a:ea typeface="MS Gothic" panose="020B0609070205080204" pitchFamily="49" charset="-128"/>
                        </a:rPr>
                        <a:t>Roaming</a:t>
                      </a:r>
                      <a:endParaRPr lang="en-US" sz="90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hlinkClick r:id="rId4"/>
                        </a:rPr>
                        <a:t>23/1914</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chemeClr val="tx1"/>
                          </a:solidFill>
                          <a:effectLst/>
                          <a:latin typeface="+mn-lt"/>
                          <a:ea typeface="MS Gothic" panose="020B0609070205080204" pitchFamily="49" charset="-128"/>
                        </a:rPr>
                        <a:t>Enhanced Security Considerations in UHR</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dirty="0" err="1">
                          <a:solidFill>
                            <a:schemeClr val="tx1"/>
                          </a:solidFill>
                          <a:effectLst/>
                          <a:latin typeface="+mn-lt"/>
                          <a:ea typeface="MS Gothic" panose="020B0609070205080204" pitchFamily="49" charset="-128"/>
                        </a:rPr>
                        <a:t>SunHee</a:t>
                      </a:r>
                      <a:r>
                        <a:rPr lang="en-GB" sz="900" kern="1200" dirty="0">
                          <a:solidFill>
                            <a:schemeClr val="tx1"/>
                          </a:solidFill>
                          <a:effectLst/>
                          <a:latin typeface="+mn-lt"/>
                          <a:ea typeface="MS Gothic" panose="020B0609070205080204" pitchFamily="49" charset="-128"/>
                        </a:rPr>
                        <a:t> Baek</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Pending 2 SP</a:t>
                      </a:r>
                      <a:endParaRPr lang="en-US" sz="9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900" kern="1200">
                          <a:solidFill>
                            <a:schemeClr val="tx1"/>
                          </a:solidFill>
                          <a:effectLst/>
                          <a:latin typeface="+mn-lt"/>
                          <a:ea typeface="MS Gothic" panose="020B0609070205080204" pitchFamily="49" charset="-128"/>
                        </a:rPr>
                        <a:t>Security</a:t>
                      </a:r>
                      <a:endParaRPr lang="en-US" sz="90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hlinkClick r:id="rId5"/>
                        </a:rPr>
                        <a:t>23/1953</a:t>
                      </a:r>
                      <a:endParaRPr lang="en-US" sz="9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chemeClr val="tx1"/>
                          </a:solidFill>
                          <a:effectLst/>
                          <a:latin typeface="+mn-lt"/>
                          <a:ea typeface="MS Gothic" panose="020B0609070205080204" pitchFamily="49" charset="-128"/>
                        </a:rPr>
                        <a:t>Two Dimensional Resource Allocation</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chemeClr val="tx1"/>
                          </a:solidFill>
                          <a:effectLst/>
                          <a:latin typeface="+mn-lt"/>
                          <a:ea typeface="MS Gothic" panose="020B0609070205080204" pitchFamily="49" charset="-128"/>
                        </a:rPr>
                        <a:t>Srinivas Kandala</a:t>
                      </a: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rPr>
                        <a:t>Pending 1 SP</a:t>
                      </a:r>
                    </a:p>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rPr>
                        <a:t>(TBC)</a:t>
                      </a:r>
                      <a:endParaRPr lang="en-US" sz="9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Preemption</a:t>
                      </a:r>
                      <a:endParaRPr lang="en-US" sz="9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Joint</a:t>
                      </a:r>
                      <a:endParaRPr lang="en-US" sz="9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hlinkClick r:id="rId6"/>
                        </a:rPr>
                        <a:t>23/1954</a:t>
                      </a:r>
                      <a:endParaRPr lang="en-US" sz="9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chemeClr val="tx1"/>
                          </a:solidFill>
                          <a:effectLst/>
                          <a:latin typeface="+mn-lt"/>
                          <a:ea typeface="MS Gothic" panose="020B0609070205080204" pitchFamily="49" charset="-128"/>
                        </a:rPr>
                        <a:t>Two Dimensional A-PPDU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chemeClr val="tx1"/>
                          </a:solidFill>
                          <a:effectLst/>
                          <a:latin typeface="+mn-lt"/>
                          <a:ea typeface="MS Gothic" panose="020B0609070205080204" pitchFamily="49" charset="-128"/>
                        </a:rPr>
                        <a:t>Srini Kandala</a:t>
                      </a: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rPr>
                        <a:t>Pending 1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u="none" kern="1200" dirty="0">
                          <a:solidFill>
                            <a:schemeClr val="tx1"/>
                          </a:solidFill>
                          <a:effectLst/>
                          <a:latin typeface="+mn-lt"/>
                          <a:ea typeface="MS Gothic" panose="020B0609070205080204" pitchFamily="49" charset="-128"/>
                        </a:rPr>
                        <a:t>(TBC)</a:t>
                      </a:r>
                      <a:endParaRPr lang="en-US" sz="9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Preemption</a:t>
                      </a:r>
                      <a:endParaRPr lang="en-US" sz="9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Joint</a:t>
                      </a:r>
                      <a:endParaRPr lang="en-US" sz="9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hlinkClick r:id="rId7"/>
                        </a:rPr>
                        <a:t>23/1836</a:t>
                      </a:r>
                      <a:endParaRPr lang="en-US" sz="9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chemeClr val="tx1"/>
                          </a:solidFill>
                          <a:effectLst/>
                          <a:latin typeface="+mn-lt"/>
                          <a:ea typeface="MS Gothic" panose="020B0609070205080204" pitchFamily="49" charset="-128"/>
                        </a:rPr>
                        <a:t>MAP security consideration</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chemeClr val="tx1"/>
                          </a:solidFill>
                          <a:effectLst/>
                          <a:latin typeface="+mn-lt"/>
                          <a:ea typeface="MS Gothic" panose="020B0609070205080204" pitchFamily="49" charset="-128"/>
                        </a:rPr>
                        <a:t>Jay Yang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Pending 1 SP</a:t>
                      </a:r>
                      <a:endParaRPr lang="en-US" sz="9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900" kern="1200">
                          <a:solidFill>
                            <a:schemeClr val="tx1"/>
                          </a:solidFill>
                          <a:effectLst/>
                          <a:latin typeface="+mn-lt"/>
                          <a:ea typeface="Times New Roman" panose="02020603050405020304" pitchFamily="18" charset="0"/>
                        </a:rPr>
                        <a:t>MAP-Security</a:t>
                      </a: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chemeClr val="tx1"/>
                          </a:solidFill>
                          <a:effectLst/>
                          <a:latin typeface="+mn-lt"/>
                          <a:ea typeface="Times New Roman" panose="02020603050405020304" pitchFamily="18" charset="0"/>
                        </a:rPr>
                        <a:t>Joint</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hlinkClick r:id="rId8"/>
                        </a:rPr>
                        <a:t>23/1837</a:t>
                      </a:r>
                      <a:endParaRPr lang="en-US" sz="9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chemeClr val="tx1"/>
                          </a:solidFill>
                          <a:effectLst/>
                          <a:latin typeface="+mn-lt"/>
                          <a:ea typeface="MS Gothic" panose="020B0609070205080204" pitchFamily="49" charset="-128"/>
                        </a:rPr>
                        <a:t>MAP group set-up operation discussion</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chemeClr val="tx1"/>
                          </a:solidFill>
                          <a:effectLst/>
                          <a:latin typeface="+mn-lt"/>
                          <a:ea typeface="MS Gothic" panose="020B0609070205080204" pitchFamily="49" charset="-128"/>
                        </a:rPr>
                        <a:t>Jay Yang</a:t>
                      </a:r>
                      <a:endParaRPr lang="en-US" sz="90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u="none" kern="1200" dirty="0">
                          <a:solidFill>
                            <a:schemeClr val="tx1"/>
                          </a:solidFill>
                          <a:effectLst/>
                          <a:latin typeface="+mn-lt"/>
                          <a:ea typeface="MS Gothic" panose="020B0609070205080204" pitchFamily="49" charset="-128"/>
                        </a:rPr>
                        <a:t>Pending 1 SP</a:t>
                      </a:r>
                      <a:endParaRPr lang="en-US" sz="9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900" kern="1200">
                          <a:solidFill>
                            <a:schemeClr val="tx1"/>
                          </a:solidFill>
                          <a:effectLst/>
                          <a:latin typeface="+mn-lt"/>
                          <a:ea typeface="Times New Roman" panose="02020603050405020304" pitchFamily="18" charset="0"/>
                        </a:rPr>
                        <a:t>MAP-Grouping</a:t>
                      </a: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chemeClr val="tx1"/>
                          </a:solidFill>
                          <a:effectLst/>
                          <a:latin typeface="+mn-lt"/>
                          <a:ea typeface="Times New Roman" panose="02020603050405020304" pitchFamily="18" charset="0"/>
                        </a:rPr>
                        <a:t>Joint</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3738646"/>
                  </a:ext>
                </a:extLst>
              </a:tr>
              <a:tr h="278505">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hlinkClick r:id="rId9"/>
                        </a:rPr>
                        <a:t>23/2029</a:t>
                      </a:r>
                      <a:endParaRPr lang="en-US" sz="9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chemeClr val="tx1"/>
                          </a:solidFill>
                          <a:effectLst/>
                          <a:latin typeface="+mn-lt"/>
                          <a:ea typeface="MS Gothic" panose="020B0609070205080204" pitchFamily="49" charset="-128"/>
                        </a:rPr>
                        <a:t>Overview of Enterprise Policy and Goals</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chemeClr val="tx1"/>
                          </a:solidFill>
                          <a:effectLst/>
                          <a:latin typeface="+mn-lt"/>
                          <a:ea typeface="MS Gothic" panose="020B0609070205080204" pitchFamily="49" charset="-128"/>
                        </a:rPr>
                        <a:t>Brian Hart</a:t>
                      </a:r>
                      <a:endParaRPr lang="en-US" sz="90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mn-lt"/>
                          <a:ea typeface="MS Gothic" panose="020B0609070205080204" pitchFamily="49" charset="-128"/>
                        </a:rPr>
                        <a:t>Pending 1 SP</a:t>
                      </a:r>
                      <a:endParaRPr lang="en-US" sz="9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900" kern="1200" dirty="0">
                          <a:solidFill>
                            <a:schemeClr val="tx1"/>
                          </a:solidFill>
                          <a:effectLst/>
                          <a:latin typeface="+mn-lt"/>
                          <a:ea typeface="Times New Roman" panose="02020603050405020304" pitchFamily="18" charset="0"/>
                        </a:rPr>
                        <a:t>Use and Req.</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chemeClr val="tx1"/>
                          </a:solidFill>
                          <a:effectLst/>
                          <a:latin typeface="+mn-lt"/>
                          <a:ea typeface="Times New Roman" panose="02020603050405020304" pitchFamily="18" charset="0"/>
                        </a:rPr>
                        <a:t>Joint</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algn="ctr" rtl="0" fontAlgn="b"/>
                      <a:r>
                        <a:rPr lang="en-US" sz="900" b="0" i="0" u="none" strike="noStrike" dirty="0">
                          <a:solidFill>
                            <a:schemeClr val="tx1"/>
                          </a:solidFill>
                          <a:effectLst/>
                          <a:latin typeface="+mn-lt"/>
                          <a:hlinkClick r:id="rId10"/>
                        </a:rPr>
                        <a:t>23/2005</a:t>
                      </a:r>
                      <a:endParaRPr lang="en-US" sz="900" b="0" i="0" u="none" strike="noStrike" dirty="0">
                        <a:solidFill>
                          <a:schemeClr val="tx1"/>
                        </a:solidFill>
                        <a:effectLst/>
                        <a:latin typeface="+mn-lt"/>
                      </a:endParaRPr>
                    </a:p>
                  </a:txBody>
                  <a:tcPr marL="9525" marR="9525" marT="9525" marB="0" anchor="b"/>
                </a:tc>
                <a:tc>
                  <a:txBody>
                    <a:bodyPr/>
                    <a:lstStyle/>
                    <a:p>
                      <a:pPr algn="l" rtl="0" fontAlgn="b"/>
                      <a:r>
                        <a:rPr lang="en-US" sz="900" b="0" i="0" u="none" strike="noStrike" dirty="0">
                          <a:solidFill>
                            <a:schemeClr val="tx1"/>
                          </a:solidFill>
                          <a:effectLst/>
                          <a:latin typeface="+mn-lt"/>
                        </a:rPr>
                        <a:t>Non-primary channel access (NPCA)</a:t>
                      </a:r>
                    </a:p>
                  </a:txBody>
                  <a:tcPr marL="9525" marR="9525" marT="9525" marB="0" anchor="b"/>
                </a:tc>
                <a:tc>
                  <a:txBody>
                    <a:bodyPr/>
                    <a:lstStyle/>
                    <a:p>
                      <a:pPr algn="ctr" rtl="0" fontAlgn="b"/>
                      <a:r>
                        <a:rPr lang="en-US" sz="900" b="0" i="0" u="none" strike="noStrike" dirty="0">
                          <a:solidFill>
                            <a:schemeClr val="tx1"/>
                          </a:solidFill>
                          <a:effectLst/>
                          <a:latin typeface="+mn-lt"/>
                        </a:rPr>
                        <a:t>Minyoung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mn-lt"/>
                          <a:ea typeface="MS Gothic" panose="020B0609070205080204" pitchFamily="49" charset="-128"/>
                        </a:rPr>
                        <a:t>Pending 1 SP</a:t>
                      </a:r>
                      <a:endParaRPr lang="en-US" sz="9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900" kern="1200" dirty="0">
                          <a:solidFill>
                            <a:schemeClr val="tx1"/>
                          </a:solidFill>
                          <a:effectLst/>
                          <a:latin typeface="+mn-lt"/>
                          <a:ea typeface="Times New Roman" panose="02020603050405020304" pitchFamily="18" charset="0"/>
                        </a:rPr>
                        <a:t>NPCA</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2732103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November 2023 meeting</a:t>
            </a:r>
          </a:p>
          <a:p>
            <a:pPr lvl="0">
              <a:lnSpc>
                <a:spcPct val="80000"/>
              </a:lnSpc>
              <a:buFont typeface="Arial" panose="020B0604020202020204" pitchFamily="34" charset="0"/>
              <a:buChar char="•"/>
            </a:pPr>
            <a:r>
              <a:rPr lang="en-US" altLang="en-US" sz="1800" dirty="0"/>
              <a:t>Approve TG minutes from November 2023</a:t>
            </a:r>
          </a:p>
          <a:p>
            <a:pPr>
              <a:lnSpc>
                <a:spcPct val="80000"/>
              </a:lnSpc>
              <a:buFont typeface="Arial" panose="020B0604020202020204" pitchFamily="34" charset="0"/>
              <a:buChar char="•"/>
            </a:pPr>
            <a:r>
              <a:rPr lang="en-US" altLang="en-US" sz="1800" dirty="0"/>
              <a:t>Final Call for ad-hoc chairs</a:t>
            </a:r>
          </a:p>
          <a:p>
            <a:pPr lvl="0">
              <a:lnSpc>
                <a:spcPct val="80000"/>
              </a:lnSpc>
              <a:buFont typeface="Arial" panose="020B0604020202020204" pitchFamily="34" charset="0"/>
              <a:buChar char="•"/>
            </a:pPr>
            <a:r>
              <a:rPr lang="en-US" altLang="en-US" sz="1800" dirty="0"/>
              <a:t>Presentation of submissions</a:t>
            </a:r>
            <a:r>
              <a:rPr lang="en-US" altLang="en-US" sz="1400" dirty="0"/>
              <a:t>	</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January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https://touchpoint.eventsair.com/2024-jan-ieee-802-wireless-interim-session</a:t>
            </a: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November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dirty="0"/>
              <a:t>Since the November plenary </a:t>
            </a:r>
          </a:p>
          <a:p>
            <a:pPr marL="800100" lvl="1" indent="-342900">
              <a:buFont typeface="Arial" panose="020B0604020202020204" pitchFamily="34" charset="0"/>
              <a:buChar char="•"/>
            </a:pPr>
            <a:r>
              <a:rPr lang="en-US" dirty="0"/>
              <a:t>Held 7 teleconferences between November and December 2023</a:t>
            </a:r>
          </a:p>
          <a:p>
            <a:pPr marL="1200150" lvl="2" indent="-285750">
              <a:buFont typeface="Arial" panose="020B0604020202020204" pitchFamily="34" charset="0"/>
              <a:buChar char="•"/>
            </a:pPr>
            <a:r>
              <a:rPr lang="en-US" dirty="0"/>
              <a:t>During which the group discussed 33 technical submissions</a:t>
            </a:r>
          </a:p>
          <a:p>
            <a:pPr marL="1657350" lvl="3" indent="-285750">
              <a:buFont typeface="Arial" panose="020B0604020202020204" pitchFamily="34" charset="0"/>
              <a:buChar char="•"/>
            </a:pPr>
            <a:r>
              <a:rPr lang="en-US" dirty="0"/>
              <a:t>Coordinated SR, Use Cases and Requirements, </a:t>
            </a:r>
          </a:p>
          <a:p>
            <a:pPr marL="1657350" lvl="3" indent="-285750">
              <a:buFont typeface="Arial" panose="020B0604020202020204" pitchFamily="34" charset="0"/>
              <a:buChar char="•"/>
            </a:pPr>
            <a:r>
              <a:rPr lang="en-US" dirty="0"/>
              <a:t>Multi AP, Relay, TXOP sharing, etc.</a:t>
            </a:r>
          </a:p>
          <a:p>
            <a:pPr marL="800100" lvl="1" indent="-342900">
              <a:buFont typeface="Arial" panose="020B0604020202020204" pitchFamily="34" charset="0"/>
              <a:buChar char="•"/>
            </a:pPr>
            <a:r>
              <a:rPr lang="en-US" dirty="0"/>
              <a:t>Opened call for nominations for MAC/PHY Ad-hoc chairs</a:t>
            </a:r>
          </a:p>
          <a:p>
            <a:pPr>
              <a:buFont typeface="Arial" panose="020B0604020202020204" pitchFamily="34" charset="0"/>
              <a:buChar char="•"/>
            </a:pPr>
            <a:r>
              <a:rPr lang="en-US" dirty="0"/>
              <a:t>Targets for the January interim</a:t>
            </a:r>
          </a:p>
          <a:p>
            <a:pPr marL="800100" lvl="1" indent="-342900">
              <a:buFont typeface="Arial" panose="020B0604020202020204" pitchFamily="34" charset="0"/>
              <a:buChar char="•"/>
            </a:pPr>
            <a:r>
              <a:rPr lang="en-US" dirty="0"/>
              <a:t>MAC/PHY ad-hoc chairs’ elections</a:t>
            </a:r>
          </a:p>
          <a:p>
            <a:pPr marL="800100" lvl="1" indent="-342900">
              <a:buFont typeface="Arial" panose="020B0604020202020204" pitchFamily="34" charset="0"/>
              <a:buChar char="•"/>
            </a:pPr>
            <a:r>
              <a:rPr lang="en-US" dirty="0"/>
              <a:t>Presentation of technical submissions</a:t>
            </a:r>
          </a:p>
          <a:p>
            <a:pPr marL="1200150" lvl="2" indent="-285750">
              <a:buFont typeface="Arial" panose="020B0604020202020204" pitchFamily="34" charset="0"/>
              <a:buChar char="•"/>
            </a:pPr>
            <a:r>
              <a:rPr lang="en-US" dirty="0"/>
              <a:t>75 pending submissions as of EOY 2023</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https://mentor.ieee.org/802.11/dcn/23/11-23-2075-</a:t>
            </a:r>
            <a:r>
              <a:rPr lang="en-US" sz="1800" dirty="0">
                <a:solidFill>
                  <a:srgbClr val="FF0000"/>
                </a:solidFill>
                <a:hlinkClick r:id="rId2">
                  <a:extLst>
                    <a:ext uri="{A12FA001-AC4F-418D-AE19-62706E023703}">
                      <ahyp:hlinkClr xmlns:ahyp="http://schemas.microsoft.com/office/drawing/2018/hyperlinkcolor" val="tx"/>
                    </a:ext>
                  </a:extLst>
                </a:hlinkClick>
              </a:rPr>
              <a:t>02</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-00bn-tgbn-november-2023-meeting-minutes.docx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Nov-Dec: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https://mentor.ieee.org/802.11/dcn/23/11-23-2204-</a:t>
            </a:r>
            <a:r>
              <a:rPr lang="en-US" sz="1800" dirty="0">
                <a:solidFill>
                  <a:srgbClr val="FF0000"/>
                </a:solidFill>
                <a:hlinkClick r:id="rId3">
                  <a:extLst>
                    <a:ext uri="{A12FA001-AC4F-418D-AE19-62706E023703}">
                      <ahyp:hlinkClr xmlns:ahyp="http://schemas.microsoft.com/office/drawing/2018/hyperlinkcolor" val="tx"/>
                    </a:ext>
                  </a:extLst>
                </a:hlinkClick>
              </a:rPr>
              <a:t>01</a:t>
            </a:r>
            <a:r>
              <a:rPr lang="en-US" sz="1800" dirty="0">
                <a:solidFill>
                  <a:srgbClr val="6B9F25"/>
                </a:solidFill>
                <a:hlinkClick r:id="rId3">
                  <a:extLst>
                    <a:ext uri="{A12FA001-AC4F-418D-AE19-62706E023703}">
                      <ahyp:hlinkClr xmlns:ahyp="http://schemas.microsoft.com/office/drawing/2018/hyperlinkcolor" val="tx"/>
                    </a:ext>
                  </a:extLst>
                </a:hlinkClick>
              </a:rPr>
              <a:t>-00bn-tgbn-november-december-2023-teleconference-minutes.docx</a:t>
            </a:r>
            <a:endParaRPr lang="en-US" sz="1800" dirty="0">
              <a:solidFill>
                <a:schemeClr val="tx1"/>
              </a:solidFill>
            </a:endParaRPr>
          </a:p>
          <a:p>
            <a:pPr marL="457200" lvl="1" indent="0"/>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a:xfrm>
            <a:off x="685800" y="685800"/>
            <a:ext cx="7770813" cy="1065213"/>
          </a:xfrm>
        </p:spPr>
        <p:txBody>
          <a:bodyPr/>
          <a:lstStyle/>
          <a:p>
            <a:r>
              <a:rPr lang="en-US" dirty="0"/>
              <a:t>Final Call for TGbn ad-hoc chairs</a:t>
            </a:r>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Final Call for TGbn ad-hoc chairs nominations</a:t>
            </a:r>
          </a:p>
          <a:p>
            <a:pPr marL="800100" lvl="1" indent="-342900">
              <a:buFont typeface="Arial" panose="020B0604020202020204" pitchFamily="34" charset="0"/>
              <a:buChar char="•"/>
            </a:pPr>
            <a:r>
              <a:rPr lang="en-US" dirty="0"/>
              <a:t>PHY ad-hoc chairs candidates</a:t>
            </a:r>
          </a:p>
          <a:p>
            <a:pPr marL="1200150" lvl="2" indent="-342900">
              <a:buFont typeface="Arial" panose="020B0604020202020204" pitchFamily="34" charset="0"/>
              <a:buChar char="•"/>
            </a:pPr>
            <a:r>
              <a:rPr lang="en-US" dirty="0"/>
              <a:t>Dongguk Lim, Sigurd Schelstraete, Tianyu Wu</a:t>
            </a:r>
          </a:p>
          <a:p>
            <a:pPr marL="800100" lvl="1" indent="-342900">
              <a:buFont typeface="Arial" panose="020B0604020202020204" pitchFamily="34" charset="0"/>
              <a:buChar char="•"/>
            </a:pPr>
            <a:r>
              <a:rPr lang="en-US" dirty="0"/>
              <a:t>MAC ad-hoc chairs candidates</a:t>
            </a:r>
          </a:p>
          <a:p>
            <a:pPr marL="1200150" lvl="2" indent="-342900">
              <a:buFont typeface="Arial" panose="020B0604020202020204" pitchFamily="34" charset="0"/>
              <a:buChar char="•"/>
            </a:pPr>
            <a:r>
              <a:rPr lang="en-US" dirty="0"/>
              <a:t>Xiaofei Wang, Srinivas Kandala, Jeongki Kim</a:t>
            </a:r>
          </a:p>
          <a:p>
            <a:pPr marL="1200150" lvl="2" indent="-285750">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Ad-hoc </a:t>
            </a:r>
            <a:r>
              <a:rPr lang="en-US" altLang="en-US" sz="1600"/>
              <a:t>chairs elections</a:t>
            </a:r>
            <a:endParaRPr lang="en-US" altLang="en-US"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Ad-Hoc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MAC ad-hoc chairs candidates</a:t>
            </a:r>
          </a:p>
          <a:p>
            <a:pPr marL="800100" lvl="1"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7820852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Ad-Hoc Chairs Election Results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MAC ad-hoc chairs candidates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2980831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a:xfrm>
            <a:off x="685800" y="685800"/>
            <a:ext cx="7770813" cy="1065213"/>
          </a:xfrm>
        </p:spPr>
        <p:txBody>
          <a:bodyPr/>
          <a:lstStyle/>
          <a:p>
            <a:r>
              <a:rPr lang="en-US" dirty="0"/>
              <a:t>Ad-Hoc Chairs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Move to confirm</a:t>
            </a:r>
          </a:p>
          <a:p>
            <a:pPr marL="800100" lvl="1" indent="-342900">
              <a:buFont typeface="Arial" panose="020B0604020202020204" pitchFamily="34" charset="0"/>
              <a:buChar char="•"/>
            </a:pPr>
            <a:r>
              <a:rPr lang="en-US" sz="1800" dirty="0"/>
              <a:t>PHY ad-hoc chairs:</a:t>
            </a:r>
          </a:p>
          <a:p>
            <a:pPr marL="800100" lvl="1" indent="-342900">
              <a:buFont typeface="Arial" panose="020B0604020202020204" pitchFamily="34" charset="0"/>
              <a:buChar char="•"/>
            </a:pPr>
            <a:r>
              <a:rPr lang="en-US" sz="1800" dirty="0"/>
              <a:t>MAC ad-hoc chairs:</a:t>
            </a:r>
          </a:p>
          <a:p>
            <a:pPr>
              <a:buFont typeface="Arial" panose="020B0604020202020204" pitchFamily="34" charset="0"/>
              <a:buChar char="•"/>
            </a:pPr>
            <a:endParaRPr lang="en-US" sz="2000" dirty="0"/>
          </a:p>
          <a:p>
            <a:pPr marL="0" indent="0"/>
            <a:r>
              <a:rPr lang="en-US" sz="2000" dirty="0"/>
              <a:t>Move: 			Second:</a:t>
            </a:r>
          </a:p>
          <a:p>
            <a:pPr marL="0" indent="0"/>
            <a:r>
              <a:rPr lang="en-US" sz="2000" dirty="0"/>
              <a:t>Discussion:</a:t>
            </a:r>
          </a:p>
          <a:p>
            <a:pPr marL="0" indent="0"/>
            <a:r>
              <a:rPr lang="en-US" sz="2000" dirty="0"/>
              <a:t>Result:</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318055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802B8475-AE74-75A8-8302-13C07F9648AE}"/>
              </a:ext>
            </a:extLst>
          </p:cNvPr>
          <p:cNvSpPr>
            <a:spLocks noGrp="1"/>
          </p:cNvSpPr>
          <p:nvPr>
            <p:ph idx="1"/>
          </p:nvPr>
        </p:nvSpPr>
        <p:spPr/>
        <p:txBody>
          <a:bodyPr/>
          <a:lstStyle/>
          <a:p>
            <a:pPr>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957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3102252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895674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565016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515922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10369809-8F14-3F63-B0ED-FF21BCF3B08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March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a:xfrm>
            <a:off x="685800" y="685800"/>
            <a:ext cx="7770813" cy="1065213"/>
          </a:xfrm>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chemeClr val="tx1"/>
                </a:solidFill>
              </a:rPr>
              <a:t>Yusuke Asai (</a:t>
            </a:r>
            <a:r>
              <a:rPr lang="fi-FI" sz="1200" dirty="0">
                <a:solidFill>
                  <a:schemeClr val="tx1"/>
                </a:solidFill>
                <a:hlinkClick r:id="rId4"/>
              </a:rPr>
              <a:t>yusuke.asai@ntt.com</a:t>
            </a:r>
            <a:r>
              <a:rPr lang="en-GB" sz="1200" dirty="0">
                <a:solidFill>
                  <a:schemeClr val="tx1"/>
                </a:solidFill>
              </a:rPr>
              <a:t>) </a:t>
            </a:r>
            <a:r>
              <a:rPr lang="en-GB" sz="1200" dirty="0"/>
              <a:t>&amp; Alfred Asterjadhi (</a:t>
            </a:r>
            <a:r>
              <a:rPr lang="en-GB" sz="1200" dirty="0">
                <a:hlinkClick r:id="rId5"/>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180435</TotalTime>
  <Words>4386</Words>
  <Application>Microsoft Office PowerPoint</Application>
  <PresentationFormat>On-screen Show (4:3)</PresentationFormat>
  <Paragraphs>1140</Paragraphs>
  <Slides>55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3" baseType="lpstr">
      <vt:lpstr>Arial</vt:lpstr>
      <vt:lpstr>Arial Black</vt:lpstr>
      <vt:lpstr>Calibri</vt:lpstr>
      <vt:lpstr>Monotype Sorts</vt:lpstr>
      <vt:lpstr>Times New Roman</vt:lpstr>
      <vt:lpstr>Wingdings</vt:lpstr>
      <vt:lpstr>Office Theme</vt:lpstr>
      <vt:lpstr>Document</vt:lpstr>
      <vt:lpstr>TGbn January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(Pending SPs)</vt:lpstr>
      <vt:lpstr>Monday Joint Agenda-PM1</vt:lpstr>
      <vt:lpstr>Summary from November 2023 meeting</vt:lpstr>
      <vt:lpstr>Approve TG Minutes</vt:lpstr>
      <vt:lpstr>Final Call for TGbn ad-hoc chairs</vt:lpstr>
      <vt:lpstr>Submissions</vt:lpstr>
      <vt:lpstr>Monday Joint Agenda–PM2</vt:lpstr>
      <vt:lpstr>Candidates for Ad-Hoc Chairs</vt:lpstr>
      <vt:lpstr>Ad-Hoc Chairs Election Results</vt:lpstr>
      <vt:lpstr>Ad-Hoc Chairs Motion</vt:lpstr>
      <vt:lpstr>Submissions</vt:lpstr>
      <vt:lpstr>Tuesday PHY Agenda–PM1</vt:lpstr>
      <vt:lpstr>Tuesday MAC Agenda–PM1</vt:lpstr>
      <vt:lpstr>Wednesday PHY Agenda–AM1</vt:lpstr>
      <vt:lpstr>Wednesday MAC Agenda–AM1</vt:lpstr>
      <vt:lpstr>Wednesday PHY Agenda–AM2</vt:lpstr>
      <vt:lpstr>Wednesday MAC Agenda–AM2</vt:lpstr>
      <vt:lpstr>Thursday PHY Agenda–AM1</vt:lpstr>
      <vt:lpstr>Thursday MAC Agenda–AM1</vt:lpstr>
      <vt:lpstr>Thursday Joint Agenda-AM2</vt:lpstr>
      <vt:lpstr>Submissions</vt:lpstr>
      <vt:lpstr>Thursday Joint Agenda-PM2</vt:lpstr>
      <vt:lpstr>Submissions</vt:lpstr>
      <vt:lpstr>Motions</vt:lpstr>
      <vt:lpstr>Teleconference Plan</vt:lpstr>
      <vt:lpstr>Goals for March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2024-01-09T19:53:33Z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