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70" r:id="rId20"/>
    <p:sldId id="877" r:id="rId21"/>
    <p:sldId id="1367" r:id="rId22"/>
    <p:sldId id="897" r:id="rId23"/>
    <p:sldId id="1372" r:id="rId24"/>
    <p:sldId id="1377" r:id="rId25"/>
    <p:sldId id="1374" r:id="rId26"/>
    <p:sldId id="905" r:id="rId27"/>
    <p:sldId id="1375" r:id="rId28"/>
    <p:sldId id="1376" r:id="rId29"/>
    <p:sldId id="1379" r:id="rId30"/>
    <p:sldId id="1380" r:id="rId31"/>
    <p:sldId id="1381" r:id="rId32"/>
    <p:sldId id="1382" r:id="rId33"/>
    <p:sldId id="1383" r:id="rId34"/>
    <p:sldId id="1384" r:id="rId35"/>
    <p:sldId id="1385" r:id="rId36"/>
    <p:sldId id="1386" r:id="rId37"/>
    <p:sldId id="1387" r:id="rId38"/>
    <p:sldId id="1388"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99924896"/>
        <c:axId val="1599922720"/>
      </c:barChart>
      <c:catAx>
        <c:axId val="1599924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99922720"/>
        <c:crosses val="autoZero"/>
        <c:auto val="1"/>
        <c:lblAlgn val="ctr"/>
        <c:lblOffset val="100"/>
        <c:noMultiLvlLbl val="0"/>
      </c:catAx>
      <c:valAx>
        <c:axId val="15999227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99924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2104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623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4154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732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634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16909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3266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2697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137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1072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2024-01-16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21518801"/>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24/0109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a:t>
                      </a:r>
                      <a:r>
                        <a:rPr lang="en-US" altLang="zh-CN" sz="1200" kern="1200" dirty="0" smtClean="0">
                          <a:solidFill>
                            <a:srgbClr val="0000FF"/>
                          </a:solidFill>
                          <a:latin typeface="+mn-lt"/>
                          <a:ea typeface="+mn-ea"/>
                          <a:cs typeface="+mn-cs"/>
                        </a:rPr>
                        <a:t>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36065812"/>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24/0082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(German Aerospace Center (DLR))</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CR for OST CIDs (11.5.1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a:t>
                      </a:r>
                      <a:r>
                        <a:rPr lang="en-US" altLang="zh-CN" sz="1200" kern="1200" dirty="0" smtClean="0">
                          <a:solidFill>
                            <a:srgbClr val="00B050"/>
                          </a:solidFill>
                          <a:latin typeface="+mn-lt"/>
                          <a:ea typeface="+mn-ea"/>
                          <a:cs typeface="+mn-cs"/>
                        </a:rPr>
                        <a:t>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OST CIDs for LB281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US" altLang="zh-CN" sz="1200" kern="1200" dirty="0" smtClean="0">
                          <a:solidFill>
                            <a:srgbClr val="00B050"/>
                          </a:solidFill>
                          <a:latin typeface="+mn-lt"/>
                          <a:ea typeface="+mn-ea"/>
                          <a:cs typeface="+mn-cs"/>
                        </a:rPr>
                        <a:t>24/0121</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Ali Raissinia (Qualcomm Inc.)</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LB281 Comment Resolutions for Exchange bucket CIDs</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rgbClr val="00B050"/>
                          </a:solidFill>
                          <a:latin typeface="+mn-lt"/>
                          <a:ea typeface="+mn-ea"/>
                          <a:cs typeface="+mn-cs"/>
                        </a:rPr>
                        <a:t>20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r>
                        <a:rPr lang="en-US" altLang="zh-CN" sz="1200" kern="1200" dirty="0" smtClean="0">
                          <a:solidFill>
                            <a:srgbClr val="00B050"/>
                          </a:solidFill>
                          <a:latin typeface="+mn-lt"/>
                          <a:ea typeface="+mn-ea"/>
                          <a:cs typeface="+mn-cs"/>
                        </a:rPr>
                        <a:t>24/0104</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(Julia)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endParaRPr lang="zh-CN" altLang="zh-CN" sz="1200" kern="1200" dirty="0" smtClean="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rgbClr val="00B050"/>
                          </a:solidFill>
                          <a:latin typeface="+mn-lt"/>
                          <a:ea typeface="+mn-ea"/>
                          <a:cs typeface="+mn-cs"/>
                        </a:rPr>
                        <a:t> LB281 CR for CID 4004, 4102, 4144, 4145, 4242, </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493-XXX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96267445"/>
              </p:ext>
            </p:extLst>
          </p:nvPr>
        </p:nvGraphicFramePr>
        <p:xfrm>
          <a:off x="3429000" y="1600200"/>
          <a:ext cx="8305801" cy="19231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comments assignment</a:t>
                      </a:r>
                      <a:r>
                        <a:rPr lang="en-US" altLang="zh-CN" sz="1200" kern="1200" baseline="0" dirty="0" smtClean="0">
                          <a:solidFill>
                            <a:srgbClr val="00B050"/>
                          </a:solidFill>
                          <a:latin typeface="+mn-lt"/>
                          <a:ea typeface="+mn-ea"/>
                          <a:cs typeface="+mn-cs"/>
                        </a:rPr>
                        <a:t> discussion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CIDs for LB281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Exchange CIDs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619323172"/>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761307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19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r>
              <a:rPr lang="en-US" altLang="zh-CN" sz="1800" b="1" strike="sngStrike" dirty="0" smtClean="0">
                <a:solidFill>
                  <a:schemeClr val="bg1">
                    <a:lumMod val="50000"/>
                  </a:schemeClr>
                </a:solidFill>
                <a:cs typeface="Times New Roman" panose="02020603050405020304" pitchFamily="18" charset="0"/>
              </a:rPr>
              <a:t>--- Cancel?</a:t>
            </a: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January Interim</a:t>
            </a:r>
            <a:endParaRPr lang="en-US" altLang="en-US" sz="4000" dirty="0">
              <a:solidFill>
                <a:srgbClr val="0000FF"/>
              </a:solidFill>
            </a:endParaRPr>
          </a:p>
          <a:p>
            <a:pPr algn="ctr">
              <a:buFontTx/>
              <a:buNone/>
            </a:pPr>
            <a:r>
              <a:rPr lang="en-US" altLang="zh-CN" sz="2800" dirty="0" smtClean="0">
                <a:solidFill>
                  <a:srgbClr val="00B0F0"/>
                </a:solidFill>
                <a:cs typeface="Times New Roman" panose="02020603050405020304" pitchFamily="18" charset="0"/>
              </a:rPr>
              <a:t>Jan 18    </a:t>
            </a:r>
            <a:r>
              <a:rPr lang="en-US" altLang="zh-CN" sz="2800" dirty="0">
                <a:solidFill>
                  <a:srgbClr val="00B0F0"/>
                </a:solidFill>
                <a:cs typeface="Times New Roman" panose="02020603050405020304" pitchFamily="18" charset="0"/>
              </a:rPr>
              <a:t>(Thursday </a:t>
            </a:r>
            <a:r>
              <a:rPr lang="en-US" altLang="zh-CN" sz="2800" dirty="0" smtClean="0">
                <a:solidFill>
                  <a:srgbClr val="00B0F0"/>
                </a:solidFill>
                <a:cs typeface="Times New Roman" panose="02020603050405020304" pitchFamily="18" charset="0"/>
              </a:rPr>
              <a:t>AM 2), 10:30-12:30 Panama time</a:t>
            </a:r>
            <a:endParaRPr lang="en-US" altLang="zh-CN" sz="2800" dirty="0">
              <a:solidFill>
                <a:srgbClr val="00B0F0"/>
              </a:solidFill>
              <a:cs typeface="Times New Roman" panose="02020603050405020304" pitchFamily="18" charset="0"/>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2010907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4197, 4250, and </a:t>
            </a:r>
            <a:r>
              <a:rPr lang="en-US" altLang="zh-CN" sz="1600" dirty="0"/>
              <a:t>4299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11-24/0111r2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Pu Perry Wang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33354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smtClean="0"/>
              <a:t>as </a:t>
            </a:r>
            <a:r>
              <a:rPr lang="en-US" altLang="zh-CN" sz="1600" dirty="0"/>
              <a:t>specified in doc.: 11-24/0109r2</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a:t>Stephan Sand</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11-24/0109r2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38437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4082, 4178, 4181, and 4185</a:t>
            </a:r>
          </a:p>
          <a:p>
            <a:pPr lvl="1" algn="just">
              <a:buFont typeface="Arial" panose="020B0604020202020204" pitchFamily="34" charset="0"/>
              <a:buChar char="–"/>
              <a:defRPr/>
            </a:pPr>
            <a:r>
              <a:rPr lang="en-US" altLang="zh-CN" sz="1600" dirty="0"/>
              <a:t>as specified in doc</a:t>
            </a:r>
            <a:r>
              <a:rPr lang="en-US" altLang="zh-CN" sz="1600" dirty="0" smtClean="0"/>
              <a:t>.: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11-24/0121r1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34161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4004, 4102, 4144, 4145, 4242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11-24/0104r1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a:t>
            </a:r>
            <a:r>
              <a:rPr lang="en-US" altLang="zh-CN" sz="1800" b="1" kern="0" dirty="0"/>
              <a:t>Chris Beg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11-24/0104r1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51301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11-24/0153r4</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a:t>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11-24/0153r4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2224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4151, 4008, 4049, 4051, 4262</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11-24/0115r1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11-24/0115r1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95051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11-24/0169r0</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Stephan Sand</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11-24/0169r0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07071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11-24/0170r1</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11-24/0170r1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011985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a:t>
            </a:r>
            <a:r>
              <a:rPr lang="en-US" altLang="zh-CN" sz="1800" b="1" kern="0" dirty="0"/>
              <a:t>: 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77133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144646</TotalTime>
  <Words>3336</Words>
  <Application>Microsoft Office PowerPoint</Application>
  <PresentationFormat>宽屏</PresentationFormat>
  <Paragraphs>754</Paragraphs>
  <Slides>40</Slides>
  <Notes>39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40</vt:i4>
      </vt:variant>
    </vt:vector>
  </HeadingPairs>
  <TitlesOfParts>
    <vt:vector size="5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448</cp:revision>
  <cp:lastPrinted>2014-11-04T15:04:57Z</cp:lastPrinted>
  <dcterms:created xsi:type="dcterms:W3CDTF">2007-04-17T18:10:23Z</dcterms:created>
  <dcterms:modified xsi:type="dcterms:W3CDTF">2024-01-18T17:32:01Z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(3)8f/Kd7froCqSY43jJ5eQFKH39QFxzBReDdC2hT78mtL1QfDCfmK3ocC+PXh5+M7b6ANDJ97G
5QZppsfs/68MX9GwlCGQcw8nvnqo0TykBpGwhorVukCIbQGzoO+JaIroGOcOEIEVBXupvxWJ
vGOgV+l0K/vQl8sAm9IF9xwvc7MtZs/yPmN/EWTITsD6dtMrSzFvOlwOkTjBZQy1+C5zU/np
uLxyRwAGZAqM41xWDG</vt:lpwstr>
  </property>
  <property fmtid="{D5CDD505-2E9C-101B-9397-08002B2CF9AE}" pid="27" name="_2015_ms_pID_7253431">
    <vt:lpwstr>AknzFj/zkEbwF0NlmpuS5rNhiH4spmWeeeaufxgFsMJ3XYSFAXIFRM
n+1i1oAM0YhvpMQoQ4azMJMT8WMycBesi5wU156LG2vzCWmE/i8rut0BHbGKROaUOeE4Lz2k
JzCs+ZhW1tRrmLdULeGf4ZOGFM9Fzc6qDgsAzFRqWkFkfqkRiAUEl1WY8kE5ng7Ix8VbiXBY
Rcgidy07KDWLeBhwgNoAzL7t9tVh3v6B9FwY</vt:lpwstr>
  </property>
  <property fmtid="{D5CDD505-2E9C-101B-9397-08002B2CF9AE}" pid="28" name="_2015_ms_pID_7253432">
    <vt:lpwstr>UuW5NzGfQ45DXRl+aCIVV/0=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