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 id="2147483744" r:id="rId5"/>
  </p:sldMasterIdLst>
  <p:notesMasterIdLst>
    <p:notesMasterId r:id="rId29"/>
  </p:notesMasterIdLst>
  <p:handoutMasterIdLst>
    <p:handoutMasterId r:id="rId30"/>
  </p:handoutMasterIdLst>
  <p:sldIdLst>
    <p:sldId id="256" r:id="rId6"/>
    <p:sldId id="257" r:id="rId7"/>
    <p:sldId id="265" r:id="rId8"/>
    <p:sldId id="394" r:id="rId9"/>
    <p:sldId id="268" r:id="rId10"/>
    <p:sldId id="277" r:id="rId11"/>
    <p:sldId id="278" r:id="rId12"/>
    <p:sldId id="272" r:id="rId13"/>
    <p:sldId id="279" r:id="rId14"/>
    <p:sldId id="276" r:id="rId15"/>
    <p:sldId id="275" r:id="rId16"/>
    <p:sldId id="280" r:id="rId17"/>
    <p:sldId id="273" r:id="rId18"/>
    <p:sldId id="281" r:id="rId19"/>
    <p:sldId id="260" r:id="rId20"/>
    <p:sldId id="270" r:id="rId21"/>
    <p:sldId id="486" r:id="rId22"/>
    <p:sldId id="524" r:id="rId23"/>
    <p:sldId id="283" r:id="rId24"/>
    <p:sldId id="528" r:id="rId25"/>
    <p:sldId id="269" r:id="rId26"/>
    <p:sldId id="513" r:id="rId27"/>
    <p:sldId id="264" r:id="rId28"/>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Monday Opening Plenary" id="{DFA654AF-9022-4599-BB81-5CEF1DAC50DC}">
          <p14:sldIdLst>
            <p14:sldId id="256"/>
            <p14:sldId id="257"/>
            <p14:sldId id="265"/>
            <p14:sldId id="394"/>
            <p14:sldId id="268"/>
            <p14:sldId id="277"/>
            <p14:sldId id="278"/>
            <p14:sldId id="272"/>
            <p14:sldId id="279"/>
            <p14:sldId id="276"/>
            <p14:sldId id="275"/>
            <p14:sldId id="280"/>
            <p14:sldId id="273"/>
            <p14:sldId id="281"/>
            <p14:sldId id="260"/>
            <p14:sldId id="270"/>
            <p14:sldId id="486"/>
            <p14:sldId id="524"/>
          </p14:sldIdLst>
        </p14:section>
        <p14:section name="Closing Plenary" id="{BB49951C-DAD2-492A-A499-C494C1B632FE}">
          <p14:sldIdLst>
            <p14:sldId id="283"/>
            <p14:sldId id="528"/>
            <p14:sldId id="269"/>
            <p14:sldId id="51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D7D38-38B0-443C-8A72-5E46175A7EC1}" v="8" dt="2024-01-15T14:21:15.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42" autoAdjust="0"/>
    <p:restoredTop sz="83962" autoAdjust="0"/>
  </p:normalViewPr>
  <p:slideViewPr>
    <p:cSldViewPr>
      <p:cViewPr varScale="1">
        <p:scale>
          <a:sx n="74" d="100"/>
          <a:sy n="74" d="100"/>
        </p:scale>
        <p:origin x="90" y="25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C35D7D38-38B0-443C-8A72-5E46175A7EC1}"/>
    <pc:docChg chg="custSel addSld delSld modSld delMainMaster modMainMaster modSection">
      <pc:chgData name="Jon Rosdahl" userId="2820f357-2dd4-4127-8713-e0bfde0fd756" providerId="ADAL" clId="{C35D7D38-38B0-443C-8A72-5E46175A7EC1}" dt="2024-01-15T14:29:26.506" v="235" actId="47"/>
      <pc:docMkLst>
        <pc:docMk/>
      </pc:docMkLst>
      <pc:sldChg chg="modSp mod">
        <pc:chgData name="Jon Rosdahl" userId="2820f357-2dd4-4127-8713-e0bfde0fd756" providerId="ADAL" clId="{C35D7D38-38B0-443C-8A72-5E46175A7EC1}" dt="2024-01-15T14:01:07.643" v="73" actId="20577"/>
        <pc:sldMkLst>
          <pc:docMk/>
          <pc:sldMk cId="0" sldId="256"/>
        </pc:sldMkLst>
        <pc:spChg chg="mod">
          <ac:chgData name="Jon Rosdahl" userId="2820f357-2dd4-4127-8713-e0bfde0fd756" providerId="ADAL" clId="{C35D7D38-38B0-443C-8A72-5E46175A7EC1}" dt="2024-01-15T14:01:07.643" v="73" actId="20577"/>
          <ac:spMkLst>
            <pc:docMk/>
            <pc:sldMk cId="0" sldId="256"/>
            <ac:spMk id="3073" creationId="{00000000-0000-0000-0000-000000000000}"/>
          </ac:spMkLst>
        </pc:spChg>
        <pc:spChg chg="mod">
          <ac:chgData name="Jon Rosdahl" userId="2820f357-2dd4-4127-8713-e0bfde0fd756" providerId="ADAL" clId="{C35D7D38-38B0-443C-8A72-5E46175A7EC1}" dt="2024-01-15T14:00:39.665" v="20" actId="20577"/>
          <ac:spMkLst>
            <pc:docMk/>
            <pc:sldMk cId="0" sldId="256"/>
            <ac:spMk id="3074" creationId="{00000000-0000-0000-0000-000000000000}"/>
          </ac:spMkLst>
        </pc:spChg>
      </pc:sldChg>
      <pc:sldChg chg="modSp mod">
        <pc:chgData name="Jon Rosdahl" userId="2820f357-2dd4-4127-8713-e0bfde0fd756" providerId="ADAL" clId="{C35D7D38-38B0-443C-8A72-5E46175A7EC1}" dt="2024-01-15T14:01:36.478" v="92" actId="20577"/>
        <pc:sldMkLst>
          <pc:docMk/>
          <pc:sldMk cId="0" sldId="257"/>
        </pc:sldMkLst>
        <pc:spChg chg="mod">
          <ac:chgData name="Jon Rosdahl" userId="2820f357-2dd4-4127-8713-e0bfde0fd756" providerId="ADAL" clId="{C35D7D38-38B0-443C-8A72-5E46175A7EC1}" dt="2024-01-15T14:01:36.478" v="92" actId="20577"/>
          <ac:spMkLst>
            <pc:docMk/>
            <pc:sldMk cId="0" sldId="257"/>
            <ac:spMk id="4098" creationId="{00000000-0000-0000-0000-000000000000}"/>
          </ac:spMkLst>
        </pc:spChg>
      </pc:sldChg>
      <pc:sldChg chg="del">
        <pc:chgData name="Jon Rosdahl" userId="2820f357-2dd4-4127-8713-e0bfde0fd756" providerId="ADAL" clId="{C35D7D38-38B0-443C-8A72-5E46175A7EC1}" dt="2024-01-15T14:01:58.738" v="108" actId="47"/>
        <pc:sldMkLst>
          <pc:docMk/>
          <pc:sldMk cId="0" sldId="259"/>
        </pc:sldMkLst>
      </pc:sldChg>
      <pc:sldChg chg="del">
        <pc:chgData name="Jon Rosdahl" userId="2820f357-2dd4-4127-8713-e0bfde0fd756" providerId="ADAL" clId="{C35D7D38-38B0-443C-8A72-5E46175A7EC1}" dt="2024-01-15T14:01:58.948" v="109" actId="47"/>
        <pc:sldMkLst>
          <pc:docMk/>
          <pc:sldMk cId="0" sldId="260"/>
        </pc:sldMkLst>
      </pc:sldChg>
      <pc:sldChg chg="del">
        <pc:chgData name="Jon Rosdahl" userId="2820f357-2dd4-4127-8713-e0bfde0fd756" providerId="ADAL" clId="{C35D7D38-38B0-443C-8A72-5E46175A7EC1}" dt="2024-01-15T14:01:59.617" v="111" actId="47"/>
        <pc:sldMkLst>
          <pc:docMk/>
          <pc:sldMk cId="0" sldId="261"/>
        </pc:sldMkLst>
      </pc:sldChg>
      <pc:sldChg chg="del">
        <pc:chgData name="Jon Rosdahl" userId="2820f357-2dd4-4127-8713-e0bfde0fd756" providerId="ADAL" clId="{C35D7D38-38B0-443C-8A72-5E46175A7EC1}" dt="2024-01-15T14:01:59.821" v="112" actId="47"/>
        <pc:sldMkLst>
          <pc:docMk/>
          <pc:sldMk cId="0" sldId="262"/>
        </pc:sldMkLst>
      </pc:sldChg>
      <pc:sldChg chg="del">
        <pc:chgData name="Jon Rosdahl" userId="2820f357-2dd4-4127-8713-e0bfde0fd756" providerId="ADAL" clId="{C35D7D38-38B0-443C-8A72-5E46175A7EC1}" dt="2024-01-15T14:02:00.175" v="113" actId="47"/>
        <pc:sldMkLst>
          <pc:docMk/>
          <pc:sldMk cId="0" sldId="263"/>
        </pc:sldMkLst>
      </pc:sldChg>
      <pc:sldChg chg="modSp mod">
        <pc:chgData name="Jon Rosdahl" userId="2820f357-2dd4-4127-8713-e0bfde0fd756" providerId="ADAL" clId="{C35D7D38-38B0-443C-8A72-5E46175A7EC1}" dt="2024-01-15T14:01:51.563" v="106" actId="20577"/>
        <pc:sldMkLst>
          <pc:docMk/>
          <pc:sldMk cId="3271462180" sldId="265"/>
        </pc:sldMkLst>
        <pc:spChg chg="mod">
          <ac:chgData name="Jon Rosdahl" userId="2820f357-2dd4-4127-8713-e0bfde0fd756" providerId="ADAL" clId="{C35D7D38-38B0-443C-8A72-5E46175A7EC1}" dt="2024-01-15T14:01:51.563" v="106" actId="20577"/>
          <ac:spMkLst>
            <pc:docMk/>
            <pc:sldMk cId="3271462180" sldId="265"/>
            <ac:spMk id="7" creationId="{743DF2AD-D7EF-4A51-AD0E-A14652E5BB67}"/>
          </ac:spMkLst>
        </pc:spChg>
      </pc:sldChg>
      <pc:sldChg chg="del">
        <pc:chgData name="Jon Rosdahl" userId="2820f357-2dd4-4127-8713-e0bfde0fd756" providerId="ADAL" clId="{C35D7D38-38B0-443C-8A72-5E46175A7EC1}" dt="2024-01-15T14:02:01.911" v="117" actId="47"/>
        <pc:sldMkLst>
          <pc:docMk/>
          <pc:sldMk cId="0" sldId="266"/>
        </pc:sldMkLst>
      </pc:sldChg>
      <pc:sldChg chg="del">
        <pc:chgData name="Jon Rosdahl" userId="2820f357-2dd4-4127-8713-e0bfde0fd756" providerId="ADAL" clId="{C35D7D38-38B0-443C-8A72-5E46175A7EC1}" dt="2024-01-15T14:02:02.292" v="118" actId="47"/>
        <pc:sldMkLst>
          <pc:docMk/>
          <pc:sldMk cId="0" sldId="267"/>
        </pc:sldMkLst>
      </pc:sldChg>
      <pc:sldChg chg="addSp modSp mod">
        <pc:chgData name="Jon Rosdahl" userId="2820f357-2dd4-4127-8713-e0bfde0fd756" providerId="ADAL" clId="{C35D7D38-38B0-443C-8A72-5E46175A7EC1}" dt="2024-01-15T14:04:12.576" v="147" actId="1076"/>
        <pc:sldMkLst>
          <pc:docMk/>
          <pc:sldMk cId="3660834888" sldId="268"/>
        </pc:sldMkLst>
        <pc:spChg chg="add mod">
          <ac:chgData name="Jon Rosdahl" userId="2820f357-2dd4-4127-8713-e0bfde0fd756" providerId="ADAL" clId="{C35D7D38-38B0-443C-8A72-5E46175A7EC1}" dt="2024-01-15T14:04:12.576" v="147" actId="1076"/>
          <ac:spMkLst>
            <pc:docMk/>
            <pc:sldMk cId="3660834888" sldId="268"/>
            <ac:spMk id="4" creationId="{ACF046BE-6561-A034-EBE0-2E9702B0BF8C}"/>
          </ac:spMkLst>
        </pc:spChg>
      </pc:sldChg>
      <pc:sldChg chg="add">
        <pc:chgData name="Jon Rosdahl" userId="2820f357-2dd4-4127-8713-e0bfde0fd756" providerId="ADAL" clId="{C35D7D38-38B0-443C-8A72-5E46175A7EC1}" dt="2024-01-15T14:23:21.594" v="234"/>
        <pc:sldMkLst>
          <pc:docMk/>
          <pc:sldMk cId="836784854" sldId="269"/>
        </pc:sldMkLst>
      </pc:sldChg>
      <pc:sldChg chg="modSp mod">
        <pc:chgData name="Jon Rosdahl" userId="2820f357-2dd4-4127-8713-e0bfde0fd756" providerId="ADAL" clId="{C35D7D38-38B0-443C-8A72-5E46175A7EC1}" dt="2024-01-15T14:19:24.518" v="172" actId="20577"/>
        <pc:sldMkLst>
          <pc:docMk/>
          <pc:sldMk cId="321978803" sldId="283"/>
        </pc:sldMkLst>
        <pc:spChg chg="mod">
          <ac:chgData name="Jon Rosdahl" userId="2820f357-2dd4-4127-8713-e0bfde0fd756" providerId="ADAL" clId="{C35D7D38-38B0-443C-8A72-5E46175A7EC1}" dt="2024-01-15T14:19:24.518" v="172" actId="20577"/>
          <ac:spMkLst>
            <pc:docMk/>
            <pc:sldMk cId="321978803" sldId="283"/>
            <ac:spMk id="7" creationId="{00000000-0000-0000-0000-000000000000}"/>
          </ac:spMkLst>
        </pc:spChg>
      </pc:sldChg>
      <pc:sldChg chg="del">
        <pc:chgData name="Jon Rosdahl" userId="2820f357-2dd4-4127-8713-e0bfde0fd756" providerId="ADAL" clId="{C35D7D38-38B0-443C-8A72-5E46175A7EC1}" dt="2024-01-15T14:21:01.510" v="222" actId="47"/>
        <pc:sldMkLst>
          <pc:docMk/>
          <pc:sldMk cId="4262204718" sldId="501"/>
        </pc:sldMkLst>
      </pc:sldChg>
      <pc:sldChg chg="del">
        <pc:chgData name="Jon Rosdahl" userId="2820f357-2dd4-4127-8713-e0bfde0fd756" providerId="ADAL" clId="{C35D7D38-38B0-443C-8A72-5E46175A7EC1}" dt="2024-01-15T14:21:11.251" v="223"/>
        <pc:sldMkLst>
          <pc:docMk/>
          <pc:sldMk cId="813526153" sldId="513"/>
        </pc:sldMkLst>
      </pc:sldChg>
      <pc:sldChg chg="modSp mod">
        <pc:chgData name="Jon Rosdahl" userId="2820f357-2dd4-4127-8713-e0bfde0fd756" providerId="ADAL" clId="{C35D7D38-38B0-443C-8A72-5E46175A7EC1}" dt="2024-01-15T14:19:49.077" v="219" actId="6549"/>
        <pc:sldMkLst>
          <pc:docMk/>
          <pc:sldMk cId="3728223044" sldId="528"/>
        </pc:sldMkLst>
        <pc:spChg chg="mod">
          <ac:chgData name="Jon Rosdahl" userId="2820f357-2dd4-4127-8713-e0bfde0fd756" providerId="ADAL" clId="{C35D7D38-38B0-443C-8A72-5E46175A7EC1}" dt="2024-01-15T14:19:39.333" v="208" actId="20577"/>
          <ac:spMkLst>
            <pc:docMk/>
            <pc:sldMk cId="3728223044" sldId="528"/>
            <ac:spMk id="2" creationId="{FFC4D8E6-7A92-9C8D-6833-5B40111CF2A8}"/>
          </ac:spMkLst>
        </pc:spChg>
        <pc:spChg chg="mod">
          <ac:chgData name="Jon Rosdahl" userId="2820f357-2dd4-4127-8713-e0bfde0fd756" providerId="ADAL" clId="{C35D7D38-38B0-443C-8A72-5E46175A7EC1}" dt="2024-01-15T14:19:49.077" v="219" actId="6549"/>
          <ac:spMkLst>
            <pc:docMk/>
            <pc:sldMk cId="3728223044" sldId="528"/>
            <ac:spMk id="3" creationId="{C2421C23-33DA-1DC8-9B35-96B79CF73EBF}"/>
          </ac:spMkLst>
        </pc:spChg>
      </pc:sldChg>
      <pc:sldChg chg="del">
        <pc:chgData name="Jon Rosdahl" userId="2820f357-2dd4-4127-8713-e0bfde0fd756" providerId="ADAL" clId="{C35D7D38-38B0-443C-8A72-5E46175A7EC1}" dt="2024-01-15T14:20:18.352" v="220" actId="47"/>
        <pc:sldMkLst>
          <pc:docMk/>
          <pc:sldMk cId="2000469514" sldId="543"/>
        </pc:sldMkLst>
      </pc:sldChg>
      <pc:sldChg chg="del">
        <pc:chgData name="Jon Rosdahl" userId="2820f357-2dd4-4127-8713-e0bfde0fd756" providerId="ADAL" clId="{C35D7D38-38B0-443C-8A72-5E46175A7EC1}" dt="2024-01-15T14:20:23.402" v="221" actId="47"/>
        <pc:sldMkLst>
          <pc:docMk/>
          <pc:sldMk cId="2608777115" sldId="554"/>
        </pc:sldMkLst>
      </pc:sldChg>
      <pc:sldChg chg="del">
        <pc:chgData name="Jon Rosdahl" userId="2820f357-2dd4-4127-8713-e0bfde0fd756" providerId="ADAL" clId="{C35D7D38-38B0-443C-8A72-5E46175A7EC1}" dt="2024-01-15T14:23:12.970" v="233" actId="47"/>
        <pc:sldMkLst>
          <pc:docMk/>
          <pc:sldMk cId="1041195392" sldId="565"/>
        </pc:sldMkLst>
      </pc:sldChg>
      <pc:sldChg chg="del">
        <pc:chgData name="Jon Rosdahl" userId="2820f357-2dd4-4127-8713-e0bfde0fd756" providerId="ADAL" clId="{C35D7D38-38B0-443C-8A72-5E46175A7EC1}" dt="2024-01-15T14:01:58.503" v="107" actId="47"/>
        <pc:sldMkLst>
          <pc:docMk/>
          <pc:sldMk cId="0" sldId="566"/>
        </pc:sldMkLst>
      </pc:sldChg>
      <pc:sldChg chg="del">
        <pc:chgData name="Jon Rosdahl" userId="2820f357-2dd4-4127-8713-e0bfde0fd756" providerId="ADAL" clId="{C35D7D38-38B0-443C-8A72-5E46175A7EC1}" dt="2024-01-15T14:01:59.350" v="110" actId="47"/>
        <pc:sldMkLst>
          <pc:docMk/>
          <pc:sldMk cId="0" sldId="567"/>
        </pc:sldMkLst>
      </pc:sldChg>
      <pc:sldChg chg="del">
        <pc:chgData name="Jon Rosdahl" userId="2820f357-2dd4-4127-8713-e0bfde0fd756" providerId="ADAL" clId="{C35D7D38-38B0-443C-8A72-5E46175A7EC1}" dt="2024-01-15T14:02:00.562" v="114" actId="47"/>
        <pc:sldMkLst>
          <pc:docMk/>
          <pc:sldMk cId="0" sldId="568"/>
        </pc:sldMkLst>
      </pc:sldChg>
      <pc:sldChg chg="del">
        <pc:chgData name="Jon Rosdahl" userId="2820f357-2dd4-4127-8713-e0bfde0fd756" providerId="ADAL" clId="{C35D7D38-38B0-443C-8A72-5E46175A7EC1}" dt="2024-01-15T14:02:00.934" v="115" actId="47"/>
        <pc:sldMkLst>
          <pc:docMk/>
          <pc:sldMk cId="1581640479" sldId="581"/>
        </pc:sldMkLst>
      </pc:sldChg>
      <pc:sldChg chg="del">
        <pc:chgData name="Jon Rosdahl" userId="2820f357-2dd4-4127-8713-e0bfde0fd756" providerId="ADAL" clId="{C35D7D38-38B0-443C-8A72-5E46175A7EC1}" dt="2024-01-15T14:02:01.334" v="116" actId="47"/>
        <pc:sldMkLst>
          <pc:docMk/>
          <pc:sldMk cId="0" sldId="582"/>
        </pc:sldMkLst>
      </pc:sldChg>
      <pc:sldChg chg="modSp del mod">
        <pc:chgData name="Jon Rosdahl" userId="2820f357-2dd4-4127-8713-e0bfde0fd756" providerId="ADAL" clId="{C35D7D38-38B0-443C-8A72-5E46175A7EC1}" dt="2024-01-15T14:29:26.506" v="235" actId="47"/>
        <pc:sldMkLst>
          <pc:docMk/>
          <pc:sldMk cId="4015490985" sldId="583"/>
        </pc:sldMkLst>
        <pc:spChg chg="mod">
          <ac:chgData name="Jon Rosdahl" userId="2820f357-2dd4-4127-8713-e0bfde0fd756" providerId="ADAL" clId="{C35D7D38-38B0-443C-8A72-5E46175A7EC1}" dt="2024-01-15T14:16:09.346" v="158" actId="20577"/>
          <ac:spMkLst>
            <pc:docMk/>
            <pc:sldMk cId="4015490985" sldId="583"/>
            <ac:spMk id="2" creationId="{73C87054-53DF-CCDD-3972-99490DBCF861}"/>
          </ac:spMkLst>
        </pc:spChg>
      </pc:sldChg>
      <pc:sldMasterChg chg="modSp mod">
        <pc:chgData name="Jon Rosdahl" userId="2820f357-2dd4-4127-8713-e0bfde0fd756" providerId="ADAL" clId="{C35D7D38-38B0-443C-8A72-5E46175A7EC1}" dt="2024-01-15T14:23:05.383" v="232" actId="6549"/>
        <pc:sldMasterMkLst>
          <pc:docMk/>
          <pc:sldMasterMk cId="4009877954" sldId="2147483734"/>
        </pc:sldMasterMkLst>
        <pc:spChg chg="mod">
          <ac:chgData name="Jon Rosdahl" userId="2820f357-2dd4-4127-8713-e0bfde0fd756" providerId="ADAL" clId="{C35D7D38-38B0-443C-8A72-5E46175A7EC1}" dt="2024-01-15T14:23:05.383" v="232" actId="6549"/>
          <ac:spMkLst>
            <pc:docMk/>
            <pc:sldMasterMk cId="4009877954" sldId="2147483734"/>
            <ac:spMk id="10" creationId="{00000000-0000-0000-0000-000000000000}"/>
          </ac:spMkLst>
        </pc:spChg>
      </pc:sldMasterChg>
      <pc:sldMasterChg chg="del delSldLayout">
        <pc:chgData name="Jon Rosdahl" userId="2820f357-2dd4-4127-8713-e0bfde0fd756" providerId="ADAL" clId="{C35D7D38-38B0-443C-8A72-5E46175A7EC1}" dt="2024-01-15T14:02:02.292" v="118" actId="47"/>
        <pc:sldMasterMkLst>
          <pc:docMk/>
          <pc:sldMasterMk cId="939511155" sldId="2147483744"/>
        </pc:sldMasterMkLst>
        <pc:sldLayoutChg chg="del">
          <pc:chgData name="Jon Rosdahl" userId="2820f357-2dd4-4127-8713-e0bfde0fd756" providerId="ADAL" clId="{C35D7D38-38B0-443C-8A72-5E46175A7EC1}" dt="2024-01-15T14:01:58.503" v="107" actId="47"/>
          <pc:sldLayoutMkLst>
            <pc:docMk/>
            <pc:sldMasterMk cId="939511155" sldId="2147483744"/>
            <pc:sldLayoutMk cId="1797997102" sldId="2147483745"/>
          </pc:sldLayoutMkLst>
        </pc:sldLayoutChg>
        <pc:sldLayoutChg chg="del">
          <pc:chgData name="Jon Rosdahl" userId="2820f357-2dd4-4127-8713-e0bfde0fd756" providerId="ADAL" clId="{C35D7D38-38B0-443C-8A72-5E46175A7EC1}" dt="2024-01-15T14:02:01.334" v="116" actId="47"/>
          <pc:sldLayoutMkLst>
            <pc:docMk/>
            <pc:sldMasterMk cId="939511155" sldId="2147483744"/>
            <pc:sldLayoutMk cId="2203117935" sldId="2147483746"/>
          </pc:sldLayoutMkLst>
        </pc:sldLayoutChg>
        <pc:sldLayoutChg chg="del">
          <pc:chgData name="Jon Rosdahl" userId="2820f357-2dd4-4127-8713-e0bfde0fd756" providerId="ADAL" clId="{C35D7D38-38B0-443C-8A72-5E46175A7EC1}" dt="2024-01-15T14:02:02.292" v="118" actId="47"/>
          <pc:sldLayoutMkLst>
            <pc:docMk/>
            <pc:sldMasterMk cId="939511155" sldId="2147483744"/>
            <pc:sldLayoutMk cId="270211970" sldId="2147483747"/>
          </pc:sldLayoutMkLst>
        </pc:sldLayoutChg>
        <pc:sldLayoutChg chg="del">
          <pc:chgData name="Jon Rosdahl" userId="2820f357-2dd4-4127-8713-e0bfde0fd756" providerId="ADAL" clId="{C35D7D38-38B0-443C-8A72-5E46175A7EC1}" dt="2024-01-15T14:02:02.292" v="118" actId="47"/>
          <pc:sldLayoutMkLst>
            <pc:docMk/>
            <pc:sldMasterMk cId="939511155" sldId="2147483744"/>
            <pc:sldLayoutMk cId="4211541204" sldId="2147483748"/>
          </pc:sldLayoutMkLst>
        </pc:sldLayoutChg>
        <pc:sldLayoutChg chg="del">
          <pc:chgData name="Jon Rosdahl" userId="2820f357-2dd4-4127-8713-e0bfde0fd756" providerId="ADAL" clId="{C35D7D38-38B0-443C-8A72-5E46175A7EC1}" dt="2024-01-15T14:02:02.292" v="118" actId="47"/>
          <pc:sldLayoutMkLst>
            <pc:docMk/>
            <pc:sldMasterMk cId="939511155" sldId="2147483744"/>
            <pc:sldLayoutMk cId="1079008216" sldId="2147483749"/>
          </pc:sldLayoutMkLst>
        </pc:sldLayoutChg>
        <pc:sldLayoutChg chg="del">
          <pc:chgData name="Jon Rosdahl" userId="2820f357-2dd4-4127-8713-e0bfde0fd756" providerId="ADAL" clId="{C35D7D38-38B0-443C-8A72-5E46175A7EC1}" dt="2024-01-15T14:02:01.911" v="117" actId="47"/>
          <pc:sldLayoutMkLst>
            <pc:docMk/>
            <pc:sldMasterMk cId="939511155" sldId="2147483744"/>
            <pc:sldLayoutMk cId="997177903" sldId="2147483750"/>
          </pc:sldLayoutMkLst>
        </pc:sldLayoutChg>
        <pc:sldLayoutChg chg="del">
          <pc:chgData name="Jon Rosdahl" userId="2820f357-2dd4-4127-8713-e0bfde0fd756" providerId="ADAL" clId="{C35D7D38-38B0-443C-8A72-5E46175A7EC1}" dt="2024-01-15T14:02:02.292" v="118" actId="47"/>
          <pc:sldLayoutMkLst>
            <pc:docMk/>
            <pc:sldMasterMk cId="939511155" sldId="2147483744"/>
            <pc:sldLayoutMk cId="2182819375" sldId="2147483751"/>
          </pc:sldLayoutMkLst>
        </pc:sldLayoutChg>
        <pc:sldLayoutChg chg="del">
          <pc:chgData name="Jon Rosdahl" userId="2820f357-2dd4-4127-8713-e0bfde0fd756" providerId="ADAL" clId="{C35D7D38-38B0-443C-8A72-5E46175A7EC1}" dt="2024-01-15T14:02:02.292" v="118" actId="47"/>
          <pc:sldLayoutMkLst>
            <pc:docMk/>
            <pc:sldMasterMk cId="939511155" sldId="2147483744"/>
            <pc:sldLayoutMk cId="4112921757" sldId="2147483752"/>
          </pc:sldLayoutMkLst>
        </pc:sldLayoutChg>
        <pc:sldLayoutChg chg="del">
          <pc:chgData name="Jon Rosdahl" userId="2820f357-2dd4-4127-8713-e0bfde0fd756" providerId="ADAL" clId="{C35D7D38-38B0-443C-8A72-5E46175A7EC1}" dt="2024-01-15T14:02:02.292" v="118" actId="47"/>
          <pc:sldLayoutMkLst>
            <pc:docMk/>
            <pc:sldMasterMk cId="939511155" sldId="2147483744"/>
            <pc:sldLayoutMk cId="3043223837" sldId="2147483753"/>
          </pc:sldLayoutMkLst>
        </pc:sldLayoutChg>
        <pc:sldLayoutChg chg="del">
          <pc:chgData name="Jon Rosdahl" userId="2820f357-2dd4-4127-8713-e0bfde0fd756" providerId="ADAL" clId="{C35D7D38-38B0-443C-8A72-5E46175A7EC1}" dt="2024-01-15T14:02:02.292" v="118" actId="47"/>
          <pc:sldLayoutMkLst>
            <pc:docMk/>
            <pc:sldMasterMk cId="939511155" sldId="2147483744"/>
            <pc:sldLayoutMk cId="2054569946" sldId="2147483754"/>
          </pc:sldLayoutMkLst>
        </pc:sldLayoutChg>
        <pc:sldLayoutChg chg="del">
          <pc:chgData name="Jon Rosdahl" userId="2820f357-2dd4-4127-8713-e0bfde0fd756" providerId="ADAL" clId="{C35D7D38-38B0-443C-8A72-5E46175A7EC1}" dt="2024-01-15T14:02:02.292" v="118" actId="47"/>
          <pc:sldLayoutMkLst>
            <pc:docMk/>
            <pc:sldMasterMk cId="939511155" sldId="2147483744"/>
            <pc:sldLayoutMk cId="2469350529" sldId="214748375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802.11-23/1689r1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November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802.11-23/1689r1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November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802.11-23/1689r1</a:t>
            </a:r>
          </a:p>
        </p:txBody>
      </p:sp>
      <p:sp>
        <p:nvSpPr>
          <p:cNvPr id="5" name="Rectangle 3"/>
          <p:cNvSpPr>
            <a:spLocks noGrp="1" noChangeArrowheads="1"/>
          </p:cNvSpPr>
          <p:nvPr>
            <p:ph type="dt"/>
          </p:nvPr>
        </p:nvSpPr>
        <p:spPr>
          <a:ln/>
        </p:spPr>
        <p:txBody>
          <a:bodyPr/>
          <a:lstStyle/>
          <a:p>
            <a:r>
              <a:rPr lang="en-US"/>
              <a:t>November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dirty="0"/>
              <a:t>.</a:t>
            </a:r>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634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0148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802.11-23/1689r1</a:t>
            </a:r>
            <a:endParaRPr lang="en-US" dirty="0"/>
          </a:p>
        </p:txBody>
      </p:sp>
      <p:sp>
        <p:nvSpPr>
          <p:cNvPr id="5" name="Date Placeholder 4"/>
          <p:cNvSpPr>
            <a:spLocks noGrp="1"/>
          </p:cNvSpPr>
          <p:nvPr>
            <p:ph type="dt" idx="11"/>
          </p:nvPr>
        </p:nvSpPr>
        <p:spPr/>
        <p:txBody>
          <a:bodyPr/>
          <a:lstStyle/>
          <a:p>
            <a:r>
              <a:rPr lang="en-US"/>
              <a:t>November 2023</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17</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802.11-23/1689r1</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20</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 EC 23/0001r08</a:t>
            </a:r>
            <a:endParaRPr lang="en-US" dirty="0"/>
          </a:p>
        </p:txBody>
      </p:sp>
      <p:sp>
        <p:nvSpPr>
          <p:cNvPr id="5" name="Rectangle 3"/>
          <p:cNvSpPr>
            <a:spLocks noGrp="1" noChangeArrowheads="1"/>
          </p:cNvSpPr>
          <p:nvPr>
            <p:ph type="dt"/>
          </p:nvPr>
        </p:nvSpPr>
        <p:spPr>
          <a:ln/>
        </p:spPr>
        <p:txBody>
          <a:bodyPr/>
          <a:lstStyle/>
          <a:p>
            <a:r>
              <a:rPr lang="en-US"/>
              <a:t>December 2023</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21</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Sept 1, 2023</a:t>
            </a:r>
          </a:p>
          <a:p>
            <a:pPr lvl="0"/>
            <a:r>
              <a:rPr lang="en-US" sz="800" dirty="0"/>
              <a:t>	In General, Each year one Session must be Non-NA/US – Odd years Asia – Even Years Europe</a:t>
            </a:r>
          </a:p>
          <a:p>
            <a:pPr lvl="1"/>
            <a:r>
              <a:rPr lang="en-US" sz="800" dirty="0"/>
              <a:t>2023 September 10-15 – Grand Hyatt, Atlanta Buckhead – Contract executed (802WFIN-21/1r0)</a:t>
            </a:r>
          </a:p>
          <a:p>
            <a:pPr lvl="1"/>
            <a:r>
              <a:rPr lang="en-US" sz="800" dirty="0"/>
              <a:t>2024 January 14-19 – Hilton Panama, Panama – Contract executed (802WFIN-21/31r0)</a:t>
            </a:r>
          </a:p>
          <a:p>
            <a:pPr lvl="1"/>
            <a:r>
              <a:rPr lang="en-US" sz="800" dirty="0"/>
              <a:t>2024 May 12-17 - Warsaw Marriott, Warsaw, Poland– Contract executed (802WFin-23/59r0)</a:t>
            </a:r>
          </a:p>
          <a:p>
            <a:pPr lvl="1"/>
            <a:r>
              <a:rPr lang="en-US" sz="800" dirty="0"/>
              <a:t>2024 Sept 8-13 - Hilton Waikoloa Village – Contract executed (802WFIN-20/12r0)</a:t>
            </a:r>
          </a:p>
          <a:p>
            <a:pPr lvl="1"/>
            <a:r>
              <a:rPr lang="en-US" sz="800" dirty="0"/>
              <a:t>2025 Jan 12-17 – Kobe, Japan – in negotiations</a:t>
            </a:r>
          </a:p>
          <a:p>
            <a:pPr lvl="1"/>
            <a:r>
              <a:rPr lang="en-US" sz="800" dirty="0"/>
              <a:t>2025 May 11-16 – </a:t>
            </a:r>
            <a:r>
              <a:rPr lang="en-GB" sz="800" dirty="0"/>
              <a:t>Hilton Prague, Prague, Czech Republic Contract TBC</a:t>
            </a:r>
          </a:p>
          <a:p>
            <a:pPr lvl="1"/>
            <a:r>
              <a:rPr lang="en-US" sz="800" dirty="0"/>
              <a:t>2025 Sept 9-14 - Hilton Waikoloa Village, Waikoloa, HI – Contract executed (802WFIN-22-0007r0)</a:t>
            </a:r>
          </a:p>
          <a:p>
            <a:pPr lvl="1"/>
            <a:r>
              <a:rPr lang="en-US" sz="800" dirty="0"/>
              <a:t>2026 Jan 11-16 – RFP – Open (NA/Asia)</a:t>
            </a:r>
          </a:p>
          <a:p>
            <a:pPr lvl="1"/>
            <a:r>
              <a:rPr lang="en-US" sz="800" dirty="0"/>
              <a:t>2026 May 10-15– RFP – Open (Asia/NA)</a:t>
            </a:r>
          </a:p>
          <a:p>
            <a:pPr lvl="1"/>
            <a:r>
              <a:rPr lang="en-US" sz="800" dirty="0"/>
              <a:t>2026 Sept 13-18 Hilton Waikoloa Village, Waikoloa, HI – Contract executed (802WFIN-22-0008r0)</a:t>
            </a:r>
          </a:p>
          <a:p>
            <a:pPr lvl="1"/>
            <a:r>
              <a:rPr lang="en-US" sz="800" dirty="0"/>
              <a:t>2027 Jan 10-15 – RFP – Open (NA/Asia)</a:t>
            </a:r>
          </a:p>
          <a:p>
            <a:pPr lvl="1"/>
            <a:r>
              <a:rPr lang="en-US" sz="800" dirty="0"/>
              <a:t>2027 May 9-14 – RFP – Open (Asia/NA)</a:t>
            </a:r>
          </a:p>
          <a:p>
            <a:pPr>
              <a:buFont typeface="Times New Roman" pitchFamily="16" charset="0"/>
              <a:buNone/>
            </a:pPr>
            <a:r>
              <a:rPr lang="en-US" sz="800" dirty="0"/>
              <a:t>	2027 Sept 12-17 – Grand Hyatt Atlanta, Buckhead, GA, USA – Contract TBC</a:t>
            </a:r>
          </a:p>
          <a:p>
            <a:pPr lvl="1"/>
            <a:endParaRPr lang="en-US" sz="1100" dirty="0"/>
          </a:p>
        </p:txBody>
      </p:sp>
    </p:spTree>
    <p:extLst>
      <p:ext uri="{BB962C8B-B14F-4D97-AF65-F5344CB8AC3E}">
        <p14:creationId xmlns:p14="http://schemas.microsoft.com/office/powerpoint/2010/main" val="375850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pt-BR"/>
              <a:t>doc.: IEEE 802 EC 23/0001r08</a:t>
            </a:r>
            <a:endParaRPr lang="en-US" dirty="0"/>
          </a:p>
        </p:txBody>
      </p:sp>
      <p:sp>
        <p:nvSpPr>
          <p:cNvPr id="5" name="Date Placeholder 4"/>
          <p:cNvSpPr>
            <a:spLocks noGrp="1"/>
          </p:cNvSpPr>
          <p:nvPr>
            <p:ph type="dt"/>
          </p:nvPr>
        </p:nvSpPr>
        <p:spPr/>
        <p:txBody>
          <a:bodyPr/>
          <a:lstStyle/>
          <a:p>
            <a:r>
              <a:rPr lang="en-US"/>
              <a:t>December 2023</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802.11-23/1689r1</a:t>
            </a:r>
          </a:p>
        </p:txBody>
      </p:sp>
      <p:sp>
        <p:nvSpPr>
          <p:cNvPr id="5" name="Rectangle 3"/>
          <p:cNvSpPr>
            <a:spLocks noGrp="1" noChangeArrowheads="1"/>
          </p:cNvSpPr>
          <p:nvPr>
            <p:ph type="dt"/>
          </p:nvPr>
        </p:nvSpPr>
        <p:spPr>
          <a:ln/>
        </p:spPr>
        <p:txBody>
          <a:bodyPr/>
          <a:lstStyle/>
          <a:p>
            <a:r>
              <a:rPr lang="en-US"/>
              <a:t>November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802.11-23/1689r1</a:t>
            </a:r>
          </a:p>
        </p:txBody>
      </p:sp>
      <p:sp>
        <p:nvSpPr>
          <p:cNvPr id="5" name="Rectangle 3"/>
          <p:cNvSpPr>
            <a:spLocks noGrp="1" noChangeArrowheads="1"/>
          </p:cNvSpPr>
          <p:nvPr>
            <p:ph type="dt"/>
          </p:nvPr>
        </p:nvSpPr>
        <p:spPr>
          <a:ln/>
        </p:spPr>
        <p:txBody>
          <a:bodyPr/>
          <a:lstStyle/>
          <a:p>
            <a:r>
              <a:rPr lang="en-US"/>
              <a:t>November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1995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5353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4341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618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493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7799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November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6C65-1C52-050D-80CE-387B86CA87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B583FAB-B1DA-5D57-0441-8CCEE6E2607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508626-53E5-0C79-C454-2FF85DD6498E}"/>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5" name="Footer Placeholder 4">
            <a:extLst>
              <a:ext uri="{FF2B5EF4-FFF2-40B4-BE49-F238E27FC236}">
                <a16:creationId xmlns:a16="http://schemas.microsoft.com/office/drawing/2014/main" id="{7376C43E-0113-D2F3-7B01-F3CE040868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1C968E-E56E-1AAA-510E-1CB36AF3914B}"/>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884152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BB60-66A7-F5EE-1D09-E42CF903C5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B7D4C18-376B-6E23-FD76-8EE82C2DF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2967E1-CE0A-B439-5AE1-DD26A26876AE}"/>
              </a:ext>
            </a:extLst>
          </p:cNvPr>
          <p:cNvSpPr>
            <a:spLocks noGrp="1"/>
          </p:cNvSpPr>
          <p:nvPr>
            <p:ph type="dt" sz="half" idx="10"/>
          </p:nvPr>
        </p:nvSpPr>
        <p:spPr/>
        <p:txBody>
          <a:bodyPr/>
          <a:lstStyle/>
          <a:p>
            <a:fld id="{AF269CBA-4E60-4EC3-AF7D-7291A9AF912B}" type="datetimeFigureOut">
              <a:rPr lang="en-AU" smtClean="0"/>
              <a:t>15/01/2024</a:t>
            </a:fld>
            <a:endParaRPr lang="en-AU"/>
          </a:p>
        </p:txBody>
      </p:sp>
      <p:sp>
        <p:nvSpPr>
          <p:cNvPr id="5" name="Footer Placeholder 4">
            <a:extLst>
              <a:ext uri="{FF2B5EF4-FFF2-40B4-BE49-F238E27FC236}">
                <a16:creationId xmlns:a16="http://schemas.microsoft.com/office/drawing/2014/main" id="{8EDFA6A3-CA95-141C-664A-BD3411A024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39A014-F330-12E6-538D-05DBA147ED5F}"/>
              </a:ext>
            </a:extLst>
          </p:cNvPr>
          <p:cNvSpPr>
            <a:spLocks noGrp="1"/>
          </p:cNvSpPr>
          <p:nvPr>
            <p:ph type="sldNum" sz="quarter" idx="12"/>
          </p:nvPr>
        </p:nvSpPr>
        <p:spPr/>
        <p:txBody>
          <a:bodyPr/>
          <a:lstStyle/>
          <a:p>
            <a:fld id="{E4889078-04F2-433F-9879-80FB14750817}" type="slidenum">
              <a:rPr lang="en-AU" smtClean="0"/>
              <a:t>‹#›</a:t>
            </a:fld>
            <a:endParaRPr lang="en-AU"/>
          </a:p>
        </p:txBody>
      </p:sp>
    </p:spTree>
    <p:extLst>
      <p:ext uri="{BB962C8B-B14F-4D97-AF65-F5344CB8AC3E}">
        <p14:creationId xmlns:p14="http://schemas.microsoft.com/office/powerpoint/2010/main" val="27094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03EA-026E-EFFD-6316-A40783CF0E9D}"/>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A297CFE-52BD-DC28-330A-A98D40AB380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E9037-B2DF-7607-6B53-511163F4EB3C}"/>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5" name="Footer Placeholder 4">
            <a:extLst>
              <a:ext uri="{FF2B5EF4-FFF2-40B4-BE49-F238E27FC236}">
                <a16:creationId xmlns:a16="http://schemas.microsoft.com/office/drawing/2014/main" id="{D22530E5-2AFA-E5D4-AEA6-A8221C9335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8CAC00-4F91-BAB1-8839-82C210054F02}"/>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7798444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30DF-5429-2CD9-224D-DF098DA832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B297C8-B835-F4FF-A061-F1EA579CB557}"/>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0C3AE92-84D0-EA39-DAC5-359E6210840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B7A185B-F73C-B8C0-96BB-EF94B4B4AD52}"/>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6" name="Footer Placeholder 5">
            <a:extLst>
              <a:ext uri="{FF2B5EF4-FFF2-40B4-BE49-F238E27FC236}">
                <a16:creationId xmlns:a16="http://schemas.microsoft.com/office/drawing/2014/main" id="{D7221EFA-601C-E659-3DFB-C123573C99D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9FDE7B-4F43-0A7B-04C8-724BBCFC9CA2}"/>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4115648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4B97-A6E8-E979-CD62-6DC85B133E9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57B211-3B3F-861F-C8F9-811CFD4E7B9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BCA97-FBDE-41D3-61A5-61FD29C5B98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4EDB69-0C86-E8B8-41D1-196B5D115C6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00234-86E5-444C-43AF-398737D0365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AD5EF98-DDF3-637D-3EAA-D31F56BBA091}"/>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8" name="Footer Placeholder 7">
            <a:extLst>
              <a:ext uri="{FF2B5EF4-FFF2-40B4-BE49-F238E27FC236}">
                <a16:creationId xmlns:a16="http://schemas.microsoft.com/office/drawing/2014/main" id="{39AE032B-4FFA-7926-2111-0CCB708E80D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80DA514-0810-9FDD-11EF-B9855009BEBF}"/>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1150629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E9DE-1877-75D8-80D9-770D2783E71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763211B-2403-886B-B617-1246B1F1FDAF}"/>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4" name="Footer Placeholder 3">
            <a:extLst>
              <a:ext uri="{FF2B5EF4-FFF2-40B4-BE49-F238E27FC236}">
                <a16:creationId xmlns:a16="http://schemas.microsoft.com/office/drawing/2014/main" id="{B4A5B1FD-8A35-C782-C5C1-278735A61B5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4D87679-2BF2-943D-A0ED-150814C3B857}"/>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0477692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95B3AF-519C-BED9-3B20-46051CBC2E27}"/>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3" name="Footer Placeholder 2">
            <a:extLst>
              <a:ext uri="{FF2B5EF4-FFF2-40B4-BE49-F238E27FC236}">
                <a16:creationId xmlns:a16="http://schemas.microsoft.com/office/drawing/2014/main" id="{F28E8BF7-93AE-44FC-598D-BF10B4627C3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9724BF6-EEC5-0C07-DC68-47AF34CFB255}"/>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403841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00FF-1E96-ECC2-6DB1-4F912803C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1E37D0B-C0AF-04F9-7BC6-97365E188A2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B7C921C-C693-576F-E08F-47A83A33F6B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18711-2C55-B752-3D73-2BA01C65944E}"/>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6" name="Footer Placeholder 5">
            <a:extLst>
              <a:ext uri="{FF2B5EF4-FFF2-40B4-BE49-F238E27FC236}">
                <a16:creationId xmlns:a16="http://schemas.microsoft.com/office/drawing/2014/main" id="{2444C0C6-FAA4-8F85-21D6-B9DC8466D49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23AAC6B-FC72-386F-241B-15CD0D1DCE9E}"/>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6261752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80E0-A3E9-7D19-4853-B46F0DBD8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6E026C4-A7C8-6F7E-B88F-08BC9EB2C67C}"/>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AU"/>
          </a:p>
        </p:txBody>
      </p:sp>
      <p:sp>
        <p:nvSpPr>
          <p:cNvPr id="4" name="Text Placeholder 3">
            <a:extLst>
              <a:ext uri="{FF2B5EF4-FFF2-40B4-BE49-F238E27FC236}">
                <a16:creationId xmlns:a16="http://schemas.microsoft.com/office/drawing/2014/main" id="{E2A65766-8F08-072A-B807-0E323FE67B1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1D098-D12E-1DC8-B516-7342114DB1C4}"/>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6" name="Footer Placeholder 5">
            <a:extLst>
              <a:ext uri="{FF2B5EF4-FFF2-40B4-BE49-F238E27FC236}">
                <a16:creationId xmlns:a16="http://schemas.microsoft.com/office/drawing/2014/main" id="{4E758512-EEB3-5673-3927-B4E3C385EB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8C276BA-584E-D4CB-C332-C2D2A7132EF1}"/>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438324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8446-147A-0CA1-C1DB-2F86CD6D7CE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BB2E3EC-7EA0-68F8-030D-2FF93342B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8C9F26-6B87-A5B5-B037-F8319F5E4BF5}"/>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5" name="Footer Placeholder 4">
            <a:extLst>
              <a:ext uri="{FF2B5EF4-FFF2-40B4-BE49-F238E27FC236}">
                <a16:creationId xmlns:a16="http://schemas.microsoft.com/office/drawing/2014/main" id="{84065E78-6343-CA80-1FCB-57D33B76E90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277BB6-EB94-DB96-1296-4C272C8AEABE}"/>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6635583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November 2023</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1EE022-694D-2B5D-15F5-6143227D0A7B}"/>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1CE5E7-68BF-59E0-2F0D-B220C8B391E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62F374-DC34-9DA0-87BF-776852391003}"/>
              </a:ext>
            </a:extLst>
          </p:cNvPr>
          <p:cNvSpPr>
            <a:spLocks noGrp="1"/>
          </p:cNvSpPr>
          <p:nvPr>
            <p:ph type="dt" sz="half" idx="10"/>
          </p:nvPr>
        </p:nvSpPr>
        <p:spPr/>
        <p:txBody>
          <a:bodyPr/>
          <a:lstStyle/>
          <a:p>
            <a:fld id="{3D2A73F6-19DB-459D-9333-7D2E74615D5F}" type="datetimeFigureOut">
              <a:rPr lang="en-AU" smtClean="0"/>
              <a:t>15/01/2024</a:t>
            </a:fld>
            <a:endParaRPr lang="en-AU"/>
          </a:p>
        </p:txBody>
      </p:sp>
      <p:sp>
        <p:nvSpPr>
          <p:cNvPr id="5" name="Footer Placeholder 4">
            <a:extLst>
              <a:ext uri="{FF2B5EF4-FFF2-40B4-BE49-F238E27FC236}">
                <a16:creationId xmlns:a16="http://schemas.microsoft.com/office/drawing/2014/main" id="{4BCA9FB6-4688-84F9-85CE-478CBAAAB9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569FE6-6661-CE5E-D6C3-5A9B5050B468}"/>
              </a:ext>
            </a:extLst>
          </p:cNvPr>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0554403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255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November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November 2023</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November 2023</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November 2023</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November 2023</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November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November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November 2023</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502400"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11-23-21649r0</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E26CF3-480A-841C-F0CA-8DF50F80E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94199A-05B4-DA0E-E144-80CAEFF1711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EA89B5-ED74-45D5-313F-08109B005C0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73F6-19DB-459D-9333-7D2E74615D5F}" type="datetimeFigureOut">
              <a:rPr lang="en-AU" smtClean="0"/>
              <a:t>15/01/2024</a:t>
            </a:fld>
            <a:endParaRPr lang="en-AU"/>
          </a:p>
        </p:txBody>
      </p:sp>
      <p:sp>
        <p:nvSpPr>
          <p:cNvPr id="5" name="Footer Placeholder 4">
            <a:extLst>
              <a:ext uri="{FF2B5EF4-FFF2-40B4-BE49-F238E27FC236}">
                <a16:creationId xmlns:a16="http://schemas.microsoft.com/office/drawing/2014/main" id="{25AA7FE7-C221-9CA2-438E-A0B8A32184F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76B3EB8-6DEE-996C-0D57-9F6FB1AAD72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74747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hyperlink" Target="https://ieee802.org/802tele_calendar.html"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hyperlink" Target="http://ieee802.linespeed.com/"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ec/dcn/23/ec-23-0001-05-WCSG-ieee-802wcsc-meeting-venue-manager-report-202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hyperlink" Target="https://ieee802.org/802tele_calendar.html"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1st Vice Chair Report – 2024 Jan – Interim - Panama</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2024-01-15</a:t>
            </a:r>
          </a:p>
        </p:txBody>
      </p:sp>
      <p:sp>
        <p:nvSpPr>
          <p:cNvPr id="6" name="Date Placeholder 3"/>
          <p:cNvSpPr>
            <a:spLocks noGrp="1"/>
          </p:cNvSpPr>
          <p:nvPr>
            <p:ph type="dt" idx="10"/>
          </p:nvPr>
        </p:nvSpPr>
        <p:spPr/>
        <p:txBody>
          <a:bodyPr/>
          <a:lstStyle/>
          <a:p>
            <a:r>
              <a:rPr lang="en-US"/>
              <a:t>November 2023</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a:t>Jon Rosdahl (Qualcomm)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492820" y="1927989"/>
            <a:ext cx="11505083" cy="3558090"/>
          </a:xfrm>
          <a:prstGeom prst="rect">
            <a:avLst/>
          </a:prstGeom>
          <a:noFill/>
        </p:spPr>
        <p:txBody>
          <a:bodyPr wrap="square" rtlCol="0">
            <a:spAutoFit/>
          </a:bodyPr>
          <a:lstStyle/>
          <a:p>
            <a:pPr defTabSz="1219170" fontAlgn="auto">
              <a:lnSpc>
                <a:spcPct val="115000"/>
              </a:lnSpc>
              <a:spcBef>
                <a:spcPts val="0"/>
              </a:spcBef>
              <a:spcAft>
                <a:spcPts val="0"/>
              </a:spcAft>
              <a:buSzPts val="1800"/>
            </a:pPr>
            <a:r>
              <a:rPr lang="en-US" sz="3733" b="1" dirty="0">
                <a:solidFill>
                  <a:prstClr val="black"/>
                </a:solidFill>
                <a:latin typeface="Calibri" panose="020F0502020204030204"/>
                <a:ea typeface="+mn-ea"/>
                <a:cs typeface="+mn-cs"/>
              </a:rPr>
              <a:t>COMBINED SCHEDULE</a:t>
            </a:r>
          </a:p>
          <a:p>
            <a:pPr defTabSz="1219170" fontAlgn="auto">
              <a:lnSpc>
                <a:spcPct val="115000"/>
              </a:lnSpc>
              <a:spcBef>
                <a:spcPts val="0"/>
              </a:spcBef>
              <a:spcAft>
                <a:spcPts val="0"/>
              </a:spcAft>
              <a:buSzPts val="1800"/>
            </a:pPr>
            <a:endParaRPr lang="en-US" b="1"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IN PERSON Room Assignments:</a:t>
            </a:r>
            <a:r>
              <a:rPr lang="en-US" sz="2667" dirty="0">
                <a:solidFill>
                  <a:prstClr val="black"/>
                </a:solidFill>
                <a:latin typeface="Calibri" panose="020F0502020204030204"/>
                <a:ea typeface="+mn-ea"/>
                <a:cs typeface="+mn-cs"/>
              </a:rPr>
              <a:t> Schedule QR codes posted outside each meeting room and on the back of your name badge. </a:t>
            </a: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REMOTE Participation:</a:t>
            </a:r>
            <a:r>
              <a:rPr lang="en-US" sz="2667" dirty="0">
                <a:solidFill>
                  <a:prstClr val="black"/>
                </a:solidFill>
                <a:latin typeface="Calibri" panose="020F0502020204030204"/>
                <a:ea typeface="+mn-ea"/>
                <a:cs typeface="+mn-cs"/>
              </a:rPr>
              <a:t> </a:t>
            </a:r>
            <a:r>
              <a:rPr lang="en-US" sz="2667" u="sng" dirty="0">
                <a:solidFill>
                  <a:srgbClr val="0563C1"/>
                </a:solidFill>
                <a:latin typeface="Calibri" panose="020F0502020204030204"/>
                <a:ea typeface="+mn-ea"/>
                <a:cs typeface="+mn-cs"/>
                <a:hlinkClick r:id="rId5"/>
              </a:rPr>
              <a:t>https://ieee802.org/802tele_calendar.html</a:t>
            </a:r>
            <a:endParaRPr lang="en-US" sz="2667" u="sng" dirty="0">
              <a:solidFill>
                <a:srgbClr val="0563C1"/>
              </a:solidFill>
              <a:latin typeface="Calibri" panose="020F0502020204030204"/>
              <a:ea typeface="+mn-ea"/>
              <a:cs typeface="+mn-cs"/>
            </a:endParaRPr>
          </a:p>
          <a:p>
            <a:pPr defTabSz="1219170" fontAlgn="auto">
              <a:spcBef>
                <a:spcPts val="0"/>
              </a:spcBef>
              <a:spcAft>
                <a:spcPts val="0"/>
              </a:spcAft>
              <a:buSzPts val="1800"/>
            </a:pPr>
            <a:endParaRPr lang="en-US" dirty="0">
              <a:solidFill>
                <a:prstClr val="black"/>
              </a:solidFill>
              <a:latin typeface="Calibri" panose="020F0502020204030204"/>
              <a:ea typeface="+mn-ea"/>
              <a:cs typeface="+mn-cs"/>
            </a:endParaRPr>
          </a:p>
          <a:p>
            <a:pPr defTabSz="1219170" fontAlgn="auto">
              <a:spcBef>
                <a:spcPts val="0"/>
              </a:spcBef>
              <a:spcAft>
                <a:spcPts val="0"/>
              </a:spcAft>
              <a:buSzPts val="1800"/>
            </a:pPr>
            <a:r>
              <a:rPr lang="en-US" sz="2667" b="1" dirty="0">
                <a:solidFill>
                  <a:prstClr val="black"/>
                </a:solidFill>
                <a:latin typeface="Calibri" panose="020F0502020204030204"/>
                <a:ea typeface="+mn-ea"/>
                <a:cs typeface="+mn-cs"/>
              </a:rPr>
              <a:t>ATTENDANCE TOOL (IMAT) :  </a:t>
            </a:r>
            <a:r>
              <a:rPr lang="en-US" sz="2667" u="sng" dirty="0">
                <a:solidFill>
                  <a:srgbClr val="0563C1"/>
                </a:solidFill>
                <a:latin typeface="Calibri" panose="020F0502020204030204"/>
                <a:ea typeface="+mn-ea"/>
                <a:cs typeface="+mn-cs"/>
              </a:rPr>
              <a:t>https://imat.ieee.org/ </a:t>
            </a:r>
          </a:p>
        </p:txBody>
      </p:sp>
    </p:spTree>
    <p:extLst>
      <p:ext uri="{BB962C8B-B14F-4D97-AF65-F5344CB8AC3E}">
        <p14:creationId xmlns:p14="http://schemas.microsoft.com/office/powerpoint/2010/main" val="133092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345056" y="2256439"/>
            <a:ext cx="6600541" cy="3826753"/>
          </a:xfrm>
          <a:prstGeom prst="rect">
            <a:avLst/>
          </a:prstGeom>
          <a:noFill/>
        </p:spPr>
        <p:txBody>
          <a:bodyPr wrap="square" rtlCol="0">
            <a:spAutoFit/>
          </a:bodyPr>
          <a:lstStyle/>
          <a:p>
            <a:pPr defTabSz="1219170" fontAlgn="auto">
              <a:spcBef>
                <a:spcPts val="0"/>
              </a:spcBef>
              <a:spcAft>
                <a:spcPts val="0"/>
              </a:spcAft>
            </a:pPr>
            <a:endParaRPr lang="en-AU" sz="2667"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Local Document Server for IEEE 802W Documents:</a:t>
            </a:r>
          </a:p>
          <a:p>
            <a:pPr defTabSz="1219170" fontAlgn="auto">
              <a:spcBef>
                <a:spcPts val="0"/>
              </a:spcBef>
              <a:spcAft>
                <a:spcPts val="0"/>
              </a:spcAft>
            </a:pPr>
            <a:r>
              <a:rPr lang="en-AU" dirty="0">
                <a:solidFill>
                  <a:prstClr val="black"/>
                </a:solidFill>
                <a:latin typeface="Calibri" panose="020F0502020204030204"/>
                <a:ea typeface="+mn-ea"/>
                <a:cs typeface="+mn-cs"/>
                <a:hlinkClick r:id="rId5"/>
              </a:rPr>
              <a:t>http://ieee802.linespeed.com/</a:t>
            </a:r>
            <a:r>
              <a:rPr lang="en-AU" dirty="0">
                <a:solidFill>
                  <a:prstClr val="black"/>
                </a:solidFill>
                <a:latin typeface="Calibri" panose="020F0502020204030204"/>
                <a:ea typeface="+mn-ea"/>
                <a:cs typeface="+mn-cs"/>
              </a:rPr>
              <a:t> </a:t>
            </a:r>
          </a:p>
          <a:p>
            <a:pPr defTabSz="1219170" fontAlgn="auto">
              <a:spcBef>
                <a:spcPts val="0"/>
              </a:spcBef>
              <a:spcAft>
                <a:spcPts val="0"/>
              </a:spcAft>
            </a:pPr>
            <a:endParaRPr lang="en-AU"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The network provider for the IEEE 802 Wireless Interim is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Events.  </a:t>
            </a:r>
            <a:r>
              <a:rPr lang="en-AU" dirty="0" err="1">
                <a:solidFill>
                  <a:prstClr val="black"/>
                </a:solidFill>
                <a:latin typeface="Calibri" panose="020F0502020204030204"/>
                <a:ea typeface="+mn-ea"/>
                <a:cs typeface="+mn-cs"/>
              </a:rPr>
              <a:t>Linespeed</a:t>
            </a:r>
            <a:r>
              <a:rPr lang="en-AU" dirty="0">
                <a:solidFill>
                  <a:prstClr val="black"/>
                </a:solidFill>
                <a:latin typeface="Calibri" panose="020F0502020204030204"/>
                <a:ea typeface="+mn-ea"/>
                <a:cs typeface="+mn-cs"/>
              </a:rPr>
              <a:t> are located in the </a:t>
            </a:r>
            <a:r>
              <a:rPr lang="en-AU" b="1" dirty="0">
                <a:solidFill>
                  <a:prstClr val="black"/>
                </a:solidFill>
                <a:latin typeface="Calibri" panose="020F0502020204030204"/>
                <a:ea typeface="+mn-ea"/>
                <a:cs typeface="+mn-cs"/>
              </a:rPr>
              <a:t>Mystic Room </a:t>
            </a:r>
            <a:r>
              <a:rPr lang="en-AU" dirty="0">
                <a:solidFill>
                  <a:prstClr val="black"/>
                </a:solidFill>
                <a:latin typeface="Calibri" panose="020F0502020204030204"/>
                <a:ea typeface="+mn-ea"/>
                <a:cs typeface="+mn-cs"/>
              </a:rPr>
              <a:t>during the meeting</a:t>
            </a:r>
            <a:r>
              <a:rPr lang="en-AU" b="1" dirty="0">
                <a:solidFill>
                  <a:prstClr val="black"/>
                </a:solidFill>
                <a:latin typeface="Calibri" panose="020F0502020204030204"/>
                <a:ea typeface="+mn-ea"/>
                <a:cs typeface="+mn-cs"/>
              </a:rPr>
              <a:t>.</a:t>
            </a:r>
          </a:p>
          <a:p>
            <a:pPr defTabSz="1219170" fontAlgn="auto">
              <a:spcBef>
                <a:spcPts val="0"/>
              </a:spcBef>
              <a:spcAft>
                <a:spcPts val="0"/>
              </a:spcAft>
            </a:pPr>
            <a:endParaRPr lang="en-AU" b="1" dirty="0">
              <a:solidFill>
                <a:prstClr val="black"/>
              </a:solidFill>
              <a:latin typeface="Calibri" panose="020F0502020204030204"/>
              <a:ea typeface="+mn-ea"/>
              <a:cs typeface="+mn-cs"/>
            </a:endParaRPr>
          </a:p>
          <a:p>
            <a:pPr defTabSz="1219170" fontAlgn="auto">
              <a:spcBef>
                <a:spcPts val="0"/>
              </a:spcBef>
              <a:spcAft>
                <a:spcPts val="0"/>
              </a:spcAft>
            </a:pPr>
            <a:r>
              <a:rPr lang="en-AU" dirty="0">
                <a:solidFill>
                  <a:prstClr val="black"/>
                </a:solidFill>
                <a:latin typeface="Calibri" panose="020F0502020204030204"/>
                <a:ea typeface="+mn-ea"/>
                <a:cs typeface="+mn-cs"/>
              </a:rPr>
              <a:t>Details on how to log into the network are printed on the back of your badge.</a:t>
            </a:r>
          </a:p>
        </p:txBody>
      </p:sp>
      <p:cxnSp>
        <p:nvCxnSpPr>
          <p:cNvPr id="5" name="Straight Arrow Connector 4">
            <a:extLst>
              <a:ext uri="{FF2B5EF4-FFF2-40B4-BE49-F238E27FC236}">
                <a16:creationId xmlns:a16="http://schemas.microsoft.com/office/drawing/2014/main" id="{BB54A154-6637-5B96-B730-C8AA9DAD0FAA}"/>
              </a:ext>
            </a:extLst>
          </p:cNvPr>
          <p:cNvCxnSpPr/>
          <p:nvPr/>
        </p:nvCxnSpPr>
        <p:spPr>
          <a:xfrm flipV="1">
            <a:off x="5921445" y="5425237"/>
            <a:ext cx="1584176" cy="100811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3069F0E-FDE2-892F-D75D-4D407E713B19}"/>
              </a:ext>
            </a:extLst>
          </p:cNvPr>
          <p:cNvSpPr txBox="1"/>
          <p:nvPr/>
        </p:nvSpPr>
        <p:spPr>
          <a:xfrm>
            <a:off x="345056" y="1632348"/>
            <a:ext cx="9797504" cy="830997"/>
          </a:xfrm>
          <a:prstGeom prst="rect">
            <a:avLst/>
          </a:prstGeom>
          <a:noFill/>
        </p:spPr>
        <p:txBody>
          <a:bodyPr wrap="square">
            <a:spAutoFit/>
          </a:bodyPr>
          <a:lstStyle/>
          <a:p>
            <a:pPr defTabSz="1219170" fontAlgn="auto">
              <a:spcBef>
                <a:spcPts val="0"/>
              </a:spcBef>
              <a:spcAft>
                <a:spcPts val="0"/>
              </a:spcAft>
            </a:pPr>
            <a:r>
              <a:rPr lang="en-AU" sz="4800" b="1" dirty="0">
                <a:solidFill>
                  <a:prstClr val="black"/>
                </a:solidFill>
                <a:latin typeface="Calibri" panose="020F0502020204030204"/>
                <a:ea typeface="+mn-ea"/>
                <a:cs typeface="+mn-cs"/>
              </a:rPr>
              <a:t>NETWORK ACCESS INFORMATION</a:t>
            </a:r>
            <a:r>
              <a:rPr lang="en-AU" sz="4800" dirty="0">
                <a:solidFill>
                  <a:prstClr val="black"/>
                </a:solidFill>
                <a:latin typeface="Calibri" panose="020F0502020204030204"/>
                <a:ea typeface="+mn-ea"/>
                <a:cs typeface="+mn-cs"/>
              </a:rPr>
              <a:t>:  </a:t>
            </a:r>
          </a:p>
        </p:txBody>
      </p:sp>
      <p:pic>
        <p:nvPicPr>
          <p:cNvPr id="8" name="Picture 7">
            <a:extLst>
              <a:ext uri="{FF2B5EF4-FFF2-40B4-BE49-F238E27FC236}">
                <a16:creationId xmlns:a16="http://schemas.microsoft.com/office/drawing/2014/main" id="{814884D5-EBAF-A0D8-5D3B-C3A509577E02}"/>
              </a:ext>
            </a:extLst>
          </p:cNvPr>
          <p:cNvPicPr>
            <a:picLocks noChangeAspect="1"/>
          </p:cNvPicPr>
          <p:nvPr/>
        </p:nvPicPr>
        <p:blipFill>
          <a:blip r:embed="rId6"/>
          <a:stretch>
            <a:fillRect/>
          </a:stretch>
        </p:blipFill>
        <p:spPr>
          <a:xfrm rot="10800000">
            <a:off x="7505621" y="2598940"/>
            <a:ext cx="4239447" cy="28262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642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870048" y="14475"/>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384015" y="214624"/>
            <a:ext cx="2655363" cy="1292123"/>
          </a:xfrm>
          <a:prstGeom prst="rect">
            <a:avLst/>
          </a:prstGeom>
        </p:spPr>
      </p:pic>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503723" y="2035833"/>
            <a:ext cx="8088187" cy="4226584"/>
          </a:xfrm>
        </p:spPr>
        <p:txBody>
          <a:bodyPr>
            <a:normAutofit fontScale="90000"/>
          </a:bodyPr>
          <a:lstStyle/>
          <a:p>
            <a:pPr algn="l"/>
            <a:r>
              <a:rPr lang="en-GB" sz="4800" b="1" dirty="0">
                <a:latin typeface="+mn-lt"/>
              </a:rPr>
              <a:t>WEDNESDAY SOCIAL</a:t>
            </a:r>
            <a:br>
              <a:rPr lang="en-GB" sz="4900" b="1" dirty="0">
                <a:latin typeface="+mn-lt"/>
              </a:rPr>
            </a:br>
            <a:r>
              <a:rPr lang="en-GB" sz="3600" b="1" dirty="0">
                <a:solidFill>
                  <a:srgbClr val="002060"/>
                </a:solidFill>
                <a:latin typeface="+mn-lt"/>
              </a:rPr>
              <a:t>AN EVENING ON PANAMA BAY</a:t>
            </a:r>
            <a:br>
              <a:rPr lang="en-GB" sz="2700" dirty="0">
                <a:latin typeface="+mn-lt"/>
              </a:rPr>
            </a:br>
            <a:r>
              <a:rPr lang="en-GB" sz="2800" b="1" dirty="0">
                <a:solidFill>
                  <a:srgbClr val="0070C0"/>
                </a:solidFill>
                <a:latin typeface="+mn-lt"/>
              </a:rPr>
              <a:t>Wednesday September 17, 2024</a:t>
            </a:r>
            <a:br>
              <a:rPr lang="en-GB" sz="2800" b="1" dirty="0">
                <a:solidFill>
                  <a:srgbClr val="0070C0"/>
                </a:solidFill>
                <a:latin typeface="+mn-lt"/>
              </a:rPr>
            </a:br>
            <a:br>
              <a:rPr lang="en-AU" sz="1467" dirty="0">
                <a:latin typeface="+mn-lt"/>
              </a:rPr>
            </a:br>
            <a:r>
              <a:rPr lang="en-US" sz="2133" b="1" dirty="0">
                <a:latin typeface="+mn-lt"/>
              </a:rPr>
              <a:t>Time</a:t>
            </a:r>
            <a:r>
              <a:rPr lang="en-US" sz="2133" b="1">
                <a:latin typeface="+mn-lt"/>
              </a:rPr>
              <a:t>:             	</a:t>
            </a:r>
            <a:r>
              <a:rPr lang="en-US" sz="2133">
                <a:latin typeface="+mn-lt"/>
              </a:rPr>
              <a:t>6:20pm  - 6:45pm</a:t>
            </a:r>
            <a:r>
              <a:rPr lang="en-US" sz="2133" dirty="0">
                <a:latin typeface="+mn-lt"/>
              </a:rPr>
              <a:t>: Buses depart Hilton </a:t>
            </a:r>
            <a:br>
              <a:rPr lang="en-US" sz="2133" dirty="0">
                <a:latin typeface="+mn-lt"/>
              </a:rPr>
            </a:br>
            <a:r>
              <a:rPr lang="en-US" sz="2133" dirty="0">
                <a:highlight>
                  <a:srgbClr val="FFFF00"/>
                </a:highlight>
                <a:latin typeface="+mn-lt"/>
              </a:rPr>
              <a:t>Please meet </a:t>
            </a:r>
            <a:r>
              <a:rPr lang="en-US" sz="2133">
                <a:highlight>
                  <a:srgbClr val="FFFF00"/>
                </a:highlight>
                <a:latin typeface="+mn-lt"/>
              </a:rPr>
              <a:t>from  6:20pm – 6:45pm </a:t>
            </a:r>
            <a:r>
              <a:rPr lang="en-US" sz="2133" dirty="0">
                <a:highlight>
                  <a:srgbClr val="FFFF00"/>
                </a:highlight>
                <a:latin typeface="+mn-lt"/>
              </a:rPr>
              <a:t>on the street level of the Hilton (L1) for Coach transfer to the Wharf</a:t>
            </a:r>
            <a:br>
              <a:rPr lang="en-US" sz="2133" dirty="0">
                <a:highlight>
                  <a:srgbClr val="FFFF00"/>
                </a:highlight>
                <a:latin typeface="+mn-lt"/>
              </a:rPr>
            </a:br>
            <a:r>
              <a:rPr lang="en-US" sz="2133" dirty="0">
                <a:latin typeface="+mn-lt"/>
              </a:rPr>
              <a:t>	</a:t>
            </a:r>
            <a:r>
              <a:rPr lang="en-US" sz="2133">
                <a:latin typeface="+mn-lt"/>
              </a:rPr>
              <a:t>	7:15pm – 9:00pm</a:t>
            </a:r>
            <a:r>
              <a:rPr lang="en-US" sz="2133" dirty="0">
                <a:latin typeface="+mn-lt"/>
              </a:rPr>
              <a:t>: Boat cruise on Panama Bay</a:t>
            </a:r>
            <a:br>
              <a:rPr lang="en-US" sz="2133" dirty="0">
                <a:latin typeface="+mn-lt"/>
              </a:rPr>
            </a:br>
            <a:r>
              <a:rPr lang="en-US" sz="2133" b="1" dirty="0">
                <a:latin typeface="+mn-lt"/>
              </a:rPr>
              <a:t>Entertainment: 	</a:t>
            </a:r>
            <a:r>
              <a:rPr lang="en-US" sz="2133" dirty="0">
                <a:latin typeface="+mn-lt"/>
              </a:rPr>
              <a:t>Local Panamanian Entertainment</a:t>
            </a:r>
            <a:br>
              <a:rPr lang="en-US" sz="2133" b="1" dirty="0">
                <a:latin typeface="+mn-lt"/>
              </a:rPr>
            </a:br>
            <a:r>
              <a:rPr lang="en-US" sz="2133" b="1" dirty="0">
                <a:latin typeface="+mn-lt"/>
              </a:rPr>
              <a:t>Dress code:</a:t>
            </a:r>
            <a:r>
              <a:rPr lang="en-US" sz="2133" dirty="0">
                <a:latin typeface="+mn-lt"/>
              </a:rPr>
              <a:t>     	Casual</a:t>
            </a:r>
            <a:br>
              <a:rPr lang="en-US" sz="2133" dirty="0">
                <a:latin typeface="+mn-lt"/>
              </a:rPr>
            </a:br>
            <a:r>
              <a:rPr lang="en-US" sz="2133" b="1" dirty="0">
                <a:latin typeface="+mn-lt"/>
              </a:rPr>
              <a:t>Food</a:t>
            </a:r>
            <a:r>
              <a:rPr lang="en-US" sz="2133" dirty="0">
                <a:latin typeface="+mn-lt"/>
              </a:rPr>
              <a:t>:		Buffet of Local Panama Food &amp; Drinks</a:t>
            </a:r>
            <a:br>
              <a:rPr lang="en-GB" sz="2133" dirty="0">
                <a:latin typeface="+mn-lt"/>
              </a:rPr>
            </a:br>
            <a:br>
              <a:rPr lang="en-GB" sz="2133" dirty="0">
                <a:latin typeface="+mn-lt"/>
              </a:rPr>
            </a:br>
            <a:r>
              <a:rPr lang="en-US" sz="2133" dirty="0">
                <a:latin typeface="+mn-lt"/>
              </a:rPr>
              <a:t>We look forward to a fun evening and seeing you there.</a:t>
            </a:r>
            <a:endParaRPr lang="en-AU" sz="2133" dirty="0">
              <a:latin typeface="+mn-lt"/>
            </a:endParaRPr>
          </a:p>
        </p:txBody>
      </p:sp>
      <p:pic>
        <p:nvPicPr>
          <p:cNvPr id="9" name="Picture 8" descr="A group of women posing for a picture&#10;&#10;Description automatically generated">
            <a:extLst>
              <a:ext uri="{FF2B5EF4-FFF2-40B4-BE49-F238E27FC236}">
                <a16:creationId xmlns:a16="http://schemas.microsoft.com/office/drawing/2014/main" id="{5511E8EE-6AE8-CC5F-43B5-B96BCA9C7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283" y="3429000"/>
            <a:ext cx="2324061" cy="1526109"/>
          </a:xfrm>
          <a:prstGeom prst="rect">
            <a:avLst/>
          </a:prstGeom>
          <a:ln>
            <a:noFill/>
          </a:ln>
          <a:effectLst>
            <a:outerShdw blurRad="292100" dist="139700" dir="2700000" algn="tl" rotWithShape="0">
              <a:srgbClr val="333333">
                <a:alpha val="65000"/>
              </a:srgbClr>
            </a:outerShdw>
          </a:effectLst>
        </p:spPr>
      </p:pic>
      <p:pic>
        <p:nvPicPr>
          <p:cNvPr id="11" name="Picture 10" descr="A boat on the water&#10;&#10;Description automatically generated">
            <a:extLst>
              <a:ext uri="{FF2B5EF4-FFF2-40B4-BE49-F238E27FC236}">
                <a16:creationId xmlns:a16="http://schemas.microsoft.com/office/drawing/2014/main" id="{46EC247A-E32C-A7B9-51E1-FA220905C3BF}"/>
              </a:ext>
            </a:extLst>
          </p:cNvPr>
          <p:cNvPicPr>
            <a:picLocks noChangeAspect="1"/>
          </p:cNvPicPr>
          <p:nvPr/>
        </p:nvPicPr>
        <p:blipFill rotWithShape="1">
          <a:blip r:embed="rId6">
            <a:extLst>
              <a:ext uri="{28A0092B-C50C-407E-A947-70E740481C1C}">
                <a14:useLocalDpi xmlns:a14="http://schemas.microsoft.com/office/drawing/2010/main" val="0"/>
              </a:ext>
            </a:extLst>
          </a:blip>
          <a:srcRect t="19551" b="35749"/>
          <a:stretch/>
        </p:blipFill>
        <p:spPr>
          <a:xfrm>
            <a:off x="7039152" y="1506748"/>
            <a:ext cx="2971909" cy="1771253"/>
          </a:xfrm>
          <a:prstGeom prst="rect">
            <a:avLst/>
          </a:prstGeom>
          <a:ln>
            <a:noFill/>
          </a:ln>
          <a:effectLst>
            <a:outerShdw blurRad="292100" dist="139700" dir="2700000" algn="tl" rotWithShape="0">
              <a:srgbClr val="333333">
                <a:alpha val="65000"/>
              </a:srgbClr>
            </a:outerShdw>
          </a:effectLst>
        </p:spPr>
      </p:pic>
      <p:pic>
        <p:nvPicPr>
          <p:cNvPr id="12" name="Picture 11" descr="A city skyline at night&#10;&#10;Description automatically generated">
            <a:extLst>
              <a:ext uri="{FF2B5EF4-FFF2-40B4-BE49-F238E27FC236}">
                <a16:creationId xmlns:a16="http://schemas.microsoft.com/office/drawing/2014/main" id="{E9290BE6-7B2D-3843-11DB-1227B5ADD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146" y="5146771"/>
            <a:ext cx="3219823" cy="12666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06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578152" y="1849502"/>
            <a:ext cx="11035697" cy="4360296"/>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CATERING</a:t>
            </a:r>
            <a:r>
              <a:rPr lang="en-AU" sz="3200" dirty="0">
                <a:solidFill>
                  <a:prstClr val="black"/>
                </a:solidFill>
                <a:latin typeface="Calibri" panose="020F0502020204030204"/>
                <a:ea typeface="+mn-ea"/>
                <a:cs typeface="+mn-cs"/>
              </a:rPr>
              <a:t>:  </a:t>
            </a:r>
          </a:p>
          <a:p>
            <a:pPr defTabSz="1219170" fontAlgn="auto">
              <a:spcBef>
                <a:spcPts val="0"/>
              </a:spcBef>
              <a:spcAft>
                <a:spcPts val="0"/>
              </a:spcAft>
            </a:pPr>
            <a:endParaRPr lang="en-AU" sz="18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Breakfast: </a:t>
            </a:r>
            <a:r>
              <a:rPr lang="en-AU" sz="3200" dirty="0">
                <a:solidFill>
                  <a:prstClr val="black"/>
                </a:solidFill>
                <a:latin typeface="Calibri" panose="020F0502020204030204"/>
                <a:ea typeface="+mn-ea"/>
                <a:cs typeface="+mn-cs"/>
              </a:rPr>
              <a:t>is included in your room rate if you booked at the Hilton. Breakfast is served in the Society Café. </a:t>
            </a:r>
          </a:p>
          <a:p>
            <a:pPr marL="838179" lvl="1" indent="-380990" defTabSz="1219170" fontAlgn="auto">
              <a:spcBef>
                <a:spcPts val="0"/>
              </a:spcBef>
              <a:spcAft>
                <a:spcPts val="0"/>
              </a:spcAft>
              <a:buFont typeface="Arial" panose="020B0604020202020204" pitchFamily="34" charset="0"/>
              <a:buChar char="•"/>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Morning &amp; Afternoon </a:t>
            </a:r>
            <a:r>
              <a:rPr lang="en-AU" sz="3200" dirty="0">
                <a:solidFill>
                  <a:prstClr val="black"/>
                </a:solidFill>
                <a:latin typeface="Calibri" panose="020F0502020204030204"/>
                <a:ea typeface="+mn-ea"/>
                <a:cs typeface="+mn-cs"/>
              </a:rPr>
              <a:t>teas will be served from the foyer areas on both floors, Level B and M.</a:t>
            </a:r>
          </a:p>
          <a:p>
            <a:pPr marL="457189" lvl="1" indent="0" defTabSz="1219170" fontAlgn="auto">
              <a:spcBef>
                <a:spcPts val="0"/>
              </a:spcBef>
              <a:spcAft>
                <a:spcPts val="0"/>
              </a:spcAft>
            </a:pPr>
            <a:endParaRPr lang="en-AU" sz="1467" dirty="0">
              <a:solidFill>
                <a:prstClr val="black"/>
              </a:solidFill>
              <a:latin typeface="Calibri" panose="020F0502020204030204"/>
              <a:ea typeface="+mn-ea"/>
              <a:cs typeface="+mn-cs"/>
            </a:endParaRPr>
          </a:p>
          <a:p>
            <a:pPr marL="838179" lvl="1" indent="-380990" defTabSz="1219170" fontAlgn="auto">
              <a:spcBef>
                <a:spcPts val="0"/>
              </a:spcBef>
              <a:spcAft>
                <a:spcPts val="0"/>
              </a:spcAft>
              <a:buFont typeface="Arial" panose="020B0604020202020204" pitchFamily="34" charset="0"/>
              <a:buChar char="•"/>
            </a:pPr>
            <a:r>
              <a:rPr lang="en-AU" sz="3200" b="1" dirty="0">
                <a:solidFill>
                  <a:prstClr val="black"/>
                </a:solidFill>
                <a:latin typeface="Calibri" panose="020F0502020204030204"/>
                <a:ea typeface="+mn-ea"/>
                <a:cs typeface="+mn-cs"/>
              </a:rPr>
              <a:t>Lunch</a:t>
            </a:r>
            <a:r>
              <a:rPr lang="en-AU" sz="3200" dirty="0">
                <a:solidFill>
                  <a:prstClr val="black"/>
                </a:solidFill>
                <a:latin typeface="Calibri" panose="020F0502020204030204"/>
                <a:ea typeface="+mn-ea"/>
                <a:cs typeface="+mn-cs"/>
              </a:rPr>
              <a:t>: will be held in Society Café, Level: L2,  available from 12:00pm – 2:00pm</a:t>
            </a:r>
          </a:p>
        </p:txBody>
      </p:sp>
    </p:spTree>
    <p:extLst>
      <p:ext uri="{BB962C8B-B14F-4D97-AF65-F5344CB8AC3E}">
        <p14:creationId xmlns:p14="http://schemas.microsoft.com/office/powerpoint/2010/main" val="292595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extBox 6">
            <a:extLst>
              <a:ext uri="{FF2B5EF4-FFF2-40B4-BE49-F238E27FC236}">
                <a16:creationId xmlns:a16="http://schemas.microsoft.com/office/drawing/2014/main" id="{23069F0E-FDE2-892F-D75D-4D407E713B19}"/>
              </a:ext>
            </a:extLst>
          </p:cNvPr>
          <p:cNvSpPr txBox="1"/>
          <p:nvPr/>
        </p:nvSpPr>
        <p:spPr>
          <a:xfrm>
            <a:off x="3674148" y="97217"/>
            <a:ext cx="4267200" cy="748988"/>
          </a:xfrm>
          <a:prstGeom prst="rect">
            <a:avLst/>
          </a:prstGeom>
          <a:noFill/>
        </p:spPr>
        <p:txBody>
          <a:bodyPr wrap="square">
            <a:spAutoFit/>
          </a:bodyPr>
          <a:lstStyle/>
          <a:p>
            <a:pPr algn="ctr" defTabSz="1219170" fontAlgn="auto">
              <a:spcBef>
                <a:spcPts val="0"/>
              </a:spcBef>
              <a:spcAft>
                <a:spcPts val="0"/>
              </a:spcAft>
            </a:pPr>
            <a:r>
              <a:rPr lang="en-AU" sz="4267" b="1" dirty="0">
                <a:solidFill>
                  <a:prstClr val="black"/>
                </a:solidFill>
                <a:latin typeface="Calibri" panose="020F0502020204030204"/>
                <a:ea typeface="+mn-ea"/>
                <a:cs typeface="+mn-cs"/>
              </a:rPr>
              <a:t>FLOOR PLANS</a:t>
            </a:r>
            <a:r>
              <a:rPr lang="en-AU" sz="4267" dirty="0">
                <a:solidFill>
                  <a:prstClr val="black"/>
                </a:solidFill>
                <a:latin typeface="Calibri" panose="020F0502020204030204"/>
                <a:ea typeface="+mn-ea"/>
                <a:cs typeface="+mn-cs"/>
              </a:rPr>
              <a:t>:  </a:t>
            </a:r>
          </a:p>
        </p:txBody>
      </p:sp>
      <p:pic>
        <p:nvPicPr>
          <p:cNvPr id="8" name="Picture 7" descr="A floor plan of a hotel&#10;&#10;Description automatically generated">
            <a:extLst>
              <a:ext uri="{FF2B5EF4-FFF2-40B4-BE49-F238E27FC236}">
                <a16:creationId xmlns:a16="http://schemas.microsoft.com/office/drawing/2014/main" id="{628A8529-3EB5-CE3B-D6B5-0780C327AF2B}"/>
              </a:ext>
            </a:extLst>
          </p:cNvPr>
          <p:cNvPicPr>
            <a:picLocks noChangeAspect="1"/>
          </p:cNvPicPr>
          <p:nvPr/>
        </p:nvPicPr>
        <p:blipFill>
          <a:blip r:embed="rId3"/>
          <a:stretch>
            <a:fillRect/>
          </a:stretch>
        </p:blipFill>
        <p:spPr>
          <a:xfrm>
            <a:off x="608622" y="874436"/>
            <a:ext cx="5153823" cy="5807665"/>
          </a:xfrm>
          <a:prstGeom prst="rect">
            <a:avLst/>
          </a:prstGeom>
          <a:ln>
            <a:noFill/>
          </a:ln>
          <a:effectLst>
            <a:outerShdw blurRad="292100" dist="139700" dir="2700000" algn="tl" rotWithShape="0">
              <a:srgbClr val="333333">
                <a:alpha val="65000"/>
              </a:srgbClr>
            </a:outerShdw>
          </a:effectLst>
        </p:spPr>
      </p:pic>
      <p:pic>
        <p:nvPicPr>
          <p:cNvPr id="11" name="Picture 10" descr="A floor plan of a building&#10;&#10;Description automatically generated">
            <a:extLst>
              <a:ext uri="{FF2B5EF4-FFF2-40B4-BE49-F238E27FC236}">
                <a16:creationId xmlns:a16="http://schemas.microsoft.com/office/drawing/2014/main" id="{92C0AF82-F302-6E03-C80B-0382B8F2437E}"/>
              </a:ext>
            </a:extLst>
          </p:cNvPr>
          <p:cNvPicPr>
            <a:picLocks noChangeAspect="1"/>
          </p:cNvPicPr>
          <p:nvPr/>
        </p:nvPicPr>
        <p:blipFill>
          <a:blip r:embed="rId4"/>
          <a:stretch>
            <a:fillRect/>
          </a:stretch>
        </p:blipFill>
        <p:spPr>
          <a:xfrm>
            <a:off x="6021022" y="874435"/>
            <a:ext cx="5828844" cy="5807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81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DDDA1F2-DA68-2305-DA33-A670718F8CA1}"/>
              </a:ext>
            </a:extLst>
          </p:cNvPr>
          <p:cNvPicPr>
            <a:picLocks noChangeAspect="1"/>
          </p:cNvPicPr>
          <p:nvPr/>
        </p:nvPicPr>
        <p:blipFill rotWithShape="1">
          <a:blip r:embed="rId4"/>
          <a:srcRect t="12735"/>
          <a:stretch/>
        </p:blipFill>
        <p:spPr>
          <a:xfrm>
            <a:off x="2230143" y="3136317"/>
            <a:ext cx="6541275" cy="3526719"/>
          </a:xfrm>
          <a:prstGeom prst="rect">
            <a:avLst/>
          </a:prstGeom>
        </p:spPr>
      </p:pic>
      <p:sp>
        <p:nvSpPr>
          <p:cNvPr id="9" name="TextBox 8">
            <a:extLst>
              <a:ext uri="{FF2B5EF4-FFF2-40B4-BE49-F238E27FC236}">
                <a16:creationId xmlns:a16="http://schemas.microsoft.com/office/drawing/2014/main" id="{6B83576A-7A4C-2AF6-32A4-AC78FA49C907}"/>
              </a:ext>
            </a:extLst>
          </p:cNvPr>
          <p:cNvSpPr txBox="1"/>
          <p:nvPr/>
        </p:nvSpPr>
        <p:spPr>
          <a:xfrm>
            <a:off x="839638" y="1782099"/>
            <a:ext cx="8706929" cy="913199"/>
          </a:xfrm>
          <a:prstGeom prst="rect">
            <a:avLst/>
          </a:prstGeom>
          <a:noFill/>
        </p:spPr>
        <p:txBody>
          <a:bodyPr wrap="square" rtlCol="0">
            <a:spAutoFit/>
          </a:bodyPr>
          <a:lstStyle/>
          <a:p>
            <a:pPr algn="ctr" defTabSz="1219170" fontAlgn="auto">
              <a:spcBef>
                <a:spcPts val="0"/>
              </a:spcBef>
              <a:spcAft>
                <a:spcPts val="0"/>
              </a:spcAft>
            </a:pP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AU" sz="2667" b="1" dirty="0">
                <a:solidFill>
                  <a:prstClr val="black"/>
                </a:solidFill>
                <a:latin typeface="Tahoma" panose="020B0604030504040204" pitchFamily="34" charset="0"/>
                <a:ea typeface="Tahoma" panose="020B0604030504040204" pitchFamily="34" charset="0"/>
                <a:cs typeface="Tahoma" panose="020B0604030504040204" pitchFamily="34" charset="0"/>
              </a:rPr>
              <a:t>REGISTRATION DESK </a:t>
            </a: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will be located in the Hotel Foyer, outside of </a:t>
            </a:r>
            <a:r>
              <a:rPr lang="en-AU" sz="2667" dirty="0" err="1">
                <a:solidFill>
                  <a:prstClr val="black"/>
                </a:solidFill>
                <a:latin typeface="Tahoma" panose="020B0604030504040204" pitchFamily="34" charset="0"/>
                <a:ea typeface="Tahoma" panose="020B0604030504040204" pitchFamily="34" charset="0"/>
                <a:cs typeface="Tahoma" panose="020B0604030504040204" pitchFamily="34" charset="0"/>
              </a:rPr>
              <a:t>Starbay</a:t>
            </a:r>
            <a:r>
              <a:rPr lang="en-AU" sz="2667" dirty="0">
                <a:solidFill>
                  <a:prstClr val="black"/>
                </a:solidFill>
                <a:latin typeface="Tahoma" panose="020B0604030504040204" pitchFamily="34" charset="0"/>
                <a:ea typeface="Tahoma" panose="020B0604030504040204" pitchFamily="34" charset="0"/>
                <a:cs typeface="Tahoma" panose="020B0604030504040204" pitchFamily="34" charset="0"/>
              </a:rPr>
              <a:t> 1-2, during the following times:</a:t>
            </a:r>
          </a:p>
        </p:txBody>
      </p:sp>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5"/>
          <a:stretch>
            <a:fillRect/>
          </a:stretch>
        </p:blipFill>
        <p:spPr>
          <a:xfrm>
            <a:off x="4476032" y="214625"/>
            <a:ext cx="2341355" cy="11393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676400" y="1903636"/>
            <a:ext cx="8596064" cy="1688984"/>
          </a:xfrm>
        </p:spPr>
        <p:txBody>
          <a:bodyPr>
            <a:normAutofit/>
          </a:bodyPr>
          <a:lstStyle/>
          <a:p>
            <a:r>
              <a:rPr lang="en-GB" b="1" dirty="0">
                <a:latin typeface="+mn-lt"/>
              </a:rPr>
              <a:t>Any Questions</a:t>
            </a:r>
            <a:br>
              <a:rPr lang="en-GB" sz="5400" b="1" dirty="0">
                <a:latin typeface="+mn-lt"/>
              </a:rPr>
            </a:br>
            <a:br>
              <a:rPr lang="en-GB" sz="1800" b="1" dirty="0">
                <a:latin typeface="+mn-lt"/>
              </a:rPr>
            </a:br>
            <a:r>
              <a:rPr lang="en-GB" sz="3100" dirty="0">
                <a:latin typeface="+mn-lt"/>
              </a:rPr>
              <a:t>Please see Daniel or Sara on the registration desk!</a:t>
            </a:r>
            <a:endParaRPr lang="en-AU" dirty="0">
              <a:latin typeface="+mn-lt"/>
            </a:endParaRPr>
          </a:p>
        </p:txBody>
      </p:sp>
      <p:sp>
        <p:nvSpPr>
          <p:cNvPr id="3" name="Rectangle 1"/>
          <p:cNvSpPr>
            <a:spLocks noChangeArrowheads="1"/>
          </p:cNvSpPr>
          <p:nvPr/>
        </p:nvSpPr>
        <p:spPr bwMode="auto">
          <a:xfrm>
            <a:off x="1524000" y="-121672"/>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4" name="Rectangle 2"/>
          <p:cNvSpPr>
            <a:spLocks noChangeArrowheads="1"/>
          </p:cNvSpPr>
          <p:nvPr/>
        </p:nvSpPr>
        <p:spPr bwMode="auto">
          <a:xfrm>
            <a:off x="1676400" y="307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6" name="Rectangle 3"/>
          <p:cNvSpPr>
            <a:spLocks noChangeArrowheads="1"/>
          </p:cNvSpPr>
          <p:nvPr/>
        </p:nvSpPr>
        <p:spPr bwMode="auto">
          <a:xfrm>
            <a:off x="1828800" y="1831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sp>
        <p:nvSpPr>
          <p:cNvPr id="9" name="Rectangle 4"/>
          <p:cNvSpPr>
            <a:spLocks noChangeArrowheads="1"/>
          </p:cNvSpPr>
          <p:nvPr/>
        </p:nvSpPr>
        <p:spPr bwMode="auto">
          <a:xfrm>
            <a:off x="1981200" y="335528"/>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377"/>
            <a:endParaRPr lang="en-US" altLang="en-US" sz="1800">
              <a:solidFill>
                <a:prstClr val="black"/>
              </a:solidFill>
              <a:latin typeface="Arial" pitchFamily="34" charset="0"/>
              <a:ea typeface="+mn-ea"/>
              <a:cs typeface="Arial" pitchFamily="34" charset="0"/>
            </a:endParaRPr>
          </a:p>
        </p:txBody>
      </p:sp>
      <p:pic>
        <p:nvPicPr>
          <p:cNvPr id="1030" name="Picture 6" descr="Sara Arc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9432" y="35926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674439"/>
            <a:ext cx="1905000" cy="1905000"/>
          </a:xfrm>
          <a:prstGeom prst="rect">
            <a:avLst/>
          </a:prstGeom>
        </p:spPr>
      </p:pic>
      <p:sp>
        <p:nvSpPr>
          <p:cNvPr id="11" name="Title 3">
            <a:extLst>
              <a:ext uri="{FF2B5EF4-FFF2-40B4-BE49-F238E27FC236}">
                <a16:creationId xmlns:a16="http://schemas.microsoft.com/office/drawing/2014/main" id="{B8AE3247-5445-3FF0-25A0-05608DEA5ADE}"/>
              </a:ext>
            </a:extLst>
          </p:cNvPr>
          <p:cNvSpPr txBox="1">
            <a:spLocks/>
          </p:cNvSpPr>
          <p:nvPr/>
        </p:nvSpPr>
        <p:spPr>
          <a:xfrm>
            <a:off x="6217571" y="3776822"/>
            <a:ext cx="5198853" cy="7682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fontAlgn="auto">
              <a:spcAft>
                <a:spcPts val="0"/>
              </a:spcAft>
            </a:pPr>
            <a:r>
              <a:rPr lang="en-AU" sz="2400" dirty="0">
                <a:solidFill>
                  <a:prstClr val="black"/>
                </a:solidFill>
                <a:latin typeface="Calibri" panose="020F0502020204030204"/>
              </a:rPr>
              <a:t>ieee802@mtgevents.com.au</a:t>
            </a:r>
          </a:p>
        </p:txBody>
      </p:sp>
      <p:pic>
        <p:nvPicPr>
          <p:cNvPr id="8" name="Picture 2">
            <a:extLst>
              <a:ext uri="{FF2B5EF4-FFF2-40B4-BE49-F238E27FC236}">
                <a16:creationId xmlns:a16="http://schemas.microsoft.com/office/drawing/2014/main" id="{3857B533-8CC8-C5FD-A685-B3335E8EB1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16"/>
          <a:stretch/>
        </p:blipFill>
        <p:spPr bwMode="auto">
          <a:xfrm>
            <a:off x="9778034" y="136771"/>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113F650-AF67-8140-D802-213DDF777D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398"/>
          <a:stretch/>
        </p:blipFill>
        <p:spPr bwMode="auto">
          <a:xfrm>
            <a:off x="194097" y="136771"/>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3D35FE3-C4E8-FA5D-CB29-00B20D83DDB0}"/>
              </a:ext>
            </a:extLst>
          </p:cNvPr>
          <p:cNvPicPr>
            <a:picLocks noChangeAspect="1"/>
          </p:cNvPicPr>
          <p:nvPr/>
        </p:nvPicPr>
        <p:blipFill>
          <a:blip r:embed="rId5"/>
          <a:stretch>
            <a:fillRect/>
          </a:stretch>
        </p:blipFill>
        <p:spPr>
          <a:xfrm>
            <a:off x="4476032" y="136771"/>
            <a:ext cx="2341355" cy="1139324"/>
          </a:xfrm>
          <a:prstGeom prst="rect">
            <a:avLst/>
          </a:prstGeom>
        </p:spPr>
      </p:pic>
      <p:pic>
        <p:nvPicPr>
          <p:cNvPr id="1026" name="Picture 2" descr="MTG Events">
            <a:extLst>
              <a:ext uri="{FF2B5EF4-FFF2-40B4-BE49-F238E27FC236}">
                <a16:creationId xmlns:a16="http://schemas.microsoft.com/office/drawing/2014/main" id="{AEA686A2-6D0D-8308-BF64-297459017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510" y="4482184"/>
            <a:ext cx="1630837" cy="98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9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593" y="775702"/>
            <a:ext cx="7770813" cy="609599"/>
          </a:xfrm>
        </p:spPr>
        <p:txBody>
          <a:bodyPr/>
          <a:lstStyle/>
          <a:p>
            <a:pPr rtl="0" eaLnBrk="1" fontAlgn="base" hangingPunct="1"/>
            <a:r>
              <a:rPr lang="en-US" b="0" dirty="0">
                <a:cs typeface="+mj-cs"/>
              </a:rPr>
              <a:t>M3.6</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15459" y="1517653"/>
            <a:ext cx="10460566" cy="4957761"/>
          </a:xfrm>
        </p:spPr>
        <p:txBody>
          <a:bodyPr>
            <a:normAutofit lnSpcReduction="10000"/>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a:t>
            </a:r>
            <a:r>
              <a:rPr lang="en-GB" dirty="0">
                <a:solidFill>
                  <a:schemeClr val="tx1"/>
                </a:solidFill>
              </a:rPr>
              <a:t>participation and affiliation.   You cannot gain or maintain 802.11 voting membership using this method.</a:t>
            </a:r>
          </a:p>
          <a:p>
            <a:pPr>
              <a:lnSpc>
                <a:spcPct val="90000"/>
              </a:lnSpc>
            </a:pPr>
            <a:r>
              <a:rPr lang="en-GB" dirty="0">
                <a:solidFill>
                  <a:srgbClr val="FF0000"/>
                </a:solidFill>
              </a:rPr>
              <a:t>You must record 75% attendance of required 802.11 slots in a session for that session to count towards gaining or maintaining 802.11 voting membership</a:t>
            </a:r>
          </a:p>
          <a:p>
            <a:pPr lvl="1">
              <a:lnSpc>
                <a:spcPct val="90000"/>
              </a:lnSpc>
            </a:pPr>
            <a:r>
              <a:rPr lang="en-GB" dirty="0">
                <a:solidFill>
                  <a:schemeClr val="tx1"/>
                </a:solidFill>
              </a:rPr>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2">
              <a:lnSpc>
                <a:spcPct val="90000"/>
              </a:lnSpc>
            </a:pPr>
            <a:endParaRPr lang="en-GB" sz="2000" dirty="0"/>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November 2023</a:t>
            </a:r>
            <a:endParaRPr lang="en-GB" dirty="0"/>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7" name="Footer Placeholder 6">
            <a:extLst>
              <a:ext uri="{FF2B5EF4-FFF2-40B4-BE49-F238E27FC236}">
                <a16:creationId xmlns:a16="http://schemas.microsoft.com/office/drawing/2014/main" id="{C44FD6A3-D5C4-FFCD-DEDA-76C87FA512E8}"/>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261349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0185-00EE-839F-204B-7DD0F7EB65D6}"/>
              </a:ext>
            </a:extLst>
          </p:cNvPr>
          <p:cNvSpPr>
            <a:spLocks noGrp="1"/>
          </p:cNvSpPr>
          <p:nvPr>
            <p:ph type="title"/>
          </p:nvPr>
        </p:nvSpPr>
        <p:spPr/>
        <p:txBody>
          <a:bodyPr/>
          <a:lstStyle/>
          <a:p>
            <a:r>
              <a:rPr lang="en-US" dirty="0"/>
              <a:t>2024 January 802 Wireless Interim</a:t>
            </a:r>
            <a:br>
              <a:rPr lang="en-US" dirty="0"/>
            </a:br>
            <a:r>
              <a:rPr lang="en-US" dirty="0"/>
              <a:t>Panama Hilton, Panama</a:t>
            </a:r>
          </a:p>
        </p:txBody>
      </p:sp>
      <p:sp>
        <p:nvSpPr>
          <p:cNvPr id="4" name="Slide Number Placeholder 3">
            <a:extLst>
              <a:ext uri="{FF2B5EF4-FFF2-40B4-BE49-F238E27FC236}">
                <a16:creationId xmlns:a16="http://schemas.microsoft.com/office/drawing/2014/main" id="{A3510949-410D-07B0-D991-2F8A94A54497}"/>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4E860A6E-67D2-17E1-397F-FB74564DCA38}"/>
              </a:ext>
            </a:extLst>
          </p:cNvPr>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981BA998-5C28-7735-BC41-90E810CC7216}"/>
              </a:ext>
            </a:extLst>
          </p:cNvPr>
          <p:cNvSpPr>
            <a:spLocks noGrp="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January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pic>
        <p:nvPicPr>
          <p:cNvPr id="14" name="Picture 13">
            <a:extLst>
              <a:ext uri="{FF2B5EF4-FFF2-40B4-BE49-F238E27FC236}">
                <a16:creationId xmlns:a16="http://schemas.microsoft.com/office/drawing/2014/main" id="{1026ACF5-9A12-6D0B-5A24-B6D593A9B31F}"/>
              </a:ext>
            </a:extLst>
          </p:cNvPr>
          <p:cNvPicPr>
            <a:picLocks noChangeAspect="1"/>
          </p:cNvPicPr>
          <p:nvPr/>
        </p:nvPicPr>
        <p:blipFill>
          <a:blip r:embed="rId2"/>
          <a:stretch>
            <a:fillRect/>
          </a:stretch>
        </p:blipFill>
        <p:spPr>
          <a:xfrm>
            <a:off x="270240" y="1873582"/>
            <a:ext cx="5659681" cy="3315106"/>
          </a:xfrm>
          <a:prstGeom prst="rect">
            <a:avLst/>
          </a:prstGeom>
        </p:spPr>
      </p:pic>
      <p:pic>
        <p:nvPicPr>
          <p:cNvPr id="15" name="Picture 14">
            <a:extLst>
              <a:ext uri="{FF2B5EF4-FFF2-40B4-BE49-F238E27FC236}">
                <a16:creationId xmlns:a16="http://schemas.microsoft.com/office/drawing/2014/main" id="{196BFE63-3AAF-EFD8-6220-83682031915A}"/>
              </a:ext>
            </a:extLst>
          </p:cNvPr>
          <p:cNvPicPr>
            <a:picLocks noChangeAspect="1"/>
          </p:cNvPicPr>
          <p:nvPr/>
        </p:nvPicPr>
        <p:blipFill>
          <a:blip r:embed="rId3"/>
          <a:stretch>
            <a:fillRect/>
          </a:stretch>
        </p:blipFill>
        <p:spPr>
          <a:xfrm>
            <a:off x="6079959" y="3266447"/>
            <a:ext cx="5841801" cy="2646363"/>
          </a:xfrm>
          <a:prstGeom prst="rect">
            <a:avLst/>
          </a:prstGeom>
        </p:spPr>
      </p:pic>
    </p:spTree>
    <p:extLst>
      <p:ext uri="{BB962C8B-B14F-4D97-AF65-F5344CB8AC3E}">
        <p14:creationId xmlns:p14="http://schemas.microsoft.com/office/powerpoint/2010/main" val="258170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January 19, 2024</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November 2023</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19</a:t>
            </a:fld>
            <a:endParaRPr lang="en-GB"/>
          </a:p>
        </p:txBody>
      </p:sp>
      <p:sp>
        <p:nvSpPr>
          <p:cNvPr id="3" name="Footer Placeholder 2">
            <a:extLst>
              <a:ext uri="{FF2B5EF4-FFF2-40B4-BE49-F238E27FC236}">
                <a16:creationId xmlns:a16="http://schemas.microsoft.com/office/drawing/2014/main" id="{C9239993-B758-937A-8DCD-A8A86087884F}"/>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197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a:t>
            </a:r>
          </a:p>
          <a:p>
            <a:r>
              <a:rPr lang="en-GB" sz="2000" dirty="0"/>
              <a:t>Monday January 15:</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November 19:</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November 2023</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a:t>
            </a:r>
            <a:br>
              <a:rPr lang="en-US" dirty="0"/>
            </a:br>
            <a:r>
              <a:rPr lang="en-US" dirty="0"/>
              <a:t>(Hilton Panama, Panama City, Panama)</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2057400"/>
            <a:ext cx="10361084" cy="4267199"/>
          </a:xfrm>
        </p:spPr>
        <p:txBody>
          <a:bodyPr/>
          <a:lstStyle/>
          <a:p>
            <a:r>
              <a:rPr lang="en-US" sz="2000" dirty="0"/>
              <a:t>1. How many people would like to come back to this venue? </a:t>
            </a:r>
          </a:p>
          <a:p>
            <a:pPr lvl="1"/>
            <a:r>
              <a:rPr lang="en-US" dirty="0"/>
              <a:t>Yes – </a:t>
            </a:r>
          </a:p>
          <a:p>
            <a:pPr lvl="1"/>
            <a:r>
              <a:rPr lang="en-US" dirty="0"/>
              <a:t>No –  </a:t>
            </a:r>
          </a:p>
          <a:p>
            <a:r>
              <a:rPr lang="en-US" dirty="0"/>
              <a:t>2. Did you go to the social?</a:t>
            </a:r>
          </a:p>
          <a:p>
            <a:pPr lvl="1"/>
            <a:r>
              <a:rPr lang="en-US" dirty="0"/>
              <a:t>Yes – </a:t>
            </a:r>
          </a:p>
          <a:p>
            <a:pPr lvl="1"/>
            <a:r>
              <a:rPr lang="en-US" dirty="0"/>
              <a:t>No –  </a:t>
            </a:r>
          </a:p>
          <a:p>
            <a:r>
              <a:rPr lang="en-US" sz="2000" dirty="0"/>
              <a:t>3. If you attended the Social, did you like the social?</a:t>
            </a:r>
          </a:p>
          <a:p>
            <a:pPr lvl="1"/>
            <a:r>
              <a:rPr lang="en-US" sz="1800" dirty="0"/>
              <a:t>Yes – </a:t>
            </a:r>
          </a:p>
          <a:p>
            <a:pPr lvl="1"/>
            <a:r>
              <a:rPr lang="en-US" sz="1800" dirty="0"/>
              <a:t>No –  </a:t>
            </a:r>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November 2023</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7" name="Footer Placeholder 6">
            <a:extLst>
              <a:ext uri="{FF2B5EF4-FFF2-40B4-BE49-F238E27FC236}">
                <a16:creationId xmlns:a16="http://schemas.microsoft.com/office/drawing/2014/main" id="{92A21AFF-3830-2A64-7C8D-99FE719097D5}"/>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72822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2"/>
            <a:ext cx="10361084" cy="532606"/>
          </a:xfrm>
          <a:ln/>
        </p:spPr>
        <p:txBody>
          <a:bodyPr vert="horz" wrap="square" lIns="90000" tIns="46800" rIns="90000" bIns="46800" numCol="1" anchor="ctr" anchorCtr="0" compatLnSpc="1">
            <a:prstTxWarp prst="textNoShape">
              <a:avLst/>
            </a:prstTxWarp>
          </a:bodyPr>
          <a:lstStyle/>
          <a:p>
            <a:r>
              <a:rPr lang="en-US" sz="2800" dirty="0"/>
              <a:t>Future Interim Venue Status</a:t>
            </a:r>
          </a:p>
        </p:txBody>
      </p:sp>
      <p:sp>
        <p:nvSpPr>
          <p:cNvPr id="9218" name="Rectangle 2"/>
          <p:cNvSpPr>
            <a:spLocks noGrp="1" noChangeArrowheads="1"/>
          </p:cNvSpPr>
          <p:nvPr>
            <p:ph idx="1"/>
          </p:nvPr>
        </p:nvSpPr>
        <p:spPr>
          <a:xfrm>
            <a:off x="914401" y="1447800"/>
            <a:ext cx="10361084" cy="4953001"/>
          </a:xfrm>
          <a:ln/>
        </p:spPr>
        <p:txBody>
          <a:bodyPr/>
          <a:lstStyle/>
          <a:p>
            <a:pPr>
              <a:buFont typeface="Wingdings" panose="05000000000000000000" pitchFamily="2" charset="2"/>
              <a:buChar char="v"/>
            </a:pPr>
            <a:r>
              <a:rPr lang="en-GB" sz="2000" dirty="0">
                <a:highlight>
                  <a:srgbClr val="00FFFF"/>
                </a:highlight>
              </a:rPr>
              <a:t>2024-01 (14-19) Hilton Panama, Panama, Panama (Rebooked from Jan 2022)</a:t>
            </a:r>
          </a:p>
          <a:p>
            <a:pPr>
              <a:buFont typeface="Wingdings" panose="05000000000000000000" pitchFamily="2" charset="2"/>
              <a:buChar char="v"/>
            </a:pPr>
            <a:r>
              <a:rPr lang="en-GB" sz="2000" dirty="0">
                <a:highlight>
                  <a:srgbClr val="00FFFF"/>
                </a:highlight>
              </a:rPr>
              <a:t>2024-05 (12-17) Marriott Warsaw, Warsaw, Poland – (Rebook from May 2022)</a:t>
            </a:r>
          </a:p>
          <a:p>
            <a:pPr>
              <a:buFont typeface="Times New Roman" pitchFamily="16" charset="0"/>
              <a:buChar char="•"/>
            </a:pPr>
            <a:r>
              <a:rPr lang="en-GB" sz="2000" dirty="0"/>
              <a:t>2024-09 (8-13) Hilton Waikoloa, Waikoloa, HI, USA</a:t>
            </a:r>
          </a:p>
          <a:p>
            <a:pPr>
              <a:buFont typeface="Wingdings" panose="05000000000000000000" pitchFamily="2" charset="2"/>
              <a:buChar char="v"/>
            </a:pPr>
            <a:r>
              <a:rPr lang="en-GB" sz="2000" dirty="0">
                <a:highlight>
                  <a:srgbClr val="00FFFF"/>
                </a:highlight>
              </a:rPr>
              <a:t>2025-01 (12-17) Kobe, Japan – TBC (Moved from May 2023)</a:t>
            </a:r>
          </a:p>
          <a:p>
            <a:pPr>
              <a:buFont typeface="Wingdings" panose="05000000000000000000" pitchFamily="2" charset="2"/>
              <a:buChar char="v"/>
            </a:pPr>
            <a:r>
              <a:rPr lang="en-GB" sz="2000" dirty="0"/>
              <a:t>2025-05 (11-16) – Hilton Prague, Prague, Czech Republic </a:t>
            </a:r>
            <a:r>
              <a:rPr lang="en-GB" sz="1400" dirty="0">
                <a:highlight>
                  <a:srgbClr val="00FF00"/>
                </a:highlight>
              </a:rPr>
              <a:t>(Contract TBC)</a:t>
            </a:r>
          </a:p>
          <a:p>
            <a:pPr>
              <a:buFont typeface="Arial" panose="020B0604020202020204" pitchFamily="34" charset="0"/>
              <a:buChar char="•"/>
            </a:pPr>
            <a:r>
              <a:rPr lang="en-GB" sz="2000" dirty="0"/>
              <a:t>2025-09 (14-19) Hilton Waikoloa, Waikoloa, HI, USA</a:t>
            </a:r>
            <a:endParaRPr lang="en-US" sz="2000" dirty="0"/>
          </a:p>
          <a:p>
            <a:pPr>
              <a:buFont typeface="Times New Roman" pitchFamily="16" charset="0"/>
              <a:buChar char="•"/>
            </a:pPr>
            <a:r>
              <a:rPr lang="en-US" sz="2000" dirty="0"/>
              <a:t>2026-01 (11-16) – </a:t>
            </a:r>
            <a:r>
              <a:rPr lang="en-US" sz="2000" dirty="0">
                <a:highlight>
                  <a:srgbClr val="FFFF00"/>
                </a:highlight>
              </a:rPr>
              <a:t>RFP - Americas</a:t>
            </a:r>
          </a:p>
          <a:p>
            <a:pPr>
              <a:buFont typeface="Wingdings" panose="05000000000000000000" pitchFamily="2" charset="2"/>
              <a:buChar char="v"/>
            </a:pPr>
            <a:r>
              <a:rPr lang="en-US" sz="2000" dirty="0"/>
              <a:t>2026-05 (10-15) –</a:t>
            </a:r>
            <a:r>
              <a:rPr lang="en-US" sz="2000" dirty="0">
                <a:highlight>
                  <a:srgbClr val="FFFF00"/>
                </a:highlight>
              </a:rPr>
              <a:t> RFP - Europe</a:t>
            </a:r>
          </a:p>
          <a:p>
            <a:pPr>
              <a:buFont typeface="Arial" panose="020B0604020202020204" pitchFamily="34" charset="0"/>
              <a:buChar char="•"/>
            </a:pPr>
            <a:r>
              <a:rPr lang="en-US" sz="2000" dirty="0"/>
              <a:t>2026-09 (13-18) </a:t>
            </a:r>
            <a:r>
              <a:rPr lang="en-GB" sz="2000" dirty="0"/>
              <a:t>Hilton Waikoloa, Waikoloa, HI, USA</a:t>
            </a:r>
            <a:endParaRPr lang="en-US" sz="2000" dirty="0"/>
          </a:p>
          <a:p>
            <a:pPr>
              <a:buFont typeface="Times New Roman" pitchFamily="16" charset="0"/>
              <a:buChar char="•"/>
            </a:pPr>
            <a:r>
              <a:rPr lang="en-US" sz="2000" dirty="0"/>
              <a:t>2027-01 (10-15) –</a:t>
            </a:r>
            <a:r>
              <a:rPr lang="en-US" sz="2000" dirty="0">
                <a:highlight>
                  <a:srgbClr val="FFFF00"/>
                </a:highlight>
              </a:rPr>
              <a:t> RFP - Americas</a:t>
            </a:r>
            <a:r>
              <a:rPr lang="en-US" sz="2000" dirty="0"/>
              <a:t>	(could rotate J-M)</a:t>
            </a:r>
          </a:p>
          <a:p>
            <a:pPr>
              <a:buFont typeface="Wingdings" panose="05000000000000000000" pitchFamily="2" charset="2"/>
              <a:buChar char="v"/>
            </a:pPr>
            <a:r>
              <a:rPr lang="en-US" sz="2000" dirty="0"/>
              <a:t>2027-05 (9-14) </a:t>
            </a:r>
            <a:r>
              <a:rPr lang="en-US" sz="2000" dirty="0">
                <a:highlight>
                  <a:srgbClr val="FFFF00"/>
                </a:highlight>
              </a:rPr>
              <a:t>– RFP - Asia  </a:t>
            </a:r>
            <a:r>
              <a:rPr lang="en-US" sz="2000" dirty="0"/>
              <a:t>(could rotate J-M)</a:t>
            </a:r>
          </a:p>
          <a:p>
            <a:pPr>
              <a:buFont typeface="Times New Roman" pitchFamily="16" charset="0"/>
              <a:buChar char="•"/>
            </a:pPr>
            <a:r>
              <a:rPr lang="en-US" sz="2000" dirty="0"/>
              <a:t>2027-09 (12-17) – Grand Hyatt Atlanta, Buckhead, GA, USA </a:t>
            </a:r>
            <a:r>
              <a:rPr lang="en-GB" sz="1400" dirty="0">
                <a:highlight>
                  <a:srgbClr val="00FF00"/>
                </a:highlight>
              </a:rPr>
              <a:t>(Contract TBC)</a:t>
            </a:r>
          </a:p>
          <a:p>
            <a:pPr lvl="2">
              <a:buFont typeface="Times New Roman" pitchFamily="16" charset="0"/>
              <a:buChar char="•"/>
            </a:pPr>
            <a:endParaRPr lang="en-US" sz="1400" dirty="0"/>
          </a:p>
          <a:p>
            <a:pPr>
              <a:buFont typeface="Times New Roman" pitchFamily="16" charset="0"/>
              <a:buChar char="•"/>
            </a:pPr>
            <a:endParaRPr lang="en-GB" sz="2000" dirty="0"/>
          </a:p>
        </p:txBody>
      </p:sp>
      <p:sp>
        <p:nvSpPr>
          <p:cNvPr id="4" name="Date Placeholder 3"/>
          <p:cNvSpPr>
            <a:spLocks noGrp="1"/>
          </p:cNvSpPr>
          <p:nvPr>
            <p:ph type="dt" idx="10"/>
          </p:nvPr>
        </p:nvSpPr>
        <p:spPr/>
        <p:txBody>
          <a:bodyPr/>
          <a:lstStyle/>
          <a:p>
            <a:r>
              <a:rPr lang="en-US"/>
              <a:t>December 2023</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21</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8382000" y="4419600"/>
            <a:ext cx="3505200" cy="830997"/>
          </a:xfrm>
          <a:prstGeom prst="rect">
            <a:avLst/>
          </a:prstGeom>
          <a:noFill/>
        </p:spPr>
        <p:txBody>
          <a:bodyPr wrap="square" rtlCol="0">
            <a:spAutoFit/>
          </a:bodyPr>
          <a:lstStyle/>
          <a:p>
            <a:r>
              <a:rPr lang="en-US" sz="1600" dirty="0">
                <a:solidFill>
                  <a:schemeClr val="tx1"/>
                </a:solidFill>
              </a:rPr>
              <a:t>Meeting Planner:</a:t>
            </a:r>
          </a:p>
          <a:p>
            <a:pPr marL="285750" indent="-285750">
              <a:buFont typeface="Arial" panose="020B0604020202020204" pitchFamily="34" charset="0"/>
              <a:buChar char="•"/>
            </a:pPr>
            <a:r>
              <a:rPr lang="en-US" sz="1600" dirty="0">
                <a:solidFill>
                  <a:schemeClr val="tx1"/>
                </a:solidFill>
              </a:rPr>
              <a:t>Dotted Venues: Face to Face Events</a:t>
            </a:r>
          </a:p>
          <a:p>
            <a:pPr marL="285750" indent="-285750">
              <a:buFont typeface="Wingdings" panose="05000000000000000000" pitchFamily="2" charset="2"/>
              <a:buChar char="v"/>
            </a:pPr>
            <a:r>
              <a:rPr lang="en-US" sz="1600" dirty="0">
                <a:solidFill>
                  <a:schemeClr val="tx1"/>
                </a:solidFill>
              </a:rPr>
              <a:t>Starred Venues :MTG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Nov 12, 2023</a:t>
            </a:r>
          </a:p>
        </p:txBody>
      </p:sp>
    </p:spTree>
    <p:extLst>
      <p:ext uri="{BB962C8B-B14F-4D97-AF65-F5344CB8AC3E}">
        <p14:creationId xmlns:p14="http://schemas.microsoft.com/office/powerpoint/2010/main" val="836784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(Changing Week to July 27)</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v"/>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13-18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p:txBody>
          <a:bodyPr/>
          <a:lstStyle/>
          <a:p>
            <a:r>
              <a:rPr lang="en-US"/>
              <a:t>December 2023</a:t>
            </a:r>
            <a:endParaRPr lang="en-GB" dirty="0"/>
          </a:p>
        </p:txBody>
      </p:sp>
      <p:sp>
        <p:nvSpPr>
          <p:cNvPr id="5" name="Footer Placeholder 4">
            <a:extLst>
              <a:ext uri="{FF2B5EF4-FFF2-40B4-BE49-F238E27FC236}">
                <a16:creationId xmlns:a16="http://schemas.microsoft.com/office/drawing/2014/main" id="{A69EE029-D6A4-B1F8-79E0-06AA36E15A9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6967BAC-5007-C2DA-00E1-D29ED7742ECE}"/>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9525000" y="6062246"/>
            <a:ext cx="1864785" cy="338554"/>
          </a:xfrm>
          <a:prstGeom prst="rect">
            <a:avLst/>
          </a:prstGeom>
          <a:noFill/>
        </p:spPr>
        <p:txBody>
          <a:bodyPr wrap="square" rtlCol="0">
            <a:spAutoFit/>
          </a:bodyPr>
          <a:lstStyle/>
          <a:p>
            <a:r>
              <a:rPr lang="en-US" sz="1600" dirty="0">
                <a:solidFill>
                  <a:schemeClr val="accent1">
                    <a:lumMod val="50000"/>
                  </a:schemeClr>
                </a:solidFill>
              </a:rPr>
              <a:t>As of Dec 13, 2023</a:t>
            </a:r>
          </a:p>
        </p:txBody>
      </p:sp>
    </p:spTree>
    <p:extLst>
      <p:ext uri="{BB962C8B-B14F-4D97-AF65-F5344CB8AC3E}">
        <p14:creationId xmlns:p14="http://schemas.microsoft.com/office/powerpoint/2010/main" val="81352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751015"/>
            <a:ext cx="10361084" cy="4343400"/>
          </a:xfrm>
        </p:spPr>
        <p:txBody>
          <a:bodyPr/>
          <a:lstStyle/>
          <a:p>
            <a:r>
              <a:rPr lang="en-US" dirty="0"/>
              <a:t>1. Plenary Meeting Status File: 802 EC-22/0003r0</a:t>
            </a:r>
          </a:p>
          <a:p>
            <a:pPr lvl="1"/>
            <a:r>
              <a:rPr lang="en-US" dirty="0">
                <a:solidFill>
                  <a:schemeClr val="accent2"/>
                </a:solidFill>
                <a:hlinkClick r:id="rId3">
                  <a:extLst>
                    <a:ext uri="{A12FA001-AC4F-418D-AE19-62706E023703}">
                      <ahyp:hlinkClr xmlns:ahyp="http://schemas.microsoft.com/office/drawing/2018/hyperlinkcolor" val="tx"/>
                    </a:ext>
                  </a:extLst>
                </a:hlinkClick>
              </a:rPr>
              <a:t>https://mentor.ieee.org/802-ec/dcn/22/ec-22-0003-00-00EC-future-802-plenary-venue-contract-status.xlsx</a:t>
            </a:r>
            <a:endParaRPr lang="en-US" dirty="0">
              <a:solidFill>
                <a:schemeClr val="accent2"/>
              </a:solidFill>
            </a:endParaRPr>
          </a:p>
          <a:p>
            <a:pPr lvl="1"/>
            <a:endParaRPr lang="en-GB" dirty="0"/>
          </a:p>
          <a:p>
            <a:r>
              <a:rPr lang="en-US" dirty="0"/>
              <a:t>2. IEEE 802WCSC Meeting Venue Manager Report: 802 EC-23/0001r05</a:t>
            </a:r>
          </a:p>
          <a:p>
            <a:pPr lvl="1"/>
            <a:r>
              <a:rPr lang="en-US" dirty="0">
                <a:solidFill>
                  <a:schemeClr val="accent2"/>
                </a:solidFill>
                <a:hlinkClick r:id="rId4">
                  <a:extLst>
                    <a:ext uri="{A12FA001-AC4F-418D-AE19-62706E023703}">
                      <ahyp:hlinkClr xmlns:ahyp="http://schemas.microsoft.com/office/drawing/2018/hyperlinkcolor" val="tx"/>
                    </a:ext>
                  </a:extLst>
                </a:hlinkClick>
              </a:rPr>
              <a:t>https://mentor.ieee.org/802-ec/dcn/23/ec-23-0001-05-WCSG-ieee-802wcsc-meeting-venue-manager-report-2023.pptx</a:t>
            </a:r>
            <a:r>
              <a:rPr lang="en-US" dirty="0">
                <a:solidFill>
                  <a:schemeClr val="accent2"/>
                </a:solidFill>
              </a:rPr>
              <a:t>  </a:t>
            </a:r>
          </a:p>
        </p:txBody>
      </p:sp>
      <p:sp>
        <p:nvSpPr>
          <p:cNvPr id="4" name="Date Placeholder 3"/>
          <p:cNvSpPr>
            <a:spLocks noGrp="1"/>
          </p:cNvSpPr>
          <p:nvPr>
            <p:ph type="dt" idx="10"/>
          </p:nvPr>
        </p:nvSpPr>
        <p:spPr/>
        <p:txBody>
          <a:bodyPr/>
          <a:lstStyle/>
          <a:p>
            <a:r>
              <a:rPr lang="en-US"/>
              <a:t>November 2023</a:t>
            </a:r>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3" name="Footer Placeholder 2">
            <a:extLst>
              <a:ext uri="{FF2B5EF4-FFF2-40B4-BE49-F238E27FC236}">
                <a16:creationId xmlns:a16="http://schemas.microsoft.com/office/drawing/2014/main" id="{EB3F1913-DB61-81B3-107C-FCB5E2895AD6}"/>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DF2AD-D7EF-4A51-AD0E-A14652E5BB67}"/>
              </a:ext>
            </a:extLst>
          </p:cNvPr>
          <p:cNvSpPr>
            <a:spLocks noGrp="1"/>
          </p:cNvSpPr>
          <p:nvPr>
            <p:ph type="title"/>
          </p:nvPr>
        </p:nvSpPr>
        <p:spPr>
          <a:xfrm>
            <a:off x="1020997" y="1565275"/>
            <a:ext cx="10363200" cy="1362075"/>
          </a:xfrm>
        </p:spPr>
        <p:txBody>
          <a:bodyPr/>
          <a:lstStyle/>
          <a:p>
            <a:pPr algn="ctr"/>
            <a:r>
              <a:rPr lang="en-US" dirty="0"/>
              <a:t>Monday, January 15, 2024</a:t>
            </a:r>
            <a:br>
              <a:rPr lang="en-US" dirty="0"/>
            </a:br>
            <a:r>
              <a:rPr lang="en-US" dirty="0"/>
              <a:t>802.11 WG Opening Plenary</a:t>
            </a:r>
          </a:p>
        </p:txBody>
      </p:sp>
      <p:sp>
        <p:nvSpPr>
          <p:cNvPr id="8" name="Text Placeholder 7">
            <a:extLst>
              <a:ext uri="{FF2B5EF4-FFF2-40B4-BE49-F238E27FC236}">
                <a16:creationId xmlns:a16="http://schemas.microsoft.com/office/drawing/2014/main" id="{DD2F5436-70CC-4EDA-9B70-2C205A1BE6E4}"/>
              </a:ext>
            </a:extLst>
          </p:cNvPr>
          <p:cNvSpPr>
            <a:spLocks noGrp="1"/>
          </p:cNvSpPr>
          <p:nvPr>
            <p:ph type="body" idx="1"/>
          </p:nvPr>
        </p:nvSpPr>
        <p:spPr>
          <a:xfrm>
            <a:off x="1053510" y="3886200"/>
            <a:ext cx="10363200" cy="2438400"/>
          </a:xfrm>
        </p:spPr>
        <p:txBody>
          <a:bodyPr/>
          <a:lstStyle/>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p:txBody>
      </p:sp>
      <p:sp>
        <p:nvSpPr>
          <p:cNvPr id="6" name="Date Placeholder 5">
            <a:extLst>
              <a:ext uri="{FF2B5EF4-FFF2-40B4-BE49-F238E27FC236}">
                <a16:creationId xmlns:a16="http://schemas.microsoft.com/office/drawing/2014/main" id="{E910CDB2-C764-4522-8019-692D594FF976}"/>
              </a:ext>
            </a:extLst>
          </p:cNvPr>
          <p:cNvSpPr>
            <a:spLocks noGrp="1"/>
          </p:cNvSpPr>
          <p:nvPr>
            <p:ph type="dt" idx="10"/>
          </p:nvPr>
        </p:nvSpPr>
        <p:spPr/>
        <p:txBody>
          <a:bodyPr/>
          <a:lstStyle/>
          <a:p>
            <a:r>
              <a:rPr lang="en-US"/>
              <a:t>November 2023</a:t>
            </a:r>
            <a:endParaRPr lang="en-GB" dirty="0"/>
          </a:p>
        </p:txBody>
      </p:sp>
      <p:sp>
        <p:nvSpPr>
          <p:cNvPr id="4" name="Slide Number Placeholder 3">
            <a:extLst>
              <a:ext uri="{FF2B5EF4-FFF2-40B4-BE49-F238E27FC236}">
                <a16:creationId xmlns:a16="http://schemas.microsoft.com/office/drawing/2014/main" id="{F8B9CDC4-C5A6-488A-B56A-4C64EBBF2C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2" name="Footer Placeholder 1">
            <a:extLst>
              <a:ext uri="{FF2B5EF4-FFF2-40B4-BE49-F238E27FC236}">
                <a16:creationId xmlns:a16="http://schemas.microsoft.com/office/drawing/2014/main" id="{A747BFEA-F926-A237-4742-7542ACBCC498}"/>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714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Successful Mixed-mode Meeting Protocol</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endParaRPr lang="en-US" sz="2800" dirty="0"/>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11" name="Date Placeholder 3">
            <a:extLst>
              <a:ext uri="{FF2B5EF4-FFF2-40B4-BE49-F238E27FC236}">
                <a16:creationId xmlns:a16="http://schemas.microsoft.com/office/drawing/2014/main" id="{75BAD889-C9D8-626B-85E7-EE004EA77AE4}"/>
              </a:ext>
            </a:extLst>
          </p:cNvPr>
          <p:cNvSpPr>
            <a:spLocks noGrp="1"/>
          </p:cNvSpPr>
          <p:nvPr>
            <p:ph type="dt" idx="10"/>
          </p:nvPr>
        </p:nvSpPr>
        <p:spPr>
          <a:xfrm>
            <a:off x="929218" y="333375"/>
            <a:ext cx="2499783" cy="273050"/>
          </a:xfrm>
        </p:spPr>
        <p:txBody>
          <a:bodyPr/>
          <a:lstStyle/>
          <a:p>
            <a:pPr>
              <a:spcAft>
                <a:spcPts val="600"/>
              </a:spcAft>
            </a:pPr>
            <a:r>
              <a:rPr lang="en-US"/>
              <a:t>November 2023</a:t>
            </a:r>
            <a:endParaRPr lang="en-GB"/>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bwMode="auto">
          <a:xfrm>
            <a:off x="5676902" y="6558296"/>
            <a:ext cx="836082" cy="184666"/>
          </a:xfrm>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Slide </a:t>
            </a:r>
            <a:fld id="{440F5867-744E-4AA6-B0ED-4C44D2DFBB7B}" type="slidenum">
              <a:rPr lang="en-GB" smtClean="0"/>
              <a:pPr>
                <a:spcAft>
                  <a:spcPts val="600"/>
                </a:spcAft>
              </a:pPr>
              <a:t>4</a:t>
            </a:fld>
            <a:endParaRPr lang="en-GB"/>
          </a:p>
        </p:txBody>
      </p:sp>
      <p:sp>
        <p:nvSpPr>
          <p:cNvPr id="4" name="Footer Placeholder 3">
            <a:extLst>
              <a:ext uri="{FF2B5EF4-FFF2-40B4-BE49-F238E27FC236}">
                <a16:creationId xmlns:a16="http://schemas.microsoft.com/office/drawing/2014/main" id="{6096B069-D4AE-BF9D-0524-B0D4A098F2DB}"/>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60674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091D0703-D99A-4AC2-18CC-D3DFE2A28EB7}"/>
              </a:ext>
            </a:extLst>
          </p:cNvPr>
          <p:cNvSpPr txBox="1"/>
          <p:nvPr/>
        </p:nvSpPr>
        <p:spPr>
          <a:xfrm>
            <a:off x="630936" y="502920"/>
            <a:ext cx="3419856" cy="1463040"/>
          </a:xfrm>
          <a:prstGeom prst="rect">
            <a:avLst/>
          </a:prstGeom>
        </p:spPr>
        <p:txBody>
          <a:bodyPr vert="horz" lIns="121920" tIns="60960" rIns="121920" bIns="60960" rtlCol="0" anchor="ctr">
            <a:normAutofit/>
          </a:bodyPr>
          <a:lstStyle/>
          <a:p>
            <a:pPr defTabSz="1219170" fontAlgn="auto">
              <a:lnSpc>
                <a:spcPct val="90000"/>
              </a:lnSpc>
              <a:spcAft>
                <a:spcPts val="800"/>
              </a:spcAft>
            </a:pPr>
            <a:r>
              <a:rPr lang="en-US" sz="4133" b="1">
                <a:solidFill>
                  <a:prstClr val="black"/>
                </a:solidFill>
                <a:latin typeface="Calibri Light" panose="020F0302020204030204"/>
                <a:ea typeface="+mn-ea"/>
                <a:cs typeface="+mn-cs"/>
              </a:rPr>
              <a:t>IMPORTANT INFORMATION</a:t>
            </a:r>
            <a:endParaRPr lang="en-US" sz="4133">
              <a:solidFill>
                <a:prstClr val="black"/>
              </a:solidFill>
              <a:latin typeface="Calibri Light" panose="020F0302020204030204"/>
              <a:ea typeface="+mn-ea"/>
              <a:cs typeface="+mn-cs"/>
            </a:endParaRP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808329 w 1554480"/>
              <a:gd name="connsiteY1" fmla="*/ 0 h 18288"/>
              <a:gd name="connsiteX2" fmla="*/ 1554480 w 1554480"/>
              <a:gd name="connsiteY2" fmla="*/ 0 h 18288"/>
              <a:gd name="connsiteX3" fmla="*/ 1554480 w 1554480"/>
              <a:gd name="connsiteY3" fmla="*/ 18288 h 18288"/>
              <a:gd name="connsiteX4" fmla="*/ 792785 w 1554480"/>
              <a:gd name="connsiteY4" fmla="*/ 18288 h 18288"/>
              <a:gd name="connsiteX5" fmla="*/ 0 w 1554480"/>
              <a:gd name="connsiteY5" fmla="*/ 18288 h 18288"/>
              <a:gd name="connsiteX6" fmla="*/ 0 w 1554480"/>
              <a:gd name="connsiteY6" fmla="*/ 0 h 18288"/>
              <a:gd name="connsiteX0" fmla="*/ 0 w 1554480"/>
              <a:gd name="connsiteY0" fmla="*/ 0 h 18288"/>
              <a:gd name="connsiteX1" fmla="*/ 761694 w 1554480"/>
              <a:gd name="connsiteY1" fmla="*/ 0 h 18288"/>
              <a:gd name="connsiteX2" fmla="*/ 1554480 w 1554480"/>
              <a:gd name="connsiteY2" fmla="*/ 0 h 18288"/>
              <a:gd name="connsiteX3" fmla="*/ 1554480 w 1554480"/>
              <a:gd name="connsiteY3" fmla="*/ 18288 h 18288"/>
              <a:gd name="connsiteX4" fmla="*/ 777240 w 1554480"/>
              <a:gd name="connsiteY4" fmla="*/ 18288 h 18288"/>
              <a:gd name="connsiteX5" fmla="*/ 0 w 1554480"/>
              <a:gd name="connsiteY5" fmla="*/ 18288 h 18288"/>
              <a:gd name="connsiteX6" fmla="*/ 0 w 155448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4480" h="18288" fill="none" extrusionOk="0">
                <a:moveTo>
                  <a:pt x="0" y="0"/>
                </a:moveTo>
                <a:cubicBezTo>
                  <a:pt x="217601" y="-6692"/>
                  <a:pt x="396872" y="10191"/>
                  <a:pt x="808329" y="0"/>
                </a:cubicBezTo>
                <a:cubicBezTo>
                  <a:pt x="1219925" y="25661"/>
                  <a:pt x="1389983" y="-984"/>
                  <a:pt x="1554480" y="0"/>
                </a:cubicBezTo>
                <a:cubicBezTo>
                  <a:pt x="1553307" y="5783"/>
                  <a:pt x="1555025" y="11537"/>
                  <a:pt x="1554480" y="18288"/>
                </a:cubicBezTo>
                <a:cubicBezTo>
                  <a:pt x="1273437" y="33198"/>
                  <a:pt x="997024" y="53853"/>
                  <a:pt x="792785" y="18288"/>
                </a:cubicBezTo>
                <a:cubicBezTo>
                  <a:pt x="596961" y="17813"/>
                  <a:pt x="181695" y="56743"/>
                  <a:pt x="0" y="18288"/>
                </a:cubicBezTo>
                <a:cubicBezTo>
                  <a:pt x="274" y="9937"/>
                  <a:pt x="-107" y="5463"/>
                  <a:pt x="0" y="0"/>
                </a:cubicBezTo>
                <a:close/>
              </a:path>
              <a:path w="1554480" h="18288" stroke="0" extrusionOk="0">
                <a:moveTo>
                  <a:pt x="0" y="0"/>
                </a:moveTo>
                <a:cubicBezTo>
                  <a:pt x="258620" y="-10218"/>
                  <a:pt x="579709" y="-30729"/>
                  <a:pt x="761694" y="0"/>
                </a:cubicBezTo>
                <a:cubicBezTo>
                  <a:pt x="864521" y="20826"/>
                  <a:pt x="1205634" y="-74662"/>
                  <a:pt x="1554480" y="0"/>
                </a:cubicBezTo>
                <a:cubicBezTo>
                  <a:pt x="1554388" y="8495"/>
                  <a:pt x="1554407" y="12756"/>
                  <a:pt x="1554480" y="18288"/>
                </a:cubicBezTo>
                <a:cubicBezTo>
                  <a:pt x="1305928" y="27782"/>
                  <a:pt x="1058543" y="45355"/>
                  <a:pt x="777240" y="18288"/>
                </a:cubicBezTo>
                <a:cubicBezTo>
                  <a:pt x="501284" y="27073"/>
                  <a:pt x="310947" y="49124"/>
                  <a:pt x="0" y="18288"/>
                </a:cubicBezTo>
                <a:cubicBezTo>
                  <a:pt x="448" y="10749"/>
                  <a:pt x="185" y="7697"/>
                  <a:pt x="0" y="0"/>
                </a:cubicBezTo>
                <a:close/>
              </a:path>
              <a:path w="1554480" h="18288" fill="none" stroke="0" extrusionOk="0">
                <a:moveTo>
                  <a:pt x="0" y="0"/>
                </a:moveTo>
                <a:cubicBezTo>
                  <a:pt x="191266" y="-11097"/>
                  <a:pt x="379502" y="-1905"/>
                  <a:pt x="808329" y="0"/>
                </a:cubicBezTo>
                <a:cubicBezTo>
                  <a:pt x="1235500" y="22481"/>
                  <a:pt x="1362958" y="-5111"/>
                  <a:pt x="1554480" y="0"/>
                </a:cubicBezTo>
                <a:cubicBezTo>
                  <a:pt x="1553580" y="6423"/>
                  <a:pt x="1554441" y="12385"/>
                  <a:pt x="1554480" y="18288"/>
                </a:cubicBezTo>
                <a:cubicBezTo>
                  <a:pt x="1239483" y="-3097"/>
                  <a:pt x="1006008" y="33349"/>
                  <a:pt x="792785" y="18288"/>
                </a:cubicBezTo>
                <a:cubicBezTo>
                  <a:pt x="617310" y="11832"/>
                  <a:pt x="165360" y="16097"/>
                  <a:pt x="0" y="18288"/>
                </a:cubicBezTo>
                <a:cubicBezTo>
                  <a:pt x="-876" y="9902"/>
                  <a:pt x="-828" y="65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F204A960-8BBF-8AFE-1AB2-8900DEB00B83}"/>
              </a:ext>
            </a:extLst>
          </p:cNvPr>
          <p:cNvSpPr txBox="1"/>
          <p:nvPr/>
        </p:nvSpPr>
        <p:spPr>
          <a:xfrm>
            <a:off x="4654295" y="502920"/>
            <a:ext cx="6894576" cy="1463040"/>
          </a:xfrm>
          <a:prstGeom prst="rect">
            <a:avLst/>
          </a:prstGeom>
        </p:spPr>
        <p:txBody>
          <a:bodyPr vert="horz" lIns="121920" tIns="60960" rIns="121920" bIns="60960" rtlCol="0" anchor="ctr">
            <a:normAutofit/>
          </a:bodyPr>
          <a:lstStyle/>
          <a:p>
            <a:pPr indent="-304792" defTabSz="1219170" fontAlgn="auto">
              <a:lnSpc>
                <a:spcPct val="90000"/>
              </a:lnSpc>
              <a:spcBef>
                <a:spcPts val="0"/>
              </a:spcBef>
              <a:spcAft>
                <a:spcPts val="800"/>
              </a:spcAft>
              <a:buFont typeface="Arial" panose="020B0604020202020204" pitchFamily="34" charset="0"/>
              <a:buChar char="•"/>
            </a:pPr>
            <a:r>
              <a:rPr lang="en-US" sz="2267" b="1">
                <a:solidFill>
                  <a:prstClr val="black"/>
                </a:solidFill>
                <a:latin typeface="Calibri" panose="020F0502020204030204"/>
                <a:ea typeface="+mn-ea"/>
                <a:cs typeface="+mn-cs"/>
              </a:rPr>
              <a:t>IEEE 802 Wireless Interim Meeting</a:t>
            </a:r>
          </a:p>
          <a:p>
            <a:pPr indent="-304792" defTabSz="1219170" fontAlgn="auto">
              <a:lnSpc>
                <a:spcPct val="90000"/>
              </a:lnSpc>
              <a:spcBef>
                <a:spcPts val="0"/>
              </a:spcBef>
              <a:spcAft>
                <a:spcPts val="800"/>
              </a:spcAft>
              <a:buFont typeface="Arial" panose="020B0604020202020204" pitchFamily="34" charset="0"/>
              <a:buChar char="•"/>
            </a:pPr>
            <a:r>
              <a:rPr lang="en-US" sz="2267" b="1">
                <a:solidFill>
                  <a:prstClr val="black"/>
                </a:solidFill>
                <a:latin typeface="Calibri" panose="020F0502020204030204"/>
                <a:ea typeface="+mn-ea"/>
                <a:cs typeface="+mn-cs"/>
              </a:rPr>
              <a:t>January 14 – 19, 2024</a:t>
            </a:r>
          </a:p>
          <a:p>
            <a:pPr indent="-304792" defTabSz="1219170" fontAlgn="auto">
              <a:lnSpc>
                <a:spcPct val="90000"/>
              </a:lnSpc>
              <a:spcBef>
                <a:spcPts val="0"/>
              </a:spcBef>
              <a:spcAft>
                <a:spcPts val="800"/>
              </a:spcAft>
              <a:buFont typeface="Arial" panose="020B0604020202020204" pitchFamily="34" charset="0"/>
              <a:buChar char="•"/>
            </a:pPr>
            <a:r>
              <a:rPr lang="en-US" sz="2267" b="1">
                <a:solidFill>
                  <a:prstClr val="black"/>
                </a:solidFill>
                <a:latin typeface="Calibri" panose="020F0502020204030204"/>
                <a:ea typeface="+mn-ea"/>
                <a:cs typeface="+mn-cs"/>
              </a:rPr>
              <a:t>Hilton Panama</a:t>
            </a:r>
            <a:endParaRPr lang="en-US" sz="2267">
              <a:solidFill>
                <a:prstClr val="black"/>
              </a:solidFill>
              <a:latin typeface="Calibri" panose="020F0502020204030204"/>
              <a:ea typeface="+mn-ea"/>
              <a:cs typeface="+mn-cs"/>
            </a:endParaRPr>
          </a:p>
        </p:txBody>
      </p:sp>
      <p:pic>
        <p:nvPicPr>
          <p:cNvPr id="2" name="Picture 2">
            <a:extLst>
              <a:ext uri="{FF2B5EF4-FFF2-40B4-BE49-F238E27FC236}">
                <a16:creationId xmlns:a16="http://schemas.microsoft.com/office/drawing/2014/main" id="{47517D6F-1A5C-99CA-0293-22112B01AA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2823986"/>
            <a:ext cx="10917936" cy="2893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F046BE-6561-A034-EBE0-2E9702B0BF8C}"/>
              </a:ext>
            </a:extLst>
          </p:cNvPr>
          <p:cNvSpPr txBox="1"/>
          <p:nvPr/>
        </p:nvSpPr>
        <p:spPr>
          <a:xfrm>
            <a:off x="990600" y="6124247"/>
            <a:ext cx="3200400" cy="461665"/>
          </a:xfrm>
          <a:prstGeom prst="rect">
            <a:avLst/>
          </a:prstGeom>
          <a:noFill/>
        </p:spPr>
        <p:txBody>
          <a:bodyPr wrap="square" rtlCol="0">
            <a:spAutoFit/>
          </a:bodyPr>
          <a:lstStyle/>
          <a:p>
            <a:r>
              <a:rPr lang="en-US" dirty="0">
                <a:solidFill>
                  <a:schemeClr val="tx1"/>
                </a:solidFill>
              </a:rPr>
              <a:t>See 802 EC-24/0011r0</a:t>
            </a:r>
          </a:p>
        </p:txBody>
      </p:sp>
    </p:spTree>
    <p:extLst>
      <p:ext uri="{BB962C8B-B14F-4D97-AF65-F5344CB8AC3E}">
        <p14:creationId xmlns:p14="http://schemas.microsoft.com/office/powerpoint/2010/main" val="366083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508637" y="2985377"/>
            <a:ext cx="5663564" cy="2896562"/>
          </a:xfrm>
          <a:prstGeom prst="rect">
            <a:avLst/>
          </a:prstGeom>
          <a:noFill/>
        </p:spPr>
        <p:txBody>
          <a:bodyPr wrap="square" rtlCol="0">
            <a:spAutoFit/>
          </a:bodyPr>
          <a:lstStyle/>
          <a:p>
            <a:pPr defTabSz="1219170" fontAlgn="auto">
              <a:lnSpc>
                <a:spcPct val="115000"/>
              </a:lnSpc>
              <a:spcBef>
                <a:spcPts val="1333"/>
              </a:spcBef>
              <a:spcAft>
                <a:spcPts val="0"/>
              </a:spcAft>
              <a:buSzPts val="1800"/>
            </a:pPr>
            <a:r>
              <a:rPr lang="en-US" sz="2667" dirty="0">
                <a:solidFill>
                  <a:prstClr val="black"/>
                </a:solidFill>
                <a:latin typeface="Calibri" panose="020F0502020204030204"/>
                <a:ea typeface="+mn-ea"/>
                <a:cs typeface="+mn-cs"/>
              </a:rPr>
              <a:t>We would like to thank Visit Panama, the Panama Convention Bureau, for all their help and support in the planning and preparation of the Interim Meeting and especially for providing funding to further support the meeting.</a:t>
            </a:r>
            <a:endParaRPr lang="en-US" sz="2667" u="sng" dirty="0">
              <a:solidFill>
                <a:srgbClr val="0563C1"/>
              </a:solidFill>
              <a:latin typeface="Calibri" panose="020F0502020204030204"/>
              <a:ea typeface="+mn-ea"/>
              <a:cs typeface="+mn-cs"/>
            </a:endParaRPr>
          </a:p>
        </p:txBody>
      </p:sp>
      <p:pic>
        <p:nvPicPr>
          <p:cNvPr id="5" name="Picture 4" descr="A logo with a firework in the background&#10;&#10;Description automatically generated">
            <a:extLst>
              <a:ext uri="{FF2B5EF4-FFF2-40B4-BE49-F238E27FC236}">
                <a16:creationId xmlns:a16="http://schemas.microsoft.com/office/drawing/2014/main" id="{DB17B4EC-A02D-9B42-1F6D-0F9C756E4275}"/>
              </a:ext>
            </a:extLst>
          </p:cNvPr>
          <p:cNvPicPr>
            <a:picLocks noChangeAspect="1"/>
          </p:cNvPicPr>
          <p:nvPr/>
        </p:nvPicPr>
        <p:blipFill>
          <a:blip r:embed="rId5"/>
          <a:stretch>
            <a:fillRect/>
          </a:stretch>
        </p:blipFill>
        <p:spPr>
          <a:xfrm>
            <a:off x="6616461" y="2675228"/>
            <a:ext cx="4908505" cy="3577083"/>
          </a:xfrm>
          <a:prstGeom prst="rect">
            <a:avLst/>
          </a:prstGeom>
        </p:spPr>
      </p:pic>
      <p:sp>
        <p:nvSpPr>
          <p:cNvPr id="7" name="TextBox 6">
            <a:extLst>
              <a:ext uri="{FF2B5EF4-FFF2-40B4-BE49-F238E27FC236}">
                <a16:creationId xmlns:a16="http://schemas.microsoft.com/office/drawing/2014/main" id="{E176425D-8D29-7F7F-B48E-2257155668EA}"/>
              </a:ext>
            </a:extLst>
          </p:cNvPr>
          <p:cNvSpPr txBox="1"/>
          <p:nvPr/>
        </p:nvSpPr>
        <p:spPr>
          <a:xfrm>
            <a:off x="465860" y="1981683"/>
            <a:ext cx="7407697" cy="714234"/>
          </a:xfrm>
          <a:prstGeom prst="rect">
            <a:avLst/>
          </a:prstGeom>
          <a:noFill/>
        </p:spPr>
        <p:txBody>
          <a:bodyPr wrap="square">
            <a:spAutoFit/>
          </a:bodyPr>
          <a:lstStyle/>
          <a:p>
            <a:pPr defTabSz="1219170" fontAlgn="auto">
              <a:lnSpc>
                <a:spcPct val="115000"/>
              </a:lnSpc>
              <a:spcBef>
                <a:spcPts val="0"/>
              </a:spcBef>
              <a:spcAft>
                <a:spcPts val="0"/>
              </a:spcAft>
              <a:buSzPts val="1800"/>
            </a:pPr>
            <a:r>
              <a:rPr lang="en-US" sz="3733" b="1" dirty="0">
                <a:solidFill>
                  <a:prstClr val="black"/>
                </a:solidFill>
                <a:latin typeface="Calibri" panose="020F0502020204030204"/>
                <a:ea typeface="+mn-ea"/>
                <a:cs typeface="+mn-cs"/>
              </a:rPr>
              <a:t>INTERIM MEETING SUPPORTER</a:t>
            </a:r>
          </a:p>
        </p:txBody>
      </p:sp>
    </p:spTree>
    <p:extLst>
      <p:ext uri="{BB962C8B-B14F-4D97-AF65-F5344CB8AC3E}">
        <p14:creationId xmlns:p14="http://schemas.microsoft.com/office/powerpoint/2010/main" val="127016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4" name="TextBox 3">
            <a:extLst>
              <a:ext uri="{FF2B5EF4-FFF2-40B4-BE49-F238E27FC236}">
                <a16:creationId xmlns:a16="http://schemas.microsoft.com/office/drawing/2014/main" id="{95410B4A-87A4-BC43-4580-DCC8B2B44C6A}"/>
              </a:ext>
            </a:extLst>
          </p:cNvPr>
          <p:cNvSpPr txBox="1"/>
          <p:nvPr/>
        </p:nvSpPr>
        <p:spPr>
          <a:xfrm>
            <a:off x="635834" y="1722981"/>
            <a:ext cx="11362068" cy="4283480"/>
          </a:xfrm>
          <a:prstGeom prst="rect">
            <a:avLst/>
          </a:prstGeom>
          <a:noFill/>
        </p:spPr>
        <p:txBody>
          <a:bodyPr wrap="square" rtlCol="0">
            <a:spAutoFit/>
          </a:bodyPr>
          <a:lstStyle/>
          <a:p>
            <a:pPr defTabSz="1219170" fontAlgn="auto">
              <a:spcBef>
                <a:spcPts val="0"/>
              </a:spcBef>
              <a:spcAft>
                <a:spcPts val="0"/>
              </a:spcAft>
            </a:pPr>
            <a:r>
              <a:rPr lang="en-AU" sz="3733" b="1" dirty="0">
                <a:solidFill>
                  <a:srgbClr val="002060"/>
                </a:solidFill>
                <a:latin typeface="Calibri" panose="020F0502020204030204"/>
                <a:ea typeface="+mn-ea"/>
                <a:cs typeface="+mn-cs"/>
              </a:rPr>
              <a:t>AUDIO VISUAL</a:t>
            </a:r>
            <a:r>
              <a:rPr lang="en-AU" sz="3733" dirty="0">
                <a:solidFill>
                  <a:srgbClr val="002060"/>
                </a:solidFill>
                <a:latin typeface="Calibri" panose="020F0502020204030204"/>
                <a:ea typeface="+mn-ea"/>
                <a:cs typeface="+mn-cs"/>
              </a:rPr>
              <a:t>:  </a:t>
            </a:r>
          </a:p>
          <a:p>
            <a:pPr defTabSz="1219170" fontAlgn="auto">
              <a:spcBef>
                <a:spcPts val="0"/>
              </a:spcBef>
              <a:spcAft>
                <a:spcPts val="0"/>
              </a:spcAft>
            </a:pPr>
            <a:r>
              <a:rPr lang="en-AU" sz="2667" dirty="0">
                <a:solidFill>
                  <a:prstClr val="black"/>
                </a:solidFill>
                <a:latin typeface="Calibri" panose="020F0502020204030204"/>
                <a:ea typeface="+mn-ea"/>
                <a:cs typeface="+mn-cs"/>
              </a:rPr>
              <a:t>The Audio Visual is being supplied by INGENTRONICS.</a:t>
            </a:r>
          </a:p>
          <a:p>
            <a:pPr defTabSz="1219170" fontAlgn="auto">
              <a:spcBef>
                <a:spcPts val="0"/>
              </a:spcBef>
              <a:spcAft>
                <a:spcPts val="0"/>
              </a:spcAft>
            </a:pPr>
            <a:r>
              <a:rPr lang="en-AU" sz="2667" dirty="0">
                <a:solidFill>
                  <a:prstClr val="black"/>
                </a:solidFill>
                <a:latin typeface="Calibri" panose="020F0502020204030204"/>
                <a:ea typeface="+mn-ea"/>
                <a:cs typeface="+mn-cs"/>
              </a:rPr>
              <a:t>There will be floating AV technicians between the rooms during the meetings.  </a:t>
            </a:r>
          </a:p>
          <a:p>
            <a:pPr defTabSz="1219170" fontAlgn="auto">
              <a:spcBef>
                <a:spcPts val="0"/>
              </a:spcBef>
              <a:spcAft>
                <a:spcPts val="0"/>
              </a:spcAft>
            </a:pPr>
            <a:r>
              <a:rPr lang="en-AU" sz="2667" dirty="0">
                <a:solidFill>
                  <a:prstClr val="black"/>
                </a:solidFill>
                <a:latin typeface="Calibri" panose="020F0502020204030204"/>
                <a:ea typeface="+mn-ea"/>
                <a:cs typeface="+mn-cs"/>
              </a:rPr>
              <a:t>For any issues, please see a contact a technician from INGENTRONICS.</a:t>
            </a:r>
          </a:p>
          <a:p>
            <a:pPr defTabSz="1219170" fontAlgn="auto">
              <a:spcBef>
                <a:spcPts val="0"/>
              </a:spcBef>
              <a:spcAft>
                <a:spcPts val="0"/>
              </a:spcAft>
            </a:pPr>
            <a:endParaRPr lang="en-AU" sz="1600" dirty="0">
              <a:solidFill>
                <a:prstClr val="black"/>
              </a:solidFill>
              <a:latin typeface="Calibri" panose="020F0502020204030204"/>
              <a:ea typeface="+mn-ea"/>
              <a:cs typeface="+mn-cs"/>
            </a:endParaRPr>
          </a:p>
          <a:p>
            <a:pPr defTabSz="1219170" fontAlgn="auto">
              <a:spcBef>
                <a:spcPts val="1333"/>
              </a:spcBef>
              <a:spcAft>
                <a:spcPts val="0"/>
              </a:spcAft>
              <a:buSzPts val="1800"/>
            </a:pPr>
            <a:r>
              <a:rPr lang="en-US" sz="3733" b="1" dirty="0">
                <a:solidFill>
                  <a:srgbClr val="002060"/>
                </a:solidFill>
                <a:latin typeface="Calibri" panose="020F0502020204030204"/>
                <a:ea typeface="+mn-ea"/>
                <a:cs typeface="+mn-cs"/>
              </a:rPr>
              <a:t>AUDIO IN MEETING ROOM </a:t>
            </a:r>
          </a:p>
          <a:p>
            <a:pPr defTabSz="1219170" fontAlgn="auto">
              <a:spcBef>
                <a:spcPts val="1333"/>
              </a:spcBef>
              <a:spcAft>
                <a:spcPts val="0"/>
              </a:spcAft>
              <a:buSzPts val="1800"/>
            </a:pPr>
            <a:r>
              <a:rPr lang="en-US" sz="2667" dirty="0">
                <a:solidFill>
                  <a:prstClr val="black"/>
                </a:solidFill>
                <a:latin typeface="Calibri" panose="020F0502020204030204"/>
                <a:ea typeface="+mn-ea"/>
                <a:cs typeface="+mn-cs"/>
              </a:rPr>
              <a:t>If you are a local participant, PLEASE, select “Don’t connect to audio” when joining the WebEx session. Connecting to the audio, may cause an audio feedback loop that prevents the meeting from proceeding</a:t>
            </a:r>
          </a:p>
        </p:txBody>
      </p:sp>
    </p:spTree>
    <p:extLst>
      <p:ext uri="{BB962C8B-B14F-4D97-AF65-F5344CB8AC3E}">
        <p14:creationId xmlns:p14="http://schemas.microsoft.com/office/powerpoint/2010/main" val="191565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3" name="Google Shape;88;g26020473bd7_0_0">
            <a:extLst>
              <a:ext uri="{FF2B5EF4-FFF2-40B4-BE49-F238E27FC236}">
                <a16:creationId xmlns:a16="http://schemas.microsoft.com/office/drawing/2014/main" id="{EBAF8737-653A-58F4-A60C-861798CB124C}"/>
              </a:ext>
            </a:extLst>
          </p:cNvPr>
          <p:cNvSpPr txBox="1">
            <a:spLocks noGrp="1"/>
          </p:cNvSpPr>
          <p:nvPr>
            <p:ph type="body" idx="1"/>
          </p:nvPr>
        </p:nvSpPr>
        <p:spPr>
          <a:xfrm>
            <a:off x="494582" y="2116347"/>
            <a:ext cx="11503321" cy="4370717"/>
          </a:xfrm>
          <a:prstGeom prst="rect">
            <a:avLst/>
          </a:prstGeom>
        </p:spPr>
        <p:txBody>
          <a:bodyPr spcFirstLastPara="1" vert="horz" wrap="square" lIns="121920" tIns="60960" rIns="121920" bIns="60960" rtlCol="0" anchor="t" anchorCtr="0">
            <a:noAutofit/>
          </a:bodyPr>
          <a:lstStyle/>
          <a:p>
            <a:pPr marL="0" indent="0">
              <a:buNone/>
            </a:pPr>
            <a:r>
              <a:rPr lang="en-US" sz="3200" b="1" dirty="0"/>
              <a:t>IEEE 802 WIRELESS INTERIM – 802.11 NEWCOMER TRAINING</a:t>
            </a:r>
          </a:p>
          <a:p>
            <a:pPr marL="0" indent="0">
              <a:lnSpc>
                <a:spcPct val="100000"/>
              </a:lnSpc>
              <a:buNone/>
            </a:pPr>
            <a:endParaRPr lang="en-US" sz="1333" b="1" dirty="0"/>
          </a:p>
          <a:p>
            <a:pPr marL="0" indent="0">
              <a:lnSpc>
                <a:spcPct val="100000"/>
              </a:lnSpc>
              <a:buNone/>
            </a:pPr>
            <a:endParaRPr lang="en-US" sz="1333" dirty="0"/>
          </a:p>
          <a:p>
            <a:pPr marL="0" indent="0">
              <a:lnSpc>
                <a:spcPct val="100000"/>
              </a:lnSpc>
              <a:buNone/>
            </a:pPr>
            <a:r>
              <a:rPr lang="en-US" sz="2667" b="1" dirty="0"/>
              <a:t>IN PERSON: 		</a:t>
            </a:r>
            <a:r>
              <a:rPr lang="en-US" sz="2667" dirty="0"/>
              <a:t>1030am – 1230am Monday 15 January 							Venetian Room</a:t>
            </a:r>
          </a:p>
          <a:p>
            <a:pPr marL="0" indent="0">
              <a:lnSpc>
                <a:spcPct val="100000"/>
              </a:lnSpc>
              <a:buNone/>
            </a:pPr>
            <a:endParaRPr lang="en-US" sz="1333" dirty="0"/>
          </a:p>
          <a:p>
            <a:pPr marL="0" indent="0">
              <a:lnSpc>
                <a:spcPct val="100000"/>
              </a:lnSpc>
              <a:buNone/>
            </a:pPr>
            <a:r>
              <a:rPr lang="en-US" sz="2667" b="1" dirty="0"/>
              <a:t>REMOTE: 		</a:t>
            </a:r>
            <a:r>
              <a:rPr lang="en-US" sz="2667" dirty="0"/>
              <a:t>IEEE 802 Calendar </a:t>
            </a:r>
            <a:r>
              <a:rPr lang="en-US" sz="2667" u="sng" dirty="0">
                <a:solidFill>
                  <a:schemeClr val="hlink"/>
                </a:solidFill>
                <a:hlinkClick r:id="rId5"/>
              </a:rPr>
              <a:t>https://ieee802.org/802tele_calendar.html</a:t>
            </a:r>
            <a:endParaRPr lang="en-US" sz="2667" u="sng" dirty="0">
              <a:solidFill>
                <a:schemeClr val="hlink"/>
              </a:solidFill>
            </a:endParaRPr>
          </a:p>
          <a:p>
            <a:pPr marL="0" indent="0">
              <a:lnSpc>
                <a:spcPct val="100000"/>
              </a:lnSpc>
              <a:buNone/>
            </a:pPr>
            <a:endParaRPr lang="en-US" sz="2133" b="1" dirty="0"/>
          </a:p>
          <a:p>
            <a:pPr marL="0" indent="0">
              <a:lnSpc>
                <a:spcPct val="100000"/>
              </a:lnSpc>
              <a:buNone/>
            </a:pPr>
            <a:r>
              <a:rPr lang="en-US" sz="2667" b="1" dirty="0"/>
              <a:t>REGISTRATION FEE:</a:t>
            </a:r>
            <a:r>
              <a:rPr lang="en-US" sz="2667" dirty="0"/>
              <a:t> Registration for the IEEE 802 Interim Session (with fee) is required, whether attending in-person or remotely. </a:t>
            </a:r>
            <a:endParaRPr lang="en-US" sz="2667" b="1" dirty="0"/>
          </a:p>
        </p:txBody>
      </p:sp>
    </p:spTree>
    <p:extLst>
      <p:ext uri="{BB962C8B-B14F-4D97-AF65-F5344CB8AC3E}">
        <p14:creationId xmlns:p14="http://schemas.microsoft.com/office/powerpoint/2010/main" val="405111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2">
            <a:extLst>
              <a:ext uri="{FF2B5EF4-FFF2-40B4-BE49-F238E27FC236}">
                <a16:creationId xmlns:a16="http://schemas.microsoft.com/office/drawing/2014/main" id="{AB697837-F326-79F0-7C1D-3C2A4217D3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16"/>
          <a:stretch/>
        </p:blipFill>
        <p:spPr bwMode="auto">
          <a:xfrm>
            <a:off x="9778034" y="214624"/>
            <a:ext cx="2219869" cy="2179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6CAD15-FF6B-57BF-9E18-EA26ECD51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98"/>
          <a:stretch/>
        </p:blipFill>
        <p:spPr bwMode="auto">
          <a:xfrm>
            <a:off x="194097" y="214625"/>
            <a:ext cx="1536216" cy="1508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6F22BF-5476-86FE-C380-61BD037F8310}"/>
              </a:ext>
            </a:extLst>
          </p:cNvPr>
          <p:cNvPicPr>
            <a:picLocks noChangeAspect="1"/>
          </p:cNvPicPr>
          <p:nvPr/>
        </p:nvPicPr>
        <p:blipFill>
          <a:blip r:embed="rId4"/>
          <a:stretch>
            <a:fillRect/>
          </a:stretch>
        </p:blipFill>
        <p:spPr>
          <a:xfrm>
            <a:off x="4476032" y="214625"/>
            <a:ext cx="2341355" cy="1139324"/>
          </a:xfrm>
          <a:prstGeom prst="rect">
            <a:avLst/>
          </a:prstGeom>
        </p:spPr>
      </p:pic>
      <p:sp>
        <p:nvSpPr>
          <p:cNvPr id="3" name="Title 3">
            <a:extLst>
              <a:ext uri="{FF2B5EF4-FFF2-40B4-BE49-F238E27FC236}">
                <a16:creationId xmlns:a16="http://schemas.microsoft.com/office/drawing/2014/main" id="{99B2C119-EFB5-1A70-41D5-53E3ED3CD8E5}"/>
              </a:ext>
            </a:extLst>
          </p:cNvPr>
          <p:cNvSpPr>
            <a:spLocks noGrp="1"/>
          </p:cNvSpPr>
          <p:nvPr>
            <p:ph type="title"/>
          </p:nvPr>
        </p:nvSpPr>
        <p:spPr>
          <a:xfrm>
            <a:off x="678611" y="1978325"/>
            <a:ext cx="5417389" cy="3512252"/>
          </a:xfrm>
        </p:spPr>
        <p:txBody>
          <a:bodyPr>
            <a:normAutofit fontScale="90000"/>
          </a:bodyPr>
          <a:lstStyle/>
          <a:p>
            <a:br>
              <a:rPr lang="en-GB" b="1" dirty="0"/>
            </a:br>
            <a:br>
              <a:rPr lang="en-GB" b="1" dirty="0"/>
            </a:br>
            <a:r>
              <a:rPr lang="en-GB" sz="5333" b="1" dirty="0">
                <a:latin typeface="+mn-lt"/>
              </a:rPr>
              <a:t>PROGRAM APP</a:t>
            </a:r>
            <a:br>
              <a:rPr lang="en-GB" sz="6000" b="1" dirty="0">
                <a:latin typeface="+mn-lt"/>
              </a:rPr>
            </a:br>
            <a:br>
              <a:rPr lang="en-GB" sz="1600" b="1" dirty="0">
                <a:latin typeface="+mn-lt"/>
              </a:rPr>
            </a:br>
            <a:r>
              <a:rPr lang="en-GB" sz="3200" dirty="0">
                <a:latin typeface="+mn-lt"/>
              </a:rPr>
              <a:t>  - The IEEE 802 Wireless Interim Meeting App information is available on the back of your name badge </a:t>
            </a:r>
            <a:endParaRPr lang="en-AU" dirty="0">
              <a:latin typeface="+mn-lt"/>
            </a:endParaRPr>
          </a:p>
        </p:txBody>
      </p:sp>
      <p:cxnSp>
        <p:nvCxnSpPr>
          <p:cNvPr id="6" name="Straight Arrow Connector 5">
            <a:extLst>
              <a:ext uri="{FF2B5EF4-FFF2-40B4-BE49-F238E27FC236}">
                <a16:creationId xmlns:a16="http://schemas.microsoft.com/office/drawing/2014/main" id="{3F2ACD0F-67C2-9F1A-A7C6-3D0DA3468935}"/>
              </a:ext>
            </a:extLst>
          </p:cNvPr>
          <p:cNvCxnSpPr>
            <a:cxnSpLocks/>
          </p:cNvCxnSpPr>
          <p:nvPr/>
        </p:nvCxnSpPr>
        <p:spPr>
          <a:xfrm flipV="1">
            <a:off x="4751822" y="5037828"/>
            <a:ext cx="1723741" cy="63766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8AEBF5DE-80EC-D119-880E-957C36585A76}"/>
              </a:ext>
            </a:extLst>
          </p:cNvPr>
          <p:cNvPicPr>
            <a:picLocks noChangeAspect="1"/>
          </p:cNvPicPr>
          <p:nvPr/>
        </p:nvPicPr>
        <p:blipFill rotWithShape="1">
          <a:blip r:embed="rId5"/>
          <a:srcRect t="43895"/>
          <a:stretch/>
        </p:blipFill>
        <p:spPr>
          <a:xfrm rot="10800000">
            <a:off x="6789891" y="2411921"/>
            <a:ext cx="4098077" cy="3263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6687797"/>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9C679E-BCDB-4A5C-A38F-ECA97E9DDB64}">
  <ds:schemaRefs>
    <ds:schemaRef ds:uri="ba37140e-f4c5-4a6c-a9b4-20a691ce6c8a"/>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cc9c437c-ae0c-4066-8d90-a0f7de786127"/>
    <ds:schemaRef ds:uri="http://purl.org/dc/dcmitype/"/>
  </ds:schemaRefs>
</ds:datastoreItem>
</file>

<file path=customXml/itemProps2.xml><?xml version="1.0" encoding="utf-8"?>
<ds:datastoreItem xmlns:ds="http://schemas.openxmlformats.org/officeDocument/2006/customXml" ds:itemID="{BD6226DE-9941-4687-A049-5E39BD535331}">
  <ds:schemaRefs>
    <ds:schemaRef ds:uri="http://schemas.microsoft.com/sharepoint/v3/contenttype/forms"/>
  </ds:schemaRefs>
</ds:datastoreItem>
</file>

<file path=customXml/itemProps3.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28849</TotalTime>
  <Words>1959</Words>
  <Application>Microsoft Office PowerPoint</Application>
  <PresentationFormat>Widescreen</PresentationFormat>
  <Paragraphs>227</Paragraphs>
  <Slides>23</Slides>
  <Notes>17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Calibri Light</vt:lpstr>
      <vt:lpstr>Roboto</vt:lpstr>
      <vt:lpstr>Tahoma</vt:lpstr>
      <vt:lpstr>Times New Roman</vt:lpstr>
      <vt:lpstr>Verdana</vt:lpstr>
      <vt:lpstr>Wingdings</vt:lpstr>
      <vt:lpstr>802-11 Theme</vt:lpstr>
      <vt:lpstr>Office Theme</vt:lpstr>
      <vt:lpstr>Document</vt:lpstr>
      <vt:lpstr>1st Vice Chair Report – 2024 Jan – Interim - Panama</vt:lpstr>
      <vt:lpstr>Abstract</vt:lpstr>
      <vt:lpstr>Monday, January 15, 2024 802.11 WG Opening Plenary</vt:lpstr>
      <vt:lpstr>Successful Mixed-mode Meeting Protocol</vt:lpstr>
      <vt:lpstr>PowerPoint Presentation</vt:lpstr>
      <vt:lpstr>PowerPoint Presentation</vt:lpstr>
      <vt:lpstr>PowerPoint Presentation</vt:lpstr>
      <vt:lpstr>PowerPoint Presentation</vt:lpstr>
      <vt:lpstr>  PROGRAM APP    - The IEEE 802 Wireless Interim Meeting App information is available on the back of your name badge </vt:lpstr>
      <vt:lpstr>PowerPoint Presentation</vt:lpstr>
      <vt:lpstr>PowerPoint Presentation</vt:lpstr>
      <vt:lpstr>WEDNESDAY SOCIAL AN EVENING ON PANAMA BAY Wednesday September 17, 2024  Time:              6:20pm  - 6:45pm: Buses depart Hilton  Please meet from  6:20pm – 6:45pm on the street level of the Hilton (L1) for Coach transfer to the Wharf   7:15pm – 9:00pm: Boat cruise on Panama Bay Entertainment:  Local Panamanian Entertainment Dress code:      Casual Food:  Buffet of Local Panama Food &amp; Drinks  We look forward to a fun evening and seeing you there.</vt:lpstr>
      <vt:lpstr>PowerPoint Presentation</vt:lpstr>
      <vt:lpstr>PowerPoint Presentation</vt:lpstr>
      <vt:lpstr>PowerPoint Presentation</vt:lpstr>
      <vt:lpstr>Any Questions  Please see Daniel or Sara on the registration desk!</vt:lpstr>
      <vt:lpstr>M3.6 Recording attendance</vt:lpstr>
      <vt:lpstr>2024 January 802 Wireless Interim Panama Hilton, Panama</vt:lpstr>
      <vt:lpstr>Friday, January 19, 2024 802.11 WG Closing Plenary</vt:lpstr>
      <vt:lpstr>Straw Poll: Return to This Venue:  (Hilton Panama, Panama City, Panama)</vt:lpstr>
      <vt:lpstr>Future Interim Venue Status</vt:lpstr>
      <vt:lpstr>Future 802 Plenary Venue Contract Status</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- 2024 Jan Interim - Panama</dc:title>
  <dc:subject>January 2024</dc:subject>
  <dc:creator>Jon Rosdahl</dc:creator>
  <dc:description>Jon Rosdahl (Qualcomm)</dc:description>
  <cp:lastModifiedBy>Jon Rosdahl</cp:lastModifiedBy>
  <cp:revision>41</cp:revision>
  <cp:lastPrinted>1601-01-01T00:00:00Z</cp:lastPrinted>
  <dcterms:created xsi:type="dcterms:W3CDTF">2020-01-12T14:48:27Z</dcterms:created>
  <dcterms:modified xsi:type="dcterms:W3CDTF">2024-01-15T14:29:28Z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