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6" r:id="rId4"/>
    <p:sldId id="267" r:id="rId5"/>
    <p:sldId id="288" r:id="rId6"/>
    <p:sldId id="290" r:id="rId7"/>
    <p:sldId id="276" r:id="rId8"/>
    <p:sldId id="311" r:id="rId9"/>
    <p:sldId id="282" r:id="rId10"/>
    <p:sldId id="295" r:id="rId11"/>
    <p:sldId id="297" r:id="rId12"/>
    <p:sldId id="283" r:id="rId13"/>
    <p:sldId id="305" r:id="rId14"/>
    <p:sldId id="287" r:id="rId15"/>
    <p:sldId id="300" r:id="rId16"/>
    <p:sldId id="291" r:id="rId17"/>
    <p:sldId id="294" r:id="rId18"/>
    <p:sldId id="292" r:id="rId19"/>
    <p:sldId id="301" r:id="rId20"/>
    <p:sldId id="307" r:id="rId21"/>
    <p:sldId id="303" r:id="rId22"/>
    <p:sldId id="304" r:id="rId23"/>
    <p:sldId id="306" r:id="rId24"/>
    <p:sldId id="264" r:id="rId25"/>
    <p:sldId id="308" r:id="rId26"/>
    <p:sldId id="29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ABFBF-4607-BE4F-BEF9-5BAFB9ED4A26}" v="73" dt="2024-01-16T16:34:36.545"/>
    <p1510:client id="{43F6B32A-6824-164A-A091-E7D0868BAE8B}" v="25" dt="2024-01-17T07:16:13.9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42" autoAdjust="0"/>
    <p:restoredTop sz="92697"/>
  </p:normalViewPr>
  <p:slideViewPr>
    <p:cSldViewPr>
      <p:cViewPr varScale="1">
        <p:scale>
          <a:sx n="114" d="100"/>
          <a:sy n="114" d="100"/>
        </p:scale>
        <p:origin x="432"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8992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p:txBody>
      </p:sp>
    </p:spTree>
    <p:extLst>
      <p:ext uri="{BB962C8B-B14F-4D97-AF65-F5344CB8AC3E}">
        <p14:creationId xmlns:p14="http://schemas.microsoft.com/office/powerpoint/2010/main" val="3540866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3946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p:txBody>
      </p:sp>
    </p:spTree>
    <p:extLst>
      <p:ext uri="{BB962C8B-B14F-4D97-AF65-F5344CB8AC3E}">
        <p14:creationId xmlns:p14="http://schemas.microsoft.com/office/powerpoint/2010/main" val="629987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88074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4218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323169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112343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63005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4054043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3763447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9137401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678709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8789454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566188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a:p>
            <a:endParaRPr lang="en-US" dirty="0"/>
          </a:p>
        </p:txBody>
      </p:sp>
    </p:spTree>
    <p:extLst>
      <p:ext uri="{BB962C8B-B14F-4D97-AF65-F5344CB8AC3E}">
        <p14:creationId xmlns:p14="http://schemas.microsoft.com/office/powerpoint/2010/main" val="3121608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8014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p:txBody>
      </p:sp>
    </p:spTree>
    <p:extLst>
      <p:ext uri="{BB962C8B-B14F-4D97-AF65-F5344CB8AC3E}">
        <p14:creationId xmlns:p14="http://schemas.microsoft.com/office/powerpoint/2010/main" val="2325917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84087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6477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7747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5415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802.11-23/2157r1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within a Mobility Domain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2023-11-27</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04791823"/>
              </p:ext>
            </p:extLst>
          </p:nvPr>
        </p:nvGraphicFramePr>
        <p:xfrm>
          <a:off x="1117600" y="2689225"/>
          <a:ext cx="10272713" cy="3252788"/>
        </p:xfrm>
        <a:graphic>
          <a:graphicData uri="http://schemas.openxmlformats.org/presentationml/2006/ole">
            <mc:AlternateContent xmlns:mc="http://schemas.openxmlformats.org/markup-compatibility/2006">
              <mc:Choice xmlns:v="urn:schemas-microsoft-com:vml" Requires="v">
                <p:oleObj name="Document" r:id="rId3" imgW="10439400" imgH="3327400" progId="Word.Document.8">
                  <p:embed/>
                </p:oleObj>
              </mc:Choice>
              <mc:Fallback>
                <p:oleObj name="Document" r:id="rId3" imgW="10439400" imgH="3327400" progId="Word.Document.8">
                  <p:embed/>
                  <p:pic>
                    <p:nvPicPr>
                      <p:cNvPr id="3075" name="Object 3"/>
                      <p:cNvPicPr>
                        <a:picLocks noChangeAspect="1" noChangeArrowheads="1"/>
                      </p:cNvPicPr>
                      <p:nvPr/>
                    </p:nvPicPr>
                    <p:blipFill>
                      <a:blip r:embed="rId4"/>
                      <a:srcRect/>
                      <a:stretch>
                        <a:fillRect/>
                      </a:stretch>
                    </p:blipFill>
                    <p:spPr bwMode="auto">
                      <a:xfrm>
                        <a:off x="1117600" y="2689225"/>
                        <a:ext cx="10272713" cy="325278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(1)</a:t>
            </a:r>
          </a:p>
        </p:txBody>
      </p:sp>
      <p:sp>
        <p:nvSpPr>
          <p:cNvPr id="4098" name="Rectangle 2"/>
          <p:cNvSpPr>
            <a:spLocks noGrp="1" noChangeArrowheads="1"/>
          </p:cNvSpPr>
          <p:nvPr>
            <p:ph idx="1"/>
          </p:nvPr>
        </p:nvSpPr>
        <p:spPr>
          <a:xfrm>
            <a:off x="786787" y="1604011"/>
            <a:ext cx="6223613" cy="472059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context transfer: </a:t>
            </a:r>
            <a:r>
              <a:rPr lang="en-GB" sz="1800" b="0" dirty="0"/>
              <a:t>context transfer can be done in two phases to achieve faster roaming time. Context transfer can be done over-the-DS</a:t>
            </a:r>
            <a:r>
              <a:rPr lang="en-GB" sz="2000" b="0" dirty="0"/>
              <a:t>.</a:t>
            </a:r>
            <a:endParaRPr lang="en-GB" sz="1600" dirty="0"/>
          </a:p>
          <a:p>
            <a:pPr lvl="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u="sng" dirty="0"/>
              <a:t>Roaming preparation phase:</a:t>
            </a:r>
            <a:r>
              <a:rPr lang="en-GB" sz="1800" b="0" dirty="0"/>
              <a:t> </a:t>
            </a:r>
            <a:r>
              <a:rPr lang="en-GB" sz="1600" dirty="0"/>
              <a:t>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Prepares one or more neighboring APs for roaming by transferring near static contexts </a:t>
            </a:r>
            <a:r>
              <a:rPr lang="en-GB" sz="1600" dirty="0"/>
              <a:t>(e.g. STA capabilities, BA agreements, SCS + QoS Char., TWT,  negotiated TTLM)</a:t>
            </a:r>
            <a:r>
              <a:rPr lang="en-US" sz="1600" dirty="0"/>
              <a:t>.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No resources are reserved on neighboring APs.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If near static contexts change during this phase, then Source AP transfers updated contexts to neighboring APs.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Context may timeout on neighboring APs after certain ‘roaming preparation period’ indicated to the client.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Roaming preparation can be initiated by the STA or the AP – e.g. AP may want to do load balancing based on BSS Load of neighboring 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smtClean="0"/>
              <a:pPr/>
              <a:t>10</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pic>
        <p:nvPicPr>
          <p:cNvPr id="7" name="Picture 6">
            <a:extLst>
              <a:ext uri="{FF2B5EF4-FFF2-40B4-BE49-F238E27FC236}">
                <a16:creationId xmlns:a16="http://schemas.microsoft.com/office/drawing/2014/main" id="{C09C298E-36DA-E513-D68D-3A15963E5E1D}"/>
              </a:ext>
            </a:extLst>
          </p:cNvPr>
          <p:cNvPicPr>
            <a:picLocks noChangeAspect="1"/>
          </p:cNvPicPr>
          <p:nvPr/>
        </p:nvPicPr>
        <p:blipFill>
          <a:blip r:embed="rId3"/>
          <a:stretch>
            <a:fillRect/>
          </a:stretch>
        </p:blipFill>
        <p:spPr>
          <a:xfrm>
            <a:off x="7315200" y="2180737"/>
            <a:ext cx="4616443" cy="3839063"/>
          </a:xfrm>
          <a:prstGeom prst="rect">
            <a:avLst/>
          </a:prstGeom>
        </p:spPr>
      </p:pic>
    </p:spTree>
    <p:extLst>
      <p:ext uri="{BB962C8B-B14F-4D97-AF65-F5344CB8AC3E}">
        <p14:creationId xmlns:p14="http://schemas.microsoft.com/office/powerpoint/2010/main" val="1974818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(2)</a:t>
            </a:r>
          </a:p>
        </p:txBody>
      </p:sp>
      <p:sp>
        <p:nvSpPr>
          <p:cNvPr id="4098" name="Rectangle 2"/>
          <p:cNvSpPr>
            <a:spLocks noGrp="1" noChangeArrowheads="1"/>
          </p:cNvSpPr>
          <p:nvPr>
            <p:ph idx="1"/>
          </p:nvPr>
        </p:nvSpPr>
        <p:spPr>
          <a:xfrm>
            <a:off x="874410" y="1637683"/>
            <a:ext cx="6356970" cy="4799011"/>
          </a:xfrm>
          <a:ln/>
        </p:spPr>
        <p:txBody>
          <a:bodyPr/>
          <a:lstStyle/>
          <a:p>
            <a:pPr>
              <a:buFont typeface="+mj-lt"/>
              <a:buAutoNum type="arabicPeriod"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u="sng" dirty="0"/>
              <a:t>Roaming execution phase: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Started within the ‘roaming preparation period’ if specified.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Client indicates the target AP MLD (should consider any AP recommendation if received) from the candidate target AP MLDs list using Add Link.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Source AP attempts to reserve resources on the target AP MLD (client includes RSSI for target APs in Add Link).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Client may indicate roaming is acceptable even if some or all resources can’t be reserved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Source AP transfers dynamic </a:t>
            </a:r>
            <a:r>
              <a:rPr lang="en-GB" sz="1600" dirty="0"/>
              <a:t>context (e.g. SN, PN) to target AP MLD and sends Add Link Response (with group keys and AID).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Link with source AP is deleted after draining of buffered DL data.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Roaming execution can also be initiated by the AP by sending an Add Link Notification that recommends a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ML Reconfiguration framework can be used/extended to define signalling for roaming phases.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smtClean="0"/>
              <a:pPr/>
              <a:t>11</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pic>
        <p:nvPicPr>
          <p:cNvPr id="3" name="Picture 2">
            <a:extLst>
              <a:ext uri="{FF2B5EF4-FFF2-40B4-BE49-F238E27FC236}">
                <a16:creationId xmlns:a16="http://schemas.microsoft.com/office/drawing/2014/main" id="{308BDA95-5044-AED3-30C6-9184F8BF01CB}"/>
              </a:ext>
            </a:extLst>
          </p:cNvPr>
          <p:cNvPicPr>
            <a:picLocks noChangeAspect="1"/>
          </p:cNvPicPr>
          <p:nvPr/>
        </p:nvPicPr>
        <p:blipFill>
          <a:blip r:embed="rId3"/>
          <a:stretch>
            <a:fillRect/>
          </a:stretch>
        </p:blipFill>
        <p:spPr>
          <a:xfrm>
            <a:off x="7258050" y="2057400"/>
            <a:ext cx="4648200" cy="3959578"/>
          </a:xfrm>
          <a:prstGeom prst="rect">
            <a:avLst/>
          </a:prstGeom>
        </p:spPr>
      </p:pic>
    </p:spTree>
    <p:extLst>
      <p:ext uri="{BB962C8B-B14F-4D97-AF65-F5344CB8AC3E}">
        <p14:creationId xmlns:p14="http://schemas.microsoft.com/office/powerpoint/2010/main" val="2595449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29217"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(3)</a:t>
            </a:r>
          </a:p>
        </p:txBody>
      </p:sp>
      <p:sp>
        <p:nvSpPr>
          <p:cNvPr id="4098" name="Rectangle 2"/>
          <p:cNvSpPr>
            <a:spLocks noGrp="1" noChangeArrowheads="1"/>
          </p:cNvSpPr>
          <p:nvPr>
            <p:ph idx="1"/>
          </p:nvPr>
        </p:nvSpPr>
        <p:spPr>
          <a:xfrm>
            <a:off x="875541" y="1482554"/>
            <a:ext cx="10414760" cy="51800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Data path switching: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DS data path is switched from source to target AP MLD right after the dynamic context (e.g. SN, PN) transfer to the target AP MLD and Add Link response is sent to the client.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After Add Link response - client can exchange UL &amp; DL data with the target AP MLD and UL switches to the target AP MLD.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To avoid data loss, source AP MLD continues to try to drain buffered DL data (Option B</a:t>
            </a:r>
            <a:r>
              <a:rPr lang="en-GB" sz="1600" b="0" dirty="0"/>
              <a:t> in [1]) </a:t>
            </a:r>
            <a:r>
              <a:rPr lang="en-GB" sz="1600" dirty="0"/>
              <a:t>to</a:t>
            </a:r>
            <a:r>
              <a:rPr lang="en-GB" sz="1600" b="0" dirty="0"/>
              <a:t> client </a:t>
            </a:r>
            <a:r>
              <a:rPr lang="en-GB" sz="1600" dirty="0"/>
              <a:t>even after add link response. There are two DL wireless data path to the client from source and target AP MLDs during roaming transition.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Data forwarding: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Option C in [1] described support for data forwarding to target AP during roaming. However, transferring all buffered data may be complex to implement - it is harder to take out and transfer MPDUs buffered deep in the hardware than transfer buffered MSDUs/A-MSDUs.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 may support the option of selected data forwarding (e.g. MSDUs/A-MSDUs for high-QoS TIDs) for fast roaming and to minimize data losses.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Data forwarding done during roaming (e.g. MSDUs/A-MSDUs for specific TIDs/ACs or SCS streams) can be negotiated between source AP MLD and the non-AP MLD.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Source AP MLD tries to drain rest of the DL buffered data to the non-AP MLD (hybrid of Option B &amp; C)</a:t>
            </a: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3005469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88689" y="659895"/>
            <a:ext cx="10361084" cy="78790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across SMDs of an ESS</a:t>
            </a:r>
          </a:p>
        </p:txBody>
      </p:sp>
      <p:sp>
        <p:nvSpPr>
          <p:cNvPr id="4098" name="Rectangle 2"/>
          <p:cNvSpPr>
            <a:spLocks noGrp="1" noChangeArrowheads="1"/>
          </p:cNvSpPr>
          <p:nvPr>
            <p:ph idx="1"/>
          </p:nvPr>
        </p:nvSpPr>
        <p:spPr>
          <a:xfrm>
            <a:off x="888689" y="1495386"/>
            <a:ext cx="10414622" cy="249115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 based roaming is the main mechanism to provide seamless roaming in 11bn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deployments with non-contiguous Wi-Fi coverage for an ESS (e.g. two campus buildings), different SMDs can be defined for each contiguous coverage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FT (Fast BSS Transition) can be used for roaming across two non-contiguous SMDs of an 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mandate support for 11r/FT for UHR clients and APs to achieve fast reassociation across non-contiguous coverage for an ESS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This also enables UHR clients to use 11r/FT with pre-UHR APs, providing better roaming performance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pic>
        <p:nvPicPr>
          <p:cNvPr id="2" name="Picture 1">
            <a:extLst>
              <a:ext uri="{FF2B5EF4-FFF2-40B4-BE49-F238E27FC236}">
                <a16:creationId xmlns:a16="http://schemas.microsoft.com/office/drawing/2014/main" id="{077886C1-4C47-7458-E3B7-EC9EC5AA4F3C}"/>
              </a:ext>
            </a:extLst>
          </p:cNvPr>
          <p:cNvPicPr>
            <a:picLocks noChangeAspect="1"/>
          </p:cNvPicPr>
          <p:nvPr/>
        </p:nvPicPr>
        <p:blipFill>
          <a:blip r:embed="rId3"/>
          <a:stretch>
            <a:fillRect/>
          </a:stretch>
        </p:blipFill>
        <p:spPr>
          <a:xfrm>
            <a:off x="2667001" y="3986539"/>
            <a:ext cx="6858000" cy="2491153"/>
          </a:xfrm>
          <a:prstGeom prst="rect">
            <a:avLst/>
          </a:prstGeom>
        </p:spPr>
      </p:pic>
    </p:spTree>
    <p:extLst>
      <p:ext uri="{BB962C8B-B14F-4D97-AF65-F5344CB8AC3E}">
        <p14:creationId xmlns:p14="http://schemas.microsoft.com/office/powerpoint/2010/main" val="4135912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 (1)</a:t>
            </a:r>
          </a:p>
        </p:txBody>
      </p:sp>
      <p:sp>
        <p:nvSpPr>
          <p:cNvPr id="2" name="Content Placeholder 1"/>
          <p:cNvSpPr>
            <a:spLocks noGrp="1"/>
          </p:cNvSpPr>
          <p:nvPr>
            <p:ph idx="1"/>
          </p:nvPr>
        </p:nvSpPr>
        <p:spPr>
          <a:xfrm>
            <a:off x="901426" y="1830390"/>
            <a:ext cx="10488358" cy="4373640"/>
          </a:xfrm>
        </p:spPr>
        <p:txBody>
          <a:bodyPr/>
          <a:lstStyle/>
          <a:p>
            <a:pPr>
              <a:buFont typeface="Arial" panose="020B0604020202020204" pitchFamily="34" charset="0"/>
              <a:buChar char="•"/>
            </a:pPr>
            <a:r>
              <a:rPr lang="en-GB" sz="2000" dirty="0"/>
              <a:t>There are several challenges with Distributed MLO/Roaming MLD architecture. </a:t>
            </a:r>
          </a:p>
          <a:p>
            <a:pPr lvl="1">
              <a:buFont typeface="Arial" panose="020B0604020202020204" pitchFamily="34" charset="0"/>
              <a:buChar char="•"/>
            </a:pPr>
            <a:r>
              <a:rPr lang="en-GB" sz="1800" dirty="0"/>
              <a:t>Additional buffering, data path coordination issues across Roaming MLD and AP MLDs, roaming of Roaming MLD itself, scalability concern </a:t>
            </a:r>
            <a:r>
              <a:rPr lang="en-GB" sz="1800" dirty="0">
                <a:sym typeface="Wingdings" pitchFamily="2" charset="2"/>
              </a:rPr>
              <a:t> additional delays, </a:t>
            </a:r>
            <a:r>
              <a:rPr lang="en-GB" sz="1800" dirty="0"/>
              <a:t>high infra and chipset complexity.</a:t>
            </a:r>
          </a:p>
          <a:p>
            <a:pPr>
              <a:buFont typeface="Arial" panose="020B0604020202020204" pitchFamily="34" charset="0"/>
              <a:buChar char="•"/>
            </a:pPr>
            <a:r>
              <a:rPr lang="en-GB" sz="2000" dirty="0"/>
              <a:t>We propose to adopt a roaming architecture which enables seamless roaming within a </a:t>
            </a:r>
            <a:r>
              <a:rPr lang="en-GB" sz="2000" i="1" dirty="0"/>
              <a:t>Seamless Mobility Domain </a:t>
            </a:r>
            <a:r>
              <a:rPr lang="en-GB" sz="2000" dirty="0"/>
              <a:t>(SMD) </a:t>
            </a:r>
            <a:r>
              <a:rPr lang="en-GB" sz="2000"/>
              <a:t>by association </a:t>
            </a:r>
            <a:r>
              <a:rPr lang="en-GB" sz="2000" dirty="0"/>
              <a:t>to the SMD and context transfer</a:t>
            </a:r>
          </a:p>
          <a:p>
            <a:pPr lvl="1">
              <a:buFont typeface="Arial" panose="020B0604020202020204" pitchFamily="34" charset="0"/>
              <a:buChar char="•"/>
            </a:pPr>
            <a:r>
              <a:rPr lang="en-GB" sz="1800" b="0" dirty="0"/>
              <a:t>SMD is a control plane entity covering multiple AP MLDs across which seamless roaming is supported.</a:t>
            </a:r>
          </a:p>
          <a:p>
            <a:pPr lvl="1">
              <a:buFont typeface="Arial" panose="020B0604020202020204" pitchFamily="34" charset="0"/>
              <a:buChar char="•"/>
            </a:pPr>
            <a:r>
              <a:rPr lang="en-GB" sz="1800" b="0" dirty="0"/>
              <a:t>Each AP MLD of an SMD has its own MAC SAP to DS and includes complete UMAC functionality</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A</a:t>
            </a:r>
            <a:r>
              <a:rPr lang="en-GB" sz="1800" b="0" dirty="0"/>
              <a:t> client performs initial auth and associates with an SMD through an AP MLD, and then adds links with target AP MLD when roaming.</a:t>
            </a:r>
            <a:endParaRPr lang="en-GB" sz="2800" dirty="0"/>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a non-roaming state, a non-AP MLD has links setup with only a single AP MLD.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160937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 (2)</a:t>
            </a:r>
          </a:p>
        </p:txBody>
      </p:sp>
      <p:sp>
        <p:nvSpPr>
          <p:cNvPr id="2" name="Content Placeholder 1"/>
          <p:cNvSpPr>
            <a:spLocks noGrp="1"/>
          </p:cNvSpPr>
          <p:nvPr>
            <p:ph idx="1"/>
          </p:nvPr>
        </p:nvSpPr>
        <p:spPr>
          <a:xfrm>
            <a:off x="914401" y="1752600"/>
            <a:ext cx="10361084" cy="4572000"/>
          </a:xfrm>
        </p:spPr>
        <p:txBody>
          <a:bodyPr/>
          <a:lstStyle/>
          <a:p>
            <a:pPr>
              <a:buFont typeface="Arial" panose="020B0604020202020204" pitchFamily="34" charset="0"/>
              <a:buChar char="•"/>
            </a:pPr>
            <a:r>
              <a:rPr lang="en-GB" sz="2000" dirty="0"/>
              <a:t>We propose following considerations for seamless roaming:</a:t>
            </a:r>
          </a:p>
          <a:p>
            <a:pPr lvl="1">
              <a:buFont typeface="Arial" panose="020B0604020202020204" pitchFamily="34" charset="0"/>
              <a:buChar char="•"/>
            </a:pPr>
            <a:r>
              <a:rPr lang="en-GB" sz="1800" b="0" dirty="0"/>
              <a:t>Roaming context transfer can </a:t>
            </a:r>
            <a:r>
              <a:rPr lang="en-GB" sz="1800" dirty="0"/>
              <a:t>be done in two phases to achieve</a:t>
            </a:r>
            <a:r>
              <a:rPr lang="en-GB" sz="1800" b="0" dirty="0"/>
              <a:t> faster roaming</a:t>
            </a:r>
          </a:p>
          <a:p>
            <a:pPr lvl="1">
              <a:buFont typeface="Arial" panose="020B0604020202020204" pitchFamily="34" charset="0"/>
              <a:buChar char="•"/>
            </a:pPr>
            <a:r>
              <a:rPr lang="en-GB" sz="1800" b="0" dirty="0"/>
              <a:t>ML Reconfiguration framework can be used/extended to define signalling for roaming</a:t>
            </a:r>
          </a:p>
          <a:p>
            <a:pPr lvl="1">
              <a:buFont typeface="Arial" panose="020B0604020202020204" pitchFamily="34" charset="0"/>
              <a:buChar char="•"/>
            </a:pPr>
            <a:r>
              <a:rPr lang="en-GB" sz="1800" b="0" dirty="0"/>
              <a:t>Roaming operation can be initiated by the non-AP MLD or by </a:t>
            </a:r>
            <a:r>
              <a:rPr lang="en-GB" sz="1800" dirty="0"/>
              <a:t>the </a:t>
            </a:r>
            <a:r>
              <a:rPr lang="en-GB" sz="1800" b="0" dirty="0"/>
              <a:t>source AP MLD</a:t>
            </a:r>
          </a:p>
          <a:p>
            <a:pPr lvl="1">
              <a:buFont typeface="Arial" panose="020B0604020202020204" pitchFamily="34" charset="0"/>
              <a:buChar char="•"/>
            </a:pPr>
            <a:r>
              <a:rPr lang="en-GB" sz="1800" b="0" dirty="0"/>
              <a:t>To avoid data loss, support delivery of DL buffered data from source AP MLD even after the DS data path has been switched to the target AP MLD</a:t>
            </a:r>
          </a:p>
          <a:p>
            <a:pPr lvl="1">
              <a:buFont typeface="Arial" panose="020B0604020202020204" pitchFamily="34" charset="0"/>
              <a:buChar char="•"/>
            </a:pPr>
            <a:r>
              <a:rPr lang="en-GB" sz="1800" b="0" dirty="0"/>
              <a:t>Support the </a:t>
            </a:r>
            <a:r>
              <a:rPr lang="en-GB" sz="1800" dirty="0"/>
              <a:t>option of </a:t>
            </a:r>
            <a:r>
              <a:rPr lang="en-GB" sz="1800" b="0" dirty="0"/>
              <a:t>selected data forwarding </a:t>
            </a:r>
            <a:r>
              <a:rPr lang="en-GB" sz="1800" dirty="0"/>
              <a:t>to target AP MLD (e.g. MSDUs/A-MSDUs </a:t>
            </a:r>
            <a:r>
              <a:rPr lang="en-GB" sz="1800" b="0" dirty="0"/>
              <a:t>for high QoS traffic) </a:t>
            </a:r>
            <a:r>
              <a:rPr lang="en-GB" sz="1800" dirty="0"/>
              <a:t>per </a:t>
            </a:r>
            <a:r>
              <a:rPr lang="en-GB" sz="1800" b="0" dirty="0"/>
              <a:t>negotiation between the client and source AP MLD</a:t>
            </a:r>
            <a:endParaRPr lang="en-GB" sz="1600" b="0" dirty="0"/>
          </a:p>
          <a:p>
            <a:pPr>
              <a:buFont typeface="Arial" panose="020B0604020202020204" pitchFamily="34" charset="0"/>
              <a:buChar char="•"/>
            </a:pPr>
            <a:r>
              <a:rPr lang="en-GB" sz="2000" dirty="0"/>
              <a:t>We propose to mandate 11r/FT for UHR clients and APs to achieve fast roaming across non-contiguous SMDs of an ESS, and improved roaming with pre-UHR APs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697574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mechanism in 11bn that enables a UHR non-AP MLD to roam across non-collocated AP MLDs without requiring reauthentication, reassociation and regeneration of keys?</a:t>
            </a:r>
          </a:p>
          <a:p>
            <a:pPr lvl="1">
              <a:buFont typeface="Arial" panose="020B0604020202020204" pitchFamily="34" charset="0"/>
              <a:buChar char="•"/>
            </a:pPr>
            <a:r>
              <a:rPr lang="en-US" dirty="0"/>
              <a:t>Each AP MLD maintains its own MAC-SAP connectivity to the DS and </a:t>
            </a:r>
            <a:r>
              <a:rPr lang="en-GB" sz="2000" b="0" dirty="0"/>
              <a:t>supports complete UMAC functionality as in 11be. </a:t>
            </a:r>
            <a:endParaRPr lang="en-GB" sz="2800" b="0" dirty="0"/>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189449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a:xfrm>
            <a:off x="929217" y="1832183"/>
            <a:ext cx="10119784" cy="4113213"/>
          </a:xfrm>
        </p:spPr>
        <p:txBody>
          <a:bodyPr/>
          <a:lstStyle/>
          <a:p>
            <a:r>
              <a:rPr lang="en-US" dirty="0"/>
              <a:t>Do you agree to define a mechanism in 11bn that enables a UHR non-AP MLD to associate with a control plane entity (called a Seamless Mobility Domain (SMD) here) covering multiple AP MLDs and the non-AP MLD remains associated with the SMD when it roams across AP MLDs of that SMD?</a:t>
            </a:r>
          </a:p>
          <a:p>
            <a:pPr lvl="1">
              <a:buFont typeface="Arial" panose="020B0604020202020204" pitchFamily="34" charset="0"/>
              <a:buChar char="•"/>
            </a:pPr>
            <a:r>
              <a:rPr lang="en-US" sz="1800" dirty="0"/>
              <a:t>	</a:t>
            </a:r>
            <a:r>
              <a:rPr lang="en-US" dirty="0"/>
              <a:t>Note: the name of the control plan entity can be changed. </a:t>
            </a:r>
            <a:endParaRPr lang="en-US" sz="180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800919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GB" sz="2400" dirty="0"/>
              <a:t>Do you agree that in 11bn a non-AP MLD which is not in a roaming transition has links setup with only a single AP MLD? </a:t>
            </a:r>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045845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supports context transfer from source to target AP MLD during roaming operation in two phases as below?</a:t>
            </a:r>
          </a:p>
          <a:p>
            <a:pPr lvl="1">
              <a:buFont typeface="Arial" panose="020B0604020202020204" pitchFamily="34" charset="0"/>
              <a:buChar char="•"/>
            </a:pPr>
            <a:r>
              <a:rPr lang="en-GB" u="sng" dirty="0"/>
              <a:t>Roaming preparation phase</a:t>
            </a:r>
            <a:r>
              <a:rPr lang="en-GB" dirty="0"/>
              <a:t>:</a:t>
            </a:r>
            <a:r>
              <a:rPr lang="en-GB" b="1" dirty="0"/>
              <a:t> </a:t>
            </a:r>
            <a:r>
              <a:rPr lang="en-GB" dirty="0"/>
              <a:t>Transfer </a:t>
            </a:r>
            <a:r>
              <a:rPr lang="en-US" dirty="0"/>
              <a:t>near static contexts to one or more candidate AP MLDs to prepare those AP MLDs in advance for roaming. Details of near static context is TBD. </a:t>
            </a:r>
            <a:endParaRPr lang="en-GB" b="0" dirty="0"/>
          </a:p>
          <a:p>
            <a:pPr lvl="1">
              <a:buFont typeface="Arial" panose="020B0604020202020204" pitchFamily="34" charset="0"/>
              <a:buChar char="•"/>
            </a:pPr>
            <a:r>
              <a:rPr lang="en-GB" u="sng" dirty="0"/>
              <a:t>R</a:t>
            </a:r>
            <a:r>
              <a:rPr lang="en-GB" b="0" u="sng" dirty="0"/>
              <a:t>oaming execution phase: </a:t>
            </a:r>
            <a:r>
              <a:rPr lang="en-US" dirty="0"/>
              <a:t>Transfer dynamic context to a single target AP MLD such that the data exchange context is preserved. Details of dynamic context is TBD</a:t>
            </a:r>
            <a:r>
              <a:rPr lang="en-GB" dirty="0"/>
              <a:t>. </a:t>
            </a:r>
            <a:endParaRPr lang="en-GB" b="0" dirty="0"/>
          </a:p>
          <a:p>
            <a:pPr marL="457200" lvl="1" indent="0"/>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28362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0" y="1981201"/>
            <a:ext cx="106679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UHR PAR requires improved support for roaming.  More reliable roaming mechanisms have been discussed in UHR to achieve seamless roaming [3][4].</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Multiple architecture options for seamless roaming data path handling were presented in [1].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expand on [1] and propose further details on roaming architecture, signaling and data path operation for seamless roaming.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enables a non-AP MLD or its serving AP MLD to initiate the roaming operation?</a:t>
            </a:r>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144404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enables a non-AP MLD to continue to receive DL buffered MPDUs from the source AP MLD</a:t>
            </a:r>
            <a:r>
              <a:rPr lang="en-GB" sz="2400" b="0" dirty="0"/>
              <a:t> </a:t>
            </a:r>
            <a:r>
              <a:rPr lang="en-GB" dirty="0"/>
              <a:t>even after the DS data path has been switched to the target AP MLD?</a:t>
            </a:r>
            <a:r>
              <a:rPr lang="en-US" dirty="0"/>
              <a:t> </a:t>
            </a:r>
          </a:p>
          <a:p>
            <a:endParaRPr lang="en-US" b="0" dirty="0"/>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989689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a:t>
            </a:r>
            <a:r>
              <a:rPr lang="en-GB" dirty="0"/>
              <a:t>supports the option of selected data forwarding from the source AP MLD to target AP MLD?</a:t>
            </a:r>
          </a:p>
          <a:p>
            <a:pPr lvl="1">
              <a:buFont typeface="Arial" panose="020B0604020202020204" pitchFamily="34" charset="0"/>
              <a:buChar char="•"/>
            </a:pPr>
            <a:r>
              <a:rPr lang="en-GB" dirty="0"/>
              <a:t>Details of data forwarding that can be done during roaming are TBD. For example, </a:t>
            </a:r>
            <a:r>
              <a:rPr lang="en-GB" sz="2000" dirty="0"/>
              <a:t>MSDUs/A-MSDUs can be forwarded for high-QoS TIDs.</a:t>
            </a:r>
            <a:endParaRPr lang="en-GB" dirty="0"/>
          </a:p>
          <a:p>
            <a:pPr lvl="1">
              <a:buFont typeface="Arial" panose="020B0604020202020204" pitchFamily="34" charset="0"/>
              <a:buChar char="•"/>
            </a:pPr>
            <a:r>
              <a:rPr lang="en-GB" dirty="0"/>
              <a:t>Details of data forwarding is negotiated between the non-AP MLD and source AP MLD.</a:t>
            </a:r>
          </a:p>
          <a:p>
            <a:r>
              <a:rPr lang="en-US" dirty="0"/>
              <a:t> </a:t>
            </a:r>
          </a:p>
          <a:p>
            <a:endParaRPr lang="en-US" dirty="0"/>
          </a:p>
          <a:p>
            <a:endParaRPr lang="en-US" b="0" dirty="0"/>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112040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a:t>
            </a:r>
            <a:r>
              <a:rPr lang="en-GB" sz="2400" dirty="0"/>
              <a:t>mandate support for 11r/FT (Fast BSS Transition) for UHR clients and APs?</a:t>
            </a:r>
            <a:endParaRPr lang="en-US" dirty="0"/>
          </a:p>
          <a:p>
            <a:endParaRPr lang="en-US" b="0" dirty="0"/>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719389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GB" sz="1800" dirty="0"/>
              <a:t>[1] 11-23/0324 "Roaming Requirement”</a:t>
            </a:r>
          </a:p>
          <a:p>
            <a:r>
              <a:rPr lang="en-GB" sz="1800" dirty="0"/>
              <a:t>[2] 11-22/1580 “</a:t>
            </a:r>
            <a:r>
              <a:rPr lang="en-US" sz="1800" dirty="0"/>
              <a:t>A perspective on proposed </a:t>
            </a:r>
            <a:r>
              <a:rPr lang="en-AU" sz="1800" dirty="0"/>
              <a:t>Ultra-High Reliability (UHR) </a:t>
            </a:r>
            <a:r>
              <a:rPr lang="en-US" sz="1800" dirty="0"/>
              <a:t>features for enterprise use cases”</a:t>
            </a:r>
            <a:endParaRPr lang="en-GB" sz="1800" dirty="0"/>
          </a:p>
          <a:p>
            <a:r>
              <a:rPr lang="en-GB" sz="1800" dirty="0"/>
              <a:t>[3] 11-22/1910 “Seamless Roaming for UHR”</a:t>
            </a:r>
          </a:p>
          <a:p>
            <a:r>
              <a:rPr lang="en-GB" sz="1800" dirty="0"/>
              <a:t>[4] 11-23/0170 “Smooth Roaming”</a:t>
            </a:r>
          </a:p>
          <a:p>
            <a:r>
              <a:rPr lang="en-GB" sz="1800" dirty="0"/>
              <a:t>[5] 11-23/1131 “Thoughts on seamless roaming”</a:t>
            </a:r>
            <a:endParaRPr lang="en-GB" sz="20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6DE89-326D-4552-650D-0FCC81ED042A}"/>
              </a:ext>
            </a:extLst>
          </p:cNvPr>
          <p:cNvSpPr>
            <a:spLocks noGrp="1"/>
          </p:cNvSpPr>
          <p:nvPr>
            <p:ph type="title"/>
          </p:nvPr>
        </p:nvSpPr>
        <p:spPr/>
        <p:txBody>
          <a:bodyPr/>
          <a:lstStyle/>
          <a:p>
            <a:r>
              <a:rPr lang="en-US" dirty="0"/>
              <a:t>Backup</a:t>
            </a:r>
          </a:p>
        </p:txBody>
      </p:sp>
      <p:sp>
        <p:nvSpPr>
          <p:cNvPr id="4" name="Date Placeholder 3">
            <a:extLst>
              <a:ext uri="{FF2B5EF4-FFF2-40B4-BE49-F238E27FC236}">
                <a16:creationId xmlns:a16="http://schemas.microsoft.com/office/drawing/2014/main" id="{60C25264-4DF6-BDF1-9F9F-9BEE986523AB}"/>
              </a:ext>
            </a:extLst>
          </p:cNvPr>
          <p:cNvSpPr>
            <a:spLocks noGrp="1"/>
          </p:cNvSpPr>
          <p:nvPr>
            <p:ph type="dt" idx="10"/>
          </p:nvPr>
        </p:nvSpPr>
        <p:spPr/>
        <p:txBody>
          <a:bodyPr/>
          <a:lstStyle/>
          <a:p>
            <a:r>
              <a:rPr lang="en-US"/>
              <a:t>November 2023</a:t>
            </a:r>
            <a:endParaRPr lang="en-GB"/>
          </a:p>
        </p:txBody>
      </p:sp>
      <p:sp>
        <p:nvSpPr>
          <p:cNvPr id="5" name="Footer Placeholder 4">
            <a:extLst>
              <a:ext uri="{FF2B5EF4-FFF2-40B4-BE49-F238E27FC236}">
                <a16:creationId xmlns:a16="http://schemas.microsoft.com/office/drawing/2014/main" id="{3F028271-75D5-F695-B7C7-99880E75E803}"/>
              </a:ext>
            </a:extLst>
          </p:cNvPr>
          <p:cNvSpPr>
            <a:spLocks noGrp="1"/>
          </p:cNvSpPr>
          <p:nvPr>
            <p:ph type="ftr" idx="11"/>
          </p:nvPr>
        </p:nvSpPr>
        <p:spPr/>
        <p:txBody>
          <a:bodyPr/>
          <a:lstStyle/>
          <a:p>
            <a:r>
              <a:rPr lang="en-GB"/>
              <a:t>Binita Gupta et al (Cisco Systems)</a:t>
            </a:r>
          </a:p>
        </p:txBody>
      </p:sp>
      <p:sp>
        <p:nvSpPr>
          <p:cNvPr id="6" name="Slide Number Placeholder 5">
            <a:extLst>
              <a:ext uri="{FF2B5EF4-FFF2-40B4-BE49-F238E27FC236}">
                <a16:creationId xmlns:a16="http://schemas.microsoft.com/office/drawing/2014/main" id="{20599F61-4B51-C157-C5F2-BBB342695A95}"/>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785965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0DC9F-1940-28C4-CFA6-DB7768DA3513}"/>
              </a:ext>
            </a:extLst>
          </p:cNvPr>
          <p:cNvSpPr>
            <a:spLocks noGrp="1"/>
          </p:cNvSpPr>
          <p:nvPr>
            <p:ph type="title"/>
          </p:nvPr>
        </p:nvSpPr>
        <p:spPr>
          <a:xfrm>
            <a:off x="758476" y="596320"/>
            <a:ext cx="10361084" cy="1065213"/>
          </a:xfrm>
        </p:spPr>
        <p:txBody>
          <a:bodyPr/>
          <a:lstStyle/>
          <a:p>
            <a:r>
              <a:rPr lang="en-US" dirty="0"/>
              <a:t>Relationship across FT MD and SMD</a:t>
            </a:r>
          </a:p>
        </p:txBody>
      </p:sp>
      <p:sp>
        <p:nvSpPr>
          <p:cNvPr id="4" name="Slide Number Placeholder 3">
            <a:extLst>
              <a:ext uri="{FF2B5EF4-FFF2-40B4-BE49-F238E27FC236}">
                <a16:creationId xmlns:a16="http://schemas.microsoft.com/office/drawing/2014/main" id="{AF078AB8-F174-2EC7-7911-40D39D57AF0D}"/>
              </a:ext>
            </a:extLst>
          </p:cNvPr>
          <p:cNvSpPr>
            <a:spLocks noGrp="1"/>
          </p:cNvSpPr>
          <p:nvPr>
            <p:ph type="sldNum" idx="12"/>
          </p:nvPr>
        </p:nvSpPr>
        <p:spPr>
          <a:xfrm>
            <a:off x="5779362" y="6519431"/>
            <a:ext cx="704849" cy="363537"/>
          </a:xfrm>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607150C4-AACD-A685-4031-75A30DA8B76F}"/>
              </a:ext>
            </a:extLst>
          </p:cNvPr>
          <p:cNvSpPr>
            <a:spLocks noGrp="1"/>
          </p:cNvSpPr>
          <p:nvPr>
            <p:ph type="ftr" idx="14"/>
          </p:nvPr>
        </p:nvSpPr>
        <p:spPr>
          <a:xfrm>
            <a:off x="7169156" y="6520224"/>
            <a:ext cx="4246027" cy="180975"/>
          </a:xfrm>
        </p:spPr>
        <p:txBody>
          <a:bodyPr/>
          <a:lstStyle/>
          <a:p>
            <a:r>
              <a:rPr lang="en-GB" dirty="0"/>
              <a:t>Binita Gupta et al (Cisco Systems)</a:t>
            </a:r>
          </a:p>
        </p:txBody>
      </p:sp>
      <p:sp>
        <p:nvSpPr>
          <p:cNvPr id="6" name="Date Placeholder 5">
            <a:extLst>
              <a:ext uri="{FF2B5EF4-FFF2-40B4-BE49-F238E27FC236}">
                <a16:creationId xmlns:a16="http://schemas.microsoft.com/office/drawing/2014/main" id="{AEF742B5-9C53-6646-7045-F433C720EA3E}"/>
              </a:ext>
            </a:extLst>
          </p:cNvPr>
          <p:cNvSpPr>
            <a:spLocks noGrp="1"/>
          </p:cNvSpPr>
          <p:nvPr>
            <p:ph type="dt" idx="15"/>
          </p:nvPr>
        </p:nvSpPr>
        <p:spPr/>
        <p:txBody>
          <a:bodyPr/>
          <a:lstStyle/>
          <a:p>
            <a:r>
              <a:rPr lang="en-US"/>
              <a:t>November 2023</a:t>
            </a:r>
            <a:endParaRPr lang="en-GB" dirty="0"/>
          </a:p>
        </p:txBody>
      </p:sp>
      <p:pic>
        <p:nvPicPr>
          <p:cNvPr id="8" name="Picture 7">
            <a:extLst>
              <a:ext uri="{FF2B5EF4-FFF2-40B4-BE49-F238E27FC236}">
                <a16:creationId xmlns:a16="http://schemas.microsoft.com/office/drawing/2014/main" id="{43AD613A-5301-2499-1893-BC3B7390A3B4}"/>
              </a:ext>
            </a:extLst>
          </p:cNvPr>
          <p:cNvPicPr>
            <a:picLocks noChangeAspect="1"/>
          </p:cNvPicPr>
          <p:nvPr/>
        </p:nvPicPr>
        <p:blipFill>
          <a:blip r:embed="rId3"/>
          <a:stretch>
            <a:fillRect/>
          </a:stretch>
        </p:blipFill>
        <p:spPr>
          <a:xfrm>
            <a:off x="758476" y="2101249"/>
            <a:ext cx="5415580" cy="3308951"/>
          </a:xfrm>
          <a:prstGeom prst="rect">
            <a:avLst/>
          </a:prstGeom>
        </p:spPr>
      </p:pic>
      <p:sp>
        <p:nvSpPr>
          <p:cNvPr id="55" name="Content Placeholder 5">
            <a:extLst>
              <a:ext uri="{FF2B5EF4-FFF2-40B4-BE49-F238E27FC236}">
                <a16:creationId xmlns:a16="http://schemas.microsoft.com/office/drawing/2014/main" id="{96D2C55F-90D8-3220-7957-EC90257DC770}"/>
              </a:ext>
            </a:extLst>
          </p:cNvPr>
          <p:cNvSpPr txBox="1">
            <a:spLocks/>
          </p:cNvSpPr>
          <p:nvPr/>
        </p:nvSpPr>
        <p:spPr>
          <a:xfrm>
            <a:off x="6131786" y="2395217"/>
            <a:ext cx="5608659" cy="206756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kern="0" dirty="0"/>
              <a:t>Scenario:</a:t>
            </a:r>
            <a:r>
              <a:rPr lang="en-US" sz="1600" b="0" kern="0" dirty="0"/>
              <a:t> </a:t>
            </a:r>
          </a:p>
          <a:p>
            <a:pPr marL="285750" indent="-285750">
              <a:buFont typeface="Arial" panose="020B0604020202020204" pitchFamily="34" charset="0"/>
              <a:buChar char="•"/>
            </a:pPr>
            <a:r>
              <a:rPr lang="en-US" sz="1600" b="0" kern="0" dirty="0"/>
              <a:t>SSID/ESS is configured to consist of one or more FT Mobility Domain (FT MD) identified by FT MD ID. </a:t>
            </a:r>
          </a:p>
          <a:p>
            <a:pPr marL="285750" indent="-285750">
              <a:buFont typeface="Arial" panose="020B0604020202020204" pitchFamily="34" charset="0"/>
              <a:buChar char="•"/>
            </a:pPr>
            <a:r>
              <a:rPr lang="en-US" sz="1600" b="0" kern="0" dirty="0"/>
              <a:t>Each FT MD is configured to consist of one or more SMDs. </a:t>
            </a:r>
          </a:p>
          <a:p>
            <a:pPr marL="285750" indent="-285750">
              <a:buFont typeface="Arial" panose="020B0604020202020204" pitchFamily="34" charset="0"/>
              <a:buChar char="•"/>
            </a:pPr>
            <a:r>
              <a:rPr lang="en-US" sz="1600" b="0" kern="0" dirty="0"/>
              <a:t>FT happens across SMDs of a given FT MD.</a:t>
            </a:r>
          </a:p>
          <a:p>
            <a:pPr marL="285750" indent="-285750">
              <a:buFont typeface="Arial" panose="020B0604020202020204" pitchFamily="34" charset="0"/>
              <a:buChar char="•"/>
            </a:pPr>
            <a:r>
              <a:rPr lang="en-US" sz="1600" b="0" kern="0" dirty="0"/>
              <a:t>Seamless mobility happens across AP MLDs of a given SMD.</a:t>
            </a:r>
            <a:endParaRPr lang="en-US" kern="0" dirty="0"/>
          </a:p>
        </p:txBody>
      </p:sp>
    </p:spTree>
    <p:extLst>
      <p:ext uri="{BB962C8B-B14F-4D97-AF65-F5344CB8AC3E}">
        <p14:creationId xmlns:p14="http://schemas.microsoft.com/office/powerpoint/2010/main" val="312817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74171" y="606425"/>
            <a:ext cx="10361084" cy="688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(1)</a:t>
            </a:r>
          </a:p>
        </p:txBody>
      </p:sp>
      <p:sp>
        <p:nvSpPr>
          <p:cNvPr id="4098" name="Rectangle 2"/>
          <p:cNvSpPr>
            <a:spLocks noGrp="1" noChangeArrowheads="1"/>
          </p:cNvSpPr>
          <p:nvPr>
            <p:ph idx="1"/>
          </p:nvPr>
        </p:nvSpPr>
        <p:spPr>
          <a:xfrm>
            <a:off x="774171" y="1295400"/>
            <a:ext cx="10615613" cy="51054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[1] four architecture options were captured for seamless roaming: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rPr>
              <a:t>Option A - </a:t>
            </a:r>
            <a:r>
              <a:rPr lang="en-US" sz="2000" b="0" i="1" dirty="0">
                <a:solidFill>
                  <a:schemeClr val="tx1"/>
                </a:solidFill>
              </a:rPr>
              <a:t>Mandatory 11k/v/r:</a:t>
            </a:r>
            <a:r>
              <a:rPr lang="en-US" sz="2000" b="0" dirty="0">
                <a:solidFill>
                  <a:schemeClr val="tx1"/>
                </a:solidFill>
              </a:rPr>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Mandate support for existing 11k/v/r features. This can achieve best case roaming time of 5-10 msec, but most clients don't achieve that, and there can be brief data loss. Goal is to achieve better roaming performance in 11bn. </a:t>
            </a:r>
            <a:endParaRPr lang="en-GB" sz="160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Option B - </a:t>
            </a:r>
            <a:r>
              <a:rPr lang="en-US" sz="2000" b="0" i="1" kern="0" dirty="0"/>
              <a:t>Elongated Client </a:t>
            </a:r>
            <a:r>
              <a:rPr lang="en-US" sz="2000" b="0" i="1" dirty="0"/>
              <a:t>C</a:t>
            </a:r>
            <a:r>
              <a:rPr lang="en-US" sz="2000" b="0" i="1" kern="0" dirty="0"/>
              <a:t>onnectivity (Control context transfer)</a:t>
            </a:r>
            <a:r>
              <a:rPr lang="en-US" sz="2000" b="0"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AP MLD1 (source) and AP MLD2 (target) minimize the transferred context. Only control plane context is transferred without any data transfer. </a:t>
            </a:r>
            <a:r>
              <a:rPr lang="en-US" sz="1600" b="0" dirty="0"/>
              <a:t>Client </a:t>
            </a:r>
            <a:r>
              <a:rPr lang="en-US" sz="1600" b="0" kern="0" dirty="0"/>
              <a:t>drains DL buffered data from the old AP MLD before it completely switches t</a:t>
            </a:r>
            <a:r>
              <a:rPr lang="en-US" sz="1600" dirty="0"/>
              <a:t>o the target AP MLD</a:t>
            </a:r>
            <a:r>
              <a:rPr lang="en-US" sz="1600" b="0" kern="0" dirty="0"/>
              <a:t>. </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Option C - </a:t>
            </a:r>
            <a:r>
              <a:rPr lang="en-US" sz="2000" b="0" i="1" kern="0" dirty="0"/>
              <a:t>Hot Standby (Control context + Data transfer)</a:t>
            </a:r>
            <a:r>
              <a:rPr lang="en-US" sz="2000" b="0"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AP MLD1 (source) and AP MLD2 (target) exchange all context one time including both control plane context and data (one or more of MSDUs/A-MSDUs/MPDUs). </a:t>
            </a:r>
            <a:r>
              <a:rPr lang="en-US" sz="1600" dirty="0"/>
              <a:t>I</a:t>
            </a:r>
            <a:r>
              <a:rPr lang="en-US" sz="1600" b="0" kern="0" dirty="0"/>
              <a:t>nfrastructure switches the DS data path to target AP MLD after context transfer. </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rgbClr val="C00000"/>
                </a:solidFill>
              </a:rPr>
              <a:t>Option D: </a:t>
            </a:r>
            <a:r>
              <a:rPr lang="en-US" sz="2000" b="0" i="1" kern="0" dirty="0">
                <a:solidFill>
                  <a:srgbClr val="C00000"/>
                </a:solidFill>
              </a:rPr>
              <a:t>Distributed MLO (Roaming MLD)</a:t>
            </a:r>
            <a:r>
              <a:rPr lang="en-US" sz="2000" b="0" kern="0" dirty="0">
                <a:solidFill>
                  <a:srgbClr val="C00000"/>
                </a:solidFill>
              </a:rPr>
              <a:t>:</a:t>
            </a:r>
            <a:r>
              <a:rPr lang="en-US" sz="2000" b="0"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UMAC MLO operation is distributed across lower UMACs on </a:t>
            </a:r>
            <a:r>
              <a:rPr lang="en-US" sz="1600" b="0" kern="0" dirty="0"/>
              <a:t>AP MLD1 (source) and AP MLD2 (target) and an </a:t>
            </a:r>
            <a:r>
              <a:rPr lang="en-US" sz="1600" dirty="0"/>
              <a:t>U</a:t>
            </a:r>
            <a:r>
              <a:rPr lang="en-US" sz="1600" b="0" kern="0" dirty="0"/>
              <a:t>pper UMAC which provides single data path interface to DS across AP MLDs. The Upper UMAC provides </a:t>
            </a:r>
            <a:r>
              <a:rPr lang="en-US" sz="1600" b="0" i="1" kern="0" dirty="0"/>
              <a:t>Roamin</a:t>
            </a:r>
            <a:r>
              <a:rPr lang="en-US" sz="1600" i="1" dirty="0"/>
              <a:t>g MLD </a:t>
            </a:r>
            <a:r>
              <a:rPr lang="en-US" sz="1600" dirty="0"/>
              <a:t>functionalities [4] [5] and</a:t>
            </a:r>
            <a:r>
              <a:rPr lang="en-US" sz="1600" b="0" kern="0" dirty="0"/>
              <a:t> could reside on one of the AP MLDs or on another network node (e.g. controller). Separate roaming of Upper UMAC would need to be supported as client roams, to minimize delays.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9534221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
        <p:nvSpPr>
          <p:cNvPr id="3" name="Content Placeholder 2">
            <a:extLst>
              <a:ext uri="{FF2B5EF4-FFF2-40B4-BE49-F238E27FC236}">
                <a16:creationId xmlns:a16="http://schemas.microsoft.com/office/drawing/2014/main" id="{4C0D2356-54BF-F104-28DD-EF9AB1B57CD6}"/>
              </a:ext>
            </a:extLst>
          </p:cNvPr>
          <p:cNvSpPr>
            <a:spLocks noGrp="1"/>
          </p:cNvSpPr>
          <p:nvPr>
            <p:ph idx="1"/>
          </p:nvPr>
        </p:nvSpPr>
        <p:spPr>
          <a:xfrm>
            <a:off x="877958" y="1627823"/>
            <a:ext cx="10361084" cy="4113213"/>
          </a:xfrm>
        </p:spPr>
        <p:txBody>
          <a:bodyPr/>
          <a:lstStyle/>
          <a:p>
            <a:pPr marL="0" indent="0"/>
            <a:r>
              <a:rPr lang="en-US" sz="1800" b="0" dirty="0"/>
              <a:t>Summary of options: </a:t>
            </a:r>
          </a:p>
        </p:txBody>
      </p:sp>
      <p:graphicFrame>
        <p:nvGraphicFramePr>
          <p:cNvPr id="7" name="Table 6">
            <a:extLst>
              <a:ext uri="{FF2B5EF4-FFF2-40B4-BE49-F238E27FC236}">
                <a16:creationId xmlns:a16="http://schemas.microsoft.com/office/drawing/2014/main" id="{DAE33489-6842-21D2-A98F-BA26AEB19ED1}"/>
              </a:ext>
            </a:extLst>
          </p:cNvPr>
          <p:cNvGraphicFramePr>
            <a:graphicFrameLocks noGrp="1"/>
          </p:cNvGraphicFramePr>
          <p:nvPr>
            <p:extLst>
              <p:ext uri="{D42A27DB-BD31-4B8C-83A1-F6EECF244321}">
                <p14:modId xmlns:p14="http://schemas.microsoft.com/office/powerpoint/2010/main" val="4085881985"/>
              </p:ext>
            </p:extLst>
          </p:nvPr>
        </p:nvGraphicFramePr>
        <p:xfrm>
          <a:off x="952958" y="2066063"/>
          <a:ext cx="9638842" cy="3953737"/>
        </p:xfrm>
        <a:graphic>
          <a:graphicData uri="http://schemas.openxmlformats.org/drawingml/2006/table">
            <a:tbl>
              <a:tblPr firstRow="1" bandRow="1">
                <a:tableStyleId>{21E4AEA4-8DFA-4A89-87EB-49C32662AFE0}</a:tableStyleId>
              </a:tblPr>
              <a:tblGrid>
                <a:gridCol w="1945455">
                  <a:extLst>
                    <a:ext uri="{9D8B030D-6E8A-4147-A177-3AD203B41FA5}">
                      <a16:colId xmlns:a16="http://schemas.microsoft.com/office/drawing/2014/main" val="3476181714"/>
                    </a:ext>
                  </a:extLst>
                </a:gridCol>
                <a:gridCol w="1536722">
                  <a:extLst>
                    <a:ext uri="{9D8B030D-6E8A-4147-A177-3AD203B41FA5}">
                      <a16:colId xmlns:a16="http://schemas.microsoft.com/office/drawing/2014/main" val="3357470956"/>
                    </a:ext>
                  </a:extLst>
                </a:gridCol>
                <a:gridCol w="2265756">
                  <a:extLst>
                    <a:ext uri="{9D8B030D-6E8A-4147-A177-3AD203B41FA5}">
                      <a16:colId xmlns:a16="http://schemas.microsoft.com/office/drawing/2014/main" val="769284190"/>
                    </a:ext>
                  </a:extLst>
                </a:gridCol>
                <a:gridCol w="2129967">
                  <a:extLst>
                    <a:ext uri="{9D8B030D-6E8A-4147-A177-3AD203B41FA5}">
                      <a16:colId xmlns:a16="http://schemas.microsoft.com/office/drawing/2014/main" val="712045716"/>
                    </a:ext>
                  </a:extLst>
                </a:gridCol>
                <a:gridCol w="1760942">
                  <a:extLst>
                    <a:ext uri="{9D8B030D-6E8A-4147-A177-3AD203B41FA5}">
                      <a16:colId xmlns:a16="http://schemas.microsoft.com/office/drawing/2014/main" val="51969517"/>
                    </a:ext>
                  </a:extLst>
                </a:gridCol>
              </a:tblGrid>
              <a:tr h="426329">
                <a:tc>
                  <a:txBody>
                    <a:bodyPr/>
                    <a:lstStyle/>
                    <a:p>
                      <a:endParaRPr lang="en-US" sz="1200" dirty="0"/>
                    </a:p>
                  </a:txBody>
                  <a:tcPr anchor="ctr"/>
                </a:tc>
                <a:tc>
                  <a:txBody>
                    <a:bodyPr/>
                    <a:lstStyle/>
                    <a:p>
                      <a:pPr algn="ctr"/>
                      <a:r>
                        <a:rPr lang="en-US" sz="1200" dirty="0"/>
                        <a:t>Option A</a:t>
                      </a:r>
                    </a:p>
                  </a:txBody>
                  <a:tcPr anchor="ctr"/>
                </a:tc>
                <a:tc>
                  <a:txBody>
                    <a:bodyPr/>
                    <a:lstStyle/>
                    <a:p>
                      <a:pPr algn="ctr"/>
                      <a:r>
                        <a:rPr lang="en-US" sz="1200" dirty="0"/>
                        <a:t>Option B</a:t>
                      </a:r>
                    </a:p>
                  </a:txBody>
                  <a:tcPr anchor="ctr"/>
                </a:tc>
                <a:tc>
                  <a:txBody>
                    <a:bodyPr/>
                    <a:lstStyle/>
                    <a:p>
                      <a:pPr algn="ctr"/>
                      <a:r>
                        <a:rPr lang="en-US" sz="1200" dirty="0"/>
                        <a:t>Option C</a:t>
                      </a:r>
                    </a:p>
                  </a:txBody>
                  <a:tcPr anchor="ctr"/>
                </a:tc>
                <a:tc>
                  <a:txBody>
                    <a:bodyPr/>
                    <a:lstStyle/>
                    <a:p>
                      <a:pPr algn="ctr"/>
                      <a:r>
                        <a:rPr lang="en-US" sz="1200" dirty="0"/>
                        <a:t>Option D</a:t>
                      </a:r>
                    </a:p>
                  </a:txBody>
                  <a:tcPr anchor="ctr"/>
                </a:tc>
                <a:extLst>
                  <a:ext uri="{0D108BD9-81ED-4DB2-BD59-A6C34878D82A}">
                    <a16:rowId xmlns:a16="http://schemas.microsoft.com/office/drawing/2014/main" val="2095875497"/>
                  </a:ext>
                </a:extLst>
              </a:tr>
              <a:tr h="787009">
                <a:tc>
                  <a:txBody>
                    <a:bodyPr/>
                    <a:lstStyle/>
                    <a:p>
                      <a:r>
                        <a:rPr lang="en-US" sz="1400" dirty="0"/>
                        <a:t>Name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Mandatory</a:t>
                      </a:r>
                    </a:p>
                    <a:p>
                      <a:pPr algn="ctr"/>
                      <a:r>
                        <a:rPr lang="en-US" sz="1400" dirty="0"/>
                        <a:t>11k/v/r</a:t>
                      </a:r>
                      <a:endParaRPr lang="en-US" sz="1400" baseline="30000" dirty="0"/>
                    </a:p>
                  </a:txBody>
                  <a:tcPr anchor="ctr"/>
                </a:tc>
                <a:tc>
                  <a:txBody>
                    <a:bodyPr/>
                    <a:lstStyle/>
                    <a:p>
                      <a:pPr algn="ctr"/>
                      <a:r>
                        <a:rPr lang="en-US" sz="1400" dirty="0"/>
                        <a:t>Elongated client connectivity </a:t>
                      </a:r>
                    </a:p>
                    <a:p>
                      <a:pPr algn="ctr"/>
                      <a:r>
                        <a:rPr lang="en-US" sz="1400" b="0" i="0" dirty="0"/>
                        <a:t>(Control context transfer)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Hot standby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(Control context + data transfer)</a:t>
                      </a:r>
                    </a:p>
                  </a:txBody>
                  <a:tcPr anchor="ctr"/>
                </a:tc>
                <a:tc>
                  <a:txBody>
                    <a:bodyPr/>
                    <a:lstStyle/>
                    <a:p>
                      <a:pPr algn="ctr"/>
                      <a:r>
                        <a:rPr lang="en-US" sz="1400" dirty="0">
                          <a:solidFill>
                            <a:srgbClr val="C00000"/>
                          </a:solidFill>
                        </a:rPr>
                        <a:t>Distributed MLO</a:t>
                      </a:r>
                    </a:p>
                    <a:p>
                      <a:pPr algn="ctr"/>
                      <a:r>
                        <a:rPr lang="en-US" sz="1400" dirty="0">
                          <a:solidFill>
                            <a:srgbClr val="C00000"/>
                          </a:solidFill>
                        </a:rPr>
                        <a:t>(Roaming MLD) </a:t>
                      </a:r>
                    </a:p>
                  </a:txBody>
                  <a:tcPr anchor="ctr"/>
                </a:tc>
                <a:extLst>
                  <a:ext uri="{0D108BD9-81ED-4DB2-BD59-A6C34878D82A}">
                    <a16:rowId xmlns:a16="http://schemas.microsoft.com/office/drawing/2014/main" val="728716310"/>
                  </a:ext>
                </a:extLst>
              </a:tr>
              <a:tr h="629247">
                <a:tc>
                  <a:txBody>
                    <a:bodyPr/>
                    <a:lstStyle/>
                    <a:p>
                      <a:r>
                        <a:rPr lang="en-US" sz="1400" dirty="0"/>
                        <a:t>Frame loss upon roaming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Typical but brief losses</a:t>
                      </a:r>
                    </a:p>
                  </a:txBody>
                  <a:tcPr anchor="ctr"/>
                </a:tc>
                <a:tc>
                  <a:txBody>
                    <a:bodyPr/>
                    <a:lstStyle/>
                    <a:p>
                      <a:pPr algn="ctr"/>
                      <a:r>
                        <a:rPr lang="en-US" sz="1400" dirty="0"/>
                        <a:t>Rare DL &amp; </a:t>
                      </a:r>
                      <a:br>
                        <a:rPr lang="en-US" sz="1400" dirty="0"/>
                      </a:br>
                      <a:r>
                        <a:rPr lang="en-US" sz="1400" dirty="0"/>
                        <a:t>infrequent UL losses</a:t>
                      </a:r>
                    </a:p>
                  </a:txBody>
                  <a:tcPr anchor="ctr"/>
                </a:tc>
                <a:tc>
                  <a:txBody>
                    <a:bodyPr/>
                    <a:lstStyle/>
                    <a:p>
                      <a:pPr algn="ctr"/>
                      <a:r>
                        <a:rPr lang="en-US" sz="1400" dirty="0"/>
                        <a:t>Rare losses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No losses</a:t>
                      </a:r>
                    </a:p>
                  </a:txBody>
                  <a:tcPr anchor="ctr"/>
                </a:tc>
                <a:extLst>
                  <a:ext uri="{0D108BD9-81ED-4DB2-BD59-A6C34878D82A}">
                    <a16:rowId xmlns:a16="http://schemas.microsoft.com/office/drawing/2014/main" val="3167531080"/>
                  </a:ext>
                </a:extLst>
              </a:tr>
              <a:tr h="629247">
                <a:tc>
                  <a:txBody>
                    <a:bodyPr/>
                    <a:lstStyle/>
                    <a:p>
                      <a:r>
                        <a:rPr lang="en-US" sz="1400" dirty="0"/>
                        <a:t>Infrastructure upper layer complexity</a:t>
                      </a:r>
                    </a:p>
                  </a:txBody>
                  <a:tcPr anchor="ctr"/>
                </a:tc>
                <a:tc>
                  <a:txBody>
                    <a:bodyPr/>
                    <a:lstStyle/>
                    <a:p>
                      <a:pPr algn="ctr"/>
                      <a:r>
                        <a:rPr lang="en-US" sz="1400" dirty="0"/>
                        <a:t>N/A</a:t>
                      </a:r>
                    </a:p>
                  </a:txBody>
                  <a:tcPr anchor="ctr"/>
                </a:tc>
                <a:tc>
                  <a:txBody>
                    <a:bodyPr/>
                    <a:lstStyle/>
                    <a:p>
                      <a:pPr algn="ctr"/>
                      <a:r>
                        <a:rPr lang="en-US" sz="1400" dirty="0"/>
                        <a:t>N/A</a:t>
                      </a:r>
                    </a:p>
                  </a:txBody>
                  <a:tcPr anchor="ctr"/>
                </a:tc>
                <a:tc>
                  <a:txBody>
                    <a:bodyPr/>
                    <a:lstStyle/>
                    <a:p>
                      <a:pPr algn="ctr"/>
                      <a:r>
                        <a:rPr lang="en-US" sz="1400"/>
                        <a:t>N/A</a:t>
                      </a:r>
                      <a:endParaRPr lang="en-US" sz="1400" dirty="0"/>
                    </a:p>
                  </a:txBody>
                  <a:tcPr anchor="ctr"/>
                </a:tc>
                <a:tc>
                  <a:txBody>
                    <a:bodyPr/>
                    <a:lstStyle/>
                    <a:p>
                      <a:pPr algn="ctr"/>
                      <a:r>
                        <a:rPr lang="en-US" sz="1400" dirty="0"/>
                        <a:t>High</a:t>
                      </a:r>
                    </a:p>
                  </a:txBody>
                  <a:tcPr anchor="ctr"/>
                </a:tc>
                <a:extLst>
                  <a:ext uri="{0D108BD9-81ED-4DB2-BD59-A6C34878D82A}">
                    <a16:rowId xmlns:a16="http://schemas.microsoft.com/office/drawing/2014/main" val="1281917339"/>
                  </a:ext>
                </a:extLst>
              </a:tr>
              <a:tr h="426329">
                <a:tc>
                  <a:txBody>
                    <a:bodyPr/>
                    <a:lstStyle/>
                    <a:p>
                      <a:r>
                        <a:rPr lang="en-US" sz="1400" dirty="0"/>
                        <a:t>AP complexity</a:t>
                      </a:r>
                    </a:p>
                  </a:txBody>
                  <a:tcPr anchor="ctr"/>
                </a:tc>
                <a:tc>
                  <a:txBody>
                    <a:bodyPr/>
                    <a:lstStyle/>
                    <a:p>
                      <a:pPr algn="ctr"/>
                      <a:r>
                        <a:rPr lang="en-US" sz="1400" dirty="0"/>
                        <a:t>Very low</a:t>
                      </a:r>
                    </a:p>
                  </a:txBody>
                  <a:tcPr anchor="ctr"/>
                </a:tc>
                <a:tc>
                  <a:txBody>
                    <a:bodyPr/>
                    <a:lstStyle/>
                    <a:p>
                      <a:pPr algn="ctr"/>
                      <a:r>
                        <a:rPr lang="en-US" sz="1400" dirty="0"/>
                        <a:t>Low</a:t>
                      </a:r>
                    </a:p>
                  </a:txBody>
                  <a:tcPr anchor="ctr"/>
                </a:tc>
                <a:tc>
                  <a:txBody>
                    <a:bodyPr/>
                    <a:lstStyle/>
                    <a:p>
                      <a:pPr algn="ctr"/>
                      <a:r>
                        <a:rPr lang="en-US" sz="1400" dirty="0"/>
                        <a:t>Moderate</a:t>
                      </a:r>
                    </a:p>
                  </a:txBody>
                  <a:tcPr anchor="ctr"/>
                </a:tc>
                <a:tc>
                  <a:txBody>
                    <a:bodyPr/>
                    <a:lstStyle/>
                    <a:p>
                      <a:pPr algn="ctr"/>
                      <a:r>
                        <a:rPr lang="en-US" sz="1400" dirty="0"/>
                        <a:t>High</a:t>
                      </a:r>
                    </a:p>
                  </a:txBody>
                  <a:tcPr anchor="ctr"/>
                </a:tc>
                <a:extLst>
                  <a:ext uri="{0D108BD9-81ED-4DB2-BD59-A6C34878D82A}">
                    <a16:rowId xmlns:a16="http://schemas.microsoft.com/office/drawing/2014/main" val="1589565085"/>
                  </a:ext>
                </a:extLst>
              </a:tr>
              <a:tr h="426329">
                <a:tc>
                  <a:txBody>
                    <a:bodyPr/>
                    <a:lstStyle/>
                    <a:p>
                      <a:r>
                        <a:rPr lang="en-US" sz="1400" dirty="0"/>
                        <a:t>Client complexity</a:t>
                      </a:r>
                    </a:p>
                  </a:txBody>
                  <a:tcPr anchor="ctr"/>
                </a:tc>
                <a:tc>
                  <a:txBody>
                    <a:bodyPr/>
                    <a:lstStyle/>
                    <a:p>
                      <a:pPr algn="ctr"/>
                      <a:r>
                        <a:rPr lang="en-US" sz="1400" dirty="0"/>
                        <a:t>Very low</a:t>
                      </a:r>
                    </a:p>
                  </a:txBody>
                  <a:tcPr anchor="ctr"/>
                </a:tc>
                <a:tc>
                  <a:txBody>
                    <a:bodyPr/>
                    <a:lstStyle/>
                    <a:p>
                      <a:pPr algn="ctr"/>
                      <a:r>
                        <a:rPr lang="en-US" sz="1400" dirty="0"/>
                        <a:t>Low-Moderate</a:t>
                      </a:r>
                    </a:p>
                  </a:txBody>
                  <a:tcPr anchor="ctr"/>
                </a:tc>
                <a:tc>
                  <a:txBody>
                    <a:bodyPr/>
                    <a:lstStyle/>
                    <a:p>
                      <a:pPr algn="ctr"/>
                      <a:r>
                        <a:rPr lang="en-US" sz="1400"/>
                        <a:t>Low</a:t>
                      </a:r>
                      <a:endParaRPr lang="en-US" sz="1400" dirty="0"/>
                    </a:p>
                  </a:txBody>
                  <a:tcPr anchor="ctr"/>
                </a:tc>
                <a:tc>
                  <a:txBody>
                    <a:bodyPr/>
                    <a:lstStyle/>
                    <a:p>
                      <a:pPr algn="ctr"/>
                      <a:r>
                        <a:rPr lang="en-US" sz="1400" dirty="0"/>
                        <a:t>Moderate</a:t>
                      </a:r>
                    </a:p>
                  </a:txBody>
                  <a:tcPr anchor="ctr"/>
                </a:tc>
                <a:extLst>
                  <a:ext uri="{0D108BD9-81ED-4DB2-BD59-A6C34878D82A}">
                    <a16:rowId xmlns:a16="http://schemas.microsoft.com/office/drawing/2014/main" val="2206231154"/>
                  </a:ext>
                </a:extLst>
              </a:tr>
              <a:tr h="629247">
                <a:tc>
                  <a:txBody>
                    <a:bodyPr/>
                    <a:lstStyle/>
                    <a:p>
                      <a:r>
                        <a:rPr lang="en-US" sz="1400" dirty="0"/>
                        <a:t>Association / Security</a:t>
                      </a:r>
                    </a:p>
                  </a:txBody>
                  <a:tcPr anchor="ctr"/>
                </a:tc>
                <a:tc gridSpan="4">
                  <a:txBody>
                    <a:bodyPr/>
                    <a:lstStyle/>
                    <a:p>
                      <a:pPr algn="ctr"/>
                      <a:r>
                        <a:rPr lang="en-US" sz="1400" dirty="0"/>
                        <a:t>Client associates to the “Mobility Domain” (e.g. an ESS), with a single unicast key</a:t>
                      </a:r>
                    </a:p>
                  </a:txBody>
                  <a:tcPr anchor="ctr"/>
                </a:tc>
                <a:tc hMerge="1">
                  <a:txBody>
                    <a:bodyPr/>
                    <a:lstStyle/>
                    <a:p>
                      <a:pPr algn="ctr"/>
                      <a:endParaRPr lang="en-US" sz="1400" dirty="0"/>
                    </a:p>
                  </a:txBody>
                  <a:tcPr anchor="ctr"/>
                </a:tc>
                <a:tc hMerge="1">
                  <a:txBody>
                    <a:bodyPr/>
                    <a:lstStyle/>
                    <a:p>
                      <a:endParaRPr lang="en-US"/>
                    </a:p>
                  </a:txBody>
                  <a:tcPr/>
                </a:tc>
                <a:tc hMerge="1">
                  <a:txBody>
                    <a:bodyPr/>
                    <a:lstStyle/>
                    <a:p>
                      <a:pPr algn="ctr"/>
                      <a:endParaRPr lang="en-US" sz="1400" dirty="0"/>
                    </a:p>
                  </a:txBody>
                  <a:tcPr anchor="ctr"/>
                </a:tc>
                <a:extLst>
                  <a:ext uri="{0D108BD9-81ED-4DB2-BD59-A6C34878D82A}">
                    <a16:rowId xmlns:a16="http://schemas.microsoft.com/office/drawing/2014/main" val="446018966"/>
                  </a:ext>
                </a:extLst>
              </a:tr>
            </a:tbl>
          </a:graphicData>
        </a:graphic>
      </p:graphicFrame>
    </p:spTree>
    <p:extLst>
      <p:ext uri="{BB962C8B-B14F-4D97-AF65-F5344CB8AC3E}">
        <p14:creationId xmlns:p14="http://schemas.microsoft.com/office/powerpoint/2010/main" val="3100640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76149"/>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Challenges with Distributed MLO Architecture (1)</a:t>
            </a:r>
          </a:p>
        </p:txBody>
      </p:sp>
      <p:sp>
        <p:nvSpPr>
          <p:cNvPr id="4098" name="Rectangle 2"/>
          <p:cNvSpPr>
            <a:spLocks noGrp="1" noChangeArrowheads="1"/>
          </p:cNvSpPr>
          <p:nvPr>
            <p:ph sz="half" idx="1"/>
          </p:nvPr>
        </p:nvSpPr>
        <p:spPr>
          <a:xfrm>
            <a:off x="901700" y="1524000"/>
            <a:ext cx="10361084" cy="4951414"/>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i="1" dirty="0"/>
              <a:t>Distributed MLO</a:t>
            </a:r>
            <a:r>
              <a:rPr lang="en-GB" sz="1800" b="0" dirty="0"/>
              <a:t> architecture (Option D) using a </a:t>
            </a:r>
            <a:r>
              <a:rPr lang="en-GB" sz="1800" b="0" i="1" dirty="0"/>
              <a:t>Roaming MLD</a:t>
            </a:r>
            <a:r>
              <a:rPr lang="en-GB" sz="1800" b="0" dirty="0"/>
              <a:t> for seamless roaming is ill advised because it leads to additional delays and high complexity for infrastructure and chipset [2]. </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C00000"/>
                </a:solidFill>
              </a:rPr>
              <a:t>Main concern - splitting data path functionality across Upper UMAC and Lower UMAC residing on different nodes/entities adds significant complexity and delays for continuous data path coordination across these nodes. These extra delays can lead to worse performance.</a:t>
            </a:r>
            <a:endParaRPr lang="en-GB" sz="1800" b="0" dirty="0">
              <a:solidFill>
                <a:srgbClr val="C00000"/>
              </a:solidFill>
            </a:endParaRP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Case 1: If Roaming MLD with Upper UMAC is hosted on one of the AP MLDs</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Leads to additional </a:t>
            </a:r>
            <a:r>
              <a:rPr lang="en-US" sz="1600" dirty="0">
                <a:latin typeface="Times New Roman" panose="02020603050405020304" pitchFamily="18" charset="0"/>
              </a:rPr>
              <a:t>d</a:t>
            </a:r>
            <a:r>
              <a:rPr lang="en-US" sz="1600" b="0" i="0" u="none" strike="noStrike" dirty="0">
                <a:solidFill>
                  <a:srgbClr val="000000"/>
                </a:solidFill>
                <a:effectLst/>
                <a:latin typeface="Times New Roman" panose="02020603050405020304" pitchFamily="18" charset="0"/>
              </a:rPr>
              <a:t>elays from Roaming MLD to the non-collocated AP MLD </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Requires a mechanism to roam the </a:t>
            </a:r>
            <a:r>
              <a:rPr lang="en-GB" sz="1600" i="1" dirty="0"/>
              <a:t>Roaming MLD</a:t>
            </a:r>
            <a:r>
              <a:rPr lang="en-GB" sz="1600" dirty="0"/>
              <a:t> itself closer to client’s location for scalability and to minimize delays, which adds further complexity.</a:t>
            </a:r>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5</a:t>
            </a:fld>
            <a:endParaRPr lang="en-GB"/>
          </a:p>
        </p:txBody>
      </p:sp>
      <p:pic>
        <p:nvPicPr>
          <p:cNvPr id="2" name="Picture 1">
            <a:extLst>
              <a:ext uri="{FF2B5EF4-FFF2-40B4-BE49-F238E27FC236}">
                <a16:creationId xmlns:a16="http://schemas.microsoft.com/office/drawing/2014/main" id="{2B30EB1D-BFFC-A833-682E-87CC514FF3FC}"/>
              </a:ext>
            </a:extLst>
          </p:cNvPr>
          <p:cNvPicPr>
            <a:picLocks noChangeAspect="1"/>
          </p:cNvPicPr>
          <p:nvPr/>
        </p:nvPicPr>
        <p:blipFill>
          <a:blip r:embed="rId3"/>
          <a:stretch>
            <a:fillRect/>
          </a:stretch>
        </p:blipFill>
        <p:spPr>
          <a:xfrm>
            <a:off x="3051174" y="4233332"/>
            <a:ext cx="6169025" cy="1954543"/>
          </a:xfrm>
          <a:prstGeom prst="rect">
            <a:avLst/>
          </a:prstGeom>
        </p:spPr>
      </p:pic>
    </p:spTree>
    <p:extLst>
      <p:ext uri="{BB962C8B-B14F-4D97-AF65-F5344CB8AC3E}">
        <p14:creationId xmlns:p14="http://schemas.microsoft.com/office/powerpoint/2010/main" val="1844153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76149"/>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Challenges with Distributed MLO Architecture (2)</a:t>
            </a:r>
          </a:p>
        </p:txBody>
      </p:sp>
      <p:sp>
        <p:nvSpPr>
          <p:cNvPr id="4098" name="Rectangle 2"/>
          <p:cNvSpPr>
            <a:spLocks noGrp="1" noChangeArrowheads="1"/>
          </p:cNvSpPr>
          <p:nvPr>
            <p:ph sz="half" idx="1"/>
          </p:nvPr>
        </p:nvSpPr>
        <p:spPr>
          <a:xfrm>
            <a:off x="901700" y="1641362"/>
            <a:ext cx="10361084" cy="4897215"/>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Case 2: If Roaming MLD with Upper UMAC is hosted at a centralized node (e.g. controller)</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Leads to additional buffering of frames </a:t>
            </a:r>
            <a:r>
              <a:rPr lang="en-US" sz="1600" dirty="0"/>
              <a:t>and adds </a:t>
            </a:r>
            <a:r>
              <a:rPr lang="en-US" sz="1600" dirty="0">
                <a:latin typeface="Times New Roman" panose="02020603050405020304" pitchFamily="18" charset="0"/>
              </a:rPr>
              <a:t>d</a:t>
            </a:r>
            <a:r>
              <a:rPr lang="en-US" sz="1600" b="0" i="0" u="none" strike="noStrike" dirty="0">
                <a:solidFill>
                  <a:srgbClr val="000000"/>
                </a:solidFill>
                <a:effectLst/>
                <a:latin typeface="Times New Roman" panose="02020603050405020304" pitchFamily="18" charset="0"/>
              </a:rPr>
              <a:t>elays from Roaming MLD to non-collocated AP MLDs. </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Times New Roman" panose="02020603050405020304" pitchFamily="18" charset="0"/>
              </a:rPr>
              <a:t>Typically, controller and AP MLDs sit far apart. Requires</a:t>
            </a:r>
            <a:r>
              <a:rPr lang="en-US" sz="1600" b="0" i="0" u="none" strike="noStrike" dirty="0">
                <a:solidFill>
                  <a:srgbClr val="000000"/>
                </a:solidFill>
                <a:effectLst/>
                <a:latin typeface="Times New Roman" panose="02020603050405020304" pitchFamily="18" charset="0"/>
              </a:rPr>
              <a:t> fast networking path between controller and all AP MLDs</a:t>
            </a:r>
            <a:r>
              <a:rPr lang="en-US" sz="1600" b="0" i="0" dirty="0">
                <a:solidFill>
                  <a:srgbClr val="000000"/>
                </a:solidFill>
                <a:effectLst/>
                <a:latin typeface="Times New Roman" panose="02020603050405020304" pitchFamily="18" charset="0"/>
              </a:rPr>
              <a:t>. Continuous data path coordination across controller and AP MLDs is challenging. </a:t>
            </a:r>
            <a:endParaRPr lang="en-US" sz="1600" b="0" i="0" dirty="0">
              <a:solidFill>
                <a:srgbClr val="000000"/>
              </a:solidFill>
              <a:effectLst/>
              <a:latin typeface="Arial" panose="020B0604020202020204" pitchFamily="34" charset="0"/>
            </a:endParaRP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i="0" u="none" strike="noStrike" dirty="0">
                <a:solidFill>
                  <a:srgbClr val="000000"/>
                </a:solidFill>
                <a:effectLst/>
                <a:latin typeface="Times New Roman" panose="02020603050405020304" pitchFamily="18" charset="0"/>
              </a:rPr>
              <a:t>Avoiding DL wireless duplication</a:t>
            </a:r>
            <a:r>
              <a:rPr lang="en-US" sz="1600" dirty="0">
                <a:latin typeface="Times New Roman" panose="02020603050405020304" pitchFamily="18" charset="0"/>
              </a:rPr>
              <a:t> requires </a:t>
            </a:r>
            <a:r>
              <a:rPr lang="en-US" sz="1600" b="0" i="0" u="none" strike="noStrike" dirty="0">
                <a:solidFill>
                  <a:srgbClr val="000000"/>
                </a:solidFill>
                <a:effectLst/>
                <a:latin typeface="Times New Roman" panose="02020603050405020304" pitchFamily="18" charset="0"/>
              </a:rPr>
              <a:t>coordination between AP MLDs, adding additional delays.</a:t>
            </a:r>
            <a:endParaRPr lang="en-US" sz="1600" dirty="0"/>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Scalability issues with Implementing reorder buffers. Requires massive throughput at controller with high client scale.</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Due to these challenges, we strongly discourage adopting a Roaming MLD (Option D) architecture for seamless roaming in 11bn</a:t>
            </a:r>
          </a:p>
          <a:p>
            <a:pPr marL="0" indent="0">
              <a:lnSpc>
                <a:spcPct val="90000"/>
              </a:lnSpc>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2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6</a:t>
            </a:fld>
            <a:endParaRPr lang="en-GB"/>
          </a:p>
        </p:txBody>
      </p:sp>
      <p:pic>
        <p:nvPicPr>
          <p:cNvPr id="26" name="Picture 25">
            <a:extLst>
              <a:ext uri="{FF2B5EF4-FFF2-40B4-BE49-F238E27FC236}">
                <a16:creationId xmlns:a16="http://schemas.microsoft.com/office/drawing/2014/main" id="{1EB5E947-CC58-5A07-6DC1-A48D380AD302}"/>
              </a:ext>
            </a:extLst>
          </p:cNvPr>
          <p:cNvPicPr>
            <a:picLocks noChangeAspect="1"/>
          </p:cNvPicPr>
          <p:nvPr/>
        </p:nvPicPr>
        <p:blipFill>
          <a:blip r:embed="rId3"/>
          <a:stretch>
            <a:fillRect/>
          </a:stretch>
        </p:blipFill>
        <p:spPr>
          <a:xfrm>
            <a:off x="3235250" y="4083959"/>
            <a:ext cx="5721499" cy="2197892"/>
          </a:xfrm>
          <a:prstGeom prst="rect">
            <a:avLst/>
          </a:prstGeom>
        </p:spPr>
      </p:pic>
    </p:spTree>
    <p:extLst>
      <p:ext uri="{BB962C8B-B14F-4D97-AF65-F5344CB8AC3E}">
        <p14:creationId xmlns:p14="http://schemas.microsoft.com/office/powerpoint/2010/main" val="1552356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29217" y="600849"/>
            <a:ext cx="10361084" cy="904381"/>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within a Seamless Mobility Domain (1) </a:t>
            </a:r>
          </a:p>
        </p:txBody>
      </p:sp>
      <p:sp>
        <p:nvSpPr>
          <p:cNvPr id="4098" name="Rectangle 2"/>
          <p:cNvSpPr>
            <a:spLocks noGrp="1" noChangeArrowheads="1"/>
          </p:cNvSpPr>
          <p:nvPr>
            <p:ph sz="half" idx="1"/>
          </p:nvPr>
        </p:nvSpPr>
        <p:spPr>
          <a:xfrm>
            <a:off x="929217" y="1614361"/>
            <a:ext cx="5242983" cy="4751921"/>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Instead, we propose to adopt a roaming architecture based on Option B, Option C or hybrid of the two [1], which enables seamless roaming within a </a:t>
            </a:r>
            <a:r>
              <a:rPr lang="en-GB" sz="1800" b="0" i="1" dirty="0"/>
              <a:t>Seamless Mobility Domain (SMD)</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An SMD is a control plane entity that covers multiple AP MLDs across which seamless roaming is supported. One SMD could cover all AP MLDs of an ESS or an ESS can have multiple SMDs configured.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Each SMD is uniquely identified in the network using a virtual SMD MAC Address.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An AP MLD is configured with the SMD that it belongs to. Affiliated APs of the AP MLD advertise SMD info in beacons &amp; probe responses.</a:t>
            </a:r>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7</a:t>
            </a:fld>
            <a:endParaRPr lang="en-GB"/>
          </a:p>
        </p:txBody>
      </p:sp>
      <p:pic>
        <p:nvPicPr>
          <p:cNvPr id="8" name="Picture 7">
            <a:extLst>
              <a:ext uri="{FF2B5EF4-FFF2-40B4-BE49-F238E27FC236}">
                <a16:creationId xmlns:a16="http://schemas.microsoft.com/office/drawing/2014/main" id="{F424037B-CC68-15F2-5E17-091409ECFCEC}"/>
              </a:ext>
            </a:extLst>
          </p:cNvPr>
          <p:cNvPicPr>
            <a:picLocks noChangeAspect="1"/>
          </p:cNvPicPr>
          <p:nvPr/>
        </p:nvPicPr>
        <p:blipFill>
          <a:blip r:embed="rId3"/>
          <a:stretch>
            <a:fillRect/>
          </a:stretch>
        </p:blipFill>
        <p:spPr>
          <a:xfrm>
            <a:off x="6389007" y="2590800"/>
            <a:ext cx="5832477" cy="3030895"/>
          </a:xfrm>
          <a:prstGeom prst="rect">
            <a:avLst/>
          </a:prstGeom>
        </p:spPr>
      </p:pic>
    </p:spTree>
    <p:extLst>
      <p:ext uri="{BB962C8B-B14F-4D97-AF65-F5344CB8AC3E}">
        <p14:creationId xmlns:p14="http://schemas.microsoft.com/office/powerpoint/2010/main" val="1075417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29217" y="600849"/>
            <a:ext cx="10361084" cy="904381"/>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within a Seamless Mobility Domain (2) </a:t>
            </a:r>
          </a:p>
        </p:txBody>
      </p:sp>
      <p:sp>
        <p:nvSpPr>
          <p:cNvPr id="4098" name="Rectangle 2"/>
          <p:cNvSpPr>
            <a:spLocks noGrp="1" noChangeArrowheads="1"/>
          </p:cNvSpPr>
          <p:nvPr>
            <p:ph sz="half" idx="1"/>
          </p:nvPr>
        </p:nvSpPr>
        <p:spPr>
          <a:xfrm>
            <a:off x="929217" y="1600200"/>
            <a:ext cx="5565422" cy="4656951"/>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Each AP MLD maintains its own MAC SAP to DS and complete UMAC functionality resides on the AP MLD as in 11be.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solidFill>
                  <a:schemeClr val="tx1"/>
                </a:solidFill>
              </a:rPr>
              <a:t>UMAC is not split into Upper &amp; Lower UMAC on different entities</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seamless roaming:</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a:t>
            </a:r>
            <a:r>
              <a:rPr lang="en-GB" sz="1600" b="0" dirty="0"/>
              <a:t> client performs auth and associates with an SMD through an AP MLD and establishes setup links. </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SMD MAC Address is used in PTK generation to tie PTK to the SMD, and same PTK used across AP MLDs.</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Client then adds/deletes links with AP MLDs as it roams within that SMD.</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GTK for added links during roaming </a:t>
            </a:r>
            <a:r>
              <a:rPr lang="en-GB" sz="1600" dirty="0"/>
              <a:t>is </a:t>
            </a:r>
            <a:r>
              <a:rPr lang="en-GB" sz="1600" b="0" dirty="0"/>
              <a:t>provided to the STA as part of add link operation.</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AID space is per AP MLD. </a:t>
            </a:r>
            <a:r>
              <a:rPr lang="en-GB" sz="1600" dirty="0"/>
              <a:t>A</a:t>
            </a:r>
            <a:r>
              <a:rPr lang="en-GB" sz="1600" b="0" dirty="0"/>
              <a:t> new AID assigned to the non-AP MLD as part of Add Link operation.</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2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8</a:t>
            </a:fld>
            <a:endParaRPr lang="en-GB"/>
          </a:p>
        </p:txBody>
      </p:sp>
      <p:pic>
        <p:nvPicPr>
          <p:cNvPr id="47" name="Picture 46">
            <a:extLst>
              <a:ext uri="{FF2B5EF4-FFF2-40B4-BE49-F238E27FC236}">
                <a16:creationId xmlns:a16="http://schemas.microsoft.com/office/drawing/2014/main" id="{CD9ECD56-84E5-9616-949E-D68CCF6D41E3}"/>
              </a:ext>
            </a:extLst>
          </p:cNvPr>
          <p:cNvPicPr>
            <a:picLocks noChangeAspect="1"/>
          </p:cNvPicPr>
          <p:nvPr/>
        </p:nvPicPr>
        <p:blipFill>
          <a:blip r:embed="rId3"/>
          <a:stretch>
            <a:fillRect/>
          </a:stretch>
        </p:blipFill>
        <p:spPr>
          <a:xfrm>
            <a:off x="6629400" y="2472517"/>
            <a:ext cx="5565422" cy="2892117"/>
          </a:xfrm>
          <a:prstGeom prst="rect">
            <a:avLst/>
          </a:prstGeom>
        </p:spPr>
      </p:pic>
    </p:spTree>
    <p:extLst>
      <p:ext uri="{BB962C8B-B14F-4D97-AF65-F5344CB8AC3E}">
        <p14:creationId xmlns:p14="http://schemas.microsoft.com/office/powerpoint/2010/main" val="23350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within a Seamless Mobility Domain (3) </a:t>
            </a:r>
          </a:p>
        </p:txBody>
      </p:sp>
      <p:sp>
        <p:nvSpPr>
          <p:cNvPr id="4098" name="Rectangle 2"/>
          <p:cNvSpPr>
            <a:spLocks noGrp="1" noChangeArrowheads="1"/>
          </p:cNvSpPr>
          <p:nvPr>
            <p:ph sz="half" idx="1"/>
          </p:nvPr>
        </p:nvSpPr>
        <p:spPr>
          <a:xfrm>
            <a:off x="914400" y="1958535"/>
            <a:ext cx="5257799" cy="4237832"/>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Client roams all links to a neighbouring AP MLD</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a non-roaming state, a non-AP MLD has links setup with only a single AP MLD. </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Only during roaming transition, a non-AP MLD can have link connectivity through multiple AP MLDs to achieve make-before-break roaming. </a:t>
            </a:r>
          </a:p>
          <a:p>
            <a:pPr lvl="1">
              <a:buFont typeface="Arial" panose="020B0604020202020204" pitchFamily="34" charset="0"/>
              <a:buChar char="•"/>
            </a:pPr>
            <a:r>
              <a:rPr lang="en-GB" sz="1600" dirty="0"/>
              <a:t>Non-AP MLD has DL wireless connect</a:t>
            </a:r>
            <a:r>
              <a:rPr lang="en-GB" sz="1600" b="0" dirty="0"/>
              <a:t>ivity through both source and target AP MLDs to drain DL buffere</a:t>
            </a:r>
            <a:r>
              <a:rPr lang="en-GB" sz="1600" dirty="0"/>
              <a:t>d data from the source</a:t>
            </a:r>
            <a:r>
              <a:rPr lang="en-GB" sz="1600" b="0" dirty="0"/>
              <a:t>.</a:t>
            </a:r>
            <a:r>
              <a:rPr lang="en-GB" sz="1600" dirty="0"/>
              <a:t> </a:t>
            </a:r>
          </a:p>
          <a:p>
            <a:pPr lvl="1">
              <a:buFont typeface="Arial" panose="020B0604020202020204" pitchFamily="34" charset="0"/>
              <a:buChar char="•"/>
            </a:pPr>
            <a:r>
              <a:rPr lang="en-GB" sz="1600" dirty="0"/>
              <a:t>Non-AP MLD always has UL wireless connect</a:t>
            </a:r>
            <a:r>
              <a:rPr lang="en-GB" sz="1600" b="0" dirty="0"/>
              <a:t>ivity through a single AP MLD – first with source and then with target</a:t>
            </a:r>
            <a:r>
              <a:rPr lang="en-GB" sz="1600" dirty="0"/>
              <a:t>.</a:t>
            </a:r>
            <a:endParaRPr lang="en-GB" sz="1600" b="0" dirty="0"/>
          </a:p>
          <a:p>
            <a:pPr lvl="2">
              <a:buFont typeface="Arial" panose="020B0604020202020204" pitchFamily="34" charset="0"/>
              <a:buChar char="•"/>
            </a:pPr>
            <a:endParaRPr lang="en-GB" sz="14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9</a:t>
            </a:fld>
            <a:endParaRPr lang="en-GB"/>
          </a:p>
        </p:txBody>
      </p:sp>
      <p:pic>
        <p:nvPicPr>
          <p:cNvPr id="3" name="Picture 2">
            <a:extLst>
              <a:ext uri="{FF2B5EF4-FFF2-40B4-BE49-F238E27FC236}">
                <a16:creationId xmlns:a16="http://schemas.microsoft.com/office/drawing/2014/main" id="{8D583AC0-E0C8-1A6C-7EE8-A04D0BA59056}"/>
              </a:ext>
            </a:extLst>
          </p:cNvPr>
          <p:cNvPicPr>
            <a:picLocks noChangeAspect="1"/>
          </p:cNvPicPr>
          <p:nvPr/>
        </p:nvPicPr>
        <p:blipFill>
          <a:blip r:embed="rId3"/>
          <a:stretch>
            <a:fillRect/>
          </a:stretch>
        </p:blipFill>
        <p:spPr>
          <a:xfrm>
            <a:off x="6527796" y="2031223"/>
            <a:ext cx="5359403" cy="3742903"/>
          </a:xfrm>
          <a:prstGeom prst="rect">
            <a:avLst/>
          </a:prstGeom>
        </p:spPr>
      </p:pic>
    </p:spTree>
    <p:extLst>
      <p:ext uri="{BB962C8B-B14F-4D97-AF65-F5344CB8AC3E}">
        <p14:creationId xmlns:p14="http://schemas.microsoft.com/office/powerpoint/2010/main" val="1899805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26469</TotalTime>
  <Words>3329</Words>
  <Application>Microsoft Macintosh PowerPoint</Application>
  <PresentationFormat>Widescreen</PresentationFormat>
  <Paragraphs>363</Paragraphs>
  <Slides>26</Slides>
  <Notes>25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 Unicode MS</vt:lpstr>
      <vt:lpstr>Arial</vt:lpstr>
      <vt:lpstr>Times New Roman</vt:lpstr>
      <vt:lpstr>Wingdings</vt:lpstr>
      <vt:lpstr>Office Theme</vt:lpstr>
      <vt:lpstr>Document</vt:lpstr>
      <vt:lpstr>Seamless Roaming within a Mobility Domain</vt:lpstr>
      <vt:lpstr>Introduction </vt:lpstr>
      <vt:lpstr>Recap (1)</vt:lpstr>
      <vt:lpstr>Recap (2)</vt:lpstr>
      <vt:lpstr>Challenges with Distributed MLO Architecture (1)</vt:lpstr>
      <vt:lpstr>Challenges with Distributed MLO Architecture (2)</vt:lpstr>
      <vt:lpstr>Roaming within a Seamless Mobility Domain (1) </vt:lpstr>
      <vt:lpstr>Roaming within a Seamless Mobility Domain (2) </vt:lpstr>
      <vt:lpstr>Roaming within a Seamless Mobility Domain (3) </vt:lpstr>
      <vt:lpstr>Considerations for Seamless Roaming (1)</vt:lpstr>
      <vt:lpstr>Considerations for Seamless Roaming (2)</vt:lpstr>
      <vt:lpstr>Considerations for Seamless Roaming (3)</vt:lpstr>
      <vt:lpstr>Roaming across SMDs of an ESS</vt:lpstr>
      <vt:lpstr>Summary (1)</vt:lpstr>
      <vt:lpstr>Summary (2)</vt:lpstr>
      <vt:lpstr>SP1</vt:lpstr>
      <vt:lpstr>SP2</vt:lpstr>
      <vt:lpstr>SP3</vt:lpstr>
      <vt:lpstr>SP4</vt:lpstr>
      <vt:lpstr>SP5</vt:lpstr>
      <vt:lpstr>SP6</vt:lpstr>
      <vt:lpstr>SP7</vt:lpstr>
      <vt:lpstr>SP8</vt:lpstr>
      <vt:lpstr>References</vt:lpstr>
      <vt:lpstr>Backup</vt:lpstr>
      <vt:lpstr>Relationship across FT MD and SMD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2024-01-17T07:26:58Z</dcterms:modified>
  <cp:category>Name, Affiliation</cp:category>
</cp:coreProperties>
</file>