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15"/>
  </p:notesMasterIdLst>
  <p:handoutMasterIdLst>
    <p:handoutMasterId r:id="rId16"/>
  </p:handoutMasterIdLst>
  <p:sldIdLst>
    <p:sldId id="529" r:id="rId5"/>
    <p:sldId id="670" r:id="rId6"/>
    <p:sldId id="660" r:id="rId7"/>
    <p:sldId id="701" r:id="rId8"/>
    <p:sldId id="702" r:id="rId9"/>
    <p:sldId id="695" r:id="rId10"/>
    <p:sldId id="696" r:id="rId11"/>
    <p:sldId id="707" r:id="rId12"/>
    <p:sldId id="705" r:id="rId13"/>
    <p:sldId id="693"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Times New Roman" panose="02020703060505090304" pitchFamily="18" charset="0"/>
        <a:ea typeface="+mn-ea"/>
        <a:cs typeface="+mn-cs"/>
      </a:defRPr>
    </a:lvl6pPr>
    <a:lvl7pPr marL="2743200" algn="l" defTabSz="914400" rtl="0" eaLnBrk="1" latinLnBrk="0" hangingPunct="1">
      <a:defRPr sz="1200" kern="1200">
        <a:solidFill>
          <a:schemeClr val="tx1"/>
        </a:solidFill>
        <a:latin typeface="Times New Roman" panose="02020703060505090304" pitchFamily="18" charset="0"/>
        <a:ea typeface="+mn-ea"/>
        <a:cs typeface="+mn-cs"/>
      </a:defRPr>
    </a:lvl7pPr>
    <a:lvl8pPr marL="3200400" algn="l" defTabSz="914400" rtl="0" eaLnBrk="1" latinLnBrk="0" hangingPunct="1">
      <a:defRPr sz="1200" kern="1200">
        <a:solidFill>
          <a:schemeClr val="tx1"/>
        </a:solidFill>
        <a:latin typeface="Times New Roman" panose="02020703060505090304" pitchFamily="18" charset="0"/>
        <a:ea typeface="+mn-ea"/>
        <a:cs typeface="+mn-cs"/>
      </a:defRPr>
    </a:lvl8pPr>
    <a:lvl9pPr marL="3657600" algn="l" defTabSz="914400" rtl="0" eaLnBrk="1" latinLnBrk="0" hangingPunct="1">
      <a:defRPr sz="1200" kern="1200">
        <a:solidFill>
          <a:schemeClr val="tx1"/>
        </a:solidFill>
        <a:latin typeface="Times New Roman" panose="0202070306050509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nggang Fang" initials="YF" lastIdx="1" clrIdx="0">
    <p:extLst>
      <p:ext uri="{19B8F6BF-5375-455C-9EA6-DF929625EA0E}">
        <p15:presenceInfo xmlns:p15="http://schemas.microsoft.com/office/powerpoint/2012/main" userId="S-1-5-21-3285339950-981350797-2163593329-42649" providerId="AD"/>
      </p:ext>
    </p:extLst>
  </p:cmAuthor>
  <p:cmAuthor id="2" name="James Yee" initials="JY" lastIdx="11" clrIdx="1">
    <p:extLst>
      <p:ext uri="{19B8F6BF-5375-455C-9EA6-DF929625EA0E}">
        <p15:presenceInfo xmlns:p15="http://schemas.microsoft.com/office/powerpoint/2012/main" userId="S::james.yee@mediatek.com::95f89ef2-cc62-42a2-947f-f5ed2585104e" providerId="AD"/>
      </p:ext>
    </p:extLst>
  </p:cmAuthor>
  <p:cmAuthor id="3" name="Yonggang Fang" initials="YF [2]" lastIdx="36" clrIdx="2">
    <p:extLst>
      <p:ext uri="{19B8F6BF-5375-455C-9EA6-DF929625EA0E}">
        <p15:presenceInfo xmlns:p15="http://schemas.microsoft.com/office/powerpoint/2012/main" userId="Yonggang Fa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99FF"/>
    <a:srgbClr val="66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1" autoAdjust="0"/>
    <p:restoredTop sz="93566" autoAdjust="0"/>
  </p:normalViewPr>
  <p:slideViewPr>
    <p:cSldViewPr>
      <p:cViewPr varScale="1">
        <p:scale>
          <a:sx n="109" d="100"/>
          <a:sy n="109" d="100"/>
        </p:scale>
        <p:origin x="52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632" y="-86"/>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97525" y="177800"/>
            <a:ext cx="641350" cy="212725"/>
          </a:xfrm>
          <a:prstGeom prst="rect">
            <a:avLst/>
          </a:prstGeom>
          <a:noFill/>
          <a:ln w="9525">
            <a:noFill/>
            <a:miter lim="800000"/>
          </a:ln>
          <a:effectLst/>
        </p:spPr>
        <p:txBody>
          <a:bodyPr vert="horz" wrap="none" lIns="0" tIns="0" rIns="0" bIns="0" numCol="1" anchor="b" anchorCtr="0" compatLnSpc="1">
            <a:spAutoFit/>
          </a:bodyPr>
          <a:lstStyle>
            <a:lvl1pPr algn="r" defTabSz="933450">
              <a:defRPr sz="1400" b="1"/>
            </a:lvl1pPr>
          </a:lstStyle>
          <a:p>
            <a:pPr>
              <a:defRPr/>
            </a:pPr>
            <a:r>
              <a:rPr lang="en-US"/>
              <a:t>doc: IEEE 802.11-13/xxxxr0</a:t>
            </a:r>
          </a:p>
        </p:txBody>
      </p:sp>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ln>
          <a:effectLst/>
        </p:spPr>
        <p:txBody>
          <a:bodyPr vert="horz" wrap="none" lIns="0" tIns="0" rIns="0" bIns="0" numCol="1" anchor="b" anchorCtr="0" compatLnSpc="1">
            <a:spAutoFit/>
          </a:bodyPr>
          <a:lstStyle>
            <a:lvl1pPr defTabSz="933450">
              <a:defRPr sz="1400" b="1"/>
            </a:lvl1pPr>
          </a:lstStyle>
          <a:p>
            <a:pPr>
              <a:defRPr/>
            </a:pPr>
            <a:r>
              <a:rPr lang="en-US"/>
              <a:t>Month Year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ln>
          <a:effectLst/>
        </p:spPr>
        <p:txBody>
          <a:bodyPr vert="horz" wrap="none" lIns="0" tIns="0" rIns="0" bIns="0" numCol="1" anchor="t" anchorCtr="0" compatLnSpc="1">
            <a:spAutoFit/>
          </a:bodyPr>
          <a:lstStyle>
            <a:lvl1pPr algn="ctr" defTabSz="933450">
              <a:defRPr/>
            </a:lvl1pPr>
          </a:lstStyle>
          <a:p>
            <a:pPr>
              <a:defRPr/>
            </a:pPr>
            <a:r>
              <a:rPr lang="en-US"/>
              <a:t>Page </a:t>
            </a:r>
            <a:fld id="{BD32B504-A888-4620-871E-4C7196395CC7}" type="slidenum">
              <a:rPr lang="en-US"/>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ln>
          <a:effectLst/>
        </p:spPr>
        <p:txBody>
          <a:bodyPr wrap="none" lIns="0" tIns="0" rIns="0" bIns="0">
            <a:spAutoFit/>
          </a:bodyPr>
          <a:lstStyle/>
          <a:p>
            <a:pPr defTabSz="933450">
              <a:defRPr/>
            </a:pPr>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ln>
          <a:effectLst/>
        </p:spPr>
        <p:txBody>
          <a:bodyPr vert="horz" wrap="none" lIns="0" tIns="0" rIns="0" bIns="0" numCol="1" anchor="b" anchorCtr="0" compatLnSpc="1">
            <a:spAutoFit/>
          </a:bodyPr>
          <a:lstStyle>
            <a:lvl1pPr algn="r" defTabSz="933450">
              <a:defRPr sz="1400" b="1"/>
            </a:lvl1pPr>
          </a:lstStyle>
          <a:p>
            <a:pPr>
              <a:defRPr/>
            </a:pPr>
            <a:r>
              <a:rPr lang="en-US"/>
              <a:t>doc: IEEE 802.11-13/xxxxr0</a:t>
            </a:r>
            <a:endParaRPr lang="en-US" dirty="0"/>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ln>
          <a:effectLst/>
        </p:spPr>
        <p:txBody>
          <a:bodyPr vert="horz" wrap="none" lIns="0" tIns="0" rIns="0" bIns="0" numCol="1" anchor="b" anchorCtr="0" compatLnSpc="1">
            <a:spAutoFit/>
          </a:bodyPr>
          <a:lstStyle>
            <a:lvl1pPr defTabSz="933450">
              <a:defRPr sz="1400" b="1"/>
            </a:lvl1pPr>
          </a:lstStyle>
          <a:p>
            <a:pPr>
              <a:defRPr/>
            </a:pPr>
            <a:r>
              <a:rPr lang="en-US"/>
              <a:t>Month Year</a:t>
            </a:r>
          </a:p>
        </p:txBody>
      </p:sp>
      <p:sp>
        <p:nvSpPr>
          <p:cNvPr id="717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ln>
          <a:effectLst/>
        </p:spPr>
        <p:txBody>
          <a:bodyPr vert="horz" wrap="square" lIns="93662" tIns="46038" rIns="93662" bIns="46038"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282153" y="8985250"/>
            <a:ext cx="1999585" cy="184666"/>
          </a:xfrm>
          <a:prstGeom prst="rect">
            <a:avLst/>
          </a:prstGeom>
          <a:noFill/>
          <a:ln w="9525">
            <a:noFill/>
            <a:miter lim="800000"/>
          </a:ln>
          <a:effectLst/>
        </p:spPr>
        <p:txBody>
          <a:bodyPr vert="horz" wrap="none" lIns="0" tIns="0" rIns="0" bIns="0" numCol="1" anchor="t" anchorCtr="0" compatLnSpc="1">
            <a:spAutoFit/>
          </a:bodyPr>
          <a:lstStyle>
            <a:lvl5pPr marL="457200" lvl="4" algn="r" defTabSz="933450">
              <a:defRPr/>
            </a:lvl5pPr>
          </a:lstStyle>
          <a:p>
            <a:pPr lvl="4">
              <a:defRPr/>
            </a:pPr>
            <a:r>
              <a:rPr lang="en-US" dirty="0"/>
              <a:t>Yonggang Fang, </a:t>
            </a:r>
            <a:r>
              <a:rPr lang="en-US" dirty="0" err="1"/>
              <a:t>ZTETX</a:t>
            </a:r>
            <a:endParaRPr lang="en-US" dirty="0"/>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ln>
          <a:effectLst/>
        </p:spPr>
        <p:txBody>
          <a:bodyPr vert="horz" wrap="none" lIns="0" tIns="0" rIns="0" bIns="0" numCol="1" anchor="t" anchorCtr="0" compatLnSpc="1">
            <a:spAutoFit/>
          </a:bodyPr>
          <a:lstStyle>
            <a:lvl1pPr algn="r" defTabSz="933450">
              <a:defRPr/>
            </a:lvl1pPr>
          </a:lstStyle>
          <a:p>
            <a:pPr>
              <a:defRPr/>
            </a:pPr>
            <a:r>
              <a:rPr lang="en-US"/>
              <a:t>Page </a:t>
            </a:r>
            <a:fld id="{B2E2529D-A12F-4941-8D14-D7D39A04F2A2}" type="slidenum">
              <a:rPr lang="en-US"/>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ln>
          <a:effectLst/>
        </p:spPr>
        <p:txBody>
          <a:bodyPr wrap="none" lIns="0" tIns="0" rIns="0" bIns="0">
            <a:spAutoFit/>
          </a:bodyPr>
          <a:lstStyle/>
          <a:p>
            <a:pPr>
              <a:defRPr/>
            </a:pPr>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p>
        </p:txBody>
      </p:sp>
    </p:spTree>
    <p:extLst>
      <p:ext uri="{BB962C8B-B14F-4D97-AF65-F5344CB8AC3E}">
        <p14:creationId xmlns:p14="http://schemas.microsoft.com/office/powerpoint/2010/main" val="1802899345"/>
      </p:ext>
    </p:extLst>
  </p:cSld>
  <p:clrMap bg1="lt1" tx1="dk1" bg2="lt2" tx2="dk2" accent1="accent1" accent2="accent2" accent3="accent3" accent4="accent4" accent5="accent5" accent6="accent6" hlink="hlink" folHlink="folHlink"/>
  <p:hf sldNum="0" ftr="0"/>
  <p:notesStyle>
    <a:lvl1pPr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xfrm>
            <a:off x="4085880" y="95706"/>
            <a:ext cx="2195858" cy="215444"/>
          </a:xfrm>
          <a:noFill/>
        </p:spPr>
        <p:txBody>
          <a:bodyPr/>
          <a:lstStyle>
            <a:lvl1pPr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2057400" indent="-228600" defTabSz="933450" eaLnBrk="0" hangingPunct="0">
              <a:defRPr sz="1200">
                <a:solidFill>
                  <a:schemeClr val="tx1"/>
                </a:solidFill>
                <a:latin typeface="Times New Roman" panose="0202070306050509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703060505090304" pitchFamily="18" charset="0"/>
              </a:defRPr>
            </a:lvl9pPr>
          </a:lstStyle>
          <a:p>
            <a:r>
              <a:rPr lang="en-US" sz="1400"/>
              <a:t>doc: IEEE 802.11-13/xxxxr0</a:t>
            </a:r>
          </a:p>
        </p:txBody>
      </p:sp>
      <p:sp>
        <p:nvSpPr>
          <p:cNvPr id="20483" name="Rectangle 3"/>
          <p:cNvSpPr>
            <a:spLocks noGrp="1" noChangeArrowheads="1"/>
          </p:cNvSpPr>
          <p:nvPr>
            <p:ph type="dt" sz="quarter" idx="1"/>
          </p:nvPr>
        </p:nvSpPr>
        <p:spPr>
          <a:xfrm>
            <a:off x="654050" y="95706"/>
            <a:ext cx="916020" cy="215444"/>
          </a:xfrm>
          <a:noFill/>
        </p:spPr>
        <p:txBody>
          <a:bodyPr/>
          <a:lstStyle>
            <a:lvl1pPr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2057400" indent="-228600" defTabSz="933450" eaLnBrk="0" hangingPunct="0">
              <a:defRPr sz="1200">
                <a:solidFill>
                  <a:schemeClr val="tx1"/>
                </a:solidFill>
                <a:latin typeface="Times New Roman" panose="0202070306050509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703060505090304" pitchFamily="18" charset="0"/>
              </a:defRPr>
            </a:lvl9pPr>
          </a:lstStyle>
          <a:p>
            <a:r>
              <a:rPr lang="en-US" sz="1400"/>
              <a:t>Month Year</a:t>
            </a:r>
          </a:p>
        </p:txBody>
      </p:sp>
      <p:sp>
        <p:nvSpPr>
          <p:cNvPr id="20485" name="Rectangle 7"/>
          <p:cNvSpPr>
            <a:spLocks noGrp="1" noChangeArrowheads="1"/>
          </p:cNvSpPr>
          <p:nvPr>
            <p:ph type="sldNum" sz="quarter" idx="5"/>
          </p:nvPr>
        </p:nvSpPr>
        <p:spPr>
          <a:xfrm>
            <a:off x="3319460" y="8986035"/>
            <a:ext cx="415178" cy="184666"/>
          </a:xfrm>
          <a:noFill/>
        </p:spPr>
        <p:txBody>
          <a:bodyPr/>
          <a:lstStyle>
            <a:lvl1pPr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2057400" indent="-228600" defTabSz="933450" eaLnBrk="0" hangingPunct="0">
              <a:defRPr sz="1200">
                <a:solidFill>
                  <a:schemeClr val="tx1"/>
                </a:solidFill>
                <a:latin typeface="Times New Roman" panose="02020703060505090304" pitchFamily="18" charset="0"/>
              </a:defRPr>
            </a:lvl5pPr>
            <a:lvl6pPr marL="2514600" indent="-228600" defTabSz="93345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defTabSz="93345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defTabSz="93345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defTabSz="933450" eaLnBrk="0" fontAlgn="base" hangingPunct="0">
              <a:spcBef>
                <a:spcPct val="0"/>
              </a:spcBef>
              <a:spcAft>
                <a:spcPct val="0"/>
              </a:spcAft>
              <a:defRPr sz="1200">
                <a:solidFill>
                  <a:schemeClr val="tx1"/>
                </a:solidFill>
                <a:latin typeface="Times New Roman" panose="02020703060505090304" pitchFamily="18" charset="0"/>
              </a:defRPr>
            </a:lvl9pPr>
          </a:lstStyle>
          <a:p>
            <a:r>
              <a:rPr lang="en-US"/>
              <a:t>Page </a:t>
            </a:r>
            <a:fld id="{8B075CBA-C5BF-4056-A6C0-D5F5C6F0F433}" type="slidenum">
              <a:rPr lang="en-US" smtClean="0"/>
              <a:t>1</a:t>
            </a:fld>
            <a:endParaRPr lang="en-US"/>
          </a:p>
        </p:txBody>
      </p:sp>
      <p:sp>
        <p:nvSpPr>
          <p:cNvPr id="20486" name="Rectangle 2"/>
          <p:cNvSpPr>
            <a:spLocks noGrp="1" noRot="1" noChangeAspect="1" noChangeArrowheads="1" noTextEdit="1"/>
          </p:cNvSpPr>
          <p:nvPr>
            <p:ph type="sldImg"/>
          </p:nvPr>
        </p:nvSpPr>
        <p:spPr>
          <a:xfrm>
            <a:off x="1154113" y="701675"/>
            <a:ext cx="4625975" cy="3468688"/>
          </a:xfrm>
        </p:spPr>
      </p:sp>
      <p:sp>
        <p:nvSpPr>
          <p:cNvPr id="204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0484" name="Rectangle 6"/>
          <p:cNvSpPr>
            <a:spLocks noGrp="1" noChangeArrowheads="1"/>
          </p:cNvSpPr>
          <p:nvPr>
            <p:ph type="ftr" sz="quarter" idx="4"/>
          </p:nvPr>
        </p:nvSpPr>
        <p:spPr>
          <a:xfrm>
            <a:off x="4229100" y="8985250"/>
            <a:ext cx="1999586" cy="184666"/>
          </a:xfrm>
          <a:noFill/>
        </p:spPr>
        <p:txBody>
          <a:bodyPr/>
          <a:lstStyle>
            <a:lvl1pPr marL="342900" indent="-342900" defTabSz="933450" eaLnBrk="0" hangingPunct="0">
              <a:defRPr sz="1200">
                <a:solidFill>
                  <a:schemeClr val="tx1"/>
                </a:solidFill>
                <a:latin typeface="Times New Roman" panose="02020703060505090304" pitchFamily="18" charset="0"/>
              </a:defRPr>
            </a:lvl1pPr>
            <a:lvl2pPr marL="742950" indent="-285750" defTabSz="933450" eaLnBrk="0" hangingPunct="0">
              <a:defRPr sz="1200">
                <a:solidFill>
                  <a:schemeClr val="tx1"/>
                </a:solidFill>
                <a:latin typeface="Times New Roman" panose="02020703060505090304" pitchFamily="18" charset="0"/>
              </a:defRPr>
            </a:lvl2pPr>
            <a:lvl3pPr marL="1143000" indent="-228600" defTabSz="933450" eaLnBrk="0" hangingPunct="0">
              <a:defRPr sz="1200">
                <a:solidFill>
                  <a:schemeClr val="tx1"/>
                </a:solidFill>
                <a:latin typeface="Times New Roman" panose="02020703060505090304" pitchFamily="18" charset="0"/>
              </a:defRPr>
            </a:lvl3pPr>
            <a:lvl4pPr marL="1600200" indent="-228600" defTabSz="933450" eaLnBrk="0" hangingPunct="0">
              <a:defRPr sz="1200">
                <a:solidFill>
                  <a:schemeClr val="tx1"/>
                </a:solidFill>
                <a:latin typeface="Times New Roman" panose="02020703060505090304" pitchFamily="18" charset="0"/>
              </a:defRPr>
            </a:lvl4pPr>
            <a:lvl5pPr marL="457200" defTabSz="933450" eaLnBrk="0" hangingPunct="0">
              <a:defRPr sz="1200">
                <a:solidFill>
                  <a:schemeClr val="tx1"/>
                </a:solidFill>
                <a:latin typeface="Times New Roman" panose="02020703060505090304" pitchFamily="18" charset="0"/>
              </a:defRPr>
            </a:lvl5pPr>
            <a:lvl6pPr marL="914400" defTabSz="933450" eaLnBrk="0" fontAlgn="base" hangingPunct="0">
              <a:spcBef>
                <a:spcPct val="0"/>
              </a:spcBef>
              <a:spcAft>
                <a:spcPct val="0"/>
              </a:spcAft>
              <a:defRPr sz="1200">
                <a:solidFill>
                  <a:schemeClr val="tx1"/>
                </a:solidFill>
                <a:latin typeface="Times New Roman" panose="02020703060505090304" pitchFamily="18" charset="0"/>
              </a:defRPr>
            </a:lvl6pPr>
            <a:lvl7pPr marL="1371600" defTabSz="933450" eaLnBrk="0" fontAlgn="base" hangingPunct="0">
              <a:spcBef>
                <a:spcPct val="0"/>
              </a:spcBef>
              <a:spcAft>
                <a:spcPct val="0"/>
              </a:spcAft>
              <a:defRPr sz="1200">
                <a:solidFill>
                  <a:schemeClr val="tx1"/>
                </a:solidFill>
                <a:latin typeface="Times New Roman" panose="02020703060505090304" pitchFamily="18" charset="0"/>
              </a:defRPr>
            </a:lvl7pPr>
            <a:lvl8pPr marL="1828800" defTabSz="933450" eaLnBrk="0" fontAlgn="base" hangingPunct="0">
              <a:spcBef>
                <a:spcPct val="0"/>
              </a:spcBef>
              <a:spcAft>
                <a:spcPct val="0"/>
              </a:spcAft>
              <a:defRPr sz="1200">
                <a:solidFill>
                  <a:schemeClr val="tx1"/>
                </a:solidFill>
                <a:latin typeface="Times New Roman" panose="02020703060505090304" pitchFamily="18" charset="0"/>
              </a:defRPr>
            </a:lvl8pPr>
            <a:lvl9pPr marL="2286000" defTabSz="933450" eaLnBrk="0" fontAlgn="base" hangingPunct="0">
              <a:spcBef>
                <a:spcPct val="0"/>
              </a:spcBef>
              <a:spcAft>
                <a:spcPct val="0"/>
              </a:spcAft>
              <a:defRPr sz="1200">
                <a:solidFill>
                  <a:schemeClr val="tx1"/>
                </a:solidFill>
                <a:latin typeface="Times New Roman" panose="02020703060505090304" pitchFamily="18" charset="0"/>
              </a:defRPr>
            </a:lvl9pPr>
          </a:lstStyle>
          <a:p>
            <a:pPr lvl="4"/>
            <a:r>
              <a:rPr lang="en-US" dirty="0"/>
              <a:t>Yonggang Fang, </a:t>
            </a:r>
            <a:r>
              <a:rPr lang="en-US" dirty="0" err="1"/>
              <a:t>ZTETX</a:t>
            </a:r>
            <a:endParaRPr lang="en-US" dirty="0"/>
          </a:p>
        </p:txBody>
      </p:sp>
    </p:spTree>
    <p:extLst>
      <p:ext uri="{BB962C8B-B14F-4D97-AF65-F5344CB8AC3E}">
        <p14:creationId xmlns:p14="http://schemas.microsoft.com/office/powerpoint/2010/main" val="2318872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802.11-13/xxxxr0</a:t>
            </a:r>
            <a:endParaRPr lang="en-US" dirty="0"/>
          </a:p>
        </p:txBody>
      </p:sp>
      <p:sp>
        <p:nvSpPr>
          <p:cNvPr id="5" name="Date Placeholder 4"/>
          <p:cNvSpPr>
            <a:spLocks noGrp="1"/>
          </p:cNvSpPr>
          <p:nvPr>
            <p:ph type="dt" idx="1"/>
          </p:nvPr>
        </p:nvSpPr>
        <p:spPr/>
        <p:txBody>
          <a:bodyPr/>
          <a:lstStyle/>
          <a:p>
            <a:pPr>
              <a:defRPr/>
            </a:pPr>
            <a:r>
              <a:rPr lang="en-US"/>
              <a:t>Month Year</a:t>
            </a:r>
          </a:p>
        </p:txBody>
      </p:sp>
    </p:spTree>
    <p:extLst>
      <p:ext uri="{BB962C8B-B14F-4D97-AF65-F5344CB8AC3E}">
        <p14:creationId xmlns:p14="http://schemas.microsoft.com/office/powerpoint/2010/main" val="148178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doc: IEEE 802.11-13/xxxxr0</a:t>
            </a:r>
            <a:endParaRPr lang="en-US" dirty="0"/>
          </a:p>
        </p:txBody>
      </p:sp>
      <p:sp>
        <p:nvSpPr>
          <p:cNvPr id="5" name="Date Placeholder 4"/>
          <p:cNvSpPr>
            <a:spLocks noGrp="1"/>
          </p:cNvSpPr>
          <p:nvPr>
            <p:ph type="dt" idx="1"/>
          </p:nvPr>
        </p:nvSpPr>
        <p:spPr/>
        <p:txBody>
          <a:bodyPr/>
          <a:lstStyle/>
          <a:p>
            <a:pPr>
              <a:defRPr/>
            </a:pPr>
            <a:r>
              <a:rPr lang="en-US"/>
              <a:t>Month Year</a:t>
            </a:r>
          </a:p>
        </p:txBody>
      </p:sp>
    </p:spTree>
    <p:extLst>
      <p:ext uri="{BB962C8B-B14F-4D97-AF65-F5344CB8AC3E}">
        <p14:creationId xmlns:p14="http://schemas.microsoft.com/office/powerpoint/2010/main" val="179706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6"/>
          <p:cNvSpPr>
            <a:spLocks noGrp="1" noChangeArrowheads="1"/>
          </p:cNvSpPr>
          <p:nvPr>
            <p:ph type="sldNum" sz="quarter" idx="11"/>
          </p:nvPr>
        </p:nvSpPr>
        <p:spPr>
          <a:xfrm>
            <a:off x="4284345" y="6475730"/>
            <a:ext cx="516255" cy="184150"/>
          </a:xfrm>
        </p:spPr>
        <p:txBody>
          <a:bodyPr wrap="square"/>
          <a:lstStyle>
            <a:lvl1pPr>
              <a:defRPr/>
            </a:lvl1pPr>
          </a:lstStyle>
          <a:p>
            <a:pPr>
              <a:defRPr/>
            </a:pPr>
            <a:fld id="{CB429028-EDBC-4B69-9F69-0DC0E1F17881}" type="slidenum">
              <a:rPr lang="en-US" smtClean="0"/>
              <a:t>‹#›</a:t>
            </a:fld>
            <a:endParaRPr lang="en-US"/>
          </a:p>
        </p:txBody>
      </p:sp>
      <p:sp>
        <p:nvSpPr>
          <p:cNvPr id="4" name="fc"/>
          <p:cNvSpPr txBox="1"/>
          <p:nvPr userDrawn="1"/>
        </p:nvSpPr>
        <p:spPr>
          <a:xfrm>
            <a:off x="0" y="6642100"/>
            <a:ext cx="9144000" cy="246221"/>
          </a:xfrm>
          <a:prstGeom prst="rect">
            <a:avLst/>
          </a:prstGeom>
          <a:noFill/>
        </p:spPr>
        <p:txBody>
          <a:bodyPr vert="horz" rtlCol="0">
            <a:spAutoFit/>
          </a:bodyPr>
          <a:lstStyle/>
          <a:p>
            <a:pPr algn="ctr"/>
            <a:endParaRPr lang="en-US" sz="1000" b="1" i="0" u="none" baseline="0">
              <a:solidFill>
                <a:srgbClr val="3E8430"/>
              </a:solidFill>
              <a:latin typeface="arial" panose="020B060402020209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4408849" y="6475413"/>
            <a:ext cx="267335" cy="184150"/>
          </a:xfrm>
        </p:spPr>
        <p:txBody>
          <a:bodyPr/>
          <a:lstStyle>
            <a:lvl1pPr>
              <a:defRPr/>
            </a:lvl1pPr>
          </a:lstStyle>
          <a:p>
            <a:pPr>
              <a:defRPr/>
            </a:pPr>
            <a:fld id="{E132E8F0-0953-4589-931F-0CF931D74C3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1"/>
          </p:nvPr>
        </p:nvSpPr>
        <p:spPr>
          <a:xfrm>
            <a:off x="4408849" y="6475413"/>
            <a:ext cx="267335" cy="184150"/>
          </a:xfrm>
        </p:spPr>
        <p:txBody>
          <a:bodyPr/>
          <a:lstStyle>
            <a:lvl1pPr>
              <a:defRPr/>
            </a:lvl1pPr>
          </a:lstStyle>
          <a:p>
            <a:pPr>
              <a:defRPr/>
            </a:pPr>
            <a:fld id="{2EFAA3E3-987F-4FCE-B0A1-1D2278CBFC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1000" y="685800"/>
            <a:ext cx="8305800" cy="914400"/>
          </a:xfrm>
          <a:prstGeom prst="rect">
            <a:avLst/>
          </a:prstGeom>
          <a:noFill/>
          <a:ln w="9525">
            <a:noFill/>
            <a:miter lim="800000"/>
          </a:ln>
        </p:spPr>
        <p:txBody>
          <a:bodyPr vert="horz" wrap="square" lIns="92075" tIns="46038" rIns="92075" bIns="46038" numCol="1" anchor="ctr" anchorCtr="0" compatLnSpc="1"/>
          <a:lstStyle/>
          <a:p>
            <a:pPr lvl="0"/>
            <a:r>
              <a:rPr lang="en-US"/>
              <a:t>Click to edit Master title style</a:t>
            </a:r>
            <a:endParaRPr lang="en-US" dirty="0"/>
          </a:p>
        </p:txBody>
      </p:sp>
      <p:sp>
        <p:nvSpPr>
          <p:cNvPr id="2051" name="Rectangle 3"/>
          <p:cNvSpPr>
            <a:spLocks noGrp="1" noChangeArrowheads="1"/>
          </p:cNvSpPr>
          <p:nvPr>
            <p:ph type="body" idx="1"/>
          </p:nvPr>
        </p:nvSpPr>
        <p:spPr bwMode="auto">
          <a:xfrm>
            <a:off x="381000" y="1828800"/>
            <a:ext cx="8305800" cy="4267200"/>
          </a:xfrm>
          <a:prstGeom prst="rect">
            <a:avLst/>
          </a:prstGeom>
          <a:noFill/>
          <a:ln w="9525">
            <a:noFill/>
            <a:miter lim="800000"/>
          </a:ln>
        </p:spPr>
        <p:txBody>
          <a:bodyPr vert="horz" wrap="square" lIns="92075" tIns="46038" rIns="92075" bIns="46038" numCol="1" anchor="t" anchorCtr="0" compatLnSpc="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408849" y="6475413"/>
            <a:ext cx="267335" cy="184150"/>
          </a:xfrm>
          <a:prstGeom prst="rect">
            <a:avLst/>
          </a:prstGeom>
          <a:noFill/>
          <a:ln w="9525">
            <a:noFill/>
            <a:miter lim="800000"/>
          </a:ln>
          <a:effectLst/>
        </p:spPr>
        <p:txBody>
          <a:bodyPr vert="horz" wrap="none" lIns="0" tIns="0" rIns="0" bIns="0" numCol="1" anchor="t" anchorCtr="0" compatLnSpc="1">
            <a:spAutoFit/>
          </a:bodyPr>
          <a:lstStyle>
            <a:lvl1pPr algn="ctr">
              <a:defRPr lang="en-US" sz="1200" kern="1200" dirty="0" smtClean="0">
                <a:solidFill>
                  <a:schemeClr val="tx1"/>
                </a:solidFill>
                <a:latin typeface="Calibri" panose="020F0702030404030204" pitchFamily="34" charset="0"/>
                <a:ea typeface="+mn-ea"/>
                <a:cs typeface="Calibri" panose="020F0702030404030204" pitchFamily="34" charset="0"/>
              </a:defRPr>
            </a:lvl1pPr>
          </a:lstStyle>
          <a:p>
            <a:pPr>
              <a:defRPr/>
            </a:pPr>
            <a:fld id="{79642FA4-93AF-4596-8846-F9DC874D2F37}" type="slidenum">
              <a:rPr lang="en-US" smtClean="0"/>
              <a:t>‹#›</a:t>
            </a:fld>
            <a:endParaRPr lang="en-US" dirty="0"/>
          </a:p>
        </p:txBody>
      </p:sp>
      <p:sp>
        <p:nvSpPr>
          <p:cNvPr id="1032" name="Line 8"/>
          <p:cNvSpPr>
            <a:spLocks noChangeShapeType="1"/>
          </p:cNvSpPr>
          <p:nvPr/>
        </p:nvSpPr>
        <p:spPr bwMode="auto">
          <a:xfrm>
            <a:off x="381000" y="609600"/>
            <a:ext cx="8305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Calibri" panose="020F0702030404030204" pitchFamily="34" charset="0"/>
              <a:cs typeface="Calibri" panose="020F0702030404030204" pitchFamily="34" charset="0"/>
            </a:endParaRPr>
          </a:p>
        </p:txBody>
      </p:sp>
      <p:sp>
        <p:nvSpPr>
          <p:cNvPr id="1034" name="Line 10"/>
          <p:cNvSpPr>
            <a:spLocks noChangeShapeType="1"/>
          </p:cNvSpPr>
          <p:nvPr/>
        </p:nvSpPr>
        <p:spPr bwMode="auto">
          <a:xfrm>
            <a:off x="381000" y="6477000"/>
            <a:ext cx="8305800" cy="0"/>
          </a:xfrm>
          <a:prstGeom prst="line">
            <a:avLst/>
          </a:prstGeom>
          <a:noFill/>
          <a:ln w="12700">
            <a:solidFill>
              <a:schemeClr val="tx1"/>
            </a:solidFill>
            <a:round/>
            <a:headEnd type="none" w="sm" len="sm"/>
            <a:tailEnd type="none" w="sm" len="sm"/>
          </a:ln>
          <a:effectLst/>
        </p:spPr>
        <p:txBody>
          <a:bodyPr wrap="none" anchor="ctr"/>
          <a:lstStyle/>
          <a:p>
            <a:pPr algn="l" rtl="0" eaLnBrk="0" fontAlgn="base" hangingPunct="0">
              <a:spcBef>
                <a:spcPct val="0"/>
              </a:spcBef>
              <a:spcAft>
                <a:spcPct val="0"/>
              </a:spcAft>
              <a:defRPr/>
            </a:pPr>
            <a:endParaRPr lang="en-US" sz="1200" kern="1200">
              <a:solidFill>
                <a:schemeClr val="tx1"/>
              </a:solidFill>
              <a:latin typeface="Calibri" panose="020F0702030404030204" pitchFamily="34" charset="0"/>
              <a:ea typeface="+mn-ea"/>
              <a:cs typeface="Calibri" panose="020F0702030404030204" pitchFamily="34" charset="0"/>
            </a:endParaRPr>
          </a:p>
        </p:txBody>
      </p:sp>
      <p:sp>
        <p:nvSpPr>
          <p:cNvPr id="9" name="Rectangle 8"/>
          <p:cNvSpPr/>
          <p:nvPr userDrawn="1"/>
        </p:nvSpPr>
        <p:spPr>
          <a:xfrm>
            <a:off x="5666025" y="240268"/>
            <a:ext cx="3154903" cy="338554"/>
          </a:xfrm>
          <a:prstGeom prst="rect">
            <a:avLst/>
          </a:prstGeom>
        </p:spPr>
        <p:txBody>
          <a:bodyPr wrap="none">
            <a:spAutoFit/>
          </a:bodyPr>
          <a:lstStyle/>
          <a:p>
            <a:pPr marL="457200" lvl="4" algn="r" eaLnBrk="0" hangingPunct="0"/>
            <a:r>
              <a:rPr lang="en-US" altLang="ko-KR" sz="1600" b="1" dirty="0">
                <a:ea typeface="굴림" panose="020B0600000101010101" pitchFamily="34" charset="-127"/>
              </a:rPr>
              <a:t>doc.: IEEE 802.11-23/2152r1</a:t>
            </a:r>
          </a:p>
        </p:txBody>
      </p:sp>
      <p:sp>
        <p:nvSpPr>
          <p:cNvPr id="11" name="Rectangle 10"/>
          <p:cNvSpPr/>
          <p:nvPr userDrawn="1"/>
        </p:nvSpPr>
        <p:spPr>
          <a:xfrm>
            <a:off x="366089" y="271046"/>
            <a:ext cx="595035" cy="338554"/>
          </a:xfrm>
          <a:prstGeom prst="rect">
            <a:avLst/>
          </a:prstGeom>
        </p:spPr>
        <p:txBody>
          <a:bodyPr wrap="none">
            <a:spAutoFit/>
          </a:bodyPr>
          <a:lstStyle/>
          <a:p>
            <a:pPr marL="0" lvl="0" indent="-99695" algn="l" eaLnBrk="0" hangingPunct="0"/>
            <a:r>
              <a:rPr lang="en-US" altLang="ko-KR" sz="1600" b="1" dirty="0">
                <a:ea typeface="굴림" panose="020B0600000101010101" pitchFamily="34" charset="-127"/>
              </a:rPr>
              <a:t>2024</a:t>
            </a:r>
          </a:p>
        </p:txBody>
      </p:sp>
      <p:sp>
        <p:nvSpPr>
          <p:cNvPr id="10" name="Rectangle 5"/>
          <p:cNvSpPr txBox="1">
            <a:spLocks noChangeArrowheads="1"/>
          </p:cNvSpPr>
          <p:nvPr userDrawn="1"/>
        </p:nvSpPr>
        <p:spPr bwMode="auto">
          <a:xfrm>
            <a:off x="72355" y="6477000"/>
            <a:ext cx="981583" cy="184666"/>
          </a:xfrm>
          <a:prstGeom prst="rect">
            <a:avLst/>
          </a:prstGeom>
          <a:noFill/>
          <a:ln w="9525">
            <a:noFill/>
            <a:miter lim="800000"/>
          </a:ln>
          <a:effectLst/>
        </p:spPr>
        <p:txBody>
          <a:bodyPr vert="horz" wrap="square" lIns="0" tIns="0" rIns="0" bIns="0" numCol="1" anchor="t" anchorCtr="0" compatLnSpc="1">
            <a:spAutoFit/>
          </a:bodyPr>
          <a:lstStyle>
            <a:defPPr>
              <a:defRPr lang="en-US"/>
            </a:defPPr>
            <a:lvl1pPr algn="r" rtl="0" eaLnBrk="0" fontAlgn="base" hangingPunct="0">
              <a:spcBef>
                <a:spcPct val="0"/>
              </a:spcBef>
              <a:spcAft>
                <a:spcPct val="0"/>
              </a:spcAft>
              <a:defRPr sz="1200" kern="1200">
                <a:solidFill>
                  <a:schemeClr val="tx1"/>
                </a:solidFill>
                <a:latin typeface="Calibri" panose="020F0702030404030204" pitchFamily="34" charset="0"/>
                <a:ea typeface="+mn-ea"/>
                <a:cs typeface="Calibri" panose="020F0702030404030204" pitchFamily="34" charset="0"/>
              </a:defRPr>
            </a:lvl1pPr>
            <a:lvl2pPr marL="4572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Times New Roman" panose="02020703060505090304" pitchFamily="18" charset="0"/>
                <a:ea typeface="+mn-ea"/>
                <a:cs typeface="+mn-cs"/>
              </a:defRPr>
            </a:lvl6pPr>
            <a:lvl7pPr marL="2743200" algn="l" defTabSz="914400" rtl="0" eaLnBrk="1" latinLnBrk="0" hangingPunct="1">
              <a:defRPr sz="1200" kern="1200">
                <a:solidFill>
                  <a:schemeClr val="tx1"/>
                </a:solidFill>
                <a:latin typeface="Times New Roman" panose="02020703060505090304" pitchFamily="18" charset="0"/>
                <a:ea typeface="+mn-ea"/>
                <a:cs typeface="+mn-cs"/>
              </a:defRPr>
            </a:lvl7pPr>
            <a:lvl8pPr marL="3200400" algn="l" defTabSz="914400" rtl="0" eaLnBrk="1" latinLnBrk="0" hangingPunct="1">
              <a:defRPr sz="1200" kern="1200">
                <a:solidFill>
                  <a:schemeClr val="tx1"/>
                </a:solidFill>
                <a:latin typeface="Times New Roman" panose="02020703060505090304" pitchFamily="18" charset="0"/>
                <a:ea typeface="+mn-ea"/>
                <a:cs typeface="+mn-cs"/>
              </a:defRPr>
            </a:lvl8pPr>
            <a:lvl9pPr marL="3657600" algn="l" defTabSz="914400" rtl="0" eaLnBrk="1" latinLnBrk="0" hangingPunct="1">
              <a:defRPr sz="1200" kern="1200">
                <a:solidFill>
                  <a:schemeClr val="tx1"/>
                </a:solidFill>
                <a:latin typeface="Times New Roman" panose="02020703060505090304" pitchFamily="18" charset="0"/>
                <a:ea typeface="+mn-ea"/>
                <a:cs typeface="+mn-cs"/>
              </a:defRPr>
            </a:lvl9pPr>
          </a:lstStyle>
          <a:p>
            <a:pPr>
              <a:defRPr/>
            </a:pPr>
            <a:r>
              <a:rPr lang="en-US" dirty="0"/>
              <a:t>Submission</a:t>
            </a:r>
          </a:p>
        </p:txBody>
      </p:sp>
      <p:sp>
        <p:nvSpPr>
          <p:cNvPr id="12" name="Rectangle 5"/>
          <p:cNvSpPr txBox="1">
            <a:spLocks noChangeArrowheads="1"/>
          </p:cNvSpPr>
          <p:nvPr userDrawn="1"/>
        </p:nvSpPr>
        <p:spPr bwMode="auto">
          <a:xfrm>
            <a:off x="6400800" y="6477000"/>
            <a:ext cx="2276983" cy="184666"/>
          </a:xfrm>
          <a:prstGeom prst="rect">
            <a:avLst/>
          </a:prstGeom>
          <a:noFill/>
          <a:ln w="9525">
            <a:noFill/>
            <a:miter lim="800000"/>
          </a:ln>
          <a:effectLst/>
        </p:spPr>
        <p:txBody>
          <a:bodyPr vert="horz" wrap="square" lIns="0" tIns="0" rIns="0" bIns="0" numCol="1" anchor="t" anchorCtr="0" compatLnSpc="1">
            <a:spAutoFit/>
          </a:bodyPr>
          <a:lstStyle>
            <a:defPPr>
              <a:defRPr lang="en-US"/>
            </a:defPPr>
            <a:lvl1pPr algn="r" rtl="0" eaLnBrk="0" fontAlgn="base" hangingPunct="0">
              <a:spcBef>
                <a:spcPct val="0"/>
              </a:spcBef>
              <a:spcAft>
                <a:spcPct val="0"/>
              </a:spcAft>
              <a:defRPr sz="1200" kern="1200">
                <a:solidFill>
                  <a:schemeClr val="tx1"/>
                </a:solidFill>
                <a:latin typeface="Calibri" panose="020F0702030404030204" pitchFamily="34" charset="0"/>
                <a:ea typeface="+mn-ea"/>
                <a:cs typeface="Calibri" panose="020F0702030404030204" pitchFamily="34" charset="0"/>
              </a:defRPr>
            </a:lvl1pPr>
            <a:lvl2pPr marL="4572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703060505090304" pitchFamily="18" charset="0"/>
                <a:ea typeface="+mn-ea"/>
                <a:cs typeface="+mn-cs"/>
              </a:defRPr>
            </a:lvl5pPr>
            <a:lvl6pPr marL="2286000" algn="l" defTabSz="914400" rtl="0" eaLnBrk="1" latinLnBrk="0" hangingPunct="1">
              <a:defRPr sz="1200" kern="1200">
                <a:solidFill>
                  <a:schemeClr val="tx1"/>
                </a:solidFill>
                <a:latin typeface="Times New Roman" panose="02020703060505090304" pitchFamily="18" charset="0"/>
                <a:ea typeface="+mn-ea"/>
                <a:cs typeface="+mn-cs"/>
              </a:defRPr>
            </a:lvl6pPr>
            <a:lvl7pPr marL="2743200" algn="l" defTabSz="914400" rtl="0" eaLnBrk="1" latinLnBrk="0" hangingPunct="1">
              <a:defRPr sz="1200" kern="1200">
                <a:solidFill>
                  <a:schemeClr val="tx1"/>
                </a:solidFill>
                <a:latin typeface="Times New Roman" panose="02020703060505090304" pitchFamily="18" charset="0"/>
                <a:ea typeface="+mn-ea"/>
                <a:cs typeface="+mn-cs"/>
              </a:defRPr>
            </a:lvl7pPr>
            <a:lvl8pPr marL="3200400" algn="l" defTabSz="914400" rtl="0" eaLnBrk="1" latinLnBrk="0" hangingPunct="1">
              <a:defRPr sz="1200" kern="1200">
                <a:solidFill>
                  <a:schemeClr val="tx1"/>
                </a:solidFill>
                <a:latin typeface="Times New Roman" panose="02020703060505090304" pitchFamily="18" charset="0"/>
                <a:ea typeface="+mn-ea"/>
                <a:cs typeface="+mn-cs"/>
              </a:defRPr>
            </a:lvl8pPr>
            <a:lvl9pPr marL="3657600" algn="l" defTabSz="914400" rtl="0" eaLnBrk="1" latinLnBrk="0" hangingPunct="1">
              <a:defRPr sz="1200" kern="1200">
                <a:solidFill>
                  <a:schemeClr val="tx1"/>
                </a:solidFill>
                <a:latin typeface="Times New Roman" panose="02020703060505090304" pitchFamily="18" charset="0"/>
                <a:ea typeface="+mn-ea"/>
                <a:cs typeface="+mn-cs"/>
              </a:defRPr>
            </a:lvl9pPr>
          </a:lstStyle>
          <a:p>
            <a:pPr>
              <a:defRPr/>
            </a:pPr>
            <a:r>
              <a:rPr lang="en-US" baseline="0" dirty="0"/>
              <a:t>Yonggang Fang, et al, MediaTek</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rtl="0" eaLnBrk="1" fontAlgn="base" hangingPunct="1">
        <a:spcBef>
          <a:spcPct val="0"/>
        </a:spcBef>
        <a:spcAft>
          <a:spcPct val="0"/>
        </a:spcAft>
        <a:defRPr sz="3200" b="1">
          <a:solidFill>
            <a:schemeClr val="tx2"/>
          </a:solidFill>
          <a:latin typeface="Calibri" panose="020F0702030404030204" pitchFamily="34" charset="0"/>
          <a:ea typeface="+mj-ea"/>
          <a:cs typeface="Calibri" panose="020F0702030404030204" pitchFamily="34" charset="0"/>
        </a:defRPr>
      </a:lvl1pPr>
      <a:lvl2pPr algn="ctr" rtl="0" eaLnBrk="1" fontAlgn="base" hangingPunct="1">
        <a:spcBef>
          <a:spcPct val="0"/>
        </a:spcBef>
        <a:spcAft>
          <a:spcPct val="0"/>
        </a:spcAft>
        <a:defRPr sz="3200" b="1">
          <a:solidFill>
            <a:schemeClr val="tx2"/>
          </a:solidFill>
          <a:latin typeface="Times New Roman" panose="02020703060505090304" pitchFamily="18" charset="0"/>
        </a:defRPr>
      </a:lvl2pPr>
      <a:lvl3pPr algn="ctr" rtl="0" eaLnBrk="1" fontAlgn="base" hangingPunct="1">
        <a:spcBef>
          <a:spcPct val="0"/>
        </a:spcBef>
        <a:spcAft>
          <a:spcPct val="0"/>
        </a:spcAft>
        <a:defRPr sz="3200" b="1">
          <a:solidFill>
            <a:schemeClr val="tx2"/>
          </a:solidFill>
          <a:latin typeface="Times New Roman" panose="02020703060505090304" pitchFamily="18" charset="0"/>
        </a:defRPr>
      </a:lvl3pPr>
      <a:lvl4pPr algn="ctr" rtl="0" eaLnBrk="1" fontAlgn="base" hangingPunct="1">
        <a:spcBef>
          <a:spcPct val="0"/>
        </a:spcBef>
        <a:spcAft>
          <a:spcPct val="0"/>
        </a:spcAft>
        <a:defRPr sz="3200" b="1">
          <a:solidFill>
            <a:schemeClr val="tx2"/>
          </a:solidFill>
          <a:latin typeface="Times New Roman" panose="02020703060505090304" pitchFamily="18" charset="0"/>
        </a:defRPr>
      </a:lvl4pPr>
      <a:lvl5pPr algn="ctr" rtl="0" eaLnBrk="1" fontAlgn="base" hangingPunct="1">
        <a:spcBef>
          <a:spcPct val="0"/>
        </a:spcBef>
        <a:spcAft>
          <a:spcPct val="0"/>
        </a:spcAft>
        <a:defRPr sz="3200" b="1">
          <a:solidFill>
            <a:schemeClr val="tx2"/>
          </a:solidFill>
          <a:latin typeface="Times New Roman" panose="02020703060505090304" pitchFamily="18" charset="0"/>
        </a:defRPr>
      </a:lvl5pPr>
      <a:lvl6pPr marL="457200" algn="ctr" rtl="0" eaLnBrk="1" fontAlgn="base" hangingPunct="1">
        <a:spcBef>
          <a:spcPct val="0"/>
        </a:spcBef>
        <a:spcAft>
          <a:spcPct val="0"/>
        </a:spcAft>
        <a:defRPr sz="3200" b="1">
          <a:solidFill>
            <a:schemeClr val="tx2"/>
          </a:solidFill>
          <a:latin typeface="Times New Roman" panose="02020703060505090304" pitchFamily="18" charset="0"/>
        </a:defRPr>
      </a:lvl6pPr>
      <a:lvl7pPr marL="914400" algn="ctr" rtl="0" eaLnBrk="1" fontAlgn="base" hangingPunct="1">
        <a:spcBef>
          <a:spcPct val="0"/>
        </a:spcBef>
        <a:spcAft>
          <a:spcPct val="0"/>
        </a:spcAft>
        <a:defRPr sz="3200" b="1">
          <a:solidFill>
            <a:schemeClr val="tx2"/>
          </a:solidFill>
          <a:latin typeface="Times New Roman" panose="02020703060505090304" pitchFamily="18" charset="0"/>
        </a:defRPr>
      </a:lvl7pPr>
      <a:lvl8pPr marL="1371600" algn="ctr" rtl="0" eaLnBrk="1" fontAlgn="base" hangingPunct="1">
        <a:spcBef>
          <a:spcPct val="0"/>
        </a:spcBef>
        <a:spcAft>
          <a:spcPct val="0"/>
        </a:spcAft>
        <a:defRPr sz="3200" b="1">
          <a:solidFill>
            <a:schemeClr val="tx2"/>
          </a:solidFill>
          <a:latin typeface="Times New Roman" panose="02020703060505090304" pitchFamily="18" charset="0"/>
        </a:defRPr>
      </a:lvl8pPr>
      <a:lvl9pPr marL="1828800" algn="ctr" rtl="0" eaLnBrk="1" fontAlgn="base" hangingPunct="1">
        <a:spcBef>
          <a:spcPct val="0"/>
        </a:spcBef>
        <a:spcAft>
          <a:spcPct val="0"/>
        </a:spcAft>
        <a:defRPr sz="3200" b="1">
          <a:solidFill>
            <a:schemeClr val="tx2"/>
          </a:solidFill>
          <a:latin typeface="Times New Roman" panose="02020703060505090304" pitchFamily="18" charset="0"/>
        </a:defRPr>
      </a:lvl9pPr>
    </p:titleStyle>
    <p:bodyStyle>
      <a:lvl1pPr marL="342900" indent="-342900" algn="l" rtl="0" eaLnBrk="1" fontAlgn="base" hangingPunct="1">
        <a:spcBef>
          <a:spcPct val="20000"/>
        </a:spcBef>
        <a:spcAft>
          <a:spcPct val="0"/>
        </a:spcAft>
        <a:buChar char="•"/>
        <a:defRPr sz="2400" b="1">
          <a:solidFill>
            <a:schemeClr val="tx1"/>
          </a:solidFill>
          <a:latin typeface="Calibri" panose="020F0702030404030204" pitchFamily="34" charset="0"/>
          <a:ea typeface="+mn-ea"/>
          <a:cs typeface="Calibri" panose="020F07020304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702030404030204" pitchFamily="34" charset="0"/>
          <a:cs typeface="Calibri" panose="020F0702030404030204" pitchFamily="34" charset="0"/>
        </a:defRPr>
      </a:lvl2pPr>
      <a:lvl3pPr marL="1085850" indent="-228600" algn="l" rtl="0" eaLnBrk="1" fontAlgn="base" hangingPunct="1">
        <a:spcBef>
          <a:spcPct val="20000"/>
        </a:spcBef>
        <a:spcAft>
          <a:spcPct val="0"/>
        </a:spcAft>
        <a:buChar char="•"/>
        <a:defRPr>
          <a:solidFill>
            <a:schemeClr val="tx1"/>
          </a:solidFill>
          <a:latin typeface="Calibri" panose="020F0702030404030204" pitchFamily="34" charset="0"/>
          <a:cs typeface="Calibri" panose="020F0702030404030204" pitchFamily="34" charset="0"/>
        </a:defRPr>
      </a:lvl3pPr>
      <a:lvl4pPr marL="14287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4pPr>
      <a:lvl5pPr marL="17716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685800"/>
            <a:ext cx="8763000" cy="914400"/>
          </a:xfrm>
        </p:spPr>
        <p:txBody>
          <a:bodyPr/>
          <a:lstStyle/>
          <a:p>
            <a:r>
              <a:rPr lang="en-US" dirty="0"/>
              <a:t>UHR </a:t>
            </a:r>
            <a:r>
              <a:rPr lang="en-US"/>
              <a:t>MLD Mobility </a:t>
            </a:r>
            <a:r>
              <a:rPr lang="en-US" dirty="0"/>
              <a:t>Improvement</a:t>
            </a:r>
            <a:endParaRPr lang="en-US" dirty="0">
              <a:latin typeface="+mn-lt"/>
            </a:endParaRPr>
          </a:p>
        </p:txBody>
      </p:sp>
      <p:sp>
        <p:nvSpPr>
          <p:cNvPr id="14339" name="Rectangle 6"/>
          <p:cNvSpPr>
            <a:spLocks noGrp="1" noChangeArrowheads="1"/>
          </p:cNvSpPr>
          <p:nvPr>
            <p:ph idx="1"/>
          </p:nvPr>
        </p:nvSpPr>
        <p:spPr>
          <a:xfrm>
            <a:off x="685800" y="1600200"/>
            <a:ext cx="7772400" cy="381000"/>
          </a:xfrm>
        </p:spPr>
        <p:txBody>
          <a:bodyPr/>
          <a:lstStyle/>
          <a:p>
            <a:pPr algn="ctr">
              <a:buFontTx/>
              <a:buNone/>
            </a:pPr>
            <a:r>
              <a:rPr lang="en-US" sz="2000" dirty="0">
                <a:latin typeface="+mn-lt"/>
              </a:rPr>
              <a:t>Date:</a:t>
            </a:r>
            <a:r>
              <a:rPr lang="en-US" sz="2000" b="0" dirty="0">
                <a:latin typeface="+mn-lt"/>
              </a:rPr>
              <a:t> 2024-04-16</a:t>
            </a:r>
          </a:p>
        </p:txBody>
      </p:sp>
      <p:sp>
        <p:nvSpPr>
          <p:cNvPr id="14344" name="Slide Number Placeholder 4"/>
          <p:cNvSpPr>
            <a:spLocks noGrp="1"/>
          </p:cNvSpPr>
          <p:nvPr>
            <p:ph type="sldNum" sz="quarter" idx="11"/>
          </p:nvPr>
        </p:nvSpPr>
        <p:spPr>
          <a:xfrm>
            <a:off x="4176395" y="6475730"/>
            <a:ext cx="499745" cy="184150"/>
          </a:xfrm>
          <a:noFill/>
        </p:spPr>
        <p:txBody>
          <a:bodyPr wrap="square"/>
          <a:lstStyle>
            <a:lvl1pPr eaLnBrk="0" hangingPunct="0">
              <a:defRPr sz="1200">
                <a:solidFill>
                  <a:schemeClr val="tx1"/>
                </a:solidFill>
                <a:latin typeface="Times New Roman" panose="02020703060505090304" pitchFamily="18" charset="0"/>
              </a:defRPr>
            </a:lvl1pPr>
            <a:lvl2pPr marL="742950" indent="-285750" eaLnBrk="0" hangingPunct="0">
              <a:defRPr sz="1200">
                <a:solidFill>
                  <a:schemeClr val="tx1"/>
                </a:solidFill>
                <a:latin typeface="Times New Roman" panose="02020703060505090304" pitchFamily="18" charset="0"/>
              </a:defRPr>
            </a:lvl2pPr>
            <a:lvl3pPr marL="1143000" indent="-228600" eaLnBrk="0" hangingPunct="0">
              <a:defRPr sz="1200">
                <a:solidFill>
                  <a:schemeClr val="tx1"/>
                </a:solidFill>
                <a:latin typeface="Times New Roman" panose="02020703060505090304" pitchFamily="18" charset="0"/>
              </a:defRPr>
            </a:lvl3pPr>
            <a:lvl4pPr marL="1600200" indent="-228600" eaLnBrk="0" hangingPunct="0">
              <a:defRPr sz="1200">
                <a:solidFill>
                  <a:schemeClr val="tx1"/>
                </a:solidFill>
                <a:latin typeface="Times New Roman" panose="02020703060505090304" pitchFamily="18" charset="0"/>
              </a:defRPr>
            </a:lvl4pPr>
            <a:lvl5pPr marL="2057400" indent="-228600" eaLnBrk="0" hangingPunct="0">
              <a:defRPr sz="1200">
                <a:solidFill>
                  <a:schemeClr val="tx1"/>
                </a:solidFill>
                <a:latin typeface="Times New Roman" panose="02020703060505090304" pitchFamily="18" charset="0"/>
              </a:defRPr>
            </a:lvl5pPr>
            <a:lvl6pPr marL="2514600" indent="-228600" eaLnBrk="0" fontAlgn="base" hangingPunct="0">
              <a:spcBef>
                <a:spcPct val="0"/>
              </a:spcBef>
              <a:spcAft>
                <a:spcPct val="0"/>
              </a:spcAft>
              <a:defRPr sz="1200">
                <a:solidFill>
                  <a:schemeClr val="tx1"/>
                </a:solidFill>
                <a:latin typeface="Times New Roman" panose="02020703060505090304" pitchFamily="18" charset="0"/>
              </a:defRPr>
            </a:lvl6pPr>
            <a:lvl7pPr marL="2971800" indent="-228600" eaLnBrk="0" fontAlgn="base" hangingPunct="0">
              <a:spcBef>
                <a:spcPct val="0"/>
              </a:spcBef>
              <a:spcAft>
                <a:spcPct val="0"/>
              </a:spcAft>
              <a:defRPr sz="1200">
                <a:solidFill>
                  <a:schemeClr val="tx1"/>
                </a:solidFill>
                <a:latin typeface="Times New Roman" panose="02020703060505090304" pitchFamily="18" charset="0"/>
              </a:defRPr>
            </a:lvl7pPr>
            <a:lvl8pPr marL="3429000" indent="-228600" eaLnBrk="0" fontAlgn="base" hangingPunct="0">
              <a:spcBef>
                <a:spcPct val="0"/>
              </a:spcBef>
              <a:spcAft>
                <a:spcPct val="0"/>
              </a:spcAft>
              <a:defRPr sz="1200">
                <a:solidFill>
                  <a:schemeClr val="tx1"/>
                </a:solidFill>
                <a:latin typeface="Times New Roman" panose="02020703060505090304" pitchFamily="18" charset="0"/>
              </a:defRPr>
            </a:lvl8pPr>
            <a:lvl9pPr marL="3886200" indent="-228600" eaLnBrk="0" fontAlgn="base" hangingPunct="0">
              <a:spcBef>
                <a:spcPct val="0"/>
              </a:spcBef>
              <a:spcAft>
                <a:spcPct val="0"/>
              </a:spcAft>
              <a:defRPr sz="1200">
                <a:solidFill>
                  <a:schemeClr val="tx1"/>
                </a:solidFill>
                <a:latin typeface="Times New Roman" panose="02020703060505090304" pitchFamily="18" charset="0"/>
              </a:defRPr>
            </a:lvl9pPr>
          </a:lstStyle>
          <a:p>
            <a:r>
              <a:rPr lang="en-US"/>
              <a:t>Slide </a:t>
            </a:r>
            <a:fld id="{3D0C9393-8DD5-47F8-80DF-CB27F46398E0}" type="slidenum">
              <a:rPr lang="en-US" smtClean="0"/>
              <a:t>1</a:t>
            </a:fld>
            <a:endParaRPr lang="en-US"/>
          </a:p>
        </p:txBody>
      </p:sp>
      <p:sp>
        <p:nvSpPr>
          <p:cNvPr id="14341" name="Rectangle 12"/>
          <p:cNvSpPr>
            <a:spLocks noChangeArrowheads="1"/>
          </p:cNvSpPr>
          <p:nvPr/>
        </p:nvSpPr>
        <p:spPr bwMode="auto">
          <a:xfrm>
            <a:off x="2286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0" hangingPunct="0">
              <a:spcBef>
                <a:spcPct val="20000"/>
              </a:spcBef>
            </a:pPr>
            <a:r>
              <a:rPr lang="en-US" sz="2000" b="1" dirty="0"/>
              <a:t>Authors:</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31241983"/>
              </p:ext>
            </p:extLst>
          </p:nvPr>
        </p:nvGraphicFramePr>
        <p:xfrm>
          <a:off x="533400" y="2743200"/>
          <a:ext cx="8153400" cy="2255520"/>
        </p:xfrm>
        <a:graphic>
          <a:graphicData uri="http://schemas.openxmlformats.org/drawingml/2006/table">
            <a:tbl>
              <a:tblPr firstRow="1" bandRow="1">
                <a:tableStyleId>{5C22544A-7EE6-4342-B048-85BDC9FD1C3A}</a:tableStyleId>
              </a:tblPr>
              <a:tblGrid>
                <a:gridCol w="1547361">
                  <a:extLst>
                    <a:ext uri="{9D8B030D-6E8A-4147-A177-3AD203B41FA5}">
                      <a16:colId xmlns:a16="http://schemas.microsoft.com/office/drawing/2014/main" val="20000"/>
                    </a:ext>
                  </a:extLst>
                </a:gridCol>
                <a:gridCol w="1196572">
                  <a:extLst>
                    <a:ext uri="{9D8B030D-6E8A-4147-A177-3AD203B41FA5}">
                      <a16:colId xmlns:a16="http://schemas.microsoft.com/office/drawing/2014/main" val="20001"/>
                    </a:ext>
                  </a:extLst>
                </a:gridCol>
                <a:gridCol w="1724758">
                  <a:extLst>
                    <a:ext uri="{9D8B030D-6E8A-4147-A177-3AD203B41FA5}">
                      <a16:colId xmlns:a16="http://schemas.microsoft.com/office/drawing/2014/main" val="20002"/>
                    </a:ext>
                  </a:extLst>
                </a:gridCol>
                <a:gridCol w="1093909">
                  <a:extLst>
                    <a:ext uri="{9D8B030D-6E8A-4147-A177-3AD203B41FA5}">
                      <a16:colId xmlns:a16="http://schemas.microsoft.com/office/drawing/2014/main" val="951354993"/>
                    </a:ext>
                  </a:extLst>
                </a:gridCol>
                <a:gridCol w="2590800">
                  <a:extLst>
                    <a:ext uri="{9D8B030D-6E8A-4147-A177-3AD203B41FA5}">
                      <a16:colId xmlns:a16="http://schemas.microsoft.com/office/drawing/2014/main" val="20003"/>
                    </a:ext>
                  </a:extLst>
                </a:gridCol>
              </a:tblGrid>
              <a:tr h="266700">
                <a:tc>
                  <a:txBody>
                    <a:bodyPr/>
                    <a:lstStyle/>
                    <a:p>
                      <a:pPr algn="ctr"/>
                      <a:r>
                        <a:rPr lang="en-US" sz="1400" dirty="0">
                          <a:solidFill>
                            <a:schemeClr val="tx1"/>
                          </a:solidFill>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Affiliation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Address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Phone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5760">
                <a:tc>
                  <a:txBody>
                    <a:bodyPr/>
                    <a:lstStyle/>
                    <a:p>
                      <a:pPr algn="ctr"/>
                      <a:r>
                        <a:rPr lang="en-US" sz="1400" dirty="0" err="1">
                          <a:solidFill>
                            <a:schemeClr val="tx1"/>
                          </a:solidFill>
                        </a:rPr>
                        <a:t>Yonggang</a:t>
                      </a:r>
                      <a:r>
                        <a:rPr lang="en-US" sz="1400" dirty="0">
                          <a:solidFill>
                            <a:schemeClr val="tx1"/>
                          </a:solidFill>
                        </a:rPr>
                        <a:t> Fang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sz="1400" dirty="0"/>
                        <a:t>yonggang.fang@mediatek.com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pPr algn="ctr"/>
                      <a:r>
                        <a:rPr lang="en-US" sz="1400" dirty="0">
                          <a:solidFill>
                            <a:schemeClr val="tx1"/>
                          </a:solidFill>
                        </a:rPr>
                        <a:t>James Yee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830493"/>
                  </a:ext>
                </a:extLst>
              </a:tr>
              <a:tr h="243840">
                <a:tc>
                  <a:txBody>
                    <a:bodyPr/>
                    <a:lstStyle/>
                    <a:p>
                      <a:pPr algn="ctr"/>
                      <a:r>
                        <a:rPr lang="en-US" sz="1400" dirty="0">
                          <a:solidFill>
                            <a:schemeClr val="tx1"/>
                          </a:solidFill>
                        </a:rPr>
                        <a:t>Gabor </a:t>
                      </a:r>
                      <a:r>
                        <a:rPr lang="en-US" sz="1400" dirty="0" err="1">
                          <a:solidFill>
                            <a:schemeClr val="tx1"/>
                          </a:solidFill>
                        </a:rPr>
                        <a:t>Bajko</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72614590"/>
                  </a:ext>
                </a:extLst>
              </a:tr>
              <a:tr h="243840">
                <a:tc>
                  <a:txBody>
                    <a:bodyPr/>
                    <a:lstStyle/>
                    <a:p>
                      <a:pPr algn="ctr"/>
                      <a:r>
                        <a:rPr lang="en-US" sz="1400" dirty="0" err="1">
                          <a:solidFill>
                            <a:schemeClr val="tx1"/>
                          </a:solidFill>
                        </a:rPr>
                        <a:t>Kaiying</a:t>
                      </a:r>
                      <a:r>
                        <a:rPr lang="en-US" sz="1400" dirty="0">
                          <a:solidFill>
                            <a:schemeClr val="tx1"/>
                          </a:solidFill>
                        </a:rPr>
                        <a:t> Lu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5373036"/>
                  </a:ext>
                </a:extLst>
              </a:tr>
              <a:tr h="259080">
                <a:tc>
                  <a:txBody>
                    <a:bodyPr/>
                    <a:lstStyle/>
                    <a:p>
                      <a:pPr algn="ctr"/>
                      <a:r>
                        <a:rPr lang="en-US" sz="1400" dirty="0">
                          <a:solidFill>
                            <a:schemeClr val="tx1"/>
                          </a:solidFill>
                        </a:rPr>
                        <a:t>Li-Hsiang Sun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6212119"/>
                  </a:ext>
                </a:extLst>
              </a:tr>
              <a:tr h="259080">
                <a:tc>
                  <a:txBody>
                    <a:bodyPr/>
                    <a:lstStyle/>
                    <a:p>
                      <a:pPr algn="ctr"/>
                      <a:r>
                        <a:rPr lang="en-US" sz="1400" dirty="0">
                          <a:solidFill>
                            <a:schemeClr val="tx1"/>
                          </a:solidFill>
                        </a:rPr>
                        <a:t>Frank Hsu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MediaTek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79682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Summary</a:t>
            </a:r>
          </a:p>
        </p:txBody>
      </p:sp>
      <p:sp>
        <p:nvSpPr>
          <p:cNvPr id="3" name="Content Placeholder 2"/>
          <p:cNvSpPr>
            <a:spLocks noGrp="1"/>
          </p:cNvSpPr>
          <p:nvPr>
            <p:ph idx="1"/>
          </p:nvPr>
        </p:nvSpPr>
        <p:spPr>
          <a:xfrm>
            <a:off x="380999" y="1828799"/>
            <a:ext cx="8458201" cy="4419601"/>
          </a:xfrm>
        </p:spPr>
        <p:txBody>
          <a:bodyPr/>
          <a:lstStyle/>
          <a:p>
            <a:pPr marL="0" marR="0">
              <a:spcBef>
                <a:spcPts val="0"/>
              </a:spcBef>
              <a:spcAft>
                <a:spcPts val="0"/>
              </a:spcAft>
            </a:pPr>
            <a:r>
              <a:rPr lang="en-US" dirty="0">
                <a:latin typeface="Calibri" panose="020F0502020204030204" pitchFamily="34" charset="0"/>
                <a:ea typeface="MS PGothic" panose="020B0600070205080204" pitchFamily="34" charset="-128"/>
              </a:rPr>
              <a:t>This contribution discusses UHR mobility improvement  </a:t>
            </a:r>
            <a:r>
              <a:rPr lang="en-US" dirty="0">
                <a:effectLst/>
                <a:latin typeface="Calibri" panose="020F0502020204030204" pitchFamily="34" charset="0"/>
                <a:ea typeface="MS PGothic" panose="020B0600070205080204" pitchFamily="34" charset="-128"/>
              </a:rPr>
              <a:t> </a:t>
            </a:r>
          </a:p>
          <a:p>
            <a:pPr marR="0" lvl="1">
              <a:lnSpc>
                <a:spcPct val="90000"/>
              </a:lnSpc>
            </a:pPr>
            <a:r>
              <a:rPr lang="en-US" sz="1900" dirty="0"/>
              <a:t>Define roaming performance measurement </a:t>
            </a:r>
          </a:p>
          <a:p>
            <a:pPr marR="0" lvl="1">
              <a:lnSpc>
                <a:spcPct val="90000"/>
              </a:lnSpc>
            </a:pPr>
            <a:r>
              <a:rPr lang="en-US" sz="1900" dirty="0"/>
              <a:t>Improve roaming success via checking reachability and reliability </a:t>
            </a:r>
          </a:p>
          <a:p>
            <a:pPr marR="0" lvl="1">
              <a:lnSpc>
                <a:spcPct val="90000"/>
              </a:lnSpc>
            </a:pPr>
            <a:r>
              <a:rPr lang="en-US" sz="1900" dirty="0"/>
              <a:t>Reduce frequent roam-in and roam-out among AP MLDs</a:t>
            </a:r>
          </a:p>
          <a:p>
            <a:pPr marL="0" indent="0">
              <a:buNone/>
            </a:pPr>
            <a:r>
              <a:rPr lang="en-US" sz="1800" dirty="0"/>
              <a:t>	</a:t>
            </a:r>
            <a:endParaRPr lang="en-US" sz="1600" dirty="0"/>
          </a:p>
          <a:p>
            <a:pPr lvl="1"/>
            <a:endParaRPr lang="en-US" sz="1600" dirty="0"/>
          </a:p>
        </p:txBody>
      </p:sp>
    </p:spTree>
    <p:extLst>
      <p:ext uri="{BB962C8B-B14F-4D97-AF65-F5344CB8AC3E}">
        <p14:creationId xmlns:p14="http://schemas.microsoft.com/office/powerpoint/2010/main" val="32788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6C8A-C4EA-49C2-BEFA-CA3ABC6C905F}"/>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F781CE11-0ED2-4998-956D-BF731A01B9FF}"/>
              </a:ext>
            </a:extLst>
          </p:cNvPr>
          <p:cNvSpPr>
            <a:spLocks noGrp="1"/>
          </p:cNvSpPr>
          <p:nvPr>
            <p:ph idx="1"/>
          </p:nvPr>
        </p:nvSpPr>
        <p:spPr>
          <a:xfrm>
            <a:off x="381000" y="1828800"/>
            <a:ext cx="8534400" cy="4267200"/>
          </a:xfrm>
        </p:spPr>
        <p:txBody>
          <a:bodyPr>
            <a:normAutofit/>
          </a:bodyPr>
          <a:lstStyle/>
          <a:p>
            <a:r>
              <a:rPr lang="en-US" sz="2800" dirty="0"/>
              <a:t>This contribution discusses mobility improvement in in UHR MLD networks.</a:t>
            </a:r>
          </a:p>
        </p:txBody>
      </p:sp>
      <p:sp>
        <p:nvSpPr>
          <p:cNvPr id="4" name="Slide Number Placeholder 3">
            <a:extLst>
              <a:ext uri="{FF2B5EF4-FFF2-40B4-BE49-F238E27FC236}">
                <a16:creationId xmlns:a16="http://schemas.microsoft.com/office/drawing/2014/main" id="{4A7CF607-33E3-4543-B143-C590A8EEA9A6}"/>
              </a:ext>
            </a:extLst>
          </p:cNvPr>
          <p:cNvSpPr>
            <a:spLocks noGrp="1"/>
          </p:cNvSpPr>
          <p:nvPr>
            <p:ph type="sldNum" sz="quarter" idx="11"/>
          </p:nvPr>
        </p:nvSpPr>
        <p:spPr/>
        <p:txBody>
          <a:bodyPr/>
          <a:lstStyle/>
          <a:p>
            <a:pPr>
              <a:defRPr/>
            </a:pPr>
            <a:fld id="{E132E8F0-0953-4589-931F-0CF931D74C39}" type="slidenum">
              <a:rPr lang="en-US" smtClean="0"/>
              <a:t>2</a:t>
            </a:fld>
            <a:endParaRPr lang="en-US" dirty="0"/>
          </a:p>
        </p:txBody>
      </p:sp>
    </p:spTree>
    <p:extLst>
      <p:ext uri="{BB962C8B-B14F-4D97-AF65-F5344CB8AC3E}">
        <p14:creationId xmlns:p14="http://schemas.microsoft.com/office/powerpoint/2010/main" val="4149436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Motivation</a:t>
            </a:r>
          </a:p>
        </p:txBody>
      </p:sp>
      <p:sp>
        <p:nvSpPr>
          <p:cNvPr id="3" name="Content Placeholder 2"/>
          <p:cNvSpPr>
            <a:spLocks noGrp="1"/>
          </p:cNvSpPr>
          <p:nvPr>
            <p:ph idx="1"/>
          </p:nvPr>
        </p:nvSpPr>
        <p:spPr>
          <a:xfrm>
            <a:off x="380999" y="1676400"/>
            <a:ext cx="8458201" cy="4724400"/>
          </a:xfrm>
        </p:spPr>
        <p:txBody>
          <a:bodyPr/>
          <a:lstStyle/>
          <a:p>
            <a:pPr marR="0"/>
            <a:r>
              <a:rPr lang="en-US" dirty="0"/>
              <a:t>Mobility Issues  </a:t>
            </a:r>
          </a:p>
          <a:p>
            <a:pPr marR="0" lvl="1">
              <a:lnSpc>
                <a:spcPct val="90000"/>
              </a:lnSpc>
            </a:pPr>
            <a:r>
              <a:rPr lang="en-US" sz="1800" dirty="0"/>
              <a:t>In a typical home or enterprise WLAN,  multiple access points (APs) are used to improve the radio coverage of a single AP.  </a:t>
            </a:r>
          </a:p>
          <a:p>
            <a:pPr marR="0" lvl="1">
              <a:lnSpc>
                <a:spcPct val="90000"/>
              </a:lnSpc>
            </a:pPr>
            <a:r>
              <a:rPr lang="en-US" sz="1800" dirty="0"/>
              <a:t>A STA may experience issues of roaming among APs:</a:t>
            </a:r>
          </a:p>
          <a:p>
            <a:pPr lvl="2">
              <a:lnSpc>
                <a:spcPct val="90000"/>
              </a:lnSpc>
            </a:pPr>
            <a:r>
              <a:rPr lang="en-US" sz="1600" dirty="0"/>
              <a:t>Transition Reliability: Failure to establish a stable connection to a target AP</a:t>
            </a:r>
          </a:p>
          <a:p>
            <a:pPr lvl="2">
              <a:lnSpc>
                <a:spcPct val="90000"/>
              </a:lnSpc>
            </a:pPr>
            <a:r>
              <a:rPr lang="en-US" sz="1600" dirty="0"/>
              <a:t>Transition Delay:  (1) re-authentication (2) re-association with a target AP, causing tens to a hundred of milliseconds of delay of access service</a:t>
            </a:r>
          </a:p>
          <a:p>
            <a:pPr lvl="2">
              <a:lnSpc>
                <a:spcPct val="90000"/>
              </a:lnSpc>
            </a:pPr>
            <a:r>
              <a:rPr lang="en-US" sz="1600" dirty="0"/>
              <a:t>Transmission Delay/Lost:  the buffered data may be delayed beyond QoS requirement or lost due to transition delay </a:t>
            </a:r>
          </a:p>
          <a:p>
            <a:pPr lvl="2">
              <a:lnSpc>
                <a:spcPct val="90000"/>
              </a:lnSpc>
            </a:pPr>
            <a:r>
              <a:rPr lang="en-US" sz="1600" dirty="0"/>
              <a:t>Link Quality: the new connection to the target AP may not have sufficient QoS for the roaming STA.</a:t>
            </a:r>
          </a:p>
          <a:p>
            <a:pPr lvl="2">
              <a:lnSpc>
                <a:spcPct val="90000"/>
              </a:lnSpc>
            </a:pPr>
            <a:endParaRPr lang="en-US" sz="1600" dirty="0"/>
          </a:p>
          <a:p>
            <a:pPr marL="342900" lvl="1" indent="-342900">
              <a:lnSpc>
                <a:spcPct val="90000"/>
              </a:lnSpc>
              <a:buChar char="•"/>
            </a:pPr>
            <a:r>
              <a:rPr lang="en-US" sz="2400" b="1" dirty="0">
                <a:ea typeface="+mn-ea"/>
              </a:rPr>
              <a:t>Service Impacts</a:t>
            </a:r>
          </a:p>
          <a:p>
            <a:pPr lvl="1">
              <a:lnSpc>
                <a:spcPct val="90000"/>
              </a:lnSpc>
            </a:pPr>
            <a:r>
              <a:rPr lang="en-US" sz="1800" dirty="0"/>
              <a:t>Roaming can cause a service interruption of application in upper layers</a:t>
            </a:r>
          </a:p>
          <a:p>
            <a:pPr lvl="1">
              <a:lnSpc>
                <a:spcPct val="90000"/>
              </a:lnSpc>
            </a:pPr>
            <a:r>
              <a:rPr lang="en-US" sz="1800" dirty="0"/>
              <a:t>Degrade QoS and </a:t>
            </a:r>
            <a:r>
              <a:rPr lang="en-US" sz="1800" dirty="0" err="1"/>
              <a:t>QoE</a:t>
            </a:r>
            <a:r>
              <a:rPr lang="en-US" sz="1800" dirty="0"/>
              <a:t>, especially for time sensitive applications.</a:t>
            </a:r>
          </a:p>
          <a:p>
            <a:pPr marL="857250" lvl="2" indent="0">
              <a:lnSpc>
                <a:spcPct val="90000"/>
              </a:lnSpc>
              <a:buNone/>
            </a:pPr>
            <a:endParaRPr lang="en-US" dirty="0"/>
          </a:p>
          <a:p>
            <a:pPr marL="857250" lvl="2" indent="0">
              <a:lnSpc>
                <a:spcPct val="90000"/>
              </a:lnSpc>
              <a:buNone/>
            </a:pPr>
            <a:endParaRPr lang="en-US" dirty="0"/>
          </a:p>
          <a:p>
            <a:pPr lvl="2">
              <a:lnSpc>
                <a:spcPct val="90000"/>
              </a:lnSpc>
            </a:pPr>
            <a:endParaRPr lang="en-US" dirty="0"/>
          </a:p>
          <a:p>
            <a:pPr lvl="2">
              <a:lnSpc>
                <a:spcPct val="90000"/>
              </a:lnSpc>
            </a:pPr>
            <a:endParaRPr lang="en-US" dirty="0"/>
          </a:p>
          <a:p>
            <a:pPr lvl="2">
              <a:lnSpc>
                <a:spcPct val="90000"/>
              </a:lnSpc>
            </a:pPr>
            <a:endParaRPr lang="en-US" sz="1700" dirty="0"/>
          </a:p>
          <a:p>
            <a:pPr lvl="1"/>
            <a:endParaRPr lang="en-US" sz="16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3</a:t>
            </a:fld>
            <a:endParaRPr lang="en-US" dirty="0"/>
          </a:p>
        </p:txBody>
      </p:sp>
    </p:spTree>
    <p:extLst>
      <p:ext uri="{BB962C8B-B14F-4D97-AF65-F5344CB8AC3E}">
        <p14:creationId xmlns:p14="http://schemas.microsoft.com/office/powerpoint/2010/main" val="1376567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Motivation </a:t>
            </a:r>
          </a:p>
        </p:txBody>
      </p:sp>
      <p:sp>
        <p:nvSpPr>
          <p:cNvPr id="3" name="Content Placeholder 2"/>
          <p:cNvSpPr>
            <a:spLocks noGrp="1"/>
          </p:cNvSpPr>
          <p:nvPr>
            <p:ph idx="1"/>
          </p:nvPr>
        </p:nvSpPr>
        <p:spPr>
          <a:xfrm>
            <a:off x="380999" y="1676400"/>
            <a:ext cx="8458201" cy="4648200"/>
          </a:xfrm>
        </p:spPr>
        <p:txBody>
          <a:bodyPr/>
          <a:lstStyle/>
          <a:p>
            <a:pPr marR="0"/>
            <a:r>
              <a:rPr lang="en-US" dirty="0"/>
              <a:t>Objectives and Possible Solutions  </a:t>
            </a:r>
          </a:p>
          <a:p>
            <a:pPr marR="0" lvl="1">
              <a:lnSpc>
                <a:spcPct val="90000"/>
              </a:lnSpc>
            </a:pPr>
            <a:r>
              <a:rPr lang="en-US" dirty="0"/>
              <a:t>Define a measurement for roaming performance  </a:t>
            </a:r>
          </a:p>
          <a:p>
            <a:pPr marR="0" lvl="1">
              <a:lnSpc>
                <a:spcPct val="90000"/>
              </a:lnSpc>
            </a:pPr>
            <a:r>
              <a:rPr lang="en-US" dirty="0"/>
              <a:t>Verify a target AP reachability to improve roaming transition reliability </a:t>
            </a:r>
          </a:p>
          <a:p>
            <a:pPr marR="0" lvl="1">
              <a:lnSpc>
                <a:spcPct val="90000"/>
              </a:lnSpc>
            </a:pPr>
            <a:r>
              <a:rPr lang="en-US" dirty="0"/>
              <a:t>Improve roaming stability</a:t>
            </a:r>
          </a:p>
          <a:p>
            <a:pPr marR="0" lvl="1">
              <a:lnSpc>
                <a:spcPct val="90000"/>
              </a:lnSpc>
            </a:pPr>
            <a:endParaRPr lang="en-US" dirty="0"/>
          </a:p>
          <a:p>
            <a:pPr marL="857250" lvl="2" indent="0">
              <a:lnSpc>
                <a:spcPct val="90000"/>
              </a:lnSpc>
              <a:buNone/>
            </a:pPr>
            <a:endParaRPr lang="en-US" dirty="0"/>
          </a:p>
          <a:p>
            <a:pPr lvl="2">
              <a:lnSpc>
                <a:spcPct val="90000"/>
              </a:lnSpc>
            </a:pPr>
            <a:endParaRPr lang="en-US" sz="1700" dirty="0"/>
          </a:p>
          <a:p>
            <a:pPr lvl="1"/>
            <a:endParaRPr lang="en-US" sz="16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4</a:t>
            </a:fld>
            <a:endParaRPr lang="en-US" dirty="0"/>
          </a:p>
        </p:txBody>
      </p:sp>
    </p:spTree>
    <p:extLst>
      <p:ext uri="{BB962C8B-B14F-4D97-AF65-F5344CB8AC3E}">
        <p14:creationId xmlns:p14="http://schemas.microsoft.com/office/powerpoint/2010/main" val="3276583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Roaming Performance Measurement</a:t>
            </a:r>
          </a:p>
        </p:txBody>
      </p:sp>
      <p:sp>
        <p:nvSpPr>
          <p:cNvPr id="3" name="Content Placeholder 2"/>
          <p:cNvSpPr>
            <a:spLocks noGrp="1"/>
          </p:cNvSpPr>
          <p:nvPr>
            <p:ph idx="1"/>
          </p:nvPr>
        </p:nvSpPr>
        <p:spPr>
          <a:xfrm>
            <a:off x="380999" y="1676400"/>
            <a:ext cx="8458201" cy="4724400"/>
          </a:xfrm>
        </p:spPr>
        <p:txBody>
          <a:bodyPr/>
          <a:lstStyle/>
          <a:p>
            <a:pPr marL="342900" lvl="2" indent="-342900">
              <a:lnSpc>
                <a:spcPct val="90000"/>
              </a:lnSpc>
            </a:pPr>
            <a:r>
              <a:rPr lang="en-US" sz="2400" b="1" dirty="0">
                <a:ea typeface="+mn-ea"/>
              </a:rPr>
              <a:t>Roaming failures   </a:t>
            </a:r>
          </a:p>
          <a:p>
            <a:pPr lvl="1">
              <a:lnSpc>
                <a:spcPct val="90000"/>
              </a:lnSpc>
            </a:pPr>
            <a:r>
              <a:rPr lang="en-US" dirty="0"/>
              <a:t>failure to setup the connection to a target AP  </a:t>
            </a:r>
          </a:p>
          <a:p>
            <a:pPr lvl="1">
              <a:lnSpc>
                <a:spcPct val="90000"/>
              </a:lnSpc>
            </a:pPr>
            <a:r>
              <a:rPr lang="en-US" dirty="0"/>
              <a:t>the transition delay beyond the QoS delay bound of MSDUs </a:t>
            </a:r>
          </a:p>
          <a:p>
            <a:pPr lvl="1">
              <a:lnSpc>
                <a:spcPct val="90000"/>
              </a:lnSpc>
            </a:pPr>
            <a:r>
              <a:rPr lang="en-US" dirty="0"/>
              <a:t>transmission reliability less than the QoS reliability requirement during roaming </a:t>
            </a:r>
          </a:p>
          <a:p>
            <a:pPr lvl="1">
              <a:lnSpc>
                <a:spcPct val="90000"/>
              </a:lnSpc>
            </a:pPr>
            <a:endParaRPr lang="en-US" dirty="0"/>
          </a:p>
          <a:p>
            <a:pPr>
              <a:lnSpc>
                <a:spcPct val="90000"/>
              </a:lnSpc>
            </a:pPr>
            <a:r>
              <a:rPr lang="en-US" dirty="0"/>
              <a:t>Roaming success ratio </a:t>
            </a:r>
          </a:p>
          <a:p>
            <a:pPr lvl="1">
              <a:lnSpc>
                <a:spcPct val="90000"/>
              </a:lnSpc>
            </a:pPr>
            <a:r>
              <a:rPr lang="en-US" dirty="0"/>
              <a:t>(1 – (the total number of roaming failures / the total number of roaming at a given period) ) x 100%</a:t>
            </a:r>
          </a:p>
          <a:p>
            <a:pPr lvl="2">
              <a:lnSpc>
                <a:spcPct val="90000"/>
              </a:lnSpc>
            </a:pPr>
            <a:endParaRPr lang="en-US" dirty="0"/>
          </a:p>
          <a:p>
            <a:pPr marL="857250" lvl="2" indent="0">
              <a:lnSpc>
                <a:spcPct val="90000"/>
              </a:lnSpc>
              <a:buNone/>
            </a:pPr>
            <a:endParaRPr lang="en-US" sz="1700" dirty="0"/>
          </a:p>
          <a:p>
            <a:pPr lvl="1"/>
            <a:endParaRPr lang="en-US" sz="16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5</a:t>
            </a:fld>
            <a:endParaRPr lang="en-US" dirty="0"/>
          </a:p>
        </p:txBody>
      </p:sp>
    </p:spTree>
    <p:extLst>
      <p:ext uri="{BB962C8B-B14F-4D97-AF65-F5344CB8AC3E}">
        <p14:creationId xmlns:p14="http://schemas.microsoft.com/office/powerpoint/2010/main" val="206712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UHR MLD Roaming Procedure</a:t>
            </a:r>
          </a:p>
        </p:txBody>
      </p:sp>
      <p:sp>
        <p:nvSpPr>
          <p:cNvPr id="3" name="Content Placeholder 2"/>
          <p:cNvSpPr>
            <a:spLocks noGrp="1"/>
          </p:cNvSpPr>
          <p:nvPr>
            <p:ph idx="1"/>
          </p:nvPr>
        </p:nvSpPr>
        <p:spPr>
          <a:xfrm>
            <a:off x="380999" y="1683870"/>
            <a:ext cx="8458201" cy="2691216"/>
          </a:xfrm>
        </p:spPr>
        <p:txBody>
          <a:bodyPr/>
          <a:lstStyle/>
          <a:p>
            <a:pPr marL="342900" marR="0" lvl="1" indent="-342900">
              <a:lnSpc>
                <a:spcPct val="90000"/>
              </a:lnSpc>
              <a:buChar char="•"/>
            </a:pPr>
            <a:r>
              <a:rPr lang="en-US" sz="2400" b="1" dirty="0">
                <a:ea typeface="+mn-ea"/>
              </a:rPr>
              <a:t>An Example of Roaming Stages    </a:t>
            </a:r>
          </a:p>
          <a:p>
            <a:pPr marR="0" lvl="1">
              <a:lnSpc>
                <a:spcPct val="90000"/>
              </a:lnSpc>
            </a:pPr>
            <a:r>
              <a:rPr lang="en-US" sz="1800" dirty="0"/>
              <a:t>Stage 1: non-AP MLD gets neighbor AP(s) information, including traffic load, traffic latency (DL/UL), link reliability ratio.</a:t>
            </a:r>
          </a:p>
          <a:p>
            <a:pPr marR="0" lvl="1">
              <a:lnSpc>
                <a:spcPct val="90000"/>
              </a:lnSpc>
            </a:pPr>
            <a:r>
              <a:rPr lang="en-US" sz="1800" dirty="0"/>
              <a:t>Stage 2: non-AP MLD selects best reachable AP(s), re-configure and enable the link of target AP(s).  </a:t>
            </a:r>
          </a:p>
          <a:p>
            <a:pPr marR="0" lvl="1">
              <a:lnSpc>
                <a:spcPct val="90000"/>
              </a:lnSpc>
            </a:pPr>
            <a:r>
              <a:rPr lang="en-US" sz="1800" dirty="0"/>
              <a:t>Stage 3: non-AP MLD performs data frame exchanges with the source and/or the target AP(s). </a:t>
            </a:r>
          </a:p>
          <a:p>
            <a:pPr marR="0" lvl="1">
              <a:lnSpc>
                <a:spcPct val="90000"/>
              </a:lnSpc>
            </a:pPr>
            <a:r>
              <a:rPr lang="en-US" sz="1800" dirty="0"/>
              <a:t>Stage 4: non-AP MLD disables the link to the source AP(s) when it is not reachable or reliable. </a:t>
            </a:r>
          </a:p>
          <a:p>
            <a:pPr marL="457200" marR="0" lvl="1" indent="0">
              <a:lnSpc>
                <a:spcPct val="90000"/>
              </a:lnSpc>
              <a:buNone/>
            </a:pPr>
            <a:endParaRPr lang="en-US" sz="1900" dirty="0"/>
          </a:p>
          <a:p>
            <a:pPr marL="0" indent="0">
              <a:buNone/>
            </a:pPr>
            <a:endParaRPr lang="en-US" sz="16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6</a:t>
            </a:fld>
            <a:endParaRPr lang="en-US" dirty="0"/>
          </a:p>
        </p:txBody>
      </p:sp>
      <p:grpSp>
        <p:nvGrpSpPr>
          <p:cNvPr id="112" name="Group 111">
            <a:extLst>
              <a:ext uri="{FF2B5EF4-FFF2-40B4-BE49-F238E27FC236}">
                <a16:creationId xmlns:a16="http://schemas.microsoft.com/office/drawing/2014/main" id="{757258F2-9B5F-4CC5-9FEE-F7BDDA92B637}"/>
              </a:ext>
            </a:extLst>
          </p:cNvPr>
          <p:cNvGrpSpPr/>
          <p:nvPr/>
        </p:nvGrpSpPr>
        <p:grpSpPr>
          <a:xfrm>
            <a:off x="818432" y="4495800"/>
            <a:ext cx="7507137" cy="1833852"/>
            <a:chOff x="552781" y="4291492"/>
            <a:chExt cx="7507137" cy="1833852"/>
          </a:xfrm>
        </p:grpSpPr>
        <p:cxnSp>
          <p:nvCxnSpPr>
            <p:cNvPr id="113" name="Straight Arrow Connector 112">
              <a:extLst>
                <a:ext uri="{FF2B5EF4-FFF2-40B4-BE49-F238E27FC236}">
                  <a16:creationId xmlns:a16="http://schemas.microsoft.com/office/drawing/2014/main" id="{7206C80F-6524-48D3-B073-2FF3EB1296C2}"/>
                </a:ext>
              </a:extLst>
            </p:cNvPr>
            <p:cNvCxnSpPr>
              <a:cxnSpLocks/>
            </p:cNvCxnSpPr>
            <p:nvPr/>
          </p:nvCxnSpPr>
          <p:spPr>
            <a:xfrm flipV="1">
              <a:off x="889133" y="4517069"/>
              <a:ext cx="7170785" cy="13734"/>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a:extLst>
                <a:ext uri="{FF2B5EF4-FFF2-40B4-BE49-F238E27FC236}">
                  <a16:creationId xmlns:a16="http://schemas.microsoft.com/office/drawing/2014/main" id="{980A8FD5-D0C3-4FEE-BA69-F672B15C47C0}"/>
                </a:ext>
              </a:extLst>
            </p:cNvPr>
            <p:cNvCxnSpPr>
              <a:cxnSpLocks/>
            </p:cNvCxnSpPr>
            <p:nvPr/>
          </p:nvCxnSpPr>
          <p:spPr>
            <a:xfrm flipV="1">
              <a:off x="889133" y="5958518"/>
              <a:ext cx="7170785" cy="18467"/>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5" name="Straight Arrow Connector 114">
              <a:extLst>
                <a:ext uri="{FF2B5EF4-FFF2-40B4-BE49-F238E27FC236}">
                  <a16:creationId xmlns:a16="http://schemas.microsoft.com/office/drawing/2014/main" id="{16DD44BC-E2C6-486D-96F8-F319ED48139D}"/>
                </a:ext>
              </a:extLst>
            </p:cNvPr>
            <p:cNvCxnSpPr>
              <a:cxnSpLocks/>
            </p:cNvCxnSpPr>
            <p:nvPr/>
          </p:nvCxnSpPr>
          <p:spPr>
            <a:xfrm flipV="1">
              <a:off x="889133" y="5201594"/>
              <a:ext cx="7170785" cy="52906"/>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6" name="TextBox 115">
              <a:extLst>
                <a:ext uri="{FF2B5EF4-FFF2-40B4-BE49-F238E27FC236}">
                  <a16:creationId xmlns:a16="http://schemas.microsoft.com/office/drawing/2014/main" id="{1CD2062A-2E58-43B1-9B84-D88C87F90218}"/>
                </a:ext>
              </a:extLst>
            </p:cNvPr>
            <p:cNvSpPr txBox="1"/>
            <p:nvPr/>
          </p:nvSpPr>
          <p:spPr>
            <a:xfrm>
              <a:off x="552781" y="4291492"/>
              <a:ext cx="1126224" cy="253916"/>
            </a:xfrm>
            <a:prstGeom prst="rect">
              <a:avLst/>
            </a:prstGeom>
            <a:noFill/>
          </p:spPr>
          <p:txBody>
            <a:bodyPr wrap="square" rtlCol="0">
              <a:spAutoFit/>
            </a:bodyPr>
            <a:lstStyle/>
            <a:p>
              <a:pPr algn="ctr"/>
              <a:r>
                <a:rPr lang="en-US" sz="1050" dirty="0"/>
                <a:t>Non-AP MLD </a:t>
              </a:r>
            </a:p>
          </p:txBody>
        </p:sp>
        <p:sp>
          <p:nvSpPr>
            <p:cNvPr id="117" name="TextBox 116">
              <a:extLst>
                <a:ext uri="{FF2B5EF4-FFF2-40B4-BE49-F238E27FC236}">
                  <a16:creationId xmlns:a16="http://schemas.microsoft.com/office/drawing/2014/main" id="{9CF42CB5-F191-44F5-91EC-2B99FF3E41ED}"/>
                </a:ext>
              </a:extLst>
            </p:cNvPr>
            <p:cNvSpPr txBox="1"/>
            <p:nvPr/>
          </p:nvSpPr>
          <p:spPr>
            <a:xfrm>
              <a:off x="623158" y="5780994"/>
              <a:ext cx="1016191" cy="253916"/>
            </a:xfrm>
            <a:prstGeom prst="rect">
              <a:avLst/>
            </a:prstGeom>
            <a:noFill/>
          </p:spPr>
          <p:txBody>
            <a:bodyPr wrap="square" rtlCol="0">
              <a:spAutoFit/>
            </a:bodyPr>
            <a:lstStyle/>
            <a:p>
              <a:pPr algn="ctr"/>
              <a:r>
                <a:rPr lang="en-US" sz="1050" dirty="0"/>
                <a:t>AP2 (Target)</a:t>
              </a:r>
            </a:p>
          </p:txBody>
        </p:sp>
        <p:sp>
          <p:nvSpPr>
            <p:cNvPr id="118" name="TextBox 117">
              <a:extLst>
                <a:ext uri="{FF2B5EF4-FFF2-40B4-BE49-F238E27FC236}">
                  <a16:creationId xmlns:a16="http://schemas.microsoft.com/office/drawing/2014/main" id="{46FBA26C-238C-44C6-BA66-639C260EBADA}"/>
                </a:ext>
              </a:extLst>
            </p:cNvPr>
            <p:cNvSpPr txBox="1"/>
            <p:nvPr/>
          </p:nvSpPr>
          <p:spPr>
            <a:xfrm>
              <a:off x="623158" y="5039170"/>
              <a:ext cx="1016191" cy="253916"/>
            </a:xfrm>
            <a:prstGeom prst="rect">
              <a:avLst/>
            </a:prstGeom>
            <a:noFill/>
          </p:spPr>
          <p:txBody>
            <a:bodyPr wrap="square" rtlCol="0">
              <a:spAutoFit/>
            </a:bodyPr>
            <a:lstStyle/>
            <a:p>
              <a:pPr algn="ctr"/>
              <a:r>
                <a:rPr lang="en-US" sz="1050" dirty="0"/>
                <a:t>AP1 (Source)</a:t>
              </a:r>
            </a:p>
          </p:txBody>
        </p:sp>
        <p:grpSp>
          <p:nvGrpSpPr>
            <p:cNvPr id="119" name="Group 118">
              <a:extLst>
                <a:ext uri="{FF2B5EF4-FFF2-40B4-BE49-F238E27FC236}">
                  <a16:creationId xmlns:a16="http://schemas.microsoft.com/office/drawing/2014/main" id="{C206CCC4-BAAA-43C1-90E4-E2EF8553EC04}"/>
                </a:ext>
              </a:extLst>
            </p:cNvPr>
            <p:cNvGrpSpPr/>
            <p:nvPr/>
          </p:nvGrpSpPr>
          <p:grpSpPr>
            <a:xfrm>
              <a:off x="1679875" y="4395858"/>
              <a:ext cx="1016191" cy="1729238"/>
              <a:chOff x="1679875" y="4395858"/>
              <a:chExt cx="1016191" cy="1729238"/>
            </a:xfrm>
          </p:grpSpPr>
          <p:sp>
            <p:nvSpPr>
              <p:cNvPr id="129" name="Rectangle 128">
                <a:extLst>
                  <a:ext uri="{FF2B5EF4-FFF2-40B4-BE49-F238E27FC236}">
                    <a16:creationId xmlns:a16="http://schemas.microsoft.com/office/drawing/2014/main" id="{D536FBD3-7409-4070-9B85-C4BC6044E869}"/>
                  </a:ext>
                </a:extLst>
              </p:cNvPr>
              <p:cNvSpPr/>
              <p:nvPr/>
            </p:nvSpPr>
            <p:spPr>
              <a:xfrm>
                <a:off x="1679875" y="4395858"/>
                <a:ext cx="1016191" cy="172923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TextBox 129">
                <a:extLst>
                  <a:ext uri="{FF2B5EF4-FFF2-40B4-BE49-F238E27FC236}">
                    <a16:creationId xmlns:a16="http://schemas.microsoft.com/office/drawing/2014/main" id="{6785FC07-D71C-49EC-871A-293741C57C5C}"/>
                  </a:ext>
                </a:extLst>
              </p:cNvPr>
              <p:cNvSpPr txBox="1"/>
              <p:nvPr/>
            </p:nvSpPr>
            <p:spPr>
              <a:xfrm>
                <a:off x="1806548" y="4671230"/>
                <a:ext cx="850101" cy="707886"/>
              </a:xfrm>
              <a:prstGeom prst="rect">
                <a:avLst/>
              </a:prstGeom>
              <a:noFill/>
            </p:spPr>
            <p:txBody>
              <a:bodyPr wrap="square" rtlCol="0">
                <a:spAutoFit/>
              </a:bodyPr>
              <a:lstStyle/>
              <a:p>
                <a:pPr algn="ctr"/>
                <a:r>
                  <a:rPr lang="en-US" sz="1000" b="1" u="sng" dirty="0"/>
                  <a:t>Stage 1</a:t>
                </a:r>
              </a:p>
              <a:p>
                <a:pPr algn="ctr"/>
                <a:endParaRPr lang="en-US" sz="1000" b="1" u="sng" dirty="0"/>
              </a:p>
              <a:p>
                <a:r>
                  <a:rPr lang="en-US" sz="1000" dirty="0"/>
                  <a:t>Discovery of </a:t>
                </a:r>
              </a:p>
              <a:p>
                <a:r>
                  <a:rPr lang="en-US" sz="1000" dirty="0"/>
                  <a:t>target APs</a:t>
                </a:r>
              </a:p>
            </p:txBody>
          </p:sp>
        </p:grpSp>
        <p:grpSp>
          <p:nvGrpSpPr>
            <p:cNvPr id="120" name="Group 119">
              <a:extLst>
                <a:ext uri="{FF2B5EF4-FFF2-40B4-BE49-F238E27FC236}">
                  <a16:creationId xmlns:a16="http://schemas.microsoft.com/office/drawing/2014/main" id="{2B705F94-5CD0-4B77-8804-B9D23EBFAA13}"/>
                </a:ext>
              </a:extLst>
            </p:cNvPr>
            <p:cNvGrpSpPr/>
            <p:nvPr/>
          </p:nvGrpSpPr>
          <p:grpSpPr>
            <a:xfrm>
              <a:off x="3038903" y="4396106"/>
              <a:ext cx="1410545" cy="1729238"/>
              <a:chOff x="3679929" y="4414960"/>
              <a:chExt cx="1410545" cy="1729238"/>
            </a:xfrm>
          </p:grpSpPr>
          <p:sp>
            <p:nvSpPr>
              <p:cNvPr id="127" name="Rectangle 126">
                <a:extLst>
                  <a:ext uri="{FF2B5EF4-FFF2-40B4-BE49-F238E27FC236}">
                    <a16:creationId xmlns:a16="http://schemas.microsoft.com/office/drawing/2014/main" id="{0D0B07D6-74B6-4407-A90F-85F5EC097642}"/>
                  </a:ext>
                </a:extLst>
              </p:cNvPr>
              <p:cNvSpPr/>
              <p:nvPr/>
            </p:nvSpPr>
            <p:spPr>
              <a:xfrm>
                <a:off x="3679929" y="4414960"/>
                <a:ext cx="1410545" cy="172923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TextBox 127">
                <a:extLst>
                  <a:ext uri="{FF2B5EF4-FFF2-40B4-BE49-F238E27FC236}">
                    <a16:creationId xmlns:a16="http://schemas.microsoft.com/office/drawing/2014/main" id="{FD3DA72E-5BA4-4FA7-9F1A-B3435D6D0571}"/>
                  </a:ext>
                </a:extLst>
              </p:cNvPr>
              <p:cNvSpPr txBox="1"/>
              <p:nvPr/>
            </p:nvSpPr>
            <p:spPr>
              <a:xfrm>
                <a:off x="3728175" y="4664795"/>
                <a:ext cx="1278067" cy="1323439"/>
              </a:xfrm>
              <a:prstGeom prst="rect">
                <a:avLst/>
              </a:prstGeom>
              <a:noFill/>
            </p:spPr>
            <p:txBody>
              <a:bodyPr wrap="square" rtlCol="0">
                <a:spAutoFit/>
              </a:bodyPr>
              <a:lstStyle/>
              <a:p>
                <a:pPr algn="ctr"/>
                <a:r>
                  <a:rPr lang="en-US" sz="1000" b="1" u="sng" dirty="0"/>
                  <a:t>Stage 2</a:t>
                </a:r>
              </a:p>
              <a:p>
                <a:pPr algn="ctr"/>
                <a:endParaRPr lang="en-US" sz="1000" b="1" u="sng" dirty="0"/>
              </a:p>
              <a:p>
                <a:r>
                  <a:rPr lang="en-US" sz="1000" dirty="0"/>
                  <a:t>(1) Select the best target AP(s)</a:t>
                </a:r>
              </a:p>
              <a:p>
                <a:endParaRPr lang="en-US" sz="1000" dirty="0"/>
              </a:p>
              <a:p>
                <a:r>
                  <a:rPr lang="en-US" sz="1000" dirty="0"/>
                  <a:t>(2) Reconfigure and enable the link(s) to the target AP(s)</a:t>
                </a:r>
              </a:p>
            </p:txBody>
          </p:sp>
        </p:grpSp>
        <p:grpSp>
          <p:nvGrpSpPr>
            <p:cNvPr id="121" name="Group 120">
              <a:extLst>
                <a:ext uri="{FF2B5EF4-FFF2-40B4-BE49-F238E27FC236}">
                  <a16:creationId xmlns:a16="http://schemas.microsoft.com/office/drawing/2014/main" id="{B712F16C-70AC-4DBC-B2CC-30925EFCBB60}"/>
                </a:ext>
              </a:extLst>
            </p:cNvPr>
            <p:cNvGrpSpPr/>
            <p:nvPr/>
          </p:nvGrpSpPr>
          <p:grpSpPr>
            <a:xfrm>
              <a:off x="4714225" y="4379268"/>
              <a:ext cx="1410545" cy="1746076"/>
              <a:chOff x="5364675" y="4379268"/>
              <a:chExt cx="1410545" cy="1746076"/>
            </a:xfrm>
          </p:grpSpPr>
          <p:sp>
            <p:nvSpPr>
              <p:cNvPr id="125" name="Rectangle 124">
                <a:extLst>
                  <a:ext uri="{FF2B5EF4-FFF2-40B4-BE49-F238E27FC236}">
                    <a16:creationId xmlns:a16="http://schemas.microsoft.com/office/drawing/2014/main" id="{CD5A47F4-FD5C-4C13-BD92-697E90C0425F}"/>
                  </a:ext>
                </a:extLst>
              </p:cNvPr>
              <p:cNvSpPr/>
              <p:nvPr/>
            </p:nvSpPr>
            <p:spPr>
              <a:xfrm>
                <a:off x="5364675" y="4379268"/>
                <a:ext cx="1410545" cy="1746076"/>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TextBox 125">
                <a:extLst>
                  <a:ext uri="{FF2B5EF4-FFF2-40B4-BE49-F238E27FC236}">
                    <a16:creationId xmlns:a16="http://schemas.microsoft.com/office/drawing/2014/main" id="{0D377650-3909-4D9F-AF93-5459AEE73535}"/>
                  </a:ext>
                </a:extLst>
              </p:cNvPr>
              <p:cNvSpPr txBox="1"/>
              <p:nvPr/>
            </p:nvSpPr>
            <p:spPr>
              <a:xfrm>
                <a:off x="5601927" y="4645941"/>
                <a:ext cx="1010752" cy="1061829"/>
              </a:xfrm>
              <a:prstGeom prst="rect">
                <a:avLst/>
              </a:prstGeom>
              <a:noFill/>
            </p:spPr>
            <p:txBody>
              <a:bodyPr wrap="square" rtlCol="0">
                <a:spAutoFit/>
              </a:bodyPr>
              <a:lstStyle/>
              <a:p>
                <a:pPr algn="ctr"/>
                <a:r>
                  <a:rPr lang="en-US" sz="900" b="1" u="sng" dirty="0"/>
                  <a:t>Stage 3</a:t>
                </a:r>
              </a:p>
              <a:p>
                <a:pPr algn="ctr"/>
                <a:endParaRPr lang="en-US" sz="900" b="1" u="sng" dirty="0"/>
              </a:p>
              <a:p>
                <a:r>
                  <a:rPr lang="en-US" sz="900" dirty="0"/>
                  <a:t>Communicate with the source AP and/or target AP</a:t>
                </a:r>
              </a:p>
              <a:p>
                <a:pPr algn="ctr"/>
                <a:endParaRPr lang="en-US" sz="900" dirty="0"/>
              </a:p>
            </p:txBody>
          </p:sp>
        </p:grpSp>
        <p:grpSp>
          <p:nvGrpSpPr>
            <p:cNvPr id="122" name="Group 121">
              <a:extLst>
                <a:ext uri="{FF2B5EF4-FFF2-40B4-BE49-F238E27FC236}">
                  <a16:creationId xmlns:a16="http://schemas.microsoft.com/office/drawing/2014/main" id="{81BABA08-4AE1-42E2-BBEC-2EFF99412B05}"/>
                </a:ext>
              </a:extLst>
            </p:cNvPr>
            <p:cNvGrpSpPr/>
            <p:nvPr/>
          </p:nvGrpSpPr>
          <p:grpSpPr>
            <a:xfrm>
              <a:off x="6401367" y="4396106"/>
              <a:ext cx="1410545" cy="1729238"/>
              <a:chOff x="7690448" y="4405606"/>
              <a:chExt cx="1410545" cy="1040441"/>
            </a:xfrm>
          </p:grpSpPr>
          <p:sp>
            <p:nvSpPr>
              <p:cNvPr id="123" name="Rectangle 122">
                <a:extLst>
                  <a:ext uri="{FF2B5EF4-FFF2-40B4-BE49-F238E27FC236}">
                    <a16:creationId xmlns:a16="http://schemas.microsoft.com/office/drawing/2014/main" id="{EF2F6E2B-77FF-40CD-ACDB-0FE90F298EC9}"/>
                  </a:ext>
                </a:extLst>
              </p:cNvPr>
              <p:cNvSpPr/>
              <p:nvPr/>
            </p:nvSpPr>
            <p:spPr>
              <a:xfrm>
                <a:off x="7690448" y="4405606"/>
                <a:ext cx="1410545" cy="1040441"/>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TextBox 123">
                <a:extLst>
                  <a:ext uri="{FF2B5EF4-FFF2-40B4-BE49-F238E27FC236}">
                    <a16:creationId xmlns:a16="http://schemas.microsoft.com/office/drawing/2014/main" id="{A91D59A2-7266-456A-AD49-D978B8991650}"/>
                  </a:ext>
                </a:extLst>
              </p:cNvPr>
              <p:cNvSpPr txBox="1"/>
              <p:nvPr/>
            </p:nvSpPr>
            <p:spPr>
              <a:xfrm>
                <a:off x="7822924" y="4526053"/>
                <a:ext cx="1145591" cy="703691"/>
              </a:xfrm>
              <a:prstGeom prst="rect">
                <a:avLst/>
              </a:prstGeom>
              <a:noFill/>
            </p:spPr>
            <p:txBody>
              <a:bodyPr wrap="square" rtlCol="0">
                <a:spAutoFit/>
              </a:bodyPr>
              <a:lstStyle/>
              <a:p>
                <a:pPr algn="ctr"/>
                <a:r>
                  <a:rPr lang="en-US" sz="1000" b="1" u="sng" dirty="0"/>
                  <a:t>Stage 4</a:t>
                </a:r>
              </a:p>
              <a:p>
                <a:pPr algn="ctr"/>
                <a:endParaRPr lang="en-US" sz="1000" dirty="0"/>
              </a:p>
              <a:p>
                <a:pPr algn="ctr"/>
                <a:r>
                  <a:rPr lang="en-US" sz="1000" dirty="0"/>
                  <a:t>Disable the link to the source AP when it is not reachable or reliable </a:t>
                </a:r>
              </a:p>
            </p:txBody>
          </p:sp>
        </p:grpSp>
      </p:grpSp>
    </p:spTree>
    <p:extLst>
      <p:ext uri="{BB962C8B-B14F-4D97-AF65-F5344CB8AC3E}">
        <p14:creationId xmlns:p14="http://schemas.microsoft.com/office/powerpoint/2010/main" val="19512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Roaming Transition Reachability &amp; Reliability Improvement</a:t>
            </a:r>
          </a:p>
        </p:txBody>
      </p:sp>
      <p:sp>
        <p:nvSpPr>
          <p:cNvPr id="3" name="Content Placeholder 2"/>
          <p:cNvSpPr>
            <a:spLocks noGrp="1"/>
          </p:cNvSpPr>
          <p:nvPr>
            <p:ph idx="1"/>
          </p:nvPr>
        </p:nvSpPr>
        <p:spPr>
          <a:xfrm>
            <a:off x="380999" y="1676399"/>
            <a:ext cx="8305801" cy="1419583"/>
          </a:xfrm>
        </p:spPr>
        <p:txBody>
          <a:bodyPr>
            <a:normAutofit/>
          </a:bodyPr>
          <a:lstStyle/>
          <a:p>
            <a:pPr marL="342900" lvl="1" indent="-342900">
              <a:lnSpc>
                <a:spcPct val="110000"/>
              </a:lnSpc>
              <a:buFontTx/>
              <a:buChar char="•"/>
            </a:pPr>
            <a:r>
              <a:rPr lang="en-US" sz="2400" b="1" dirty="0">
                <a:ea typeface="+mn-ea"/>
              </a:rPr>
              <a:t>Reachability &amp; Reliability in Transition</a:t>
            </a:r>
          </a:p>
          <a:p>
            <a:pPr lvl="1">
              <a:lnSpc>
                <a:spcPct val="90000"/>
              </a:lnSpc>
            </a:pPr>
            <a:r>
              <a:rPr lang="en-US" altLang="zh-TW" sz="1800" dirty="0"/>
              <a:t>Reachability: a target AP on same/different channel is reachable.</a:t>
            </a:r>
          </a:p>
          <a:p>
            <a:pPr lvl="1">
              <a:lnSpc>
                <a:spcPct val="90000"/>
              </a:lnSpc>
            </a:pPr>
            <a:r>
              <a:rPr lang="en-US" sz="1800" dirty="0"/>
              <a:t>Reliability: the transmission on a link is reliable especially in OBSS case.</a:t>
            </a:r>
          </a:p>
          <a:p>
            <a:pPr lvl="1">
              <a:lnSpc>
                <a:spcPct val="90000"/>
              </a:lnSpc>
            </a:pPr>
            <a:r>
              <a:rPr lang="en-US" sz="1800" dirty="0"/>
              <a:t>Target link quality: </a:t>
            </a:r>
            <a:r>
              <a:rPr lang="en-US" altLang="zh-TW" sz="1800" dirty="0"/>
              <a:t>has sufficient QoS for applications on the roaming STA. </a:t>
            </a:r>
            <a:endParaRPr lang="en-US" sz="1800" b="1" kern="0" dirty="0">
              <a:ea typeface="+mn-ea"/>
            </a:endParaRPr>
          </a:p>
          <a:p>
            <a:pPr marL="0" lvl="1" indent="0">
              <a:lnSpc>
                <a:spcPct val="90000"/>
              </a:lnSpc>
              <a:buNone/>
            </a:pPr>
            <a:endParaRPr lang="en-US" sz="2400" b="1" dirty="0">
              <a:ea typeface="+mn-ea"/>
            </a:endParaRPr>
          </a:p>
          <a:p>
            <a:pPr lvl="1">
              <a:lnSpc>
                <a:spcPct val="90000"/>
              </a:lnSpc>
            </a:pPr>
            <a:endParaRPr lang="en-US" altLang="zh-TW" sz="18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7</a:t>
            </a:fld>
            <a:endParaRPr lang="en-US" dirty="0"/>
          </a:p>
        </p:txBody>
      </p:sp>
      <p:grpSp>
        <p:nvGrpSpPr>
          <p:cNvPr id="5" name="Group 4">
            <a:extLst>
              <a:ext uri="{FF2B5EF4-FFF2-40B4-BE49-F238E27FC236}">
                <a16:creationId xmlns:a16="http://schemas.microsoft.com/office/drawing/2014/main" id="{2AFA22F6-1A66-A7A2-7478-575CC21E931D}"/>
              </a:ext>
            </a:extLst>
          </p:cNvPr>
          <p:cNvGrpSpPr/>
          <p:nvPr/>
        </p:nvGrpSpPr>
        <p:grpSpPr>
          <a:xfrm>
            <a:off x="6477000" y="3505200"/>
            <a:ext cx="2262931" cy="2080395"/>
            <a:chOff x="6113930" y="3795970"/>
            <a:chExt cx="2262931" cy="2080395"/>
          </a:xfrm>
        </p:grpSpPr>
        <p:sp>
          <p:nvSpPr>
            <p:cNvPr id="6" name="Hexagon 5">
              <a:extLst>
                <a:ext uri="{FF2B5EF4-FFF2-40B4-BE49-F238E27FC236}">
                  <a16:creationId xmlns:a16="http://schemas.microsoft.com/office/drawing/2014/main" id="{2BBA916F-C51C-7AF5-A326-D131CA258D18}"/>
                </a:ext>
              </a:extLst>
            </p:cNvPr>
            <p:cNvSpPr/>
            <p:nvPr/>
          </p:nvSpPr>
          <p:spPr>
            <a:xfrm>
              <a:off x="6838439" y="4491720"/>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exagon 6">
              <a:extLst>
                <a:ext uri="{FF2B5EF4-FFF2-40B4-BE49-F238E27FC236}">
                  <a16:creationId xmlns:a16="http://schemas.microsoft.com/office/drawing/2014/main" id="{EB4FF302-A9EE-67A5-351B-C3D9EE82DEF0}"/>
                </a:ext>
              </a:extLst>
            </p:cNvPr>
            <p:cNvSpPr/>
            <p:nvPr/>
          </p:nvSpPr>
          <p:spPr>
            <a:xfrm>
              <a:off x="7496041" y="4862770"/>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794453B4-30DA-B20D-C912-6571ED25AF8B}"/>
                </a:ext>
              </a:extLst>
            </p:cNvPr>
            <p:cNvSpPr/>
            <p:nvPr/>
          </p:nvSpPr>
          <p:spPr>
            <a:xfrm>
              <a:off x="7507593" y="4162490"/>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10">
              <a:extLst>
                <a:ext uri="{FF2B5EF4-FFF2-40B4-BE49-F238E27FC236}">
                  <a16:creationId xmlns:a16="http://schemas.microsoft.com/office/drawing/2014/main" id="{2CA4C81B-8FCD-91A6-C5E6-CEB7D75B29CF}"/>
                </a:ext>
              </a:extLst>
            </p:cNvPr>
            <p:cNvSpPr>
              <a:spLocks noChangeArrowheads="1"/>
            </p:cNvSpPr>
            <p:nvPr/>
          </p:nvSpPr>
          <p:spPr bwMode="auto">
            <a:xfrm>
              <a:off x="6887598" y="4799267"/>
              <a:ext cx="741467"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MLD0</a:t>
              </a:r>
            </a:p>
          </p:txBody>
        </p:sp>
        <p:sp>
          <p:nvSpPr>
            <p:cNvPr id="10" name="Rectangle 210">
              <a:extLst>
                <a:ext uri="{FF2B5EF4-FFF2-40B4-BE49-F238E27FC236}">
                  <a16:creationId xmlns:a16="http://schemas.microsoft.com/office/drawing/2014/main" id="{B1A7A077-3295-0BAE-6F75-85E01988800C}"/>
                </a:ext>
              </a:extLst>
            </p:cNvPr>
            <p:cNvSpPr>
              <a:spLocks noChangeArrowheads="1"/>
            </p:cNvSpPr>
            <p:nvPr/>
          </p:nvSpPr>
          <p:spPr bwMode="auto">
            <a:xfrm>
              <a:off x="7474683" y="5189174"/>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MLD2</a:t>
              </a:r>
            </a:p>
          </p:txBody>
        </p:sp>
        <p:grpSp>
          <p:nvGrpSpPr>
            <p:cNvPr id="11" name="Group 10">
              <a:extLst>
                <a:ext uri="{FF2B5EF4-FFF2-40B4-BE49-F238E27FC236}">
                  <a16:creationId xmlns:a16="http://schemas.microsoft.com/office/drawing/2014/main" id="{B46C1D2A-1ADC-D648-0897-5DBF426FE796}"/>
                </a:ext>
              </a:extLst>
            </p:cNvPr>
            <p:cNvGrpSpPr/>
            <p:nvPr/>
          </p:nvGrpSpPr>
          <p:grpSpPr>
            <a:xfrm>
              <a:off x="6781800" y="5176535"/>
              <a:ext cx="902178" cy="699830"/>
              <a:chOff x="6781800" y="5176535"/>
              <a:chExt cx="902178" cy="699830"/>
            </a:xfrm>
          </p:grpSpPr>
          <p:sp>
            <p:nvSpPr>
              <p:cNvPr id="22" name="Hexagon 21">
                <a:extLst>
                  <a:ext uri="{FF2B5EF4-FFF2-40B4-BE49-F238E27FC236}">
                    <a16:creationId xmlns:a16="http://schemas.microsoft.com/office/drawing/2014/main" id="{B6894709-2C19-E678-17AD-EE67715C21B7}"/>
                  </a:ext>
                </a:extLst>
              </p:cNvPr>
              <p:cNvSpPr/>
              <p:nvPr/>
            </p:nvSpPr>
            <p:spPr>
              <a:xfrm>
                <a:off x="6842240" y="5176535"/>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10">
                <a:extLst>
                  <a:ext uri="{FF2B5EF4-FFF2-40B4-BE49-F238E27FC236}">
                    <a16:creationId xmlns:a16="http://schemas.microsoft.com/office/drawing/2014/main" id="{7354DA97-C30F-5866-B8EC-C9C1FB046E18}"/>
                  </a:ext>
                </a:extLst>
              </p:cNvPr>
              <p:cNvSpPr>
                <a:spLocks noChangeArrowheads="1"/>
              </p:cNvSpPr>
              <p:nvPr/>
            </p:nvSpPr>
            <p:spPr bwMode="auto">
              <a:xfrm>
                <a:off x="6781800" y="5486400"/>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70C0"/>
                    </a:solidFill>
                    <a:effectLst/>
                    <a:uLnTx/>
                    <a:uFillTx/>
                    <a:latin typeface="Calibri" panose="020F0502020204030204" pitchFamily="34" charset="0"/>
                  </a:rPr>
                  <a:t>AP MLD1</a:t>
                </a:r>
              </a:p>
            </p:txBody>
          </p:sp>
        </p:grpSp>
        <p:sp>
          <p:nvSpPr>
            <p:cNvPr id="12" name="Rectangle 210">
              <a:extLst>
                <a:ext uri="{FF2B5EF4-FFF2-40B4-BE49-F238E27FC236}">
                  <a16:creationId xmlns:a16="http://schemas.microsoft.com/office/drawing/2014/main" id="{70CBF552-83F5-2E64-EB61-D4A3382C7CD7}"/>
                </a:ext>
              </a:extLst>
            </p:cNvPr>
            <p:cNvSpPr>
              <a:spLocks noChangeArrowheads="1"/>
            </p:cNvSpPr>
            <p:nvPr/>
          </p:nvSpPr>
          <p:spPr bwMode="auto">
            <a:xfrm>
              <a:off x="7464845" y="4491720"/>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MLD3</a:t>
              </a:r>
            </a:p>
          </p:txBody>
        </p:sp>
        <p:sp>
          <p:nvSpPr>
            <p:cNvPr id="13" name="Hexagon 12">
              <a:extLst>
                <a:ext uri="{FF2B5EF4-FFF2-40B4-BE49-F238E27FC236}">
                  <a16:creationId xmlns:a16="http://schemas.microsoft.com/office/drawing/2014/main" id="{8B2DDA35-CCD9-BDEE-676C-2EEA724D86C1}"/>
                </a:ext>
              </a:extLst>
            </p:cNvPr>
            <p:cNvSpPr/>
            <p:nvPr/>
          </p:nvSpPr>
          <p:spPr>
            <a:xfrm>
              <a:off x="6847448" y="3795970"/>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10">
              <a:extLst>
                <a:ext uri="{FF2B5EF4-FFF2-40B4-BE49-F238E27FC236}">
                  <a16:creationId xmlns:a16="http://schemas.microsoft.com/office/drawing/2014/main" id="{B5DED49C-2A6B-C7FF-10AE-084214404FF5}"/>
                </a:ext>
              </a:extLst>
            </p:cNvPr>
            <p:cNvSpPr>
              <a:spLocks noChangeArrowheads="1"/>
            </p:cNvSpPr>
            <p:nvPr/>
          </p:nvSpPr>
          <p:spPr bwMode="auto">
            <a:xfrm>
              <a:off x="6836203" y="4131941"/>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MLD4</a:t>
              </a:r>
            </a:p>
          </p:txBody>
        </p:sp>
        <p:grpSp>
          <p:nvGrpSpPr>
            <p:cNvPr id="15" name="Group 14">
              <a:extLst>
                <a:ext uri="{FF2B5EF4-FFF2-40B4-BE49-F238E27FC236}">
                  <a16:creationId xmlns:a16="http://schemas.microsoft.com/office/drawing/2014/main" id="{D4805BCA-019A-9266-F16B-32A70962FE5B}"/>
                </a:ext>
              </a:extLst>
            </p:cNvPr>
            <p:cNvGrpSpPr/>
            <p:nvPr/>
          </p:nvGrpSpPr>
          <p:grpSpPr>
            <a:xfrm>
              <a:off x="6113930" y="4827495"/>
              <a:ext cx="902178" cy="699830"/>
              <a:chOff x="6781800" y="5176535"/>
              <a:chExt cx="902178" cy="699830"/>
            </a:xfrm>
          </p:grpSpPr>
          <p:sp>
            <p:nvSpPr>
              <p:cNvPr id="20" name="Hexagon 19">
                <a:extLst>
                  <a:ext uri="{FF2B5EF4-FFF2-40B4-BE49-F238E27FC236}">
                    <a16:creationId xmlns:a16="http://schemas.microsoft.com/office/drawing/2014/main" id="{97634D2A-8FDB-D6D0-2B84-A916F9CF1D82}"/>
                  </a:ext>
                </a:extLst>
              </p:cNvPr>
              <p:cNvSpPr/>
              <p:nvPr/>
            </p:nvSpPr>
            <p:spPr>
              <a:xfrm>
                <a:off x="6842240" y="5176535"/>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10">
                <a:extLst>
                  <a:ext uri="{FF2B5EF4-FFF2-40B4-BE49-F238E27FC236}">
                    <a16:creationId xmlns:a16="http://schemas.microsoft.com/office/drawing/2014/main" id="{E17D9409-6BDA-3C69-F839-2B72C408A651}"/>
                  </a:ext>
                </a:extLst>
              </p:cNvPr>
              <p:cNvSpPr>
                <a:spLocks noChangeArrowheads="1"/>
              </p:cNvSpPr>
              <p:nvPr/>
            </p:nvSpPr>
            <p:spPr bwMode="auto">
              <a:xfrm>
                <a:off x="6781800" y="5486400"/>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70C0"/>
                    </a:solidFill>
                    <a:effectLst/>
                    <a:uLnTx/>
                    <a:uFillTx/>
                    <a:latin typeface="Calibri" panose="020F0502020204030204" pitchFamily="34" charset="0"/>
                  </a:rPr>
                  <a:t>AP MLD6</a:t>
                </a:r>
              </a:p>
            </p:txBody>
          </p:sp>
        </p:grpSp>
        <p:grpSp>
          <p:nvGrpSpPr>
            <p:cNvPr id="16" name="Group 15">
              <a:extLst>
                <a:ext uri="{FF2B5EF4-FFF2-40B4-BE49-F238E27FC236}">
                  <a16:creationId xmlns:a16="http://schemas.microsoft.com/office/drawing/2014/main" id="{67E9FA1F-47C7-0AC7-F807-14751EDF3298}"/>
                </a:ext>
              </a:extLst>
            </p:cNvPr>
            <p:cNvGrpSpPr/>
            <p:nvPr/>
          </p:nvGrpSpPr>
          <p:grpSpPr>
            <a:xfrm>
              <a:off x="6115512" y="4127731"/>
              <a:ext cx="902178" cy="699830"/>
              <a:chOff x="6781800" y="5176535"/>
              <a:chExt cx="902178" cy="699830"/>
            </a:xfrm>
          </p:grpSpPr>
          <p:sp>
            <p:nvSpPr>
              <p:cNvPr id="18" name="Hexagon 17">
                <a:extLst>
                  <a:ext uri="{FF2B5EF4-FFF2-40B4-BE49-F238E27FC236}">
                    <a16:creationId xmlns:a16="http://schemas.microsoft.com/office/drawing/2014/main" id="{153FD0CE-69FB-119D-BAE0-EBFFB76CC2B2}"/>
                  </a:ext>
                </a:extLst>
              </p:cNvPr>
              <p:cNvSpPr/>
              <p:nvPr/>
            </p:nvSpPr>
            <p:spPr>
              <a:xfrm>
                <a:off x="6842240" y="5176535"/>
                <a:ext cx="839787" cy="69983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10">
                <a:extLst>
                  <a:ext uri="{FF2B5EF4-FFF2-40B4-BE49-F238E27FC236}">
                    <a16:creationId xmlns:a16="http://schemas.microsoft.com/office/drawing/2014/main" id="{902D46EB-3F3E-5056-D488-408BDDC46749}"/>
                  </a:ext>
                </a:extLst>
              </p:cNvPr>
              <p:cNvSpPr>
                <a:spLocks noChangeArrowheads="1"/>
              </p:cNvSpPr>
              <p:nvPr/>
            </p:nvSpPr>
            <p:spPr bwMode="auto">
              <a:xfrm>
                <a:off x="6781800" y="5486400"/>
                <a:ext cx="902178" cy="9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900" b="1" i="0" u="none" strike="noStrike" kern="0" cap="none" spc="0" normalizeH="0" baseline="0" noProof="0" dirty="0">
                    <a:ln>
                      <a:noFill/>
                    </a:ln>
                    <a:solidFill>
                      <a:srgbClr val="000000"/>
                    </a:solidFill>
                    <a:effectLst/>
                    <a:uLnTx/>
                    <a:uFillTx/>
                    <a:latin typeface="Calibri" panose="020F0502020204030204" pitchFamily="34" charset="0"/>
                  </a:rPr>
                  <a:t>AP MLD5</a:t>
                </a:r>
              </a:p>
            </p:txBody>
          </p:sp>
        </p:grpSp>
      </p:grpSp>
      <p:sp>
        <p:nvSpPr>
          <p:cNvPr id="24" name="Content Placeholder 2">
            <a:extLst>
              <a:ext uri="{FF2B5EF4-FFF2-40B4-BE49-F238E27FC236}">
                <a16:creationId xmlns:a16="http://schemas.microsoft.com/office/drawing/2014/main" id="{13EF270C-B469-182D-BC72-FED774D56960}"/>
              </a:ext>
            </a:extLst>
          </p:cNvPr>
          <p:cNvSpPr txBox="1">
            <a:spLocks/>
          </p:cNvSpPr>
          <p:nvPr/>
        </p:nvSpPr>
        <p:spPr bwMode="auto">
          <a:xfrm>
            <a:off x="425912" y="3213623"/>
            <a:ext cx="5651002" cy="3363717"/>
          </a:xfrm>
          <a:prstGeom prst="rect">
            <a:avLst/>
          </a:prstGeom>
          <a:noFill/>
          <a:ln w="9525">
            <a:noFill/>
            <a:miter lim="800000"/>
          </a:ln>
        </p:spPr>
        <p:txBody>
          <a:bodyPr vert="horz" wrap="square" lIns="92075" tIns="46038" rIns="92075" bIns="46038" numCol="1" anchor="t" anchorCtr="0" compatLnSpc="1">
            <a:normAutofit fontScale="92500" lnSpcReduction="10000"/>
          </a:bodyPr>
          <a:lstStyle>
            <a:lvl1pPr marL="342900" indent="-342900" algn="l" rtl="0" eaLnBrk="1" fontAlgn="base" hangingPunct="1">
              <a:spcBef>
                <a:spcPct val="20000"/>
              </a:spcBef>
              <a:spcAft>
                <a:spcPct val="0"/>
              </a:spcAft>
              <a:buChar char="•"/>
              <a:defRPr sz="2400" b="1">
                <a:solidFill>
                  <a:schemeClr val="tx1"/>
                </a:solidFill>
                <a:latin typeface="Calibri" panose="020F0702030404030204" pitchFamily="34" charset="0"/>
                <a:ea typeface="+mn-ea"/>
                <a:cs typeface="Calibri" panose="020F07020304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702030404030204" pitchFamily="34" charset="0"/>
                <a:cs typeface="Calibri" panose="020F0702030404030204" pitchFamily="34" charset="0"/>
              </a:defRPr>
            </a:lvl2pPr>
            <a:lvl3pPr marL="1085850" indent="-228600" algn="l" rtl="0" eaLnBrk="1" fontAlgn="base" hangingPunct="1">
              <a:spcBef>
                <a:spcPct val="20000"/>
              </a:spcBef>
              <a:spcAft>
                <a:spcPct val="0"/>
              </a:spcAft>
              <a:buChar char="•"/>
              <a:defRPr>
                <a:solidFill>
                  <a:schemeClr val="tx1"/>
                </a:solidFill>
                <a:latin typeface="Calibri" panose="020F0702030404030204" pitchFamily="34" charset="0"/>
                <a:cs typeface="Calibri" panose="020F0702030404030204" pitchFamily="34" charset="0"/>
              </a:defRPr>
            </a:lvl3pPr>
            <a:lvl4pPr marL="14287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4pPr>
            <a:lvl5pPr marL="17716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342900" lvl="1" indent="-342900">
              <a:lnSpc>
                <a:spcPct val="90000"/>
              </a:lnSpc>
              <a:buChar char="•"/>
            </a:pPr>
            <a:r>
              <a:rPr lang="en-US" sz="2400" b="1" dirty="0">
                <a:ea typeface="+mn-ea"/>
              </a:rPr>
              <a:t>Stage 1:  </a:t>
            </a:r>
          </a:p>
          <a:p>
            <a:pPr lvl="1">
              <a:lnSpc>
                <a:spcPct val="90000"/>
              </a:lnSpc>
            </a:pPr>
            <a:r>
              <a:rPr lang="en-US" altLang="zh-TW" sz="1800" dirty="0"/>
              <a:t>An AP may have multiple neighbor APs.</a:t>
            </a:r>
          </a:p>
          <a:p>
            <a:pPr lvl="1">
              <a:lnSpc>
                <a:spcPct val="90000"/>
              </a:lnSpc>
            </a:pPr>
            <a:r>
              <a:rPr lang="en-US" altLang="zh-TW" sz="1800" dirty="0"/>
              <a:t>A neighbor AP of the serving AP to the STA may not be a candidate AP that the STA to roam to</a:t>
            </a:r>
          </a:p>
          <a:p>
            <a:pPr lvl="1">
              <a:lnSpc>
                <a:spcPct val="90000"/>
              </a:lnSpc>
            </a:pPr>
            <a:r>
              <a:rPr lang="en-US" altLang="zh-TW" sz="1800" dirty="0"/>
              <a:t>A serving AP needs to provide more information of potential candidate APs to the STA to assist the roaming procedure  </a:t>
            </a:r>
            <a:endParaRPr lang="en-US" sz="1600" b="1" kern="0" dirty="0">
              <a:ea typeface="+mn-ea"/>
            </a:endParaRPr>
          </a:p>
          <a:p>
            <a:pPr marL="342900" lvl="1" indent="-342900">
              <a:lnSpc>
                <a:spcPct val="90000"/>
              </a:lnSpc>
              <a:buFontTx/>
              <a:buChar char="•"/>
            </a:pPr>
            <a:r>
              <a:rPr lang="en-US" sz="2400" b="1" kern="0" dirty="0">
                <a:ea typeface="+mn-ea"/>
              </a:rPr>
              <a:t>Proposal</a:t>
            </a:r>
          </a:p>
          <a:p>
            <a:pPr lvl="1">
              <a:lnSpc>
                <a:spcPct val="90000"/>
              </a:lnSpc>
            </a:pPr>
            <a:r>
              <a:rPr lang="en-US" sz="1800" kern="0" dirty="0"/>
              <a:t>Provides candidate neighbor AP(s) information, including traffic load, traffic latency (DL/UL), reliability ratio </a:t>
            </a:r>
          </a:p>
          <a:p>
            <a:pPr lvl="2">
              <a:lnSpc>
                <a:spcPct val="90000"/>
              </a:lnSpc>
            </a:pPr>
            <a:r>
              <a:rPr lang="en-US" sz="1800" kern="0" dirty="0"/>
              <a:t>In unicast management frames, or</a:t>
            </a:r>
          </a:p>
          <a:p>
            <a:pPr lvl="2">
              <a:lnSpc>
                <a:spcPct val="90000"/>
              </a:lnSpc>
            </a:pPr>
            <a:r>
              <a:rPr lang="en-US" sz="1800" kern="0" dirty="0"/>
              <a:t>In Beacon frames</a:t>
            </a:r>
          </a:p>
        </p:txBody>
      </p:sp>
      <p:sp>
        <p:nvSpPr>
          <p:cNvPr id="25" name="TextBox 24">
            <a:extLst>
              <a:ext uri="{FF2B5EF4-FFF2-40B4-BE49-F238E27FC236}">
                <a16:creationId xmlns:a16="http://schemas.microsoft.com/office/drawing/2014/main" id="{C8000F30-EC5D-6B3E-4818-C138590DFD7F}"/>
              </a:ext>
            </a:extLst>
          </p:cNvPr>
          <p:cNvSpPr txBox="1"/>
          <p:nvPr/>
        </p:nvSpPr>
        <p:spPr>
          <a:xfrm>
            <a:off x="6400800" y="5737167"/>
            <a:ext cx="2502334" cy="646331"/>
          </a:xfrm>
          <a:prstGeom prst="rect">
            <a:avLst/>
          </a:prstGeom>
          <a:noFill/>
        </p:spPr>
        <p:txBody>
          <a:bodyPr wrap="square" rtlCol="0">
            <a:spAutoFit/>
          </a:bodyPr>
          <a:lstStyle/>
          <a:p>
            <a:pPr marL="171450" indent="-171450">
              <a:buFont typeface="Arial" panose="020B0604020202020204" pitchFamily="34" charset="0"/>
              <a:buChar char="•"/>
            </a:pPr>
            <a:r>
              <a:rPr lang="en-US" dirty="0"/>
              <a:t>AP MLD0 has 6 neighbors.  </a:t>
            </a:r>
          </a:p>
          <a:p>
            <a:pPr marL="171450" indent="-171450">
              <a:buFont typeface="Arial" panose="020B0604020202020204" pitchFamily="34" charset="0"/>
              <a:buChar char="•"/>
            </a:pPr>
            <a:r>
              <a:rPr lang="en-US" dirty="0">
                <a:solidFill>
                  <a:srgbClr val="0070C0"/>
                </a:solidFill>
              </a:rPr>
              <a:t>2 candidate neighbors for the non-AP MLD</a:t>
            </a:r>
          </a:p>
        </p:txBody>
      </p:sp>
      <p:pic>
        <p:nvPicPr>
          <p:cNvPr id="29" name="Picture 28">
            <a:extLst>
              <a:ext uri="{FF2B5EF4-FFF2-40B4-BE49-F238E27FC236}">
                <a16:creationId xmlns:a16="http://schemas.microsoft.com/office/drawing/2014/main" id="{16AE7540-037A-B392-4777-F61A86F9E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7635" y="4689898"/>
            <a:ext cx="158758" cy="273064"/>
          </a:xfrm>
          <a:prstGeom prst="rect">
            <a:avLst/>
          </a:prstGeom>
        </p:spPr>
      </p:pic>
    </p:spTree>
    <p:extLst>
      <p:ext uri="{BB962C8B-B14F-4D97-AF65-F5344CB8AC3E}">
        <p14:creationId xmlns:p14="http://schemas.microsoft.com/office/powerpoint/2010/main" val="2800899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Roaming Transition Reachability &amp; Reliability Improvement</a:t>
            </a:r>
          </a:p>
        </p:txBody>
      </p:sp>
      <p:sp>
        <p:nvSpPr>
          <p:cNvPr id="3" name="Content Placeholder 2"/>
          <p:cNvSpPr>
            <a:spLocks noGrp="1"/>
          </p:cNvSpPr>
          <p:nvPr>
            <p:ph idx="1"/>
          </p:nvPr>
        </p:nvSpPr>
        <p:spPr>
          <a:xfrm>
            <a:off x="380999" y="1676399"/>
            <a:ext cx="8351579" cy="2494159"/>
          </a:xfrm>
        </p:spPr>
        <p:txBody>
          <a:bodyPr>
            <a:normAutofit/>
          </a:bodyPr>
          <a:lstStyle/>
          <a:p>
            <a:pPr marL="342900" lvl="1" indent="-342900">
              <a:lnSpc>
                <a:spcPct val="110000"/>
              </a:lnSpc>
              <a:buFontTx/>
              <a:buChar char="•"/>
            </a:pPr>
            <a:r>
              <a:rPr lang="en-US" sz="2400" b="1" dirty="0">
                <a:ea typeface="+mn-ea"/>
              </a:rPr>
              <a:t>Stage 2 &amp; 3 </a:t>
            </a:r>
          </a:p>
          <a:p>
            <a:pPr lvl="1">
              <a:lnSpc>
                <a:spcPct val="90000"/>
              </a:lnSpc>
            </a:pPr>
            <a:r>
              <a:rPr lang="en-US" sz="1800" dirty="0"/>
              <a:t>A roaming STA performs frame exchanges with the source AP(s) to setup a connection to the target AP on same or different channel.</a:t>
            </a:r>
          </a:p>
          <a:p>
            <a:pPr lvl="1">
              <a:lnSpc>
                <a:spcPct val="90000"/>
              </a:lnSpc>
            </a:pPr>
            <a:r>
              <a:rPr lang="en-US" sz="1800" dirty="0"/>
              <a:t>The roaming transition to the target AP may happen at the time different from the time of target link setup </a:t>
            </a:r>
          </a:p>
          <a:p>
            <a:pPr lvl="1">
              <a:lnSpc>
                <a:spcPct val="90000"/>
              </a:lnSpc>
            </a:pPr>
            <a:r>
              <a:rPr lang="en-US" sz="1800" dirty="0"/>
              <a:t>High possibility of roaming failure may be caused by radio condition, like interference, lower RSSI/SNR, busy on target AP, etc. </a:t>
            </a:r>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8</a:t>
            </a:fld>
            <a:endParaRPr lang="en-US" dirty="0"/>
          </a:p>
        </p:txBody>
      </p:sp>
      <p:sp>
        <p:nvSpPr>
          <p:cNvPr id="43" name="Content Placeholder 2">
            <a:extLst>
              <a:ext uri="{FF2B5EF4-FFF2-40B4-BE49-F238E27FC236}">
                <a16:creationId xmlns:a16="http://schemas.microsoft.com/office/drawing/2014/main" id="{CC235A11-08FF-4EB4-23B6-F35EAC3A2ED2}"/>
              </a:ext>
            </a:extLst>
          </p:cNvPr>
          <p:cNvSpPr txBox="1">
            <a:spLocks/>
          </p:cNvSpPr>
          <p:nvPr/>
        </p:nvSpPr>
        <p:spPr bwMode="auto">
          <a:xfrm>
            <a:off x="414662" y="4191000"/>
            <a:ext cx="4309738" cy="2209800"/>
          </a:xfrm>
          <a:prstGeom prst="rect">
            <a:avLst/>
          </a:prstGeom>
          <a:noFill/>
          <a:ln w="9525">
            <a:noFill/>
            <a:miter lim="800000"/>
          </a:ln>
        </p:spPr>
        <p:txBody>
          <a:bodyPr vert="horz" wrap="square" lIns="92075" tIns="46038" rIns="92075" bIns="46038" numCol="1" anchor="t" anchorCtr="0" compatLnSpc="1">
            <a:normAutofit/>
          </a:bodyPr>
          <a:lstStyle>
            <a:lvl1pPr marL="342900" indent="-342900" algn="l" rtl="0" eaLnBrk="1" fontAlgn="base" hangingPunct="1">
              <a:spcBef>
                <a:spcPct val="20000"/>
              </a:spcBef>
              <a:spcAft>
                <a:spcPct val="0"/>
              </a:spcAft>
              <a:buChar char="•"/>
              <a:defRPr sz="2400" b="1">
                <a:solidFill>
                  <a:schemeClr val="tx1"/>
                </a:solidFill>
                <a:latin typeface="Calibri" panose="020F0702030404030204" pitchFamily="34" charset="0"/>
                <a:ea typeface="+mn-ea"/>
                <a:cs typeface="Calibri" panose="020F0702030404030204" pitchFamily="34" charset="0"/>
              </a:defRPr>
            </a:lvl1pPr>
            <a:lvl2pPr marL="742950" indent="-285750" algn="l" rtl="0" eaLnBrk="1" fontAlgn="base" hangingPunct="1">
              <a:spcBef>
                <a:spcPct val="20000"/>
              </a:spcBef>
              <a:spcAft>
                <a:spcPct val="0"/>
              </a:spcAft>
              <a:buChar char="–"/>
              <a:defRPr sz="2000">
                <a:solidFill>
                  <a:schemeClr val="tx1"/>
                </a:solidFill>
                <a:latin typeface="Calibri" panose="020F0702030404030204" pitchFamily="34" charset="0"/>
                <a:cs typeface="Calibri" panose="020F0702030404030204" pitchFamily="34" charset="0"/>
              </a:defRPr>
            </a:lvl2pPr>
            <a:lvl3pPr marL="1085850" indent="-228600" algn="l" rtl="0" eaLnBrk="1" fontAlgn="base" hangingPunct="1">
              <a:spcBef>
                <a:spcPct val="20000"/>
              </a:spcBef>
              <a:spcAft>
                <a:spcPct val="0"/>
              </a:spcAft>
              <a:buChar char="•"/>
              <a:defRPr>
                <a:solidFill>
                  <a:schemeClr val="tx1"/>
                </a:solidFill>
                <a:latin typeface="Calibri" panose="020F0702030404030204" pitchFamily="34" charset="0"/>
                <a:cs typeface="Calibri" panose="020F0702030404030204" pitchFamily="34" charset="0"/>
              </a:defRPr>
            </a:lvl3pPr>
            <a:lvl4pPr marL="14287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4pPr>
            <a:lvl5pPr marL="1771650" indent="-228600" algn="l" rtl="0" eaLnBrk="1" fontAlgn="base" hangingPunct="1">
              <a:spcBef>
                <a:spcPct val="20000"/>
              </a:spcBef>
              <a:spcAft>
                <a:spcPct val="0"/>
              </a:spcAft>
              <a:buChar char="•"/>
              <a:defRPr sz="1600">
                <a:solidFill>
                  <a:schemeClr val="tx1"/>
                </a:solidFill>
                <a:latin typeface="Calibri" panose="020F0702030404030204" pitchFamily="34" charset="0"/>
                <a:cs typeface="Calibri" panose="020F0702030404030204" pitchFamily="34" charset="0"/>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342900" lvl="1" indent="-342900">
              <a:lnSpc>
                <a:spcPct val="90000"/>
              </a:lnSpc>
              <a:buFontTx/>
              <a:buChar char="•"/>
            </a:pPr>
            <a:r>
              <a:rPr lang="en-US" sz="2400" b="1" kern="0" dirty="0">
                <a:ea typeface="+mn-ea"/>
              </a:rPr>
              <a:t>Proposal</a:t>
            </a:r>
          </a:p>
          <a:p>
            <a:pPr lvl="1">
              <a:lnSpc>
                <a:spcPct val="90000"/>
              </a:lnSpc>
            </a:pPr>
            <a:r>
              <a:rPr lang="en-US" sz="1800" kern="0" dirty="0"/>
              <a:t>Roaming STA performs control frame exchange with target AP(s) to verify the link reachability and reliability to the target AP before data frame exchanges with the target AP in the roaming transition. </a:t>
            </a:r>
          </a:p>
        </p:txBody>
      </p:sp>
      <p:grpSp>
        <p:nvGrpSpPr>
          <p:cNvPr id="8" name="Group 7">
            <a:extLst>
              <a:ext uri="{FF2B5EF4-FFF2-40B4-BE49-F238E27FC236}">
                <a16:creationId xmlns:a16="http://schemas.microsoft.com/office/drawing/2014/main" id="{8A234635-7F7D-A4BA-42C1-0CCDABC000C2}"/>
              </a:ext>
            </a:extLst>
          </p:cNvPr>
          <p:cNvGrpSpPr/>
          <p:nvPr/>
        </p:nvGrpSpPr>
        <p:grpSpPr>
          <a:xfrm>
            <a:off x="5057183" y="4191000"/>
            <a:ext cx="3858217" cy="2251754"/>
            <a:chOff x="4676183" y="3935393"/>
            <a:chExt cx="4331674" cy="2541607"/>
          </a:xfrm>
        </p:grpSpPr>
        <p:pic>
          <p:nvPicPr>
            <p:cNvPr id="26" name="Picture 25">
              <a:extLst>
                <a:ext uri="{FF2B5EF4-FFF2-40B4-BE49-F238E27FC236}">
                  <a16:creationId xmlns:a16="http://schemas.microsoft.com/office/drawing/2014/main" id="{1E464B0E-2A6A-2EFC-85F1-E2DD3FCC12C2}"/>
                </a:ext>
              </a:extLst>
            </p:cNvPr>
            <p:cNvPicPr>
              <a:picLocks noChangeAspect="1"/>
            </p:cNvPicPr>
            <p:nvPr/>
          </p:nvPicPr>
          <p:blipFill>
            <a:blip r:embed="rId3"/>
            <a:stretch>
              <a:fillRect/>
            </a:stretch>
          </p:blipFill>
          <p:spPr>
            <a:xfrm>
              <a:off x="5345105" y="4634300"/>
              <a:ext cx="903295" cy="580198"/>
            </a:xfrm>
            <a:prstGeom prst="rect">
              <a:avLst/>
            </a:prstGeom>
          </p:spPr>
        </p:pic>
        <p:pic>
          <p:nvPicPr>
            <p:cNvPr id="27" name="Picture 26">
              <a:extLst>
                <a:ext uri="{FF2B5EF4-FFF2-40B4-BE49-F238E27FC236}">
                  <a16:creationId xmlns:a16="http://schemas.microsoft.com/office/drawing/2014/main" id="{D2C06676-B738-53EF-43BA-5323F4B8E47E}"/>
                </a:ext>
              </a:extLst>
            </p:cNvPr>
            <p:cNvPicPr>
              <a:picLocks noChangeAspect="1"/>
            </p:cNvPicPr>
            <p:nvPr/>
          </p:nvPicPr>
          <p:blipFill>
            <a:blip r:embed="rId3"/>
            <a:stretch>
              <a:fillRect/>
            </a:stretch>
          </p:blipFill>
          <p:spPr>
            <a:xfrm>
              <a:off x="7401205" y="4792178"/>
              <a:ext cx="903295" cy="580198"/>
            </a:xfrm>
            <a:prstGeom prst="rect">
              <a:avLst/>
            </a:prstGeom>
          </p:spPr>
        </p:pic>
        <p:pic>
          <p:nvPicPr>
            <p:cNvPr id="29" name="Picture 28">
              <a:extLst>
                <a:ext uri="{FF2B5EF4-FFF2-40B4-BE49-F238E27FC236}">
                  <a16:creationId xmlns:a16="http://schemas.microsoft.com/office/drawing/2014/main" id="{7160E4E1-A163-14C0-4A20-424F8818E8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5321" y="5867400"/>
              <a:ext cx="203060" cy="349263"/>
            </a:xfrm>
            <a:prstGeom prst="rect">
              <a:avLst/>
            </a:prstGeom>
          </p:spPr>
        </p:pic>
        <p:cxnSp>
          <p:nvCxnSpPr>
            <p:cNvPr id="38" name="Straight Arrow Connector 37">
              <a:extLst>
                <a:ext uri="{FF2B5EF4-FFF2-40B4-BE49-F238E27FC236}">
                  <a16:creationId xmlns:a16="http://schemas.microsoft.com/office/drawing/2014/main" id="{D86871F7-DCA7-F871-FAE4-9AFCAFD37905}"/>
                </a:ext>
              </a:extLst>
            </p:cNvPr>
            <p:cNvCxnSpPr>
              <a:cxnSpLocks/>
            </p:cNvCxnSpPr>
            <p:nvPr/>
          </p:nvCxnSpPr>
          <p:spPr bwMode="auto">
            <a:xfrm>
              <a:off x="5813321" y="5091500"/>
              <a:ext cx="714539" cy="876531"/>
            </a:xfrm>
            <a:prstGeom prst="straightConnector1">
              <a:avLst/>
            </a:prstGeom>
            <a:solidFill>
              <a:schemeClr val="accent1"/>
            </a:solidFill>
            <a:ln w="12700" cap="flat" cmpd="sng" algn="ctr">
              <a:solidFill>
                <a:schemeClr val="accent1"/>
              </a:solidFill>
              <a:prstDash val="solid"/>
              <a:round/>
              <a:headEnd type="arrow" w="med" len="med"/>
              <a:tailEnd type="arrow" w="med" len="med"/>
            </a:ln>
          </p:spPr>
        </p:cxnSp>
        <p:cxnSp>
          <p:nvCxnSpPr>
            <p:cNvPr id="40" name="Straight Arrow Connector 39">
              <a:extLst>
                <a:ext uri="{FF2B5EF4-FFF2-40B4-BE49-F238E27FC236}">
                  <a16:creationId xmlns:a16="http://schemas.microsoft.com/office/drawing/2014/main" id="{4D883A00-4E3A-8772-2020-88A5AF7E3EB0}"/>
                </a:ext>
              </a:extLst>
            </p:cNvPr>
            <p:cNvCxnSpPr>
              <a:cxnSpLocks/>
              <a:endCxn id="29" idx="3"/>
            </p:cNvCxnSpPr>
            <p:nvPr/>
          </p:nvCxnSpPr>
          <p:spPr bwMode="auto">
            <a:xfrm flipH="1">
              <a:off x="6778381" y="5214498"/>
              <a:ext cx="1044478" cy="827534"/>
            </a:xfrm>
            <a:prstGeom prst="straightConnector1">
              <a:avLst/>
            </a:prstGeom>
            <a:solidFill>
              <a:schemeClr val="accent1"/>
            </a:solidFill>
            <a:ln w="12700" cap="flat" cmpd="sng" algn="ctr">
              <a:solidFill>
                <a:schemeClr val="accent1"/>
              </a:solidFill>
              <a:prstDash val="solid"/>
              <a:round/>
              <a:headEnd type="arrow" w="med" len="med"/>
              <a:tailEnd type="arrow" w="med" len="med"/>
            </a:ln>
          </p:spPr>
        </p:cxnSp>
        <p:sp>
          <p:nvSpPr>
            <p:cNvPr id="5" name="TextBox 4">
              <a:extLst>
                <a:ext uri="{FF2B5EF4-FFF2-40B4-BE49-F238E27FC236}">
                  <a16:creationId xmlns:a16="http://schemas.microsoft.com/office/drawing/2014/main" id="{E9BF06D5-5B70-87F3-CADD-837B3AB25619}"/>
                </a:ext>
              </a:extLst>
            </p:cNvPr>
            <p:cNvSpPr txBox="1"/>
            <p:nvPr/>
          </p:nvSpPr>
          <p:spPr>
            <a:xfrm>
              <a:off x="5240321" y="4495800"/>
              <a:ext cx="931879" cy="276999"/>
            </a:xfrm>
            <a:prstGeom prst="rect">
              <a:avLst/>
            </a:prstGeom>
            <a:noFill/>
          </p:spPr>
          <p:txBody>
            <a:bodyPr wrap="square" rtlCol="0">
              <a:spAutoFit/>
            </a:bodyPr>
            <a:lstStyle/>
            <a:p>
              <a:r>
                <a:rPr lang="en-US" dirty="0"/>
                <a:t>Source AP</a:t>
              </a:r>
              <a:endParaRPr lang="en-US" dirty="0">
                <a:solidFill>
                  <a:srgbClr val="0070C0"/>
                </a:solidFill>
              </a:endParaRPr>
            </a:p>
          </p:txBody>
        </p:sp>
        <p:sp>
          <p:nvSpPr>
            <p:cNvPr id="6" name="TextBox 5">
              <a:extLst>
                <a:ext uri="{FF2B5EF4-FFF2-40B4-BE49-F238E27FC236}">
                  <a16:creationId xmlns:a16="http://schemas.microsoft.com/office/drawing/2014/main" id="{07AC3679-CE62-F105-30E2-C3D017EFC95F}"/>
                </a:ext>
              </a:extLst>
            </p:cNvPr>
            <p:cNvSpPr txBox="1"/>
            <p:nvPr/>
          </p:nvSpPr>
          <p:spPr>
            <a:xfrm>
              <a:off x="7529408" y="4663860"/>
              <a:ext cx="931879" cy="276999"/>
            </a:xfrm>
            <a:prstGeom prst="rect">
              <a:avLst/>
            </a:prstGeom>
            <a:noFill/>
          </p:spPr>
          <p:txBody>
            <a:bodyPr wrap="square" rtlCol="0">
              <a:spAutoFit/>
            </a:bodyPr>
            <a:lstStyle/>
            <a:p>
              <a:r>
                <a:rPr lang="en-US" dirty="0"/>
                <a:t>Target AP</a:t>
              </a:r>
              <a:endParaRPr lang="en-US" dirty="0">
                <a:solidFill>
                  <a:srgbClr val="0070C0"/>
                </a:solidFill>
              </a:endParaRPr>
            </a:p>
          </p:txBody>
        </p:sp>
        <p:sp>
          <p:nvSpPr>
            <p:cNvPr id="7" name="TextBox 6">
              <a:extLst>
                <a:ext uri="{FF2B5EF4-FFF2-40B4-BE49-F238E27FC236}">
                  <a16:creationId xmlns:a16="http://schemas.microsoft.com/office/drawing/2014/main" id="{833944F8-AE33-4B14-95A1-441A82417304}"/>
                </a:ext>
              </a:extLst>
            </p:cNvPr>
            <p:cNvSpPr txBox="1"/>
            <p:nvPr/>
          </p:nvSpPr>
          <p:spPr>
            <a:xfrm>
              <a:off x="6928981" y="5362431"/>
              <a:ext cx="1975335" cy="468982"/>
            </a:xfrm>
            <a:prstGeom prst="rect">
              <a:avLst/>
            </a:prstGeom>
            <a:solidFill>
              <a:schemeClr val="bg1"/>
            </a:solidFill>
          </p:spPr>
          <p:txBody>
            <a:bodyPr wrap="square" rtlCol="0">
              <a:spAutoFit/>
            </a:bodyPr>
            <a:lstStyle/>
            <a:p>
              <a:r>
                <a:rPr lang="en-US" sz="1050" dirty="0"/>
                <a:t>Frame exchange to verify the reachability &amp; reliability</a:t>
              </a:r>
              <a:endParaRPr lang="en-US" sz="1050" dirty="0">
                <a:solidFill>
                  <a:srgbClr val="0070C0"/>
                </a:solidFill>
              </a:endParaRPr>
            </a:p>
          </p:txBody>
        </p:sp>
        <p:sp>
          <p:nvSpPr>
            <p:cNvPr id="10" name="Oval 9">
              <a:extLst>
                <a:ext uri="{FF2B5EF4-FFF2-40B4-BE49-F238E27FC236}">
                  <a16:creationId xmlns:a16="http://schemas.microsoft.com/office/drawing/2014/main" id="{AE61B671-5EAB-E7AA-B480-D99CDE77B6A6}"/>
                </a:ext>
              </a:extLst>
            </p:cNvPr>
            <p:cNvSpPr/>
            <p:nvPr/>
          </p:nvSpPr>
          <p:spPr bwMode="auto">
            <a:xfrm>
              <a:off x="4676183" y="3935393"/>
              <a:ext cx="2647967" cy="2541607"/>
            </a:xfrm>
            <a:prstGeom prst="ellipse">
              <a:avLst/>
            </a:prstGeom>
            <a:noFill/>
            <a:ln w="12700" cap="flat" cmpd="sng" algn="ctr">
              <a:solidFill>
                <a:srgbClr val="0070C0"/>
              </a:solidFill>
              <a:prstDash val="lgDash"/>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200" b="0" i="0" u="none" strike="noStrike" cap="none" normalizeH="0" baseline="0">
                <a:ln>
                  <a:noFill/>
                </a:ln>
                <a:solidFill>
                  <a:schemeClr val="tx1"/>
                </a:solidFill>
                <a:effectLst/>
                <a:latin typeface="Times New Roman" panose="02020703060505090304" pitchFamily="18" charset="0"/>
              </a:endParaRPr>
            </a:p>
          </p:txBody>
        </p:sp>
        <p:sp>
          <p:nvSpPr>
            <p:cNvPr id="12" name="Oval 11">
              <a:extLst>
                <a:ext uri="{FF2B5EF4-FFF2-40B4-BE49-F238E27FC236}">
                  <a16:creationId xmlns:a16="http://schemas.microsoft.com/office/drawing/2014/main" id="{F8055541-7822-5764-5E55-E9221D6209EA}"/>
                </a:ext>
              </a:extLst>
            </p:cNvPr>
            <p:cNvSpPr/>
            <p:nvPr/>
          </p:nvSpPr>
          <p:spPr bwMode="auto">
            <a:xfrm>
              <a:off x="6527860" y="3962400"/>
              <a:ext cx="2479997" cy="2465407"/>
            </a:xfrm>
            <a:prstGeom prst="ellipse">
              <a:avLst/>
            </a:prstGeom>
            <a:noFill/>
            <a:ln w="12700" cap="flat" cmpd="sng" algn="ctr">
              <a:solidFill>
                <a:srgbClr val="FF0000"/>
              </a:solidFill>
              <a:prstDash val="lgDash"/>
              <a:round/>
              <a:headEnd type="none" w="sm" len="sm"/>
              <a:tailEnd type="none" w="sm" len="sm"/>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1200" b="0" i="0" u="none" strike="noStrike" cap="none" normalizeH="0" baseline="0">
                <a:ln>
                  <a:noFill/>
                </a:ln>
                <a:solidFill>
                  <a:schemeClr val="tx1"/>
                </a:solidFill>
                <a:effectLst/>
                <a:latin typeface="Times New Roman" panose="02020703060505090304" pitchFamily="18" charset="0"/>
              </a:endParaRPr>
            </a:p>
          </p:txBody>
        </p:sp>
        <p:sp>
          <p:nvSpPr>
            <p:cNvPr id="25" name="TextBox 24">
              <a:extLst>
                <a:ext uri="{FF2B5EF4-FFF2-40B4-BE49-F238E27FC236}">
                  <a16:creationId xmlns:a16="http://schemas.microsoft.com/office/drawing/2014/main" id="{C8000F30-EC5D-6B3E-4818-C138590DFD7F}"/>
                </a:ext>
              </a:extLst>
            </p:cNvPr>
            <p:cNvSpPr txBox="1"/>
            <p:nvPr/>
          </p:nvSpPr>
          <p:spPr>
            <a:xfrm>
              <a:off x="5296590" y="5286589"/>
              <a:ext cx="1401395" cy="486352"/>
            </a:xfrm>
            <a:prstGeom prst="rect">
              <a:avLst/>
            </a:prstGeom>
            <a:solidFill>
              <a:schemeClr val="bg1"/>
            </a:solidFill>
          </p:spPr>
          <p:txBody>
            <a:bodyPr wrap="square" rtlCol="0">
              <a:spAutoFit/>
            </a:bodyPr>
            <a:lstStyle/>
            <a:p>
              <a:pPr algn="ctr"/>
              <a:r>
                <a:rPr lang="en-US" sz="1100" dirty="0"/>
                <a:t>Setup a connection to target AP </a:t>
              </a:r>
              <a:endParaRPr lang="en-US" sz="1100" dirty="0">
                <a:solidFill>
                  <a:srgbClr val="0070C0"/>
                </a:solidFill>
              </a:endParaRPr>
            </a:p>
          </p:txBody>
        </p:sp>
      </p:grpSp>
    </p:spTree>
    <p:extLst>
      <p:ext uri="{BB962C8B-B14F-4D97-AF65-F5344CB8AC3E}">
        <p14:creationId xmlns:p14="http://schemas.microsoft.com/office/powerpoint/2010/main" val="178934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dirty="0">
                <a:solidFill>
                  <a:schemeClr val="tx1"/>
                </a:solidFill>
                <a:latin typeface="Calibri" panose="020F0702030404030204" pitchFamily="34" charset="0"/>
                <a:ea typeface="+mj-ea"/>
                <a:cs typeface="Calibri" panose="020F0702030404030204" pitchFamily="34" charset="0"/>
              </a:rPr>
              <a:t>Roaming Transition Stability Improvement</a:t>
            </a:r>
          </a:p>
        </p:txBody>
      </p:sp>
      <p:sp>
        <p:nvSpPr>
          <p:cNvPr id="3" name="Content Placeholder 2"/>
          <p:cNvSpPr>
            <a:spLocks noGrp="1"/>
          </p:cNvSpPr>
          <p:nvPr>
            <p:ph idx="1"/>
          </p:nvPr>
        </p:nvSpPr>
        <p:spPr>
          <a:xfrm>
            <a:off x="380999" y="1600200"/>
            <a:ext cx="8458201" cy="2846470"/>
          </a:xfrm>
        </p:spPr>
        <p:txBody>
          <a:bodyPr>
            <a:normAutofit/>
          </a:bodyPr>
          <a:lstStyle/>
          <a:p>
            <a:pPr marL="342900" lvl="1" indent="-342900">
              <a:lnSpc>
                <a:spcPct val="90000"/>
              </a:lnSpc>
              <a:buChar char="•"/>
            </a:pPr>
            <a:r>
              <a:rPr lang="en-US" sz="2400" b="1" dirty="0">
                <a:ea typeface="+mn-ea"/>
              </a:rPr>
              <a:t>Roaming Stability </a:t>
            </a:r>
          </a:p>
          <a:p>
            <a:pPr lvl="1">
              <a:lnSpc>
                <a:spcPct val="90000"/>
              </a:lnSpc>
            </a:pPr>
            <a:r>
              <a:rPr lang="en-US" altLang="zh-TW" sz="1800" dirty="0"/>
              <a:t>A roaming non-AP MLD may frequently roam-in &amp; roam-out among APs. This may cause transmission performance degradation and network congestion.</a:t>
            </a:r>
          </a:p>
          <a:p>
            <a:pPr marL="342900" lvl="1" indent="-342900">
              <a:lnSpc>
                <a:spcPct val="90000"/>
              </a:lnSpc>
              <a:buChar char="•"/>
            </a:pPr>
            <a:r>
              <a:rPr lang="en-US" sz="2400" b="1" dirty="0">
                <a:ea typeface="+mn-ea"/>
              </a:rPr>
              <a:t>Proposal </a:t>
            </a:r>
          </a:p>
          <a:p>
            <a:pPr lvl="1">
              <a:lnSpc>
                <a:spcPct val="90000"/>
              </a:lnSpc>
            </a:pPr>
            <a:r>
              <a:rPr lang="en-US" sz="1800" dirty="0"/>
              <a:t>Define roam-in and roam-out thresholds to control frequent link reconfiguration or update, and frequent roaming transitions.  </a:t>
            </a:r>
          </a:p>
          <a:p>
            <a:pPr lvl="1">
              <a:lnSpc>
                <a:spcPct val="90000"/>
              </a:lnSpc>
            </a:pPr>
            <a:r>
              <a:rPr lang="en-US" sz="1800" dirty="0"/>
              <a:t>The roaming thresholds are sent through APs to a non-AP MLD.</a:t>
            </a:r>
          </a:p>
          <a:p>
            <a:pPr lvl="1">
              <a:lnSpc>
                <a:spcPct val="90000"/>
              </a:lnSpc>
            </a:pPr>
            <a:r>
              <a:rPr lang="en-US" sz="1800" dirty="0"/>
              <a:t>A non-AP MLD performs ML Reconfiguration/Update, and transition accordingly.</a:t>
            </a:r>
          </a:p>
          <a:p>
            <a:pPr lvl="2">
              <a:lnSpc>
                <a:spcPct val="90000"/>
              </a:lnSpc>
            </a:pPr>
            <a:endParaRPr lang="en-US" sz="1700" dirty="0"/>
          </a:p>
        </p:txBody>
      </p:sp>
      <p:sp>
        <p:nvSpPr>
          <p:cNvPr id="4" name="Slide Number Placeholder 3"/>
          <p:cNvSpPr>
            <a:spLocks noGrp="1"/>
          </p:cNvSpPr>
          <p:nvPr>
            <p:ph type="sldNum" sz="quarter" idx="11"/>
          </p:nvPr>
        </p:nvSpPr>
        <p:spPr/>
        <p:txBody>
          <a:bodyPr/>
          <a:lstStyle/>
          <a:p>
            <a:pPr>
              <a:defRPr/>
            </a:pPr>
            <a:fld id="{E132E8F0-0953-4589-931F-0CF931D74C39}" type="slidenum">
              <a:rPr lang="en-US" smtClean="0"/>
              <a:t>9</a:t>
            </a:fld>
            <a:endParaRPr lang="en-US" dirty="0"/>
          </a:p>
        </p:txBody>
      </p:sp>
      <p:grpSp>
        <p:nvGrpSpPr>
          <p:cNvPr id="41" name="Group 40">
            <a:extLst>
              <a:ext uri="{FF2B5EF4-FFF2-40B4-BE49-F238E27FC236}">
                <a16:creationId xmlns:a16="http://schemas.microsoft.com/office/drawing/2014/main" id="{20E7EFD6-1093-CC69-2BE6-2DBA7B682E92}"/>
              </a:ext>
            </a:extLst>
          </p:cNvPr>
          <p:cNvGrpSpPr/>
          <p:nvPr/>
        </p:nvGrpSpPr>
        <p:grpSpPr>
          <a:xfrm>
            <a:off x="397567" y="4481091"/>
            <a:ext cx="8289233" cy="2002260"/>
            <a:chOff x="397567" y="4481091"/>
            <a:chExt cx="8289233" cy="2002260"/>
          </a:xfrm>
        </p:grpSpPr>
        <p:pic>
          <p:nvPicPr>
            <p:cNvPr id="6" name="Picture 5">
              <a:extLst>
                <a:ext uri="{FF2B5EF4-FFF2-40B4-BE49-F238E27FC236}">
                  <a16:creationId xmlns:a16="http://schemas.microsoft.com/office/drawing/2014/main" id="{F25F143A-4C26-BEE4-D33D-D86F22C8F043}"/>
                </a:ext>
              </a:extLst>
            </p:cNvPr>
            <p:cNvPicPr>
              <a:picLocks noChangeAspect="1"/>
            </p:cNvPicPr>
            <p:nvPr/>
          </p:nvPicPr>
          <p:blipFill>
            <a:blip r:embed="rId2"/>
            <a:stretch>
              <a:fillRect/>
            </a:stretch>
          </p:blipFill>
          <p:spPr>
            <a:xfrm>
              <a:off x="760793" y="4967857"/>
              <a:ext cx="721286" cy="468316"/>
            </a:xfrm>
            <a:prstGeom prst="rect">
              <a:avLst/>
            </a:prstGeom>
          </p:spPr>
        </p:pic>
        <p:pic>
          <p:nvPicPr>
            <p:cNvPr id="7" name="Picture 6">
              <a:extLst>
                <a:ext uri="{FF2B5EF4-FFF2-40B4-BE49-F238E27FC236}">
                  <a16:creationId xmlns:a16="http://schemas.microsoft.com/office/drawing/2014/main" id="{9F1B3D15-FB0A-05AA-83CE-E7D7D230F414}"/>
                </a:ext>
              </a:extLst>
            </p:cNvPr>
            <p:cNvPicPr>
              <a:picLocks noChangeAspect="1"/>
            </p:cNvPicPr>
            <p:nvPr/>
          </p:nvPicPr>
          <p:blipFill>
            <a:blip r:embed="rId2"/>
            <a:stretch>
              <a:fillRect/>
            </a:stretch>
          </p:blipFill>
          <p:spPr>
            <a:xfrm>
              <a:off x="1942658" y="4984251"/>
              <a:ext cx="671234" cy="435818"/>
            </a:xfrm>
            <a:prstGeom prst="rect">
              <a:avLst/>
            </a:prstGeom>
          </p:spPr>
        </p:pic>
        <p:sp>
          <p:nvSpPr>
            <p:cNvPr id="8" name="Rectangle 210">
              <a:extLst>
                <a:ext uri="{FF2B5EF4-FFF2-40B4-BE49-F238E27FC236}">
                  <a16:creationId xmlns:a16="http://schemas.microsoft.com/office/drawing/2014/main" id="{56033E63-E8AA-4D43-D920-4C010B818E3E}"/>
                </a:ext>
              </a:extLst>
            </p:cNvPr>
            <p:cNvSpPr>
              <a:spLocks noChangeArrowheads="1"/>
            </p:cNvSpPr>
            <p:nvPr/>
          </p:nvSpPr>
          <p:spPr bwMode="auto">
            <a:xfrm>
              <a:off x="2047654" y="5331828"/>
              <a:ext cx="48709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AP2</a:t>
              </a:r>
            </a:p>
          </p:txBody>
        </p:sp>
        <p:cxnSp>
          <p:nvCxnSpPr>
            <p:cNvPr id="9" name="Straight Connector 8">
              <a:extLst>
                <a:ext uri="{FF2B5EF4-FFF2-40B4-BE49-F238E27FC236}">
                  <a16:creationId xmlns:a16="http://schemas.microsoft.com/office/drawing/2014/main" id="{DDC73AA7-B749-7FD4-32D0-35BEC9C2B59D}"/>
                </a:ext>
              </a:extLst>
            </p:cNvPr>
            <p:cNvCxnSpPr>
              <a:cxnSpLocks/>
              <a:stCxn id="6" idx="2"/>
            </p:cNvCxnSpPr>
            <p:nvPr/>
          </p:nvCxnSpPr>
          <p:spPr>
            <a:xfrm flipH="1">
              <a:off x="1119195" y="5436173"/>
              <a:ext cx="2241" cy="334026"/>
            </a:xfrm>
            <a:prstGeom prst="line">
              <a:avLst/>
            </a:prstGeom>
            <a:noFill/>
            <a:ln w="12700" cap="flat" cmpd="sng" algn="ctr">
              <a:solidFill>
                <a:srgbClr val="0070C0"/>
              </a:solidFill>
              <a:prstDash val="solid"/>
              <a:headEnd type="arrow" w="med" len="med"/>
              <a:tailEnd type="arrow" w="med" len="med"/>
            </a:ln>
            <a:effectLst/>
          </p:spPr>
        </p:cxnSp>
        <p:sp>
          <p:nvSpPr>
            <p:cNvPr id="10" name="Rectangle 210">
              <a:extLst>
                <a:ext uri="{FF2B5EF4-FFF2-40B4-BE49-F238E27FC236}">
                  <a16:creationId xmlns:a16="http://schemas.microsoft.com/office/drawing/2014/main" id="{A246ACB2-A226-518C-F40D-C211CB92C40C}"/>
                </a:ext>
              </a:extLst>
            </p:cNvPr>
            <p:cNvSpPr>
              <a:spLocks noChangeArrowheads="1"/>
            </p:cNvSpPr>
            <p:nvPr/>
          </p:nvSpPr>
          <p:spPr bwMode="auto">
            <a:xfrm>
              <a:off x="895649" y="5331829"/>
              <a:ext cx="45304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AP1</a:t>
              </a:r>
            </a:p>
          </p:txBody>
        </p:sp>
        <p:sp>
          <p:nvSpPr>
            <p:cNvPr id="11" name="Rectangle 194">
              <a:extLst>
                <a:ext uri="{FF2B5EF4-FFF2-40B4-BE49-F238E27FC236}">
                  <a16:creationId xmlns:a16="http://schemas.microsoft.com/office/drawing/2014/main" id="{06CD3C59-D902-194C-29AA-F3A4B1BE9115}"/>
                </a:ext>
              </a:extLst>
            </p:cNvPr>
            <p:cNvSpPr>
              <a:spLocks noChangeArrowheads="1"/>
            </p:cNvSpPr>
            <p:nvPr/>
          </p:nvSpPr>
          <p:spPr bwMode="auto">
            <a:xfrm>
              <a:off x="874642" y="6080952"/>
              <a:ext cx="569034" cy="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Non-AP MLD </a:t>
              </a:r>
            </a:p>
          </p:txBody>
        </p:sp>
        <p:sp>
          <p:nvSpPr>
            <p:cNvPr id="13" name="Arrow: Right 12">
              <a:extLst>
                <a:ext uri="{FF2B5EF4-FFF2-40B4-BE49-F238E27FC236}">
                  <a16:creationId xmlns:a16="http://schemas.microsoft.com/office/drawing/2014/main" id="{E8B82BCE-6F3E-25CB-8090-F87D2AB11ED2}"/>
                </a:ext>
              </a:extLst>
            </p:cNvPr>
            <p:cNvSpPr/>
            <p:nvPr/>
          </p:nvSpPr>
          <p:spPr>
            <a:xfrm>
              <a:off x="1524009" y="5841256"/>
              <a:ext cx="386553" cy="8810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7089CB4B-FC6D-3443-8320-3DFB560496A9}"/>
                </a:ext>
              </a:extLst>
            </p:cNvPr>
            <p:cNvPicPr>
              <a:picLocks noChangeAspect="1"/>
            </p:cNvPicPr>
            <p:nvPr/>
          </p:nvPicPr>
          <p:blipFill>
            <a:blip r:embed="rId2"/>
            <a:stretch>
              <a:fillRect/>
            </a:stretch>
          </p:blipFill>
          <p:spPr>
            <a:xfrm>
              <a:off x="3522292" y="4941441"/>
              <a:ext cx="721286" cy="468316"/>
            </a:xfrm>
            <a:prstGeom prst="rect">
              <a:avLst/>
            </a:prstGeom>
          </p:spPr>
        </p:pic>
        <p:pic>
          <p:nvPicPr>
            <p:cNvPr id="15" name="Picture 14">
              <a:extLst>
                <a:ext uri="{FF2B5EF4-FFF2-40B4-BE49-F238E27FC236}">
                  <a16:creationId xmlns:a16="http://schemas.microsoft.com/office/drawing/2014/main" id="{1A95163D-F69E-DECA-34C9-2E29E91B3239}"/>
                </a:ext>
              </a:extLst>
            </p:cNvPr>
            <p:cNvPicPr>
              <a:picLocks noChangeAspect="1"/>
            </p:cNvPicPr>
            <p:nvPr/>
          </p:nvPicPr>
          <p:blipFill>
            <a:blip r:embed="rId2"/>
            <a:stretch>
              <a:fillRect/>
            </a:stretch>
          </p:blipFill>
          <p:spPr>
            <a:xfrm>
              <a:off x="4704157" y="4957835"/>
              <a:ext cx="671234" cy="435818"/>
            </a:xfrm>
            <a:prstGeom prst="rect">
              <a:avLst/>
            </a:prstGeom>
          </p:spPr>
        </p:pic>
        <p:sp>
          <p:nvSpPr>
            <p:cNvPr id="16" name="Rectangle 210">
              <a:extLst>
                <a:ext uri="{FF2B5EF4-FFF2-40B4-BE49-F238E27FC236}">
                  <a16:creationId xmlns:a16="http://schemas.microsoft.com/office/drawing/2014/main" id="{F4BC9CFF-40A6-4817-1785-7B214860C5D2}"/>
                </a:ext>
              </a:extLst>
            </p:cNvPr>
            <p:cNvSpPr>
              <a:spLocks noChangeArrowheads="1"/>
            </p:cNvSpPr>
            <p:nvPr/>
          </p:nvSpPr>
          <p:spPr bwMode="auto">
            <a:xfrm>
              <a:off x="4809153" y="5305412"/>
              <a:ext cx="48709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AP2</a:t>
              </a:r>
            </a:p>
          </p:txBody>
        </p:sp>
        <p:cxnSp>
          <p:nvCxnSpPr>
            <p:cNvPr id="17" name="Straight Connector 16">
              <a:extLst>
                <a:ext uri="{FF2B5EF4-FFF2-40B4-BE49-F238E27FC236}">
                  <a16:creationId xmlns:a16="http://schemas.microsoft.com/office/drawing/2014/main" id="{0C19BEDF-0100-1954-51A6-DD1972E34150}"/>
                </a:ext>
              </a:extLst>
            </p:cNvPr>
            <p:cNvCxnSpPr>
              <a:cxnSpLocks/>
              <a:endCxn id="16" idx="2"/>
            </p:cNvCxnSpPr>
            <p:nvPr/>
          </p:nvCxnSpPr>
          <p:spPr>
            <a:xfrm flipV="1">
              <a:off x="4431681" y="5399861"/>
              <a:ext cx="621019" cy="335369"/>
            </a:xfrm>
            <a:prstGeom prst="line">
              <a:avLst/>
            </a:prstGeom>
            <a:noFill/>
            <a:ln w="12700" cap="flat" cmpd="sng" algn="ctr">
              <a:solidFill>
                <a:srgbClr val="FF0000"/>
              </a:solidFill>
              <a:prstDash val="solid"/>
              <a:headEnd type="arrow" w="med" len="med"/>
              <a:tailEnd type="arrow" w="med" len="med"/>
            </a:ln>
            <a:effectLst/>
          </p:spPr>
        </p:cxnSp>
        <p:cxnSp>
          <p:nvCxnSpPr>
            <p:cNvPr id="18" name="Straight Connector 17">
              <a:extLst>
                <a:ext uri="{FF2B5EF4-FFF2-40B4-BE49-F238E27FC236}">
                  <a16:creationId xmlns:a16="http://schemas.microsoft.com/office/drawing/2014/main" id="{664C7ADA-4C08-385E-B919-F704874693E5}"/>
                </a:ext>
              </a:extLst>
            </p:cNvPr>
            <p:cNvCxnSpPr>
              <a:cxnSpLocks/>
              <a:stCxn id="14" idx="2"/>
            </p:cNvCxnSpPr>
            <p:nvPr/>
          </p:nvCxnSpPr>
          <p:spPr>
            <a:xfrm>
              <a:off x="3882935" y="5409757"/>
              <a:ext cx="532048" cy="334026"/>
            </a:xfrm>
            <a:prstGeom prst="line">
              <a:avLst/>
            </a:prstGeom>
            <a:noFill/>
            <a:ln w="12700" cap="flat" cmpd="sng" algn="ctr">
              <a:solidFill>
                <a:srgbClr val="0070C0"/>
              </a:solidFill>
              <a:prstDash val="solid"/>
              <a:headEnd type="arrow" w="med" len="med"/>
              <a:tailEnd type="arrow" w="med" len="med"/>
            </a:ln>
            <a:effectLst/>
          </p:spPr>
        </p:cxnSp>
        <p:sp>
          <p:nvSpPr>
            <p:cNvPr id="19" name="Rectangle 210">
              <a:extLst>
                <a:ext uri="{FF2B5EF4-FFF2-40B4-BE49-F238E27FC236}">
                  <a16:creationId xmlns:a16="http://schemas.microsoft.com/office/drawing/2014/main" id="{4BCF8C08-64D8-2BB7-FAE9-3DE018E9B9FF}"/>
                </a:ext>
              </a:extLst>
            </p:cNvPr>
            <p:cNvSpPr>
              <a:spLocks noChangeArrowheads="1"/>
            </p:cNvSpPr>
            <p:nvPr/>
          </p:nvSpPr>
          <p:spPr bwMode="auto">
            <a:xfrm>
              <a:off x="3657148" y="5305412"/>
              <a:ext cx="45304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AP1</a:t>
              </a:r>
            </a:p>
          </p:txBody>
        </p:sp>
        <p:sp>
          <p:nvSpPr>
            <p:cNvPr id="20" name="Rectangle 194">
              <a:extLst>
                <a:ext uri="{FF2B5EF4-FFF2-40B4-BE49-F238E27FC236}">
                  <a16:creationId xmlns:a16="http://schemas.microsoft.com/office/drawing/2014/main" id="{EA651BC2-21BE-CE20-4E51-5BD9C32299DC}"/>
                </a:ext>
              </a:extLst>
            </p:cNvPr>
            <p:cNvSpPr>
              <a:spLocks noChangeArrowheads="1"/>
            </p:cNvSpPr>
            <p:nvPr/>
          </p:nvSpPr>
          <p:spPr bwMode="auto">
            <a:xfrm>
              <a:off x="4066587" y="6054535"/>
              <a:ext cx="569034" cy="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Non-AP MLD </a:t>
              </a:r>
            </a:p>
          </p:txBody>
        </p:sp>
        <p:pic>
          <p:nvPicPr>
            <p:cNvPr id="22" name="Picture 21">
              <a:extLst>
                <a:ext uri="{FF2B5EF4-FFF2-40B4-BE49-F238E27FC236}">
                  <a16:creationId xmlns:a16="http://schemas.microsoft.com/office/drawing/2014/main" id="{B24BBAF6-F8A3-D544-1DD8-87BB537306E1}"/>
                </a:ext>
              </a:extLst>
            </p:cNvPr>
            <p:cNvPicPr>
              <a:picLocks noChangeAspect="1"/>
            </p:cNvPicPr>
            <p:nvPr/>
          </p:nvPicPr>
          <p:blipFill>
            <a:blip r:embed="rId2"/>
            <a:stretch>
              <a:fillRect/>
            </a:stretch>
          </p:blipFill>
          <p:spPr>
            <a:xfrm>
              <a:off x="6452210" y="4967852"/>
              <a:ext cx="721286" cy="468316"/>
            </a:xfrm>
            <a:prstGeom prst="rect">
              <a:avLst/>
            </a:prstGeom>
          </p:spPr>
        </p:pic>
        <p:pic>
          <p:nvPicPr>
            <p:cNvPr id="23" name="Picture 22">
              <a:extLst>
                <a:ext uri="{FF2B5EF4-FFF2-40B4-BE49-F238E27FC236}">
                  <a16:creationId xmlns:a16="http://schemas.microsoft.com/office/drawing/2014/main" id="{04DEDE9F-CA9A-F8BF-AC21-A001F430D627}"/>
                </a:ext>
              </a:extLst>
            </p:cNvPr>
            <p:cNvPicPr>
              <a:picLocks noChangeAspect="1"/>
            </p:cNvPicPr>
            <p:nvPr/>
          </p:nvPicPr>
          <p:blipFill>
            <a:blip r:embed="rId2"/>
            <a:stretch>
              <a:fillRect/>
            </a:stretch>
          </p:blipFill>
          <p:spPr>
            <a:xfrm>
              <a:off x="7634076" y="4984246"/>
              <a:ext cx="671234" cy="435818"/>
            </a:xfrm>
            <a:prstGeom prst="rect">
              <a:avLst/>
            </a:prstGeom>
          </p:spPr>
        </p:pic>
        <p:sp>
          <p:nvSpPr>
            <p:cNvPr id="24" name="Rectangle 210">
              <a:extLst>
                <a:ext uri="{FF2B5EF4-FFF2-40B4-BE49-F238E27FC236}">
                  <a16:creationId xmlns:a16="http://schemas.microsoft.com/office/drawing/2014/main" id="{167A1777-48BC-9497-6B93-39E98ACE6A36}"/>
                </a:ext>
              </a:extLst>
            </p:cNvPr>
            <p:cNvSpPr>
              <a:spLocks noChangeArrowheads="1"/>
            </p:cNvSpPr>
            <p:nvPr/>
          </p:nvSpPr>
          <p:spPr bwMode="auto">
            <a:xfrm>
              <a:off x="7739071" y="5331823"/>
              <a:ext cx="48709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AP2</a:t>
              </a:r>
            </a:p>
          </p:txBody>
        </p:sp>
        <p:cxnSp>
          <p:nvCxnSpPr>
            <p:cNvPr id="25" name="Straight Connector 24">
              <a:extLst>
                <a:ext uri="{FF2B5EF4-FFF2-40B4-BE49-F238E27FC236}">
                  <a16:creationId xmlns:a16="http://schemas.microsoft.com/office/drawing/2014/main" id="{7C5625AB-02FD-1C8D-07FC-C998CFB914F9}"/>
                </a:ext>
              </a:extLst>
            </p:cNvPr>
            <p:cNvCxnSpPr>
              <a:cxnSpLocks/>
              <a:endCxn id="24" idx="2"/>
            </p:cNvCxnSpPr>
            <p:nvPr/>
          </p:nvCxnSpPr>
          <p:spPr>
            <a:xfrm flipH="1" flipV="1">
              <a:off x="7982618" y="5426272"/>
              <a:ext cx="6922" cy="361533"/>
            </a:xfrm>
            <a:prstGeom prst="line">
              <a:avLst/>
            </a:prstGeom>
            <a:noFill/>
            <a:ln w="12700" cap="flat" cmpd="sng" algn="ctr">
              <a:solidFill>
                <a:srgbClr val="FF0000"/>
              </a:solidFill>
              <a:prstDash val="solid"/>
              <a:headEnd type="arrow" w="med" len="med"/>
              <a:tailEnd type="arrow" w="med" len="med"/>
            </a:ln>
            <a:effectLst/>
          </p:spPr>
        </p:cxnSp>
        <p:sp>
          <p:nvSpPr>
            <p:cNvPr id="26" name="Rectangle 210">
              <a:extLst>
                <a:ext uri="{FF2B5EF4-FFF2-40B4-BE49-F238E27FC236}">
                  <a16:creationId xmlns:a16="http://schemas.microsoft.com/office/drawing/2014/main" id="{59FA9F5F-FFDB-B701-3644-6AFA453E6DEA}"/>
                </a:ext>
              </a:extLst>
            </p:cNvPr>
            <p:cNvSpPr>
              <a:spLocks noChangeArrowheads="1"/>
            </p:cNvSpPr>
            <p:nvPr/>
          </p:nvSpPr>
          <p:spPr bwMode="auto">
            <a:xfrm>
              <a:off x="6587066" y="5331823"/>
              <a:ext cx="453043" cy="9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ts val="7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AP1</a:t>
              </a:r>
            </a:p>
          </p:txBody>
        </p:sp>
        <p:sp>
          <p:nvSpPr>
            <p:cNvPr id="27" name="Rectangle 194">
              <a:extLst>
                <a:ext uri="{FF2B5EF4-FFF2-40B4-BE49-F238E27FC236}">
                  <a16:creationId xmlns:a16="http://schemas.microsoft.com/office/drawing/2014/main" id="{949191BF-5D55-0746-9034-AA980F752B44}"/>
                </a:ext>
              </a:extLst>
            </p:cNvPr>
            <p:cNvSpPr>
              <a:spLocks noChangeArrowheads="1"/>
            </p:cNvSpPr>
            <p:nvPr/>
          </p:nvSpPr>
          <p:spPr bwMode="auto">
            <a:xfrm>
              <a:off x="7689507" y="6078563"/>
              <a:ext cx="569034" cy="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800" b="0" i="0" u="none" strike="noStrike" kern="0" cap="none" spc="0" normalizeH="0" baseline="0" noProof="0" dirty="0">
                  <a:ln>
                    <a:noFill/>
                  </a:ln>
                  <a:solidFill>
                    <a:srgbClr val="000000"/>
                  </a:solidFill>
                  <a:effectLst/>
                  <a:uLnTx/>
                  <a:uFillTx/>
                  <a:latin typeface="Calibri" panose="020F0502020204030204" pitchFamily="34" charset="0"/>
                </a:rPr>
                <a:t>Non-AP MLD </a:t>
              </a:r>
            </a:p>
          </p:txBody>
        </p:sp>
        <p:sp>
          <p:nvSpPr>
            <p:cNvPr id="29" name="Arrow: Right 28">
              <a:extLst>
                <a:ext uri="{FF2B5EF4-FFF2-40B4-BE49-F238E27FC236}">
                  <a16:creationId xmlns:a16="http://schemas.microsoft.com/office/drawing/2014/main" id="{EB97AED6-344B-18F9-2690-2FE9709DD334}"/>
                </a:ext>
              </a:extLst>
            </p:cNvPr>
            <p:cNvSpPr/>
            <p:nvPr/>
          </p:nvSpPr>
          <p:spPr>
            <a:xfrm>
              <a:off x="7298354" y="5865048"/>
              <a:ext cx="386553" cy="8810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rrow: Right 29">
              <a:extLst>
                <a:ext uri="{FF2B5EF4-FFF2-40B4-BE49-F238E27FC236}">
                  <a16:creationId xmlns:a16="http://schemas.microsoft.com/office/drawing/2014/main" id="{107E4C55-C64B-1834-2DE4-53282E4E222F}"/>
                </a:ext>
              </a:extLst>
            </p:cNvPr>
            <p:cNvSpPr/>
            <p:nvPr/>
          </p:nvSpPr>
          <p:spPr>
            <a:xfrm>
              <a:off x="4602289" y="5791822"/>
              <a:ext cx="386553" cy="8810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Arrow: Right 30">
              <a:extLst>
                <a:ext uri="{FF2B5EF4-FFF2-40B4-BE49-F238E27FC236}">
                  <a16:creationId xmlns:a16="http://schemas.microsoft.com/office/drawing/2014/main" id="{70B78E3A-94E9-9DF4-E3CB-B506BBE9D37F}"/>
                </a:ext>
              </a:extLst>
            </p:cNvPr>
            <p:cNvSpPr/>
            <p:nvPr/>
          </p:nvSpPr>
          <p:spPr>
            <a:xfrm rot="10800000">
              <a:off x="3783508" y="5810663"/>
              <a:ext cx="386553" cy="88106"/>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8EF679F-1094-0084-D612-678EFC880FD9}"/>
                </a:ext>
              </a:extLst>
            </p:cNvPr>
            <p:cNvSpPr txBox="1"/>
            <p:nvPr/>
          </p:nvSpPr>
          <p:spPr>
            <a:xfrm>
              <a:off x="3323268" y="6242047"/>
              <a:ext cx="2325090" cy="234953"/>
            </a:xfrm>
            <a:prstGeom prst="rect">
              <a:avLst/>
            </a:prstGeom>
          </p:spPr>
          <p:txBody>
            <a:bodyPr wrap="none" lIns="0" tIns="0" rIns="0" bIns="0" rtlCol="0">
              <a:noAutofit/>
            </a:bodyPr>
            <a:lstStyle/>
            <a:p>
              <a:pPr algn="ctr"/>
              <a:r>
                <a:rPr lang="en-US" sz="1400" b="1" dirty="0"/>
                <a:t>Frequent Roaming-In &amp; Roaming-Out</a:t>
              </a:r>
            </a:p>
          </p:txBody>
        </p:sp>
        <p:sp>
          <p:nvSpPr>
            <p:cNvPr id="33" name="TextBox 32">
              <a:extLst>
                <a:ext uri="{FF2B5EF4-FFF2-40B4-BE49-F238E27FC236}">
                  <a16:creationId xmlns:a16="http://schemas.microsoft.com/office/drawing/2014/main" id="{CE45A422-CD6B-1253-B347-45DF7D77BB9E}"/>
                </a:ext>
              </a:extLst>
            </p:cNvPr>
            <p:cNvSpPr txBox="1"/>
            <p:nvPr/>
          </p:nvSpPr>
          <p:spPr>
            <a:xfrm>
              <a:off x="828946" y="6248398"/>
              <a:ext cx="1705801" cy="234953"/>
            </a:xfrm>
            <a:prstGeom prst="rect">
              <a:avLst/>
            </a:prstGeom>
          </p:spPr>
          <p:txBody>
            <a:bodyPr wrap="none" lIns="0" tIns="0" rIns="0" bIns="0" rtlCol="0">
              <a:noAutofit/>
            </a:bodyPr>
            <a:lstStyle/>
            <a:p>
              <a:pPr algn="ctr"/>
              <a:r>
                <a:rPr lang="en-US" sz="1400" b="1" dirty="0"/>
                <a:t>Before Roaming-In</a:t>
              </a:r>
            </a:p>
          </p:txBody>
        </p:sp>
        <p:sp>
          <p:nvSpPr>
            <p:cNvPr id="34" name="TextBox 33">
              <a:extLst>
                <a:ext uri="{FF2B5EF4-FFF2-40B4-BE49-F238E27FC236}">
                  <a16:creationId xmlns:a16="http://schemas.microsoft.com/office/drawing/2014/main" id="{98AA92C3-4ECA-51B9-3854-0EAF9621CB27}"/>
                </a:ext>
              </a:extLst>
            </p:cNvPr>
            <p:cNvSpPr txBox="1"/>
            <p:nvPr/>
          </p:nvSpPr>
          <p:spPr>
            <a:xfrm>
              <a:off x="6490338" y="6242047"/>
              <a:ext cx="1942533" cy="234953"/>
            </a:xfrm>
            <a:prstGeom prst="rect">
              <a:avLst/>
            </a:prstGeom>
          </p:spPr>
          <p:txBody>
            <a:bodyPr wrap="none" lIns="0" tIns="0" rIns="0" bIns="0" rtlCol="0">
              <a:noAutofit/>
            </a:bodyPr>
            <a:lstStyle/>
            <a:p>
              <a:pPr algn="ctr"/>
              <a:r>
                <a:rPr lang="en-US" sz="1400" b="1" dirty="0"/>
                <a:t>After Roaming-Out</a:t>
              </a:r>
            </a:p>
          </p:txBody>
        </p:sp>
        <p:sp>
          <p:nvSpPr>
            <p:cNvPr id="35" name="Oval 34">
              <a:extLst>
                <a:ext uri="{FF2B5EF4-FFF2-40B4-BE49-F238E27FC236}">
                  <a16:creationId xmlns:a16="http://schemas.microsoft.com/office/drawing/2014/main" id="{5E04293A-63E7-1FE2-BE78-FAB80B6ABAA6}"/>
                </a:ext>
              </a:extLst>
            </p:cNvPr>
            <p:cNvSpPr/>
            <p:nvPr/>
          </p:nvSpPr>
          <p:spPr bwMode="auto">
            <a:xfrm>
              <a:off x="397567" y="4498513"/>
              <a:ext cx="1469790" cy="1430850"/>
            </a:xfrm>
            <a:prstGeom prst="ellipse">
              <a:avLst/>
            </a:prstGeom>
            <a:noFill/>
            <a:ln w="12700" cap="flat" cmpd="sng" algn="ctr">
              <a:solidFill>
                <a:srgbClr val="0070C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36" name="Oval 35">
              <a:extLst>
                <a:ext uri="{FF2B5EF4-FFF2-40B4-BE49-F238E27FC236}">
                  <a16:creationId xmlns:a16="http://schemas.microsoft.com/office/drawing/2014/main" id="{ADBB8F2A-EE6A-57DB-15E9-564D2D4754E3}"/>
                </a:ext>
              </a:extLst>
            </p:cNvPr>
            <p:cNvSpPr/>
            <p:nvPr/>
          </p:nvSpPr>
          <p:spPr bwMode="auto">
            <a:xfrm>
              <a:off x="1542012" y="4516334"/>
              <a:ext cx="1469790" cy="1430850"/>
            </a:xfrm>
            <a:prstGeom prst="ellipse">
              <a:avLst/>
            </a:prstGeom>
            <a:noFill/>
            <a:ln w="12700" cap="flat" cmpd="sng" algn="ctr">
              <a:solidFill>
                <a:srgbClr val="FF000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37" name="Oval 36">
              <a:extLst>
                <a:ext uri="{FF2B5EF4-FFF2-40B4-BE49-F238E27FC236}">
                  <a16:creationId xmlns:a16="http://schemas.microsoft.com/office/drawing/2014/main" id="{2074A416-B4A3-08A9-E2B1-84AD66B90DC9}"/>
                </a:ext>
              </a:extLst>
            </p:cNvPr>
            <p:cNvSpPr/>
            <p:nvPr/>
          </p:nvSpPr>
          <p:spPr bwMode="auto">
            <a:xfrm>
              <a:off x="3138930" y="4498513"/>
              <a:ext cx="1469790" cy="1430850"/>
            </a:xfrm>
            <a:prstGeom prst="ellipse">
              <a:avLst/>
            </a:prstGeom>
            <a:noFill/>
            <a:ln w="12700" cap="flat" cmpd="sng" algn="ctr">
              <a:solidFill>
                <a:srgbClr val="0070C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38" name="Oval 37">
              <a:extLst>
                <a:ext uri="{FF2B5EF4-FFF2-40B4-BE49-F238E27FC236}">
                  <a16:creationId xmlns:a16="http://schemas.microsoft.com/office/drawing/2014/main" id="{4C9D71D1-C2EE-747B-B807-93F8393117C8}"/>
                </a:ext>
              </a:extLst>
            </p:cNvPr>
            <p:cNvSpPr/>
            <p:nvPr/>
          </p:nvSpPr>
          <p:spPr bwMode="auto">
            <a:xfrm>
              <a:off x="4259782" y="4481091"/>
              <a:ext cx="1469790" cy="1430850"/>
            </a:xfrm>
            <a:prstGeom prst="ellipse">
              <a:avLst/>
            </a:prstGeom>
            <a:noFill/>
            <a:ln w="12700" cap="flat" cmpd="sng" algn="ctr">
              <a:solidFill>
                <a:srgbClr val="FF000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39" name="Oval 38">
              <a:extLst>
                <a:ext uri="{FF2B5EF4-FFF2-40B4-BE49-F238E27FC236}">
                  <a16:creationId xmlns:a16="http://schemas.microsoft.com/office/drawing/2014/main" id="{59F9C937-4E2D-7D9E-A269-A131180454DB}"/>
                </a:ext>
              </a:extLst>
            </p:cNvPr>
            <p:cNvSpPr/>
            <p:nvPr/>
          </p:nvSpPr>
          <p:spPr bwMode="auto">
            <a:xfrm>
              <a:off x="6072513" y="4486585"/>
              <a:ext cx="1469790" cy="1430850"/>
            </a:xfrm>
            <a:prstGeom prst="ellipse">
              <a:avLst/>
            </a:prstGeom>
            <a:noFill/>
            <a:ln w="12700" cap="flat" cmpd="sng" algn="ctr">
              <a:solidFill>
                <a:srgbClr val="0070C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sp>
          <p:nvSpPr>
            <p:cNvPr id="40" name="Oval 39">
              <a:extLst>
                <a:ext uri="{FF2B5EF4-FFF2-40B4-BE49-F238E27FC236}">
                  <a16:creationId xmlns:a16="http://schemas.microsoft.com/office/drawing/2014/main" id="{A6B20A98-0494-A7A2-BE99-CA44A8F6C3D8}"/>
                </a:ext>
              </a:extLst>
            </p:cNvPr>
            <p:cNvSpPr/>
            <p:nvPr/>
          </p:nvSpPr>
          <p:spPr bwMode="auto">
            <a:xfrm>
              <a:off x="7217010" y="4481091"/>
              <a:ext cx="1469790" cy="1430850"/>
            </a:xfrm>
            <a:prstGeom prst="ellipse">
              <a:avLst/>
            </a:prstGeom>
            <a:noFill/>
            <a:ln w="12700" cap="flat" cmpd="sng" algn="ctr">
              <a:solidFill>
                <a:srgbClr val="FF0000"/>
              </a:solidFill>
              <a:prstDash val="lgDash"/>
              <a:round/>
              <a:headEnd type="none" w="sm" len="sm"/>
              <a:tailEnd type="none" w="sm" len="sm"/>
            </a:ln>
          </p:spPr>
          <p:txBody>
            <a:bodyPr vert="horz" wrap="square" lIns="91440" tIns="45720" rIns="91440" bIns="45720" numCol="1" rtlCol="0" anchor="t" anchorCtr="0" compatLnSpc="1"/>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panose="02020703060505090304" pitchFamily="18" charset="0"/>
              </a:endParaRPr>
            </a:p>
          </p:txBody>
        </p:sp>
      </p:grpSp>
      <p:pic>
        <p:nvPicPr>
          <p:cNvPr id="5" name="Picture 4">
            <a:extLst>
              <a:ext uri="{FF2B5EF4-FFF2-40B4-BE49-F238E27FC236}">
                <a16:creationId xmlns:a16="http://schemas.microsoft.com/office/drawing/2014/main" id="{8817197B-1200-6B1D-26BA-C564A8441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82" y="5746736"/>
            <a:ext cx="158758" cy="273064"/>
          </a:xfrm>
          <a:prstGeom prst="rect">
            <a:avLst/>
          </a:prstGeom>
        </p:spPr>
      </p:pic>
      <p:pic>
        <p:nvPicPr>
          <p:cNvPr id="42" name="Picture 41">
            <a:extLst>
              <a:ext uri="{FF2B5EF4-FFF2-40B4-BE49-F238E27FC236}">
                <a16:creationId xmlns:a16="http://schemas.microsoft.com/office/drawing/2014/main" id="{E9BE59AC-DF5F-F89D-5D09-AB64745DA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9470" y="5770199"/>
            <a:ext cx="158758" cy="273064"/>
          </a:xfrm>
          <a:prstGeom prst="rect">
            <a:avLst/>
          </a:prstGeom>
        </p:spPr>
      </p:pic>
      <p:pic>
        <p:nvPicPr>
          <p:cNvPr id="43" name="Picture 42">
            <a:extLst>
              <a:ext uri="{FF2B5EF4-FFF2-40B4-BE49-F238E27FC236}">
                <a16:creationId xmlns:a16="http://schemas.microsoft.com/office/drawing/2014/main" id="{98F0BBDD-F1D6-4312-C8CF-EC7CA1C4E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9520" y="5817895"/>
            <a:ext cx="158758" cy="273064"/>
          </a:xfrm>
          <a:prstGeom prst="rect">
            <a:avLst/>
          </a:prstGeom>
        </p:spPr>
      </p:pic>
    </p:spTree>
    <p:extLst>
      <p:ext uri="{BB962C8B-B14F-4D97-AF65-F5344CB8AC3E}">
        <p14:creationId xmlns:p14="http://schemas.microsoft.com/office/powerpoint/2010/main" val="2683527667"/>
      </p:ext>
    </p:extLst>
  </p:cSld>
  <p:clrMapOvr>
    <a:masterClrMapping/>
  </p:clrMapOvr>
</p:sld>
</file>

<file path=ppt/theme/theme1.xml><?xml version="1.0" encoding="utf-8"?>
<a:theme xmlns:a="http://schemas.openxmlformats.org/drawingml/2006/main" name="1_Extend Submission Templat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70306050509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1200" b="0" i="0" u="none" strike="noStrike" cap="none" normalizeH="0" baseline="0" smtClean="0">
            <a:ln>
              <a:noFill/>
            </a:ln>
            <a:solidFill>
              <a:schemeClr val="tx1"/>
            </a:solidFill>
            <a:effectLst/>
            <a:latin typeface="Times New Roman" panose="02020703060505090304"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A162B2F21D5F4BB7087D1151E9BA66" ma:contentTypeVersion="1" ma:contentTypeDescription="Create a new document." ma:contentTypeScope="" ma:versionID="19756aebb80ad30240197ca2e3b8cfbf">
  <xsd:schema xmlns:xsd="http://www.w3.org/2001/XMLSchema" xmlns:xs="http://www.w3.org/2001/XMLSchema" xmlns:p="http://schemas.microsoft.com/office/2006/metadata/properties" targetNamespace="http://schemas.microsoft.com/office/2006/metadata/properties" ma:root="true" ma:fieldsID="2d2ab0423195891a282ae33591addd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1DD2B5-241A-41D6-BB19-5B93E28ECEC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089278-2BBF-410D-9BB5-E548A1E410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DBC67A7B-2B1A-4086-8370-23AC79C907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61604</TotalTime>
  <Words>923</Words>
  <Application>Microsoft Office PowerPoint</Application>
  <PresentationFormat>On-screen Show (4:3)</PresentationFormat>
  <Paragraphs>154</Paragraphs>
  <Slides>10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vt:lpstr>
      <vt:lpstr>Calibri</vt:lpstr>
      <vt:lpstr>Times New Roman</vt:lpstr>
      <vt:lpstr>1_Extend Submission Template</vt:lpstr>
      <vt:lpstr>UHR MLD Mobility Improvement</vt:lpstr>
      <vt:lpstr>Introduction</vt:lpstr>
      <vt:lpstr>Motivation</vt:lpstr>
      <vt:lpstr>Motivation </vt:lpstr>
      <vt:lpstr>Roaming Performance Measurement</vt:lpstr>
      <vt:lpstr>UHR MLD Roaming Procedure</vt:lpstr>
      <vt:lpstr>Roaming Transition Reachability &amp; Reliability Improvement</vt:lpstr>
      <vt:lpstr>Roaming Transition Reachability &amp; Reliability Improvement</vt:lpstr>
      <vt:lpstr>Roaming Transition Stability Improvement</vt:lpstr>
      <vt:lpstr>Summary</vt:lpstr>
    </vt:vector>
  </TitlesOfParts>
  <Company>Marvell Semiconductor,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UHR use case and network architecture</dc:title>
  <dc:creator>Yonggang.Fang@mediatek.com</dc:creator>
  <cp:lastModifiedBy>Yonggang Fang</cp:lastModifiedBy>
  <cp:revision>4573</cp:revision>
  <cp:lastPrinted>2020-12-04T21:59:30Z</cp:lastPrinted>
  <dcterms:created xsi:type="dcterms:W3CDTF">2020-12-04T21:59:30Z</dcterms:created>
  <dcterms:modified xsi:type="dcterms:W3CDTF">2024-05-06T22:32:38Z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KSOProductBuildVer">
    <vt:lpwstr>1033-2.7.0.4476</vt:lpwstr>
  </property>
  <property fmtid="{D5CDD505-2E9C-101B-9397-08002B2CF9AE}" pid="4" name="ContentTypeId">
    <vt:lpwstr>0x01010044A162B2F21D5F4BB7087D1151E9BA66</vt:lpwstr>
  </property>
  <property fmtid="{D5CDD505-2E9C-101B-9397-08002B2CF9AE}" pid="5" name="MSIP_Label_83bcef13-7cac-433f-ba1d-47a323951816_Enabled">
    <vt:lpwstr>true</vt:lpwstr>
  </property>
  <property fmtid="{D5CDD505-2E9C-101B-9397-08002B2CF9AE}" pid="6" name="MSIP_Label_83bcef13-7cac-433f-ba1d-47a323951816_SetDate">
    <vt:lpwstr>2023-01-06T23:45:46Z</vt:lpwstr>
  </property>
  <property fmtid="{D5CDD505-2E9C-101B-9397-08002B2CF9AE}" pid="7" name="MSIP_Label_83bcef13-7cac-433f-ba1d-47a323951816_Method">
    <vt:lpwstr>Privileged</vt:lpwstr>
  </property>
  <property fmtid="{D5CDD505-2E9C-101B-9397-08002B2CF9AE}" pid="8" name="MSIP_Label_83bcef13-7cac-433f-ba1d-47a323951816_Name">
    <vt:lpwstr>MTK_Unclassified</vt:lpwstr>
  </property>
  <property fmtid="{D5CDD505-2E9C-101B-9397-08002B2CF9AE}" pid="9" name="MSIP_Label_83bcef13-7cac-433f-ba1d-47a323951816_SiteId">
    <vt:lpwstr>a7687ede-7a6b-4ef6-bace-642f677fbe31</vt:lpwstr>
  </property>
  <property fmtid="{D5CDD505-2E9C-101B-9397-08002B2CF9AE}" pid="10" name="MSIP_Label_83bcef13-7cac-433f-ba1d-47a323951816_ActionId">
    <vt:lpwstr>55360bf1-f76e-43d2-a148-489c7622ab95</vt:lpwstr>
  </property>
  <property fmtid="{D5CDD505-2E9C-101B-9397-08002B2CF9AE}" pid="11" name="MSIP_Label_83bcef13-7cac-433f-ba1d-47a323951816_ContentBits">
    <vt:lpwstr>0</vt:lpwstr>
  </property>
</Properties>
</file>