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2" r:id="rId4"/>
    <p:sldId id="266" r:id="rId5"/>
    <p:sldId id="268" r:id="rId6"/>
    <p:sldId id="269" r:id="rId7"/>
    <p:sldId id="270" r:id="rId8"/>
    <p:sldId id="275" r:id="rId9"/>
    <p:sldId id="274"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92" d="100"/>
          <a:sy n="92" d="100"/>
        </p:scale>
        <p:origin x="101" y="22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5694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3296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0761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64536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2150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2.vsdx"/><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__3.vsdx"/><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4267872739"/>
              </p:ext>
            </p:extLst>
          </p:nvPr>
        </p:nvGraphicFramePr>
        <p:xfrm>
          <a:off x="1086836" y="2423356"/>
          <a:ext cx="9897495" cy="1716280"/>
        </p:xfrm>
        <a:graphic>
          <a:graphicData uri="http://schemas.openxmlformats.org/drawingml/2006/table">
            <a:tbl>
              <a:tblPr firstRow="1" bandRow="1">
                <a:tableStyleId>{5940675A-B579-460E-94D1-54222C63F5DA}</a:tableStyleId>
              </a:tblPr>
              <a:tblGrid>
                <a:gridCol w="1979499">
                  <a:extLst>
                    <a:ext uri="{9D8B030D-6E8A-4147-A177-3AD203B41FA5}">
                      <a16:colId xmlns:a16="http://schemas.microsoft.com/office/drawing/2014/main" val="20000"/>
                    </a:ext>
                  </a:extLst>
                </a:gridCol>
                <a:gridCol w="1979499">
                  <a:extLst>
                    <a:ext uri="{9D8B030D-6E8A-4147-A177-3AD203B41FA5}">
                      <a16:colId xmlns:a16="http://schemas.microsoft.com/office/drawing/2014/main" val="20001"/>
                    </a:ext>
                  </a:extLst>
                </a:gridCol>
                <a:gridCol w="1979499">
                  <a:extLst>
                    <a:ext uri="{9D8B030D-6E8A-4147-A177-3AD203B41FA5}">
                      <a16:colId xmlns:a16="http://schemas.microsoft.com/office/drawing/2014/main" val="20002"/>
                    </a:ext>
                  </a:extLst>
                </a:gridCol>
                <a:gridCol w="1878979">
                  <a:extLst>
                    <a:ext uri="{9D8B030D-6E8A-4147-A177-3AD203B41FA5}">
                      <a16:colId xmlns:a16="http://schemas.microsoft.com/office/drawing/2014/main" val="20003"/>
                    </a:ext>
                  </a:extLst>
                </a:gridCol>
                <a:gridCol w="2080019">
                  <a:extLst>
                    <a:ext uri="{9D8B030D-6E8A-4147-A177-3AD203B41FA5}">
                      <a16:colId xmlns:a16="http://schemas.microsoft.com/office/drawing/2014/main" val="20004"/>
                    </a:ext>
                  </a:extLst>
                </a:gridCol>
              </a:tblGrid>
              <a:tr h="354534">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37630">
                <a:tc>
                  <a:txBody>
                    <a:bodyPr/>
                    <a:lstStyle/>
                    <a:p>
                      <a:r>
                        <a:rPr lang="en-US" altLang="zh-CN" sz="1400" dirty="0" err="1">
                          <a:latin typeface="+mn-lt"/>
                        </a:rPr>
                        <a:t>Hui</a:t>
                      </a:r>
                      <a:r>
                        <a:rPr lang="en-US" altLang="zh-CN" sz="1400" baseline="0" dirty="0">
                          <a:latin typeface="+mn-lt"/>
                        </a:rPr>
                        <a:t> </a:t>
                      </a:r>
                      <a:r>
                        <a:rPr lang="en-US" altLang="zh-CN" sz="1400" baseline="0" dirty="0" err="1">
                          <a:latin typeface="+mn-lt"/>
                        </a:rPr>
                        <a:t>Che</a:t>
                      </a:r>
                      <a:endParaRPr lang="zh-CN" altLang="en-US" sz="1400" dirty="0">
                        <a:latin typeface="+mn-lt"/>
                      </a:endParaRPr>
                    </a:p>
                  </a:txBody>
                  <a:tcPr/>
                </a:tc>
                <a:tc>
                  <a:txBody>
                    <a:bodyPr/>
                    <a:lstStyle/>
                    <a:p>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chehui@ruijie.com.cn</a:t>
                      </a:r>
                      <a:endParaRPr lang="zh-CN" altLang="en-US" sz="1200" dirty="0">
                        <a:latin typeface="+mn-lt"/>
                      </a:endParaRPr>
                    </a:p>
                  </a:txBody>
                  <a:tcPr/>
                </a:tc>
                <a:extLst>
                  <a:ext uri="{0D108BD9-81ED-4DB2-BD59-A6C34878D82A}">
                    <a16:rowId xmlns:a16="http://schemas.microsoft.com/office/drawing/2014/main" val="10001"/>
                  </a:ext>
                </a:extLst>
              </a:tr>
              <a:tr h="337630">
                <a:tc>
                  <a:txBody>
                    <a:bodyPr/>
                    <a:lstStyle/>
                    <a:p>
                      <a:r>
                        <a:rPr lang="en-US" altLang="zh-CN" sz="1400" dirty="0">
                          <a:latin typeface="+mn-lt"/>
                        </a:rPr>
                        <a:t>Jian Zhang</a:t>
                      </a:r>
                      <a:endParaRPr lang="zh-CN" altLang="en-US" sz="1400" dirty="0">
                        <a:latin typeface="+mn-lt"/>
                      </a:endParaRPr>
                    </a:p>
                  </a:txBody>
                  <a:tcPr/>
                </a:tc>
                <a:tc>
                  <a:txBody>
                    <a:bodyPr/>
                    <a:lstStyle/>
                    <a:p>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zhangjian3@ruijie.com.cn</a:t>
                      </a:r>
                      <a:endParaRPr lang="zh-CN" altLang="en-US" sz="1200" dirty="0">
                        <a:latin typeface="+mn-lt"/>
                      </a:endParaRPr>
                    </a:p>
                  </a:txBody>
                  <a:tcPr/>
                </a:tc>
                <a:extLst>
                  <a:ext uri="{0D108BD9-81ED-4DB2-BD59-A6C34878D82A}">
                    <a16:rowId xmlns:a16="http://schemas.microsoft.com/office/drawing/2014/main" val="10002"/>
                  </a:ext>
                </a:extLst>
              </a:tr>
              <a:tr h="337630">
                <a:tc>
                  <a:txBody>
                    <a:bodyPr/>
                    <a:lstStyle/>
                    <a:p>
                      <a:r>
                        <a:rPr lang="en-US" altLang="zh-CN" sz="1400" dirty="0" err="1">
                          <a:latin typeface="+mn-lt"/>
                        </a:rPr>
                        <a:t>Danyang</a:t>
                      </a:r>
                      <a:r>
                        <a:rPr lang="en-US" altLang="zh-CN" sz="1400" dirty="0">
                          <a:latin typeface="+mn-lt"/>
                        </a:rPr>
                        <a:t> Hong</a:t>
                      </a:r>
                      <a:endParaRPr lang="zh-CN" altLang="en-US"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hongdanyang@ruijie.com.cn</a:t>
                      </a:r>
                      <a:endParaRPr lang="zh-CN" altLang="en-US" sz="1200" dirty="0">
                        <a:latin typeface="+mn-lt"/>
                      </a:endParaRPr>
                    </a:p>
                  </a:txBody>
                  <a:tcPr/>
                </a:tc>
                <a:extLst>
                  <a:ext uri="{0D108BD9-81ED-4DB2-BD59-A6C34878D82A}">
                    <a16:rowId xmlns:a16="http://schemas.microsoft.com/office/drawing/2014/main" val="10003"/>
                  </a:ext>
                </a:extLst>
              </a:tr>
              <a:tr h="337630">
                <a:tc>
                  <a:txBody>
                    <a:bodyPr/>
                    <a:lstStyle/>
                    <a:p>
                      <a:r>
                        <a:rPr lang="en-US" altLang="zh-CN" sz="1400" dirty="0" err="1">
                          <a:latin typeface="+mn-lt"/>
                        </a:rPr>
                        <a:t>Jianxiang</a:t>
                      </a:r>
                      <a:r>
                        <a:rPr lang="en-US" altLang="zh-CN" sz="1400" dirty="0">
                          <a:latin typeface="+mn-lt"/>
                        </a:rPr>
                        <a:t> Chen</a:t>
                      </a:r>
                      <a:endParaRPr lang="zh-CN" altLang="en-US"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a:t>
                      </a:r>
                      <a:r>
                        <a:rPr lang="en-US" altLang="zh-CN" sz="1200">
                          <a:latin typeface="+mn-lt"/>
                        </a:rPr>
                        <a:t>., Ltd.</a:t>
                      </a:r>
                      <a:endParaRPr lang="zh-CN" altLang="en-US" sz="1200" dirty="0">
                        <a:latin typeface="+mn-lt"/>
                      </a:endParaRPr>
                    </a:p>
                  </a:txBody>
                  <a:tcPr/>
                </a:tc>
                <a:tc>
                  <a:txBody>
                    <a:bodyPr/>
                    <a:lstStyle/>
                    <a:p>
                      <a:endParaRPr lang="zh-CN" altLang="en-US" sz="1600">
                        <a:latin typeface="+mn-lt"/>
                      </a:endParaRPr>
                    </a:p>
                  </a:txBody>
                  <a:tcPr/>
                </a:tc>
                <a:tc>
                  <a:txBody>
                    <a:bodyPr/>
                    <a:lstStyle/>
                    <a:p>
                      <a:endParaRPr lang="zh-CN" altLang="en-US" sz="1600" dirty="0">
                        <a:latin typeface="+mn-lt"/>
                      </a:endParaRPr>
                    </a:p>
                  </a:txBody>
                  <a:tcPr/>
                </a:tc>
                <a:tc>
                  <a:txBody>
                    <a:bodyPr/>
                    <a:lstStyle/>
                    <a:p>
                      <a:r>
                        <a:rPr lang="en-US" altLang="zh-CN" sz="1200" dirty="0">
                          <a:latin typeface="+mn-lt"/>
                        </a:rPr>
                        <a:t>chenjianxiang@ruijie.com.cn</a:t>
                      </a:r>
                      <a:endParaRPr lang="zh-CN" altLang="en-US" sz="1200" dirty="0">
                        <a:latin typeface="+mn-lt"/>
                      </a:endParaRPr>
                    </a:p>
                  </a:txBody>
                  <a:tcPr/>
                </a:tc>
                <a:extLst>
                  <a:ext uri="{0D108BD9-81ED-4DB2-BD59-A6C34878D82A}">
                    <a16:rowId xmlns:a16="http://schemas.microsoft.com/office/drawing/2014/main" val="10004"/>
                  </a:ext>
                </a:extLst>
              </a:tr>
            </a:tbl>
          </a:graphicData>
        </a:graphic>
      </p:graphicFrame>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Low STA Cost UHR Seamless Roaming for Multi-link Device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2023-12-01</a:t>
            </a:r>
          </a:p>
        </p:txBody>
      </p:sp>
      <p:sp>
        <p:nvSpPr>
          <p:cNvPr id="6" name="Date Placeholder 3"/>
          <p:cNvSpPr>
            <a:spLocks noGrp="1"/>
          </p:cNvSpPr>
          <p:nvPr>
            <p:ph type="dt" idx="10"/>
          </p:nvPr>
        </p:nvSpPr>
        <p:spPr/>
        <p:txBody>
          <a:bodyPr/>
          <a:lstStyle/>
          <a:p>
            <a:r>
              <a:rPr lang="en-US" altLang="zh-CN"/>
              <a:t>December 2023</a:t>
            </a:r>
            <a:endParaRPr lang="en-GB" dirty="0"/>
          </a:p>
        </p:txBody>
      </p:sp>
      <p:sp>
        <p:nvSpPr>
          <p:cNvPr id="7" name="Footer Placeholder 4"/>
          <p:cNvSpPr>
            <a:spLocks noGrp="1"/>
          </p:cNvSpPr>
          <p:nvPr>
            <p:ph type="ftr" idx="11"/>
          </p:nvPr>
        </p:nvSpPr>
        <p:spPr/>
        <p:txBody>
          <a:bodyPr/>
          <a:lstStyle/>
          <a:p>
            <a:r>
              <a:rPr lang="it-IT"/>
              <a:t>Hui Che et al.,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1158263" cy="1231775"/>
          </a:xfrm>
        </p:spPr>
        <p:txBody>
          <a:bodyPr/>
          <a:lstStyle/>
          <a:p>
            <a:r>
              <a:rPr lang="en-GB" altLang="zh-CN" sz="2000" b="0" dirty="0"/>
              <a:t>[1] Po-Kai Huang, et al. Multi-link Operation Framework, DCN 802.11-23/0231r0.</a:t>
            </a:r>
          </a:p>
          <a:p>
            <a:r>
              <a:rPr lang="en-US" altLang="zh-CN" sz="2000" b="0" dirty="0"/>
              <a:t>[2] </a:t>
            </a:r>
            <a:r>
              <a:rPr lang="en-US" altLang="zh-CN" sz="2000" b="0" dirty="0" err="1"/>
              <a:t>Hui</a:t>
            </a:r>
            <a:r>
              <a:rPr lang="en-US" altLang="zh-CN" sz="2000" b="0" dirty="0"/>
              <a:t> </a:t>
            </a:r>
            <a:r>
              <a:rPr lang="en-US" altLang="zh-CN" sz="2000" b="0" dirty="0" err="1"/>
              <a:t>Che</a:t>
            </a:r>
            <a:r>
              <a:rPr lang="en-US" altLang="zh-CN" sz="2000" b="0" dirty="0"/>
              <a:t> et al. UHR Seamless Roaming for Multi-link Device. DCN 802.11-23/1976r0.</a:t>
            </a:r>
          </a:p>
          <a:p>
            <a:r>
              <a:rPr lang="en-US" altLang="zh-CN" sz="2000" b="0" dirty="0"/>
              <a:t>[3] </a:t>
            </a:r>
            <a:r>
              <a:rPr lang="en-US" altLang="zh-CN" sz="2000" b="0" dirty="0" err="1"/>
              <a:t>Hui</a:t>
            </a:r>
            <a:r>
              <a:rPr lang="en-US" altLang="zh-CN" sz="2000" b="0" dirty="0"/>
              <a:t> </a:t>
            </a:r>
            <a:r>
              <a:rPr lang="en-US" altLang="zh-CN" sz="2000" b="0" dirty="0" err="1"/>
              <a:t>Che</a:t>
            </a:r>
            <a:r>
              <a:rPr lang="en-US" altLang="zh-CN" sz="2000" b="0" dirty="0"/>
              <a:t> et al. Improved UHR Seamless Roaming for Multi-link Device. DCN 802.11-23/2147r0.</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December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Roaming Model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Seamless Roaming procedure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Roaming Frame Format Extension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December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4401" y="1700809"/>
            <a:ext cx="10361084" cy="2448271"/>
          </a:xfrm>
          <a:ln/>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802.11be (EHT) standard has introduced multi-link operation (MLO) [1], and a non-AP STA </a:t>
            </a:r>
            <a:r>
              <a:rPr lang="en-US" altLang="zh-CN" sz="2000" dirty="0">
                <a:latin typeface="Times New Roman" panose="02020603050405020304" pitchFamily="18" charset="0"/>
                <a:cs typeface="Times New Roman" panose="02020603050405020304" pitchFamily="18" charset="0"/>
              </a:rPr>
              <a:t>multi-link device </a:t>
            </a:r>
            <a:r>
              <a:rPr lang="en-US" altLang="zh-CN" sz="2000" b="0" dirty="0">
                <a:latin typeface="Times New Roman" panose="02020603050405020304" pitchFamily="18" charset="0"/>
                <a:cs typeface="Times New Roman" panose="02020603050405020304" pitchFamily="18" charset="0"/>
              </a:rPr>
              <a:t>(MLD) can communicate with AP MLD over a plurality of links. We have discussed the seamless roaming scheme for UHR non-collocated AP MLD. This scheme fully utilizes the advantages of MLO to </a:t>
            </a:r>
            <a:r>
              <a:rPr lang="en-US" altLang="zh-CN" sz="2000" dirty="0">
                <a:latin typeface="Times New Roman" panose="02020603050405020304" pitchFamily="18" charset="0"/>
                <a:cs typeface="Times New Roman" panose="02020603050405020304" pitchFamily="18" charset="0"/>
              </a:rPr>
              <a:t>saving time and ensuring the continuity </a:t>
            </a:r>
            <a:r>
              <a:rPr lang="en-US" altLang="zh-CN" sz="2000" b="0" dirty="0">
                <a:latin typeface="Times New Roman" panose="02020603050405020304" pitchFamily="18" charset="0"/>
                <a:cs typeface="Times New Roman" panose="02020603050405020304" pitchFamily="18" charset="0"/>
              </a:rPr>
              <a:t>of data transmission.</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the previous scheme [2], the optimal link was selected by STA, which resulted in a heavy burden on non-AP STA.</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December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634" y="609602"/>
            <a:ext cx="10361084" cy="757766"/>
          </a:xfrm>
        </p:spPr>
        <p:txBody>
          <a:bodyPr/>
          <a:lstStyle/>
          <a:p>
            <a:r>
              <a:rPr lang="en-GB" dirty="0"/>
              <a:t>Roaming Model </a:t>
            </a:r>
          </a:p>
        </p:txBody>
      </p:sp>
      <p:sp>
        <p:nvSpPr>
          <p:cNvPr id="9218" name="Rectangle 2"/>
          <p:cNvSpPr>
            <a:spLocks noGrp="1" noChangeArrowheads="1"/>
          </p:cNvSpPr>
          <p:nvPr>
            <p:ph idx="1"/>
          </p:nvPr>
        </p:nvSpPr>
        <p:spPr>
          <a:xfrm>
            <a:off x="918634" y="4213385"/>
            <a:ext cx="10361084" cy="1944216"/>
          </a:xfrm>
          <a:ln/>
        </p:spPr>
        <p:txBody>
          <a:bodyPr/>
          <a:lstStyle/>
          <a:p>
            <a:pPr marL="0" indent="0"/>
            <a:r>
              <a:rPr lang="en-US" altLang="zh-CN" sz="1400" b="0" dirty="0">
                <a:latin typeface="Times New Roman" panose="02020603050405020304" pitchFamily="18" charset="0"/>
                <a:cs typeface="Times New Roman" panose="02020603050405020304" pitchFamily="18" charset="0"/>
              </a:rPr>
              <a:t>The UHR non-AP STA MLD associates with the collocated AP MLD with the wire or wireless backhaul. The UHR AP UMAC can use the backhaul links to manage LMAC and PHY of the collocated EHT AP MLD. </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During the access process, </a:t>
            </a:r>
            <a:r>
              <a:rPr lang="en-US" altLang="zh-CN" sz="1400" dirty="0">
                <a:latin typeface="Times New Roman" panose="02020603050405020304" pitchFamily="18" charset="0"/>
                <a:cs typeface="Times New Roman" panose="02020603050405020304" pitchFamily="18" charset="0"/>
              </a:rPr>
              <a:t>PTK</a:t>
            </a:r>
            <a:r>
              <a:rPr lang="en-US" altLang="zh-CN" sz="1400" b="0" dirty="0">
                <a:latin typeface="Times New Roman" panose="02020603050405020304" pitchFamily="18" charset="0"/>
                <a:cs typeface="Times New Roman" panose="02020603050405020304" pitchFamily="18" charset="0"/>
              </a:rPr>
              <a:t> and </a:t>
            </a:r>
            <a:r>
              <a:rPr lang="en-US" altLang="zh-CN" sz="1400" dirty="0">
                <a:latin typeface="Times New Roman" panose="02020603050405020304" pitchFamily="18" charset="0"/>
                <a:cs typeface="Times New Roman" panose="02020603050405020304" pitchFamily="18" charset="0"/>
              </a:rPr>
              <a:t>GTK</a:t>
            </a:r>
            <a:r>
              <a:rPr lang="en-US" altLang="zh-CN" sz="1400" b="0" dirty="0">
                <a:latin typeface="Times New Roman" panose="02020603050405020304" pitchFamily="18" charset="0"/>
                <a:cs typeface="Times New Roman" panose="02020603050405020304" pitchFamily="18" charset="0"/>
              </a:rPr>
              <a:t> are generated using the UHR AP MLD UMAC address and EHT AP MLD LMAC Address, respectively. To achieve the seamless roaming, the PTK will be </a:t>
            </a:r>
            <a:r>
              <a:rPr lang="en-US" altLang="zh-CN" sz="1400" dirty="0">
                <a:latin typeface="Times New Roman" panose="02020603050405020304" pitchFamily="18" charset="0"/>
                <a:cs typeface="Times New Roman" panose="02020603050405020304" pitchFamily="18" charset="0"/>
              </a:rPr>
              <a:t>shared</a:t>
            </a:r>
            <a:r>
              <a:rPr lang="en-US" altLang="zh-CN" sz="1400" b="0" dirty="0">
                <a:latin typeface="Times New Roman" panose="02020603050405020304" pitchFamily="18" charset="0"/>
                <a:cs typeface="Times New Roman" panose="02020603050405020304" pitchFamily="18" charset="0"/>
              </a:rPr>
              <a:t> in non-collocated AP MLDs for the non-AP STA MLD, and the non-AP STA MLD stores the GTKs for all the AP MLDs.</a:t>
            </a:r>
          </a:p>
          <a:p>
            <a:pPr>
              <a:buFont typeface="Arial" panose="020B0604020202020204" pitchFamily="34" charset="0"/>
              <a:buChar char="•"/>
            </a:pPr>
            <a:r>
              <a:rPr lang="en-US" altLang="zh-CN" sz="1400" dirty="0">
                <a:latin typeface="Times New Roman" panose="02020603050405020304" pitchFamily="18" charset="0"/>
                <a:cs typeface="Times New Roman" panose="02020603050405020304" pitchFamily="18" charset="0"/>
              </a:rPr>
              <a:t>Seamless roaming mechanism</a:t>
            </a:r>
            <a:r>
              <a:rPr lang="en-US" altLang="zh-CN" sz="1400" b="0" dirty="0">
                <a:latin typeface="Times New Roman" panose="02020603050405020304" pitchFamily="18" charset="0"/>
                <a:cs typeface="Times New Roman" panose="02020603050405020304" pitchFamily="18" charset="0"/>
              </a:rPr>
              <a:t>: the non-AP STA MLD selects one of the links (e.g. STA Link0) to disconnect from the original AP MLD(e.g. EHT AP MLD1 Link0) and then connects this link (STA Link0) to the new AP MLD (e.g. EHT AP MLD2 Link0). The other links of non-AP STA  MLD remain connected to the original AP until the connection with the new AP MLD is finished.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December 2023</a:t>
            </a:r>
            <a:endParaRPr lang="en-GB"/>
          </a:p>
        </p:txBody>
      </p:sp>
      <p:graphicFrame>
        <p:nvGraphicFramePr>
          <p:cNvPr id="7" name="对象 6"/>
          <p:cNvGraphicFramePr>
            <a:graphicFrameLocks noChangeAspect="1"/>
          </p:cNvGraphicFramePr>
          <p:nvPr>
            <p:extLst>
              <p:ext uri="{D42A27DB-BD31-4B8C-83A1-F6EECF244321}">
                <p14:modId xmlns:p14="http://schemas.microsoft.com/office/powerpoint/2010/main" val="151225299"/>
              </p:ext>
            </p:extLst>
          </p:nvPr>
        </p:nvGraphicFramePr>
        <p:xfrm>
          <a:off x="3071664" y="1332844"/>
          <a:ext cx="5170527" cy="2510173"/>
        </p:xfrm>
        <a:graphic>
          <a:graphicData uri="http://schemas.openxmlformats.org/presentationml/2006/ole">
            <mc:AlternateContent xmlns:mc="http://schemas.openxmlformats.org/markup-compatibility/2006">
              <mc:Choice xmlns:v="urn:schemas-microsoft-com:vml" Requires="v">
                <p:oleObj name="Visio" r:id="rId3" imgW="6515111" imgH="3162378" progId="Visio.Drawing.15">
                  <p:embed/>
                </p:oleObj>
              </mc:Choice>
              <mc:Fallback>
                <p:oleObj name="Visio" r:id="rId3" imgW="6515111" imgH="3162378" progId="Visio.Drawing.1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1664" y="1332844"/>
                        <a:ext cx="5170527" cy="2510173"/>
                      </a:xfrm>
                      <a:prstGeom prst="rect">
                        <a:avLst/>
                      </a:prstGeom>
                      <a:noFill/>
                    </p:spPr>
                  </p:pic>
                </p:oleObj>
              </mc:Fallback>
            </mc:AlternateContent>
          </a:graphicData>
        </a:graphic>
      </p:graphicFrame>
      <p:sp>
        <p:nvSpPr>
          <p:cNvPr id="3" name="文本框 2"/>
          <p:cNvSpPr txBox="1"/>
          <p:nvPr/>
        </p:nvSpPr>
        <p:spPr>
          <a:xfrm>
            <a:off x="3786417" y="3738518"/>
            <a:ext cx="2595011" cy="338554"/>
          </a:xfrm>
          <a:prstGeom prst="rect">
            <a:avLst/>
          </a:prstGeom>
          <a:noFill/>
        </p:spPr>
        <p:txBody>
          <a:bodyPr wrap="square" rtlCol="0">
            <a:spAutoFit/>
          </a:bodyPr>
          <a:lstStyle/>
          <a:p>
            <a:r>
              <a:rPr lang="en-US" altLang="zh-CN" sz="1600" dirty="0">
                <a:solidFill>
                  <a:schemeClr val="tx1"/>
                </a:solidFill>
                <a:latin typeface="Times New Roman" panose="02020603050405020304" pitchFamily="18" charset="0"/>
                <a:cs typeface="Times New Roman" panose="02020603050405020304" pitchFamily="18" charset="0"/>
              </a:rPr>
              <a:t>Non-collocated AP MLD[2]</a:t>
            </a:r>
            <a:endParaRPr lang="zh-CN" altLang="en-US" sz="1600" dirty="0">
              <a:solidFill>
                <a:schemeClr val="tx1"/>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6899149" y="3748170"/>
            <a:ext cx="1656184" cy="307777"/>
          </a:xfrm>
          <a:prstGeom prst="rect">
            <a:avLst/>
          </a:prstGeom>
          <a:noFill/>
        </p:spPr>
        <p:txBody>
          <a:bodyPr wrap="square" rtlCol="0">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Non-AP STA MLD</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50333"/>
            <a:ext cx="10361084" cy="1065213"/>
          </a:xfrm>
        </p:spPr>
        <p:txBody>
          <a:bodyPr/>
          <a:lstStyle/>
          <a:p>
            <a:r>
              <a:rPr lang="en-GB" dirty="0"/>
              <a:t>Seamless Roaming Procedure (I)</a:t>
            </a:r>
          </a:p>
        </p:txBody>
      </p:sp>
      <p:sp>
        <p:nvSpPr>
          <p:cNvPr id="9218" name="Rectangle 2"/>
          <p:cNvSpPr>
            <a:spLocks noGrp="1" noChangeArrowheads="1"/>
          </p:cNvSpPr>
          <p:nvPr>
            <p:ph idx="1"/>
          </p:nvPr>
        </p:nvSpPr>
        <p:spPr>
          <a:xfrm>
            <a:off x="551384" y="3789040"/>
            <a:ext cx="11521280" cy="2592288"/>
          </a:xfrm>
          <a:ln/>
        </p:spPr>
        <p:txBody>
          <a:bodyPr/>
          <a:lstStyle/>
          <a:p>
            <a:pPr marL="0" indent="0"/>
            <a:r>
              <a:rPr lang="en-US" sz="1400" b="0" dirty="0"/>
              <a:t>① Suppose the following associations during the access process : non-AP STA MLD Link0– AP MLD1 Link0, non-AP STA MLD Link1– AP MLD1 Link1;</a:t>
            </a:r>
          </a:p>
          <a:p>
            <a:pPr marL="0" indent="0"/>
            <a:r>
              <a:rPr lang="en-US" sz="1400" b="0" dirty="0"/>
              <a:t>② </a:t>
            </a:r>
            <a:r>
              <a:rPr lang="en-US" altLang="zh-CN" sz="1400" b="0" dirty="0"/>
              <a:t>(1) The original AP MLD (AP MLD1) decides to have  the non-AP STA MLD </a:t>
            </a:r>
            <a:r>
              <a:rPr lang="en-US" altLang="zh-CN" sz="1400" dirty="0"/>
              <a:t>prepare roaming </a:t>
            </a:r>
            <a:r>
              <a:rPr lang="en-US" altLang="zh-CN" sz="1400" b="0" dirty="0"/>
              <a:t>based on the quality of the uplink signal. (2) </a:t>
            </a:r>
            <a:r>
              <a:rPr lang="en-US" altLang="zh-CN" sz="1400" dirty="0"/>
              <a:t>Roaming preparation message</a:t>
            </a:r>
            <a:r>
              <a:rPr lang="en-US" altLang="zh-CN" sz="1400" b="0" dirty="0"/>
              <a:t>: original AP MLD </a:t>
            </a:r>
            <a:r>
              <a:rPr lang="en-US" altLang="zh-CN" sz="1400" b="0" dirty="0">
                <a:sym typeface="Wingdings" panose="05000000000000000000" pitchFamily="2" charset="2"/>
              </a:rPr>
              <a:t></a:t>
            </a:r>
            <a:r>
              <a:rPr lang="en-US" altLang="zh-CN" sz="1400" b="0" dirty="0"/>
              <a:t>UHR AP MLD UMAC</a:t>
            </a:r>
            <a:r>
              <a:rPr lang="en-US" altLang="zh-CN" sz="1400" b="0" dirty="0">
                <a:sym typeface="Wingdings" panose="05000000000000000000" pitchFamily="2" charset="2"/>
              </a:rPr>
              <a:t></a:t>
            </a:r>
            <a:r>
              <a:rPr lang="en-US" altLang="zh-CN" sz="1400" b="0" dirty="0"/>
              <a:t> neighbor AP MLDs of the original AP MLD. After receiving this message, the neighbor AP MLDs of the original AP MLD reserve time to measure the probe request signal from the non-AP STA. (3) The original AP MLD informs the non-AP STA MLD of the roaming preparation message through BSS transition management (</a:t>
            </a:r>
            <a:r>
              <a:rPr lang="en-US" altLang="zh-CN" sz="1400" dirty="0"/>
              <a:t>BTM</a:t>
            </a:r>
            <a:r>
              <a:rPr lang="en-US" altLang="zh-CN" sz="1400" b="0" dirty="0"/>
              <a:t>)</a:t>
            </a:r>
            <a:r>
              <a:rPr lang="en-US" altLang="zh-CN" sz="1400" dirty="0"/>
              <a:t> Request frame.</a:t>
            </a:r>
            <a:endParaRPr lang="en-US" altLang="zh-CN" sz="1400" b="0" dirty="0"/>
          </a:p>
          <a:p>
            <a:pPr marL="0" indent="0"/>
            <a:r>
              <a:rPr lang="en-US" sz="1400" b="0" dirty="0"/>
              <a:t>③ </a:t>
            </a:r>
            <a:r>
              <a:rPr lang="en-US" altLang="zh-CN" sz="1400" b="0" dirty="0"/>
              <a:t>This request frame triggers the roaming process of non-AP STA. T</a:t>
            </a:r>
            <a:r>
              <a:rPr lang="en-US" sz="1400" b="0" dirty="0"/>
              <a:t>he non-AP STA using its all links one bye one send the probe request to the adjacent AP MLDs (e.g. AP MLD2, AP MLD3, ….) which are connected to the same UHR AP MLD UMAC.</a:t>
            </a:r>
          </a:p>
          <a:p>
            <a:pPr marL="0" indent="0"/>
            <a:r>
              <a:rPr lang="en-US" sz="1400" b="0" dirty="0"/>
              <a:t>④ (1)The </a:t>
            </a:r>
            <a:r>
              <a:rPr lang="en-US" altLang="zh-CN" sz="1400" b="0" dirty="0"/>
              <a:t>neighbor AP MLDs of the original AP MLD </a:t>
            </a:r>
            <a:r>
              <a:rPr lang="en-US" sz="1400" b="0" dirty="0"/>
              <a:t>evaluates the signal quality of the probe response for each link. (2</a:t>
            </a:r>
            <a:r>
              <a:rPr lang="en-US" altLang="zh-CN" sz="1400" b="0" dirty="0"/>
              <a:t>)The neighbor AP MLDs reports the link signal quality and link load to the UHR AP MLD UMAC.  (3) The UHR AP MLD UMAC decides the </a:t>
            </a:r>
            <a:r>
              <a:rPr lang="en-US" altLang="zh-CN" sz="1400" dirty="0"/>
              <a:t>roaming target link </a:t>
            </a:r>
            <a:r>
              <a:rPr lang="en-US" altLang="zh-CN" sz="1400" b="0" dirty="0"/>
              <a:t>according to the </a:t>
            </a:r>
            <a:r>
              <a:rPr lang="en-US" altLang="zh-CN" sz="1400" dirty="0"/>
              <a:t>combination of the link load status and the probe response signal quality of the link. </a:t>
            </a:r>
            <a:r>
              <a:rPr lang="en-US" altLang="zh-CN" sz="1400" b="0" dirty="0"/>
              <a:t>(4) The UHR AP MLD UMAC informs the original AP MLD (AP MLD1)  of this roaming target link (e.g. non-AP STA MLD Link 0 – AP MLD2 Link0) .</a:t>
            </a:r>
            <a:endParaRPr lang="en-US" sz="1400" b="0"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December 2023</a:t>
            </a:r>
            <a:endParaRPr lang="en-GB"/>
          </a:p>
        </p:txBody>
      </p:sp>
      <p:graphicFrame>
        <p:nvGraphicFramePr>
          <p:cNvPr id="8" name="对象 7"/>
          <p:cNvGraphicFramePr>
            <a:graphicFrameLocks noChangeAspect="1"/>
          </p:cNvGraphicFramePr>
          <p:nvPr>
            <p:extLst>
              <p:ext uri="{D42A27DB-BD31-4B8C-83A1-F6EECF244321}">
                <p14:modId xmlns:p14="http://schemas.microsoft.com/office/powerpoint/2010/main" val="3311056684"/>
              </p:ext>
            </p:extLst>
          </p:nvPr>
        </p:nvGraphicFramePr>
        <p:xfrm>
          <a:off x="2927648" y="1154836"/>
          <a:ext cx="5628303" cy="2698873"/>
        </p:xfrm>
        <a:graphic>
          <a:graphicData uri="http://schemas.openxmlformats.org/presentationml/2006/ole">
            <mc:AlternateContent xmlns:mc="http://schemas.openxmlformats.org/markup-compatibility/2006">
              <mc:Choice xmlns:v="urn:schemas-microsoft-com:vml" Requires="v">
                <p:oleObj name="Visio" r:id="rId3" imgW="5632459" imgH="2698763" progId="Visio.Drawing.15">
                  <p:embed/>
                </p:oleObj>
              </mc:Choice>
              <mc:Fallback>
                <p:oleObj name="Visio" r:id="rId3" imgW="5632459" imgH="2698763" progId="Visio.Drawing.15">
                  <p:embed/>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7648" y="1154836"/>
                        <a:ext cx="5628303" cy="2698873"/>
                      </a:xfrm>
                      <a:prstGeom prst="rect">
                        <a:avLst/>
                      </a:prstGeom>
                      <a:noFill/>
                    </p:spPr>
                  </p:pic>
                </p:oleObj>
              </mc:Fallback>
            </mc:AlternateContent>
          </a:graphicData>
        </a:graphic>
      </p:graphicFrame>
    </p:spTree>
    <p:extLst>
      <p:ext uri="{BB962C8B-B14F-4D97-AF65-F5344CB8AC3E}">
        <p14:creationId xmlns:p14="http://schemas.microsoft.com/office/powerpoint/2010/main" val="24149786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606425"/>
            <a:ext cx="10361084" cy="582959"/>
          </a:xfrm>
        </p:spPr>
        <p:txBody>
          <a:bodyPr/>
          <a:lstStyle/>
          <a:p>
            <a:r>
              <a:rPr lang="en-GB" dirty="0"/>
              <a:t>Seamless Roaming Procedure (II)</a:t>
            </a:r>
          </a:p>
        </p:txBody>
      </p:sp>
      <p:sp>
        <p:nvSpPr>
          <p:cNvPr id="9218" name="Rectangle 2"/>
          <p:cNvSpPr>
            <a:spLocks noGrp="1" noChangeArrowheads="1"/>
          </p:cNvSpPr>
          <p:nvPr>
            <p:ph idx="1"/>
          </p:nvPr>
        </p:nvSpPr>
        <p:spPr>
          <a:xfrm>
            <a:off x="438764" y="3351878"/>
            <a:ext cx="11233248" cy="3142260"/>
          </a:xfrm>
          <a:ln/>
        </p:spPr>
        <p:txBody>
          <a:bodyPr/>
          <a:lstStyle/>
          <a:p>
            <a:pPr marL="0" indent="0"/>
            <a:r>
              <a:rPr lang="en-US" sz="1400" b="0" dirty="0"/>
              <a:t>⑤ (</a:t>
            </a:r>
            <a:r>
              <a:rPr lang="en-US" altLang="zh-CN" sz="1400" b="0" dirty="0"/>
              <a:t>1)The original AP (MLD1) sends the roaming target link (in BTM roaming reconfigure frame) to non-AP STA MLD over the corresponding received link.  (2)This message triggers the link reconfiguration of the non-AP STA MLD (e.g. Link0), i.e. STA MLD Link0 – </a:t>
            </a:r>
            <a:r>
              <a:rPr lang="en-US" altLang="zh-CN" sz="1400" dirty="0"/>
              <a:t>AP MLD2 Link0 </a:t>
            </a:r>
            <a:r>
              <a:rPr lang="en-US" altLang="zh-CN" sz="1400" b="0" dirty="0">
                <a:sym typeface="Wingdings" panose="05000000000000000000" pitchFamily="2" charset="2"/>
              </a:rPr>
              <a:t></a:t>
            </a:r>
            <a:r>
              <a:rPr lang="en-US" altLang="zh-CN" sz="1400" b="0" dirty="0"/>
              <a:t>STA MLD Link0 - </a:t>
            </a:r>
            <a:r>
              <a:rPr lang="en-US" altLang="zh-CN" sz="1400" dirty="0"/>
              <a:t>AP MLD1 Link0</a:t>
            </a:r>
            <a:r>
              <a:rPr lang="en-US" altLang="zh-CN" sz="1400" b="0" dirty="0"/>
              <a:t>.  </a:t>
            </a:r>
            <a:endParaRPr lang="en-US" sz="1400" b="0" dirty="0"/>
          </a:p>
          <a:p>
            <a:pPr marL="0" indent="0"/>
            <a:r>
              <a:rPr lang="en-US" sz="1400" b="0" dirty="0"/>
              <a:t>⑥ </a:t>
            </a:r>
            <a:r>
              <a:rPr lang="en-US" altLang="zh-CN" sz="1400" b="0" dirty="0"/>
              <a:t>The non-AP STA MLD uses the new link (target link) to send the BTM roaming confirm frame to AP MLD2, and confirms that this link of the non-AP STA MLD has been successfully reconfigured. </a:t>
            </a:r>
          </a:p>
          <a:p>
            <a:pPr marL="0" indent="0"/>
            <a:r>
              <a:rPr lang="en-US" altLang="zh-CN" sz="1400" b="0" dirty="0"/>
              <a:t>⑦The AP MLD2 notifies UHR AP MLD UMAC to updates Link0 configuration. The link between the non-AP STA MLD Link0 and AP MLD2 Link0 has the highest priority for the new STA data transmission. </a:t>
            </a:r>
            <a:r>
              <a:rPr lang="en-US" altLang="zh-CN" sz="1400" dirty="0"/>
              <a:t>Note</a:t>
            </a:r>
            <a:r>
              <a:rPr lang="en-US" altLang="zh-CN" sz="1400" b="0" dirty="0"/>
              <a:t>: non-AP STA MLD Link1 maintains connection and communication with AP MLD1 Link1 at the step ⑥ and ⑦.</a:t>
            </a:r>
          </a:p>
          <a:p>
            <a:pPr marL="0" indent="0"/>
            <a:r>
              <a:rPr lang="en-US" sz="1400" b="0" dirty="0"/>
              <a:t>⑧ (1) The UHR AP MLD UMAC determines the switching of leftover links. Assuming link reconfiguration: the reconfiguration of non-AP STA Link1 is triggered by BTM roaming reconfigure frame through the existing connection links (e.g. AP MLD1 Link1 or MLD2 Link0 ). 2) The non-AP STA reconfigures the link, i.e. STA MLD Link1 – AP MLD2 Link1 </a:t>
            </a:r>
            <a:r>
              <a:rPr lang="en-US" sz="1400" b="0" dirty="0">
                <a:sym typeface="Wingdings" panose="05000000000000000000" pitchFamily="2" charset="2"/>
              </a:rPr>
              <a:t></a:t>
            </a:r>
            <a:r>
              <a:rPr lang="en-US" sz="1400" b="0" dirty="0"/>
              <a:t>STA MLD Link1 - AP MLD1 Link1. 3) After reconfiguration, non-AP STA sends the BTM roaming confirmation frame to AP MLD2 over the Link1 to confirm the successful reconfiguration.</a:t>
            </a:r>
          </a:p>
          <a:p>
            <a:pPr marL="0" indent="0"/>
            <a:r>
              <a:rPr lang="en-US" sz="1400" b="0" dirty="0"/>
              <a:t>Finally, all links of non-AP STA MLD complete roaming transition, and non-AP STA only connects and communicates with AP MLD2.</a:t>
            </a:r>
            <a:endParaRPr lang="en-GB" sz="14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December 2023</a:t>
            </a:r>
            <a:endParaRPr lang="en-GB"/>
          </a:p>
        </p:txBody>
      </p:sp>
      <p:graphicFrame>
        <p:nvGraphicFramePr>
          <p:cNvPr id="8" name="对象 7"/>
          <p:cNvGraphicFramePr>
            <a:graphicFrameLocks noChangeAspect="1"/>
          </p:cNvGraphicFramePr>
          <p:nvPr>
            <p:extLst>
              <p:ext uri="{D42A27DB-BD31-4B8C-83A1-F6EECF244321}">
                <p14:modId xmlns:p14="http://schemas.microsoft.com/office/powerpoint/2010/main" val="1734370771"/>
              </p:ext>
            </p:extLst>
          </p:nvPr>
        </p:nvGraphicFramePr>
        <p:xfrm>
          <a:off x="3479391" y="1067454"/>
          <a:ext cx="5045914" cy="2407449"/>
        </p:xfrm>
        <a:graphic>
          <a:graphicData uri="http://schemas.openxmlformats.org/presentationml/2006/ole">
            <mc:AlternateContent xmlns:mc="http://schemas.openxmlformats.org/markup-compatibility/2006">
              <mc:Choice xmlns:v="urn:schemas-microsoft-com:vml" Requires="v">
                <p:oleObj name="Visio" r:id="rId3" imgW="5600623" imgH="2673220" progId="Visio.Drawing.15">
                  <p:embed/>
                </p:oleObj>
              </mc:Choice>
              <mc:Fallback>
                <p:oleObj name="Visio" r:id="rId3" imgW="5600623" imgH="2673220" progId="Visio.Drawing.15">
                  <p:embed/>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9391" y="1067454"/>
                        <a:ext cx="5045914" cy="2407449"/>
                      </a:xfrm>
                      <a:prstGeom prst="rect">
                        <a:avLst/>
                      </a:prstGeom>
                      <a:noFill/>
                    </p:spPr>
                  </p:pic>
                </p:oleObj>
              </mc:Fallback>
            </mc:AlternateContent>
          </a:graphicData>
        </a:graphic>
      </p:graphicFrame>
    </p:spTree>
    <p:extLst>
      <p:ext uri="{BB962C8B-B14F-4D97-AF65-F5344CB8AC3E}">
        <p14:creationId xmlns:p14="http://schemas.microsoft.com/office/powerpoint/2010/main" val="29725593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Roaming Frame Format Extension (I)</a:t>
            </a:r>
          </a:p>
        </p:txBody>
      </p:sp>
      <p:sp>
        <p:nvSpPr>
          <p:cNvPr id="9218" name="Rectangle 2"/>
          <p:cNvSpPr>
            <a:spLocks noGrp="1" noChangeArrowheads="1"/>
          </p:cNvSpPr>
          <p:nvPr>
            <p:ph idx="1"/>
          </p:nvPr>
        </p:nvSpPr>
        <p:spPr>
          <a:xfrm>
            <a:off x="839415" y="1447584"/>
            <a:ext cx="10436069" cy="1015751"/>
          </a:xfrm>
          <a:ln/>
        </p:spPr>
        <p:txBody>
          <a:bodyPr/>
          <a:lstStyle/>
          <a:p>
            <a:pPr>
              <a:buFont typeface="Wingdings" panose="05000000000000000000" pitchFamily="2" charset="2"/>
              <a:buChar char="p"/>
            </a:pPr>
            <a:r>
              <a:rPr lang="en-US" altLang="zh-CN" sz="1600" b="0" dirty="0">
                <a:latin typeface="Times New Roman" panose="02020603050405020304" pitchFamily="18" charset="0"/>
                <a:cs typeface="Times New Roman" panose="02020603050405020304" pitchFamily="18" charset="0"/>
              </a:rPr>
              <a:t>UHR Mobility domain element: declaring the seamless transition capability</a:t>
            </a:r>
          </a:p>
          <a:p>
            <a:pPr marL="0" indent="0">
              <a:buNone/>
            </a:pPr>
            <a:r>
              <a:rPr lang="en-US" altLang="zh-CN" sz="1600" b="0" dirty="0">
                <a:latin typeface="Times New Roman" panose="02020603050405020304" pitchFamily="18" charset="0"/>
                <a:cs typeface="Times New Roman" panose="02020603050405020304" pitchFamily="18" charset="0"/>
              </a:rPr>
              <a:t>The UHR mobility domain element is added to the beacon, probe response, association request, association response, and authentication frames to declare the seamless transition capability of the UHR MLD.</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December 2023</a:t>
            </a:r>
            <a:endParaRPr lang="en-GB"/>
          </a:p>
        </p:txBody>
      </p:sp>
      <p:graphicFrame>
        <p:nvGraphicFramePr>
          <p:cNvPr id="7" name="表格 6"/>
          <p:cNvGraphicFramePr>
            <a:graphicFrameLocks noGrp="1"/>
          </p:cNvGraphicFramePr>
          <p:nvPr>
            <p:extLst>
              <p:ext uri="{D42A27DB-BD31-4B8C-83A1-F6EECF244321}">
                <p14:modId xmlns:p14="http://schemas.microsoft.com/office/powerpoint/2010/main" val="3178125455"/>
              </p:ext>
            </p:extLst>
          </p:nvPr>
        </p:nvGraphicFramePr>
        <p:xfrm>
          <a:off x="1772487" y="2365223"/>
          <a:ext cx="8128000" cy="67056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237433">
                <a:tc>
                  <a:txBody>
                    <a:bodyPr/>
                    <a:lstStyle/>
                    <a:p>
                      <a:pPr algn="ctr"/>
                      <a:r>
                        <a:rPr lang="en-US" altLang="zh-CN" sz="1600" dirty="0">
                          <a:latin typeface="Times New Roman" panose="02020603050405020304" pitchFamily="18" charset="0"/>
                          <a:cs typeface="Times New Roman" panose="02020603050405020304" pitchFamily="18" charset="0"/>
                        </a:rPr>
                        <a:t>Element ID</a:t>
                      </a:r>
                      <a:endParaRPr lang="zh-CN" altLang="en-US" sz="16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600" dirty="0">
                          <a:latin typeface="Times New Roman" panose="02020603050405020304" pitchFamily="18" charset="0"/>
                          <a:cs typeface="Times New Roman" panose="02020603050405020304" pitchFamily="18" charset="0"/>
                        </a:rPr>
                        <a:t>Length</a:t>
                      </a:r>
                      <a:endParaRPr lang="zh-CN" altLang="en-US" sz="16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600" dirty="0">
                          <a:latin typeface="Times New Roman" panose="02020603050405020304" pitchFamily="18" charset="0"/>
                          <a:cs typeface="Times New Roman" panose="02020603050405020304" pitchFamily="18" charset="0"/>
                        </a:rPr>
                        <a:t>MDID</a:t>
                      </a:r>
                      <a:endParaRPr lang="zh-CN" altLang="en-US" sz="16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600" dirty="0">
                          <a:latin typeface="Times New Roman" panose="02020603050405020304" pitchFamily="18" charset="0"/>
                          <a:cs typeface="Times New Roman" panose="02020603050405020304" pitchFamily="18" charset="0"/>
                        </a:rPr>
                        <a:t>ST Capability</a:t>
                      </a:r>
                      <a:endParaRPr lang="zh-CN" alt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237433">
                <a:tc>
                  <a:txBody>
                    <a:bodyPr/>
                    <a:lstStyle/>
                    <a:p>
                      <a:pPr algn="ctr"/>
                      <a:r>
                        <a:rPr lang="en-US" altLang="zh-CN" sz="1600" dirty="0">
                          <a:latin typeface="Times New Roman" panose="02020603050405020304" pitchFamily="18" charset="0"/>
                          <a:cs typeface="Times New Roman" panose="02020603050405020304" pitchFamily="18" charset="0"/>
                        </a:rPr>
                        <a:t>1</a:t>
                      </a:r>
                      <a:endParaRPr lang="zh-CN" altLang="en-US" sz="16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600" dirty="0">
                          <a:latin typeface="Times New Roman" panose="02020603050405020304" pitchFamily="18" charset="0"/>
                          <a:cs typeface="Times New Roman" panose="02020603050405020304" pitchFamily="18" charset="0"/>
                        </a:rPr>
                        <a:t>1</a:t>
                      </a:r>
                      <a:endParaRPr lang="zh-CN" altLang="en-US" sz="16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600" dirty="0">
                          <a:latin typeface="Times New Roman" panose="02020603050405020304" pitchFamily="18" charset="0"/>
                          <a:cs typeface="Times New Roman" panose="02020603050405020304" pitchFamily="18" charset="0"/>
                        </a:rPr>
                        <a:t>2</a:t>
                      </a:r>
                      <a:endParaRPr lang="zh-CN" altLang="en-US" sz="16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600" dirty="0">
                          <a:latin typeface="Times New Roman" panose="02020603050405020304" pitchFamily="18" charset="0"/>
                          <a:cs typeface="Times New Roman" panose="02020603050405020304" pitchFamily="18" charset="0"/>
                        </a:rPr>
                        <a:t>1</a:t>
                      </a:r>
                      <a:endParaRPr lang="zh-CN" alt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8" name="文本框 7"/>
          <p:cNvSpPr txBox="1"/>
          <p:nvPr/>
        </p:nvSpPr>
        <p:spPr>
          <a:xfrm>
            <a:off x="1126082" y="2706656"/>
            <a:ext cx="648072" cy="338554"/>
          </a:xfrm>
          <a:prstGeom prst="rect">
            <a:avLst/>
          </a:prstGeom>
          <a:noFill/>
        </p:spPr>
        <p:txBody>
          <a:bodyPr wrap="square" rtlCol="0">
            <a:spAutoFit/>
          </a:bodyPr>
          <a:lstStyle/>
          <a:p>
            <a:r>
              <a:rPr lang="en-US" altLang="zh-CN" sz="1600" dirty="0">
                <a:solidFill>
                  <a:schemeClr val="tx1"/>
                </a:solidFill>
                <a:latin typeface="Times New Roman" panose="02020603050405020304" pitchFamily="18" charset="0"/>
                <a:cs typeface="Times New Roman" panose="02020603050405020304" pitchFamily="18" charset="0"/>
              </a:rPr>
              <a:t>Octet</a:t>
            </a:r>
            <a:r>
              <a:rPr lang="en-US" altLang="zh-CN" sz="1600" dirty="0">
                <a:solidFill>
                  <a:schemeClr val="tx1"/>
                </a:solidFill>
              </a:rPr>
              <a:t> </a:t>
            </a:r>
            <a:endParaRPr lang="zh-CN" altLang="en-US" sz="1600" dirty="0">
              <a:solidFill>
                <a:schemeClr val="tx1"/>
              </a:solidFill>
            </a:endParaRPr>
          </a:p>
        </p:txBody>
      </p:sp>
      <p:sp>
        <p:nvSpPr>
          <p:cNvPr id="9" name="Rectangle 2"/>
          <p:cNvSpPr txBox="1">
            <a:spLocks noChangeArrowheads="1"/>
          </p:cNvSpPr>
          <p:nvPr/>
        </p:nvSpPr>
        <p:spPr bwMode="auto">
          <a:xfrm>
            <a:off x="831565" y="3125449"/>
            <a:ext cx="10657186" cy="101575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400" b="0" kern="0" dirty="0"/>
              <a:t>The </a:t>
            </a:r>
            <a:r>
              <a:rPr lang="en-US" sz="1400" kern="0" dirty="0"/>
              <a:t>Element ID </a:t>
            </a:r>
            <a:r>
              <a:rPr lang="en-US" sz="1400" b="0" kern="0" dirty="0"/>
              <a:t>and </a:t>
            </a:r>
            <a:r>
              <a:rPr lang="en-US" sz="1400" kern="0" dirty="0"/>
              <a:t>Length</a:t>
            </a:r>
            <a:r>
              <a:rPr lang="en-US" sz="1400" b="0" kern="0" dirty="0"/>
              <a:t> fields are defined in 9.4.2.1 [3].</a:t>
            </a:r>
          </a:p>
          <a:p>
            <a:pPr>
              <a:buFont typeface="Arial" panose="020B0604020202020204" pitchFamily="34" charset="0"/>
              <a:buChar char="•"/>
            </a:pPr>
            <a:r>
              <a:rPr lang="en-US" sz="1400" b="0" kern="0" dirty="0"/>
              <a:t>The </a:t>
            </a:r>
            <a:r>
              <a:rPr lang="en-US" sz="1400" kern="0" dirty="0"/>
              <a:t>MDID</a:t>
            </a:r>
            <a:r>
              <a:rPr lang="en-US" sz="1400" b="0" kern="0" dirty="0"/>
              <a:t> (mobility domain ID) field is an identifier that names a UHR Roaming mobility domain.</a:t>
            </a:r>
          </a:p>
          <a:p>
            <a:pPr>
              <a:buFont typeface="Arial" panose="020B0604020202020204" pitchFamily="34" charset="0"/>
              <a:buChar char="•"/>
            </a:pPr>
            <a:r>
              <a:rPr lang="en-US" altLang="zh-CN" sz="1400" b="0" kern="0" dirty="0"/>
              <a:t>The ST Capability field declares the capability of the seamless BSS transitions. </a:t>
            </a:r>
            <a:r>
              <a:rPr lang="en-US" sz="1400" b="0" kern="0" dirty="0"/>
              <a:t>The </a:t>
            </a:r>
            <a:r>
              <a:rPr lang="en-US" sz="1400" kern="0" dirty="0"/>
              <a:t>ST Capability </a:t>
            </a:r>
            <a:r>
              <a:rPr lang="en-US" sz="1400" b="0" kern="0" dirty="0"/>
              <a:t>field is defined as following, </a:t>
            </a:r>
          </a:p>
        </p:txBody>
      </p:sp>
      <p:graphicFrame>
        <p:nvGraphicFramePr>
          <p:cNvPr id="10" name="表格 9"/>
          <p:cNvGraphicFramePr>
            <a:graphicFrameLocks noGrp="1"/>
          </p:cNvGraphicFramePr>
          <p:nvPr>
            <p:extLst>
              <p:ext uri="{D42A27DB-BD31-4B8C-83A1-F6EECF244321}">
                <p14:modId xmlns:p14="http://schemas.microsoft.com/office/powerpoint/2010/main" val="2063632911"/>
              </p:ext>
            </p:extLst>
          </p:nvPr>
        </p:nvGraphicFramePr>
        <p:xfrm>
          <a:off x="1703512" y="4105723"/>
          <a:ext cx="8280920" cy="725025"/>
        </p:xfrm>
        <a:graphic>
          <a:graphicData uri="http://schemas.openxmlformats.org/drawingml/2006/table">
            <a:tbl>
              <a:tblPr firstRow="1" bandRow="1">
                <a:tableStyleId>{5940675A-B579-460E-94D1-54222C63F5DA}</a:tableStyleId>
              </a:tblPr>
              <a:tblGrid>
                <a:gridCol w="3384376">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tblGrid>
              <a:tr h="389745">
                <a:tc>
                  <a:txBody>
                    <a:bodyPr/>
                    <a:lstStyle/>
                    <a:p>
                      <a:pPr algn="ctr"/>
                      <a:r>
                        <a:rPr lang="en-US" altLang="zh-CN" sz="1600" b="1" dirty="0">
                          <a:solidFill>
                            <a:srgbClr val="FF0000"/>
                          </a:solidFill>
                          <a:latin typeface="Times New Roman" panose="02020603050405020304" pitchFamily="18" charset="0"/>
                          <a:cs typeface="Times New Roman" panose="02020603050405020304" pitchFamily="18" charset="0"/>
                        </a:rPr>
                        <a:t>Seamless BSS Transition Mode</a:t>
                      </a:r>
                      <a:endParaRPr lang="zh-CN" altLang="en-US" sz="1600" b="1"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600" dirty="0">
                          <a:latin typeface="Times New Roman" panose="02020603050405020304" pitchFamily="18" charset="0"/>
                          <a:cs typeface="Times New Roman" panose="02020603050405020304" pitchFamily="18" charset="0"/>
                        </a:rPr>
                        <a:t>Reserved</a:t>
                      </a:r>
                      <a:endParaRPr lang="zh-CN" alt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222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rgbClr val="FF0000"/>
                          </a:solidFill>
                          <a:latin typeface="Times New Roman" panose="02020603050405020304" pitchFamily="18" charset="0"/>
                          <a:cs typeface="Times New Roman" panose="02020603050405020304" pitchFamily="18" charset="0"/>
                        </a:rPr>
                        <a:t>2</a:t>
                      </a:r>
                      <a:endParaRPr lang="zh-CN" altLang="en-US" sz="1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600" dirty="0">
                          <a:latin typeface="Times New Roman" panose="02020603050405020304" pitchFamily="18" charset="0"/>
                          <a:cs typeface="Times New Roman" panose="02020603050405020304" pitchFamily="18" charset="0"/>
                        </a:rPr>
                        <a:t>6</a:t>
                      </a:r>
                      <a:endParaRPr lang="zh-CN" alt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11" name="文本框 10"/>
          <p:cNvSpPr txBox="1"/>
          <p:nvPr/>
        </p:nvSpPr>
        <p:spPr>
          <a:xfrm>
            <a:off x="1219078" y="4481292"/>
            <a:ext cx="648072" cy="338554"/>
          </a:xfrm>
          <a:prstGeom prst="rect">
            <a:avLst/>
          </a:prstGeom>
          <a:noFill/>
        </p:spPr>
        <p:txBody>
          <a:bodyPr wrap="square" rtlCol="0">
            <a:spAutoFit/>
          </a:bodyPr>
          <a:lstStyle/>
          <a:p>
            <a:r>
              <a:rPr lang="en-US" altLang="zh-CN" sz="1600" dirty="0">
                <a:solidFill>
                  <a:schemeClr val="tx1"/>
                </a:solidFill>
                <a:latin typeface="Times New Roman" panose="02020603050405020304" pitchFamily="18" charset="0"/>
                <a:cs typeface="Times New Roman" panose="02020603050405020304" pitchFamily="18" charset="0"/>
              </a:rPr>
              <a:t>Bits</a:t>
            </a:r>
            <a:r>
              <a:rPr lang="en-US" altLang="zh-CN" sz="1600" dirty="0">
                <a:solidFill>
                  <a:schemeClr val="tx1"/>
                </a:solidFill>
              </a:rPr>
              <a:t> </a:t>
            </a:r>
            <a:endParaRPr lang="zh-CN" altLang="en-US" sz="1600" dirty="0">
              <a:solidFill>
                <a:schemeClr val="tx1"/>
              </a:solidFill>
            </a:endParaRPr>
          </a:p>
        </p:txBody>
      </p:sp>
      <p:graphicFrame>
        <p:nvGraphicFramePr>
          <p:cNvPr id="3" name="表格 2"/>
          <p:cNvGraphicFramePr>
            <a:graphicFrameLocks noGrp="1"/>
          </p:cNvGraphicFramePr>
          <p:nvPr>
            <p:extLst>
              <p:ext uri="{D42A27DB-BD31-4B8C-83A1-F6EECF244321}">
                <p14:modId xmlns:p14="http://schemas.microsoft.com/office/powerpoint/2010/main" val="3545558325"/>
              </p:ext>
            </p:extLst>
          </p:nvPr>
        </p:nvGraphicFramePr>
        <p:xfrm>
          <a:off x="1301829" y="5047128"/>
          <a:ext cx="9744468" cy="1371600"/>
        </p:xfrm>
        <a:graphic>
          <a:graphicData uri="http://schemas.openxmlformats.org/drawingml/2006/table">
            <a:tbl>
              <a:tblPr firstRow="1" bandRow="1">
                <a:tableStyleId>{5940675A-B579-460E-94D1-54222C63F5DA}</a:tableStyleId>
              </a:tblPr>
              <a:tblGrid>
                <a:gridCol w="2239266">
                  <a:extLst>
                    <a:ext uri="{9D8B030D-6E8A-4147-A177-3AD203B41FA5}">
                      <a16:colId xmlns:a16="http://schemas.microsoft.com/office/drawing/2014/main" val="20000"/>
                    </a:ext>
                  </a:extLst>
                </a:gridCol>
                <a:gridCol w="7505202">
                  <a:extLst>
                    <a:ext uri="{9D8B030D-6E8A-4147-A177-3AD203B41FA5}">
                      <a16:colId xmlns:a16="http://schemas.microsoft.com/office/drawing/2014/main" val="20001"/>
                    </a:ext>
                  </a:extLst>
                </a:gridCol>
              </a:tblGrid>
              <a:tr h="205821">
                <a:tc>
                  <a:txBody>
                    <a:bodyPr/>
                    <a:lstStyle/>
                    <a:p>
                      <a:r>
                        <a:rPr lang="en-US" altLang="zh-CN" sz="1200" dirty="0">
                          <a:latin typeface="+mn-lt"/>
                        </a:rPr>
                        <a:t>Seamless BSS Transition Mode</a:t>
                      </a:r>
                      <a:endParaRPr lang="zh-CN" altLang="en-US" sz="1200" dirty="0">
                        <a:latin typeface="+mn-lt"/>
                      </a:endParaRPr>
                    </a:p>
                  </a:txBody>
                  <a:tcPr/>
                </a:tc>
                <a:tc>
                  <a:txBody>
                    <a:bodyPr/>
                    <a:lstStyle/>
                    <a:p>
                      <a:r>
                        <a:rPr lang="en-US" altLang="zh-CN" sz="1200" dirty="0">
                          <a:latin typeface="+mn-lt"/>
                        </a:rPr>
                        <a:t>Meaning</a:t>
                      </a:r>
                      <a:endParaRPr lang="zh-CN" altLang="en-US" sz="1200" dirty="0">
                        <a:latin typeface="+mn-lt"/>
                      </a:endParaRPr>
                    </a:p>
                  </a:txBody>
                  <a:tcPr/>
                </a:tc>
                <a:extLst>
                  <a:ext uri="{0D108BD9-81ED-4DB2-BD59-A6C34878D82A}">
                    <a16:rowId xmlns:a16="http://schemas.microsoft.com/office/drawing/2014/main" val="10000"/>
                  </a:ext>
                </a:extLst>
              </a:tr>
              <a:tr h="205821">
                <a:tc>
                  <a:txBody>
                    <a:bodyPr/>
                    <a:lstStyle/>
                    <a:p>
                      <a:pPr algn="ctr"/>
                      <a:r>
                        <a:rPr lang="en-US" altLang="zh-CN" sz="1200" dirty="0">
                          <a:latin typeface="+mn-lt"/>
                        </a:rPr>
                        <a:t>0</a:t>
                      </a:r>
                      <a:endParaRPr lang="zh-CN" altLang="en-US" sz="1200" dirty="0">
                        <a:latin typeface="+mn-lt"/>
                      </a:endParaRPr>
                    </a:p>
                  </a:txBody>
                  <a:tcPr/>
                </a:tc>
                <a:tc>
                  <a:txBody>
                    <a:bodyPr/>
                    <a:lstStyle/>
                    <a:p>
                      <a:r>
                        <a:rPr lang="en-US" altLang="zh-CN" sz="1200" dirty="0">
                          <a:latin typeface="+mn-lt"/>
                        </a:rPr>
                        <a:t>MLD does not have the capability of seamless roaming. </a:t>
                      </a:r>
                      <a:endParaRPr lang="zh-CN" altLang="en-US" sz="1200" dirty="0">
                        <a:latin typeface="+mn-lt"/>
                      </a:endParaRPr>
                    </a:p>
                  </a:txBody>
                  <a:tcPr/>
                </a:tc>
                <a:extLst>
                  <a:ext uri="{0D108BD9-81ED-4DB2-BD59-A6C34878D82A}">
                    <a16:rowId xmlns:a16="http://schemas.microsoft.com/office/drawing/2014/main" val="10001"/>
                  </a:ext>
                </a:extLst>
              </a:tr>
              <a:tr h="205821">
                <a:tc>
                  <a:txBody>
                    <a:bodyPr/>
                    <a:lstStyle/>
                    <a:p>
                      <a:pPr algn="ctr"/>
                      <a:r>
                        <a:rPr lang="en-US" altLang="zh-CN" sz="1200" dirty="0">
                          <a:latin typeface="+mn-lt"/>
                        </a:rPr>
                        <a:t>1</a:t>
                      </a:r>
                      <a:endParaRPr lang="zh-CN" altLang="en-US" sz="1200" dirty="0">
                        <a:latin typeface="+mn-lt"/>
                      </a:endParaRPr>
                    </a:p>
                  </a:txBody>
                  <a:tcPr/>
                </a:tc>
                <a:tc>
                  <a:txBody>
                    <a:bodyPr/>
                    <a:lstStyle/>
                    <a:p>
                      <a:r>
                        <a:rPr lang="en-US" altLang="zh-CN" sz="1200" dirty="0">
                          <a:latin typeface="+mn-lt"/>
                        </a:rPr>
                        <a:t>The seamless roaming is initiated by non-AP STA MLD.</a:t>
                      </a:r>
                      <a:endParaRPr lang="zh-CN" altLang="en-US" sz="1200" dirty="0">
                        <a:latin typeface="+mn-lt"/>
                      </a:endParaRPr>
                    </a:p>
                  </a:txBody>
                  <a:tcPr/>
                </a:tc>
                <a:extLst>
                  <a:ext uri="{0D108BD9-81ED-4DB2-BD59-A6C34878D82A}">
                    <a16:rowId xmlns:a16="http://schemas.microsoft.com/office/drawing/2014/main" val="10002"/>
                  </a:ext>
                </a:extLst>
              </a:tr>
              <a:tr h="205821">
                <a:tc>
                  <a:txBody>
                    <a:bodyPr/>
                    <a:lstStyle/>
                    <a:p>
                      <a:pPr algn="ctr"/>
                      <a:r>
                        <a:rPr lang="en-US" altLang="zh-CN" sz="1200" dirty="0">
                          <a:latin typeface="+mn-lt"/>
                        </a:rPr>
                        <a:t>2</a:t>
                      </a:r>
                      <a:endParaRPr lang="zh-CN"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n-lt"/>
                        </a:rPr>
                        <a:t>The seamless roaming is initiated by AP MLD and the roaming-target-link is determined by non-AP STA MLD.</a:t>
                      </a:r>
                      <a:endParaRPr lang="zh-CN" altLang="en-US" sz="1200" dirty="0">
                        <a:latin typeface="+mn-lt"/>
                      </a:endParaRPr>
                    </a:p>
                  </a:txBody>
                  <a:tcPr/>
                </a:tc>
                <a:extLst>
                  <a:ext uri="{0D108BD9-81ED-4DB2-BD59-A6C34878D82A}">
                    <a16:rowId xmlns:a16="http://schemas.microsoft.com/office/drawing/2014/main" val="10003"/>
                  </a:ext>
                </a:extLst>
              </a:tr>
              <a:tr h="205821">
                <a:tc>
                  <a:txBody>
                    <a:bodyPr/>
                    <a:lstStyle/>
                    <a:p>
                      <a:pPr algn="ctr"/>
                      <a:r>
                        <a:rPr lang="en-US" altLang="zh-CN" sz="1200" dirty="0">
                          <a:latin typeface="+mn-lt"/>
                        </a:rPr>
                        <a:t>3</a:t>
                      </a:r>
                      <a:endParaRPr lang="zh-CN"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n-lt"/>
                        </a:rPr>
                        <a:t>The seamless roaming is initiated by AP MLD and the roaming-target-link is determined by UHR AP MLD UMAC.</a:t>
                      </a:r>
                      <a:endParaRPr lang="zh-CN" altLang="en-US" sz="1200" dirty="0">
                        <a:latin typeface="+mn-lt"/>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04734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772" y="1124744"/>
            <a:ext cx="10361084" cy="582959"/>
          </a:xfrm>
        </p:spPr>
        <p:txBody>
          <a:bodyPr/>
          <a:lstStyle/>
          <a:p>
            <a:r>
              <a:rPr lang="en-GB" dirty="0"/>
              <a:t>Main Difference from the previous proposal</a:t>
            </a:r>
          </a:p>
        </p:txBody>
      </p:sp>
      <p:sp>
        <p:nvSpPr>
          <p:cNvPr id="9218" name="Rectangle 2"/>
          <p:cNvSpPr>
            <a:spLocks noGrp="1" noChangeArrowheads="1"/>
          </p:cNvSpPr>
          <p:nvPr>
            <p:ph idx="1"/>
          </p:nvPr>
        </p:nvSpPr>
        <p:spPr>
          <a:xfrm>
            <a:off x="767408" y="1844824"/>
            <a:ext cx="10937367" cy="3744416"/>
          </a:xfrm>
          <a:ln/>
        </p:spPr>
        <p:txBody>
          <a:bodyPr/>
          <a:lstStyle/>
          <a:p>
            <a:pPr marL="285750" indent="-285750">
              <a:buFont typeface="Wingdings" panose="05000000000000000000" pitchFamily="2" charset="2"/>
              <a:buChar char="p"/>
            </a:pPr>
            <a:r>
              <a:rPr lang="en-US" sz="1400" b="0" dirty="0"/>
              <a:t>The triggering methods for roaming are different</a:t>
            </a:r>
          </a:p>
          <a:p>
            <a:pPr marL="285750" indent="-285750">
              <a:buFont typeface="Arial" panose="020B0604020202020204" pitchFamily="34" charset="0"/>
              <a:buChar char="•"/>
            </a:pPr>
            <a:r>
              <a:rPr lang="en-US" sz="1400" b="0" dirty="0"/>
              <a:t>In the previous proposal, </a:t>
            </a:r>
            <a:r>
              <a:rPr lang="en-US" sz="1400" dirty="0"/>
              <a:t>non-AP STA </a:t>
            </a:r>
            <a:r>
              <a:rPr lang="en-US" sz="1400" b="0" dirty="0"/>
              <a:t>initiated roaming based on the quality of the </a:t>
            </a:r>
            <a:r>
              <a:rPr lang="en-US" sz="1400" dirty="0"/>
              <a:t>down-link</a:t>
            </a:r>
            <a:r>
              <a:rPr lang="en-US" sz="1400" b="0" dirty="0"/>
              <a:t> signal;</a:t>
            </a:r>
          </a:p>
          <a:p>
            <a:pPr marL="285750" indent="-285750">
              <a:buFont typeface="Arial" panose="020B0604020202020204" pitchFamily="34" charset="0"/>
              <a:buChar char="•"/>
            </a:pPr>
            <a:r>
              <a:rPr lang="en-US" sz="1400" b="0" dirty="0"/>
              <a:t>In this proposal, the </a:t>
            </a:r>
            <a:r>
              <a:rPr lang="en-US" sz="1400" dirty="0"/>
              <a:t>AP</a:t>
            </a:r>
            <a:r>
              <a:rPr lang="en-US" sz="1400" b="0" dirty="0"/>
              <a:t> initiates roaming based on the quality of the </a:t>
            </a:r>
            <a:r>
              <a:rPr lang="en-US" sz="1400" dirty="0"/>
              <a:t>up-link</a:t>
            </a:r>
            <a:r>
              <a:rPr lang="en-US" sz="1400" b="0" dirty="0"/>
              <a:t> signal.</a:t>
            </a:r>
          </a:p>
          <a:p>
            <a:pPr marL="0" indent="0"/>
            <a:endParaRPr lang="en-US" sz="1400" b="0" dirty="0"/>
          </a:p>
          <a:p>
            <a:pPr marL="285750" indent="-285750">
              <a:buFont typeface="Wingdings" panose="05000000000000000000" pitchFamily="2" charset="2"/>
              <a:buChar char="p"/>
            </a:pPr>
            <a:r>
              <a:rPr lang="en-US" sz="1400" b="0" dirty="0"/>
              <a:t>The target link determination method is different:</a:t>
            </a:r>
          </a:p>
          <a:p>
            <a:pPr marL="285750" indent="-285750">
              <a:buFont typeface="Arial" panose="020B0604020202020204" pitchFamily="34" charset="0"/>
              <a:buChar char="•"/>
            </a:pPr>
            <a:r>
              <a:rPr lang="en-US" sz="1400" b="0" dirty="0"/>
              <a:t>Previous proposal [2]:</a:t>
            </a:r>
            <a:r>
              <a:rPr lang="en-US" altLang="zh-CN" sz="1400" b="0" dirty="0"/>
              <a:t> Firstly,</a:t>
            </a:r>
            <a:r>
              <a:rPr lang="en-US" sz="1400" b="0" dirty="0"/>
              <a:t> STA determines the </a:t>
            </a:r>
            <a:r>
              <a:rPr lang="en-US" sz="1400" dirty="0"/>
              <a:t>link priorities </a:t>
            </a:r>
            <a:r>
              <a:rPr lang="en-US" sz="1400" b="0" dirty="0"/>
              <a:t>based on </a:t>
            </a:r>
            <a:r>
              <a:rPr lang="en-US" sz="1400" dirty="0"/>
              <a:t>the </a:t>
            </a:r>
            <a:r>
              <a:rPr lang="en-US" altLang="zh-CN" sz="1400" dirty="0"/>
              <a:t>link </a:t>
            </a:r>
            <a:r>
              <a:rPr lang="en-US" sz="1400" dirty="0"/>
              <a:t>quality of the probe response (downlink) </a:t>
            </a:r>
            <a:r>
              <a:rPr lang="en-US" sz="1400" b="0" dirty="0"/>
              <a:t>signals from neighboring APs. Then, the STA </a:t>
            </a:r>
            <a:r>
              <a:rPr lang="en-US" altLang="zh-CN" sz="1400" b="0" dirty="0"/>
              <a:t>determines the </a:t>
            </a:r>
            <a:r>
              <a:rPr lang="en-US" altLang="zh-CN" sz="1400" dirty="0"/>
              <a:t>target link </a:t>
            </a:r>
            <a:r>
              <a:rPr lang="en-US" altLang="zh-CN" sz="1400" b="0" dirty="0"/>
              <a:t>according to the link priorities </a:t>
            </a:r>
            <a:r>
              <a:rPr lang="en-US" sz="1400" b="0" dirty="0"/>
              <a:t>and reports the </a:t>
            </a:r>
            <a:r>
              <a:rPr lang="en-US" altLang="zh-CN" sz="1400" b="0" dirty="0"/>
              <a:t>target link</a:t>
            </a:r>
            <a:r>
              <a:rPr lang="en-US" sz="1400" b="0" dirty="0"/>
              <a:t> to UHR AP MLD UMAC. Finally, the UHR AP MLD UMAC approves or rejects the roaming request based on the </a:t>
            </a:r>
            <a:r>
              <a:rPr lang="en-US" sz="1400" dirty="0"/>
              <a:t>target link load</a:t>
            </a:r>
            <a:r>
              <a:rPr lang="en-US" sz="1400" b="0" dirty="0"/>
              <a:t>. </a:t>
            </a:r>
          </a:p>
          <a:p>
            <a:pPr marL="285750" indent="-285750">
              <a:buFont typeface="Arial" panose="020B0604020202020204" pitchFamily="34" charset="0"/>
              <a:buChar char="•"/>
            </a:pPr>
            <a:r>
              <a:rPr lang="en-US" sz="1400" b="0" dirty="0"/>
              <a:t>This proposal: Firstly, the neighbor AP MLD evaluate the signal quality of the probe request (uplink), and then reports the uplink signal quality and link load to the UHR AP MLD UMAC. Finally, the UHR AP MLD UMAC determines the target link based on the set of the link load status and the uplink signal quality.</a:t>
            </a:r>
            <a:endParaRPr lang="en-US" altLang="zh-CN" sz="14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December 2023</a:t>
            </a:r>
            <a:endParaRPr lang="en-GB"/>
          </a:p>
        </p:txBody>
      </p:sp>
    </p:spTree>
    <p:extLst>
      <p:ext uri="{BB962C8B-B14F-4D97-AF65-F5344CB8AC3E}">
        <p14:creationId xmlns:p14="http://schemas.microsoft.com/office/powerpoint/2010/main" val="1045333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9218" name="Rectangle 2"/>
          <p:cNvSpPr>
            <a:spLocks noGrp="1" noChangeArrowheads="1"/>
          </p:cNvSpPr>
          <p:nvPr>
            <p:ph idx="1"/>
          </p:nvPr>
        </p:nvSpPr>
        <p:spPr>
          <a:xfrm>
            <a:off x="905302" y="1556792"/>
            <a:ext cx="10807321" cy="4113213"/>
          </a:xfrm>
          <a:ln/>
        </p:spPr>
        <p:txBody>
          <a:bodyPr/>
          <a:lstStyle/>
          <a:p>
            <a:pPr>
              <a:buFont typeface="Times New Roman" pitchFamily="16" charset="0"/>
              <a:buChar char="•"/>
            </a:pPr>
            <a:r>
              <a:rPr lang="en-US" sz="2000" dirty="0"/>
              <a:t>Low </a:t>
            </a:r>
            <a:r>
              <a:rPr lang="en-US" altLang="zh-CN" sz="2000" dirty="0"/>
              <a:t>Cost </a:t>
            </a:r>
            <a:r>
              <a:rPr lang="en-US" sz="2000" dirty="0"/>
              <a:t>Seamless roaming mechanism</a:t>
            </a:r>
            <a:r>
              <a:rPr lang="en-US" sz="2000" b="0" dirty="0"/>
              <a:t>: </a:t>
            </a:r>
          </a:p>
          <a:p>
            <a:pPr marL="0" indent="0"/>
            <a:r>
              <a:rPr lang="en-US" altLang="zh-CN" sz="2000" b="0" dirty="0">
                <a:solidFill>
                  <a:schemeClr val="tx1"/>
                </a:solidFill>
              </a:rPr>
              <a:t>On the one hand, the cost of non-AP STA MLD is low. The detection signal quality is evaluated by AP MLD instead of non-AP STA MLD. The optimal link is determined by UHR AP MLD UMAC rather than non-AP STA. </a:t>
            </a:r>
          </a:p>
          <a:p>
            <a:pPr marL="0" indent="0"/>
            <a:r>
              <a:rPr lang="en-US" altLang="zh-CN" sz="2000" b="0" dirty="0">
                <a:solidFill>
                  <a:schemeClr val="tx1"/>
                </a:solidFill>
              </a:rPr>
              <a:t>On the other hand, there are fewer interactions between non-AP STA MLD and AP MLD. (1) Compared to [3], this scheme does not require non-AP STA MLD to inform the original AP MLD of the optimal link. Compared to [2][3], this scheme does not require the AP MLD to send a probe response to the AP MLD.</a:t>
            </a:r>
          </a:p>
          <a:p>
            <a:pPr marL="0" indent="0"/>
            <a:endParaRPr lang="en-US" sz="2000" b="0" dirty="0"/>
          </a:p>
          <a:p>
            <a:pPr>
              <a:buFont typeface="Times New Roman" pitchFamily="16" charset="0"/>
              <a:buChar char="•"/>
            </a:pPr>
            <a:r>
              <a:rPr lang="en-US" altLang="zh-CN" sz="2000" dirty="0"/>
              <a:t>For compatibility, t</a:t>
            </a:r>
            <a:r>
              <a:rPr lang="en-US" sz="2000" dirty="0"/>
              <a:t>he sub-field Seamless BSS Transition Mode has been added to represent different roaming modes.</a:t>
            </a:r>
            <a:endParaRPr lang="en-GB"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December 2023</a:t>
            </a:r>
            <a:endParaRPr lang="en-GB"/>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3262</TotalTime>
  <Words>1863</Words>
  <Application>Microsoft Office PowerPoint</Application>
  <PresentationFormat>宽屏</PresentationFormat>
  <Paragraphs>164</Paragraphs>
  <Slides>10</Slides>
  <Notes>10</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5" baseType="lpstr">
      <vt:lpstr>Arial</vt:lpstr>
      <vt:lpstr>Times New Roman</vt:lpstr>
      <vt:lpstr>Wingdings</vt:lpstr>
      <vt:lpstr>Office 主题</vt:lpstr>
      <vt:lpstr>Visio</vt:lpstr>
      <vt:lpstr>Low STA Cost UHR Seamless Roaming for Multi-link Device</vt:lpstr>
      <vt:lpstr>Abstract</vt:lpstr>
      <vt:lpstr>Introduction</vt:lpstr>
      <vt:lpstr>Roaming Model </vt:lpstr>
      <vt:lpstr>Seamless Roaming Procedure (I)</vt:lpstr>
      <vt:lpstr>Seamless Roaming Procedure (II)</vt:lpstr>
      <vt:lpstr>Roaming Frame Format Extension (I)</vt:lpstr>
      <vt:lpstr>Main Difference from the previous proposal</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丽花 朱</cp:lastModifiedBy>
  <cp:revision>122</cp:revision>
  <cp:lastPrinted>1601-01-01T00:00:00Z</cp:lastPrinted>
  <dcterms:created xsi:type="dcterms:W3CDTF">2023-10-25T06:39:10Z</dcterms:created>
  <dcterms:modified xsi:type="dcterms:W3CDTF">2023-12-01T01:24:13Z</dcterms:modified>
  <cp:category>Hui Che, Ruijie Networks Co., Ltd</cp:category>
</cp:coreProperties>
</file>