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00" r:id="rId11"/>
    <p:sldId id="304" r:id="rId12"/>
    <p:sldId id="301" r:id="rId13"/>
    <p:sldId id="305" r:id="rId14"/>
    <p:sldId id="299" r:id="rId15"/>
    <p:sldId id="306" r:id="rId16"/>
    <p:sldId id="302" r:id="rId17"/>
    <p:sldId id="303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  <a:srgbClr val="66FF99"/>
    <a:srgbClr val="FF9900"/>
    <a:srgbClr val="FF9966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4" d="100"/>
          <a:sy n="64" d="100"/>
        </p:scale>
        <p:origin x="16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802.11-23/2148r1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37005" y="1031836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Probability of random MAC address </a:t>
            </a:r>
            <a:br>
              <a:rPr lang="en-US" dirty="0"/>
            </a:br>
            <a:r>
              <a:rPr lang="en-US" dirty="0"/>
              <a:t>(IRM) duplicates</a:t>
            </a:r>
            <a:br>
              <a:rPr lang="en-US" dirty="0"/>
            </a:b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 Dec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91106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7FE981-9983-64E9-7A07-2553BC51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362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N STAs associate each day, K times.  (full load every day)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PN &lt;&lt;1, then probability of duplication per k associations 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≈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K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B29ED1-E98E-9A39-3247-2F43AF4D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1 – Duplications per ESS  (storing N IRMs)</a:t>
            </a: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AF3DF-C534-E07C-7F58-83DEEA6A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16C0-3DAE-B016-669E-5CE3B093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98D8-C30B-F768-2C3E-D7DF0C06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237DC7E-32AD-1CF9-DB7F-1924C2C95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06275"/>
              </p:ext>
            </p:extLst>
          </p:nvPr>
        </p:nvGraphicFramePr>
        <p:xfrm>
          <a:off x="990600" y="3657600"/>
          <a:ext cx="6248401" cy="2213363"/>
        </p:xfrm>
        <a:graphic>
          <a:graphicData uri="http://schemas.openxmlformats.org/drawingml/2006/table">
            <a:tbl>
              <a:tblPr/>
              <a:tblGrid>
                <a:gridCol w="1951506">
                  <a:extLst>
                    <a:ext uri="{9D8B030D-6E8A-4147-A177-3AD203B41FA5}">
                      <a16:colId xmlns:a16="http://schemas.microsoft.com/office/drawing/2014/main" val="2540454988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774550270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979417571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59356997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326917220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171078117"/>
                    </a:ext>
                  </a:extLst>
                </a:gridCol>
              </a:tblGrid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ESS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738699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58152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130935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781450"/>
                  </a:ext>
                </a:extLst>
              </a:tr>
              <a:tr h="248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10584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5239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6977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0.002661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0.021091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0.156783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0.93037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0.999982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8523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260.14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618884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duplicates per day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430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EA4F0A1-627B-518A-B8F7-5B9A2A1B3AD0}"/>
              </a:ext>
            </a:extLst>
          </p:cNvPr>
          <p:cNvSpPr txBox="1"/>
          <p:nvPr/>
        </p:nvSpPr>
        <p:spPr>
          <a:xfrm>
            <a:off x="7467600" y="5033557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15.75 duplicates per day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868F80-8E9C-E0EB-8CB1-A609427F0F04}"/>
              </a:ext>
            </a:extLst>
          </p:cNvPr>
          <p:cNvCxnSpPr>
            <a:cxnSpLocks/>
          </p:cNvCxnSpPr>
          <p:nvPr/>
        </p:nvCxnSpPr>
        <p:spPr bwMode="auto">
          <a:xfrm flipH="1">
            <a:off x="7239001" y="5562600"/>
            <a:ext cx="292178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4365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63C0F-4CA9-FB82-A2B5-62B62E99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199B-0241-517B-0159-2808443D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D5E5-E600-5C15-7478-AA3EE52E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E1650E-FD1E-59AD-02D3-E3D1EA6BD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45458"/>
              </p:ext>
            </p:extLst>
          </p:nvPr>
        </p:nvGraphicFramePr>
        <p:xfrm>
          <a:off x="1135494" y="914400"/>
          <a:ext cx="6248401" cy="2213363"/>
        </p:xfrm>
        <a:graphic>
          <a:graphicData uri="http://schemas.openxmlformats.org/drawingml/2006/table">
            <a:tbl>
              <a:tblPr/>
              <a:tblGrid>
                <a:gridCol w="1951506">
                  <a:extLst>
                    <a:ext uri="{9D8B030D-6E8A-4147-A177-3AD203B41FA5}">
                      <a16:colId xmlns:a16="http://schemas.microsoft.com/office/drawing/2014/main" val="2540454988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774550270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979417571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59356997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3269172203"/>
                    </a:ext>
                  </a:extLst>
                </a:gridCol>
                <a:gridCol w="859379">
                  <a:extLst>
                    <a:ext uri="{9D8B030D-6E8A-4147-A177-3AD203B41FA5}">
                      <a16:colId xmlns:a16="http://schemas.microsoft.com/office/drawing/2014/main" val="1171078117"/>
                    </a:ext>
                  </a:extLst>
                </a:gridCol>
              </a:tblGrid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ESS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738699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58152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130935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781450"/>
                  </a:ext>
                </a:extLst>
              </a:tr>
              <a:tr h="248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10584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52390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6977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0.002661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0.021091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0.156783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0.93037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0.999982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8523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260.14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618884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duplicates per day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4305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EC6997B-B783-1D34-3E4C-3E623F1B5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95" y="3429000"/>
            <a:ext cx="6248400" cy="209874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A6552E6-FF37-C3FC-168F-4F053FF3461F}"/>
              </a:ext>
            </a:extLst>
          </p:cNvPr>
          <p:cNvSpPr/>
          <p:nvPr/>
        </p:nvSpPr>
        <p:spPr bwMode="auto">
          <a:xfrm>
            <a:off x="6629400" y="1504684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5FD0DC-8054-1111-010E-707F7796B5B5}"/>
              </a:ext>
            </a:extLst>
          </p:cNvPr>
          <p:cNvSpPr/>
          <p:nvPr/>
        </p:nvSpPr>
        <p:spPr bwMode="auto">
          <a:xfrm>
            <a:off x="6518434" y="3981852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EB8CC7-3985-E8CE-3911-7D9772A19331}"/>
              </a:ext>
            </a:extLst>
          </p:cNvPr>
          <p:cNvSpPr/>
          <p:nvPr/>
        </p:nvSpPr>
        <p:spPr bwMode="auto">
          <a:xfrm>
            <a:off x="6630744" y="2788481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F17509-5AD6-628C-A327-2C6190D6A053}"/>
              </a:ext>
            </a:extLst>
          </p:cNvPr>
          <p:cNvSpPr/>
          <p:nvPr/>
        </p:nvSpPr>
        <p:spPr bwMode="auto">
          <a:xfrm>
            <a:off x="6518434" y="5316922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8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019322-038C-211B-E7C0-5485F2E2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75606"/>
            <a:ext cx="7772400" cy="24384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 STAs per “standard network” AP = 2007 (AID)  S1G AP = 8191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2000 STAs associate each day, K times per day. 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2000k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FC55AD-16C3-BA93-9B62-F66CDF8E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2 – Duplicates per AP (ESS storing N IRMs)</a:t>
            </a: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9DEF0-2E83-1909-0EF0-A737B332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B0C93-9F5E-43BA-0EDD-0BD6091D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5DD3C-BE01-C935-15B6-F8FD138F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6C838C-8D71-70EA-B383-B7E191DE6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61127"/>
              </p:ext>
            </p:extLst>
          </p:nvPr>
        </p:nvGraphicFramePr>
        <p:xfrm>
          <a:off x="914400" y="4038601"/>
          <a:ext cx="6248400" cy="2362199"/>
        </p:xfrm>
        <a:graphic>
          <a:graphicData uri="http://schemas.openxmlformats.org/drawingml/2006/table">
            <a:tbl>
              <a:tblPr/>
              <a:tblGrid>
                <a:gridCol w="1914250">
                  <a:extLst>
                    <a:ext uri="{9D8B030D-6E8A-4147-A177-3AD203B41FA5}">
                      <a16:colId xmlns:a16="http://schemas.microsoft.com/office/drawing/2014/main" val="242096302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2670447103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1088174927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423031897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7525236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37674540"/>
                    </a:ext>
                  </a:extLst>
                </a:gridCol>
              </a:tblGrid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AP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79842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283419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0187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005810"/>
                  </a:ext>
                </a:extLst>
              </a:tr>
              <a:tr h="24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25545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0838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6636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STAs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53586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399080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0.004254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0.016908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0.101099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0.238797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862872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650.35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162.59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763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84C1014-DC33-FB96-B731-9F4CC2DDABF5}"/>
              </a:ext>
            </a:extLst>
          </p:cNvPr>
          <p:cNvSpPr txBox="1"/>
          <p:nvPr/>
        </p:nvSpPr>
        <p:spPr>
          <a:xfrm>
            <a:off x="7478035" y="52642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Duplicate every 2.5 days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AA63F3-52D1-C6CC-6A58-4EE1946AC7DB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2800" y="5943600"/>
            <a:ext cx="304800" cy="303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1792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8538B-EB4E-7C3C-6D66-7AF69464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6827A-3D93-3FB8-1013-64D694CB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D21D1-4CD0-1325-8258-919CA5AF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735772-3D8D-D340-0100-A18FFA5B7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96061"/>
              </p:ext>
            </p:extLst>
          </p:nvPr>
        </p:nvGraphicFramePr>
        <p:xfrm>
          <a:off x="1220788" y="838200"/>
          <a:ext cx="6248400" cy="2362199"/>
        </p:xfrm>
        <a:graphic>
          <a:graphicData uri="http://schemas.openxmlformats.org/drawingml/2006/table">
            <a:tbl>
              <a:tblPr/>
              <a:tblGrid>
                <a:gridCol w="1914250">
                  <a:extLst>
                    <a:ext uri="{9D8B030D-6E8A-4147-A177-3AD203B41FA5}">
                      <a16:colId xmlns:a16="http://schemas.microsoft.com/office/drawing/2014/main" val="242096302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2670447103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1088174927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423031897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75252361"/>
                    </a:ext>
                  </a:extLst>
                </a:gridCol>
                <a:gridCol w="866830">
                  <a:extLst>
                    <a:ext uri="{9D8B030D-6E8A-4147-A177-3AD203B41FA5}">
                      <a16:colId xmlns:a16="http://schemas.microsoft.com/office/drawing/2014/main" val="837674540"/>
                    </a:ext>
                  </a:extLst>
                </a:gridCol>
              </a:tblGrid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AP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79842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283419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0187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005810"/>
                  </a:ext>
                </a:extLst>
              </a:tr>
              <a:tr h="24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25545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 /day/STA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0838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66367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STAs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535866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Associations/day /AP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399080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0.004254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0.016908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0.101099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0.238797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862872"/>
                  </a:ext>
                </a:extLst>
              </a:tr>
              <a:tr h="21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650.35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162.59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7635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9B79877-CFA2-8722-002B-D22BAF3D4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372" y="3428999"/>
            <a:ext cx="6388428" cy="2063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D7A924-730E-8ADC-DE92-2A1BB1AFD2A6}"/>
              </a:ext>
            </a:extLst>
          </p:cNvPr>
          <p:cNvSpPr txBox="1"/>
          <p:nvPr/>
        </p:nvSpPr>
        <p:spPr>
          <a:xfrm>
            <a:off x="4875213" y="5814804"/>
            <a:ext cx="3247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Each AP has ~ 2 duplicates per day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1FA42F-D3F1-2E24-4ADF-E1F3D0965099}"/>
              </a:ext>
            </a:extLst>
          </p:cNvPr>
          <p:cNvCxnSpPr/>
          <p:nvPr/>
        </p:nvCxnSpPr>
        <p:spPr bwMode="auto">
          <a:xfrm flipV="1">
            <a:off x="6934200" y="5492749"/>
            <a:ext cx="152400" cy="322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7546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7F355F-3715-2067-F8D2-9D8B771A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92" y="1455103"/>
            <a:ext cx="7772400" cy="2362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STA associates* K times per day,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probability of duplicate, per day, P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IF STA does this for d days, then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For 50% probability of duplication	1- (1-P)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0.5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LOG(1-P) = LOG (0.5)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= LOG(0.5) / LOG (1-P)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4C3FBD-7A8C-3C19-23AC-BE6069CC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36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3 – Duplications per STA</a:t>
            </a: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AD7EE-A7AB-16DA-9DA1-04896469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55E4F-7E05-1C83-BB75-CF044D84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AA3D6-B293-A548-3A8A-16A7E546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81E89E-0019-EC63-BFAB-BF37145CB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29301"/>
              </p:ext>
            </p:extLst>
          </p:nvPr>
        </p:nvGraphicFramePr>
        <p:xfrm>
          <a:off x="1066800" y="3792378"/>
          <a:ext cx="5910978" cy="1682750"/>
        </p:xfrm>
        <a:graphic>
          <a:graphicData uri="http://schemas.openxmlformats.org/drawingml/2006/table">
            <a:tbl>
              <a:tblPr/>
              <a:tblGrid>
                <a:gridCol w="1180351">
                  <a:extLst>
                    <a:ext uri="{9D8B030D-6E8A-4147-A177-3AD203B41FA5}">
                      <a16:colId xmlns:a16="http://schemas.microsoft.com/office/drawing/2014/main" val="721123737"/>
                    </a:ext>
                  </a:extLst>
                </a:gridCol>
                <a:gridCol w="802270">
                  <a:extLst>
                    <a:ext uri="{9D8B030D-6E8A-4147-A177-3AD203B41FA5}">
                      <a16:colId xmlns:a16="http://schemas.microsoft.com/office/drawing/2014/main" val="3252834431"/>
                    </a:ext>
                  </a:extLst>
                </a:gridCol>
                <a:gridCol w="1106579">
                  <a:extLst>
                    <a:ext uri="{9D8B030D-6E8A-4147-A177-3AD203B41FA5}">
                      <a16:colId xmlns:a16="http://schemas.microsoft.com/office/drawing/2014/main" val="2601262567"/>
                    </a:ext>
                  </a:extLst>
                </a:gridCol>
                <a:gridCol w="1051250">
                  <a:extLst>
                    <a:ext uri="{9D8B030D-6E8A-4147-A177-3AD203B41FA5}">
                      <a16:colId xmlns:a16="http://schemas.microsoft.com/office/drawing/2014/main" val="3299241479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1789003491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254239403"/>
                    </a:ext>
                  </a:extLst>
                </a:gridCol>
              </a:tblGrid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STA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582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532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7.0369E+13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276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0408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7.1054E-07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4276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1218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66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130069.46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325172.53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81293.05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13006.79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5080.71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0159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3563.54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890.88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222.72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7346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BE114B-A355-4223-5167-A9079B2BABBE}"/>
              </a:ext>
            </a:extLst>
          </p:cNvPr>
          <p:cNvSpPr txBox="1"/>
          <p:nvPr/>
        </p:nvSpPr>
        <p:spPr>
          <a:xfrm>
            <a:off x="1066800" y="6019800"/>
            <a:ext cx="3403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*Note: Reassociations use same IRM</a:t>
            </a:r>
          </a:p>
        </p:txBody>
      </p:sp>
    </p:spTree>
    <p:extLst>
      <p:ext uri="{BB962C8B-B14F-4D97-AF65-F5344CB8AC3E}">
        <p14:creationId xmlns:p14="http://schemas.microsoft.com/office/powerpoint/2010/main" val="3468652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C1B4-B1AF-E3A3-388A-ABBEE2C6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A3800-1569-99A3-8505-16AE2BAD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6A5C2-01B0-1332-62B7-E58F34D9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58C3F6-2D39-4E44-36D5-5750AA9F2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30311"/>
              </p:ext>
            </p:extLst>
          </p:nvPr>
        </p:nvGraphicFramePr>
        <p:xfrm>
          <a:off x="1447800" y="1219200"/>
          <a:ext cx="5910978" cy="1682750"/>
        </p:xfrm>
        <a:graphic>
          <a:graphicData uri="http://schemas.openxmlformats.org/drawingml/2006/table">
            <a:tbl>
              <a:tblPr/>
              <a:tblGrid>
                <a:gridCol w="1180351">
                  <a:extLst>
                    <a:ext uri="{9D8B030D-6E8A-4147-A177-3AD203B41FA5}">
                      <a16:colId xmlns:a16="http://schemas.microsoft.com/office/drawing/2014/main" val="721123737"/>
                    </a:ext>
                  </a:extLst>
                </a:gridCol>
                <a:gridCol w="802270">
                  <a:extLst>
                    <a:ext uri="{9D8B030D-6E8A-4147-A177-3AD203B41FA5}">
                      <a16:colId xmlns:a16="http://schemas.microsoft.com/office/drawing/2014/main" val="3252834431"/>
                    </a:ext>
                  </a:extLst>
                </a:gridCol>
                <a:gridCol w="1106579">
                  <a:extLst>
                    <a:ext uri="{9D8B030D-6E8A-4147-A177-3AD203B41FA5}">
                      <a16:colId xmlns:a16="http://schemas.microsoft.com/office/drawing/2014/main" val="2601262567"/>
                    </a:ext>
                  </a:extLst>
                </a:gridCol>
                <a:gridCol w="1051250">
                  <a:extLst>
                    <a:ext uri="{9D8B030D-6E8A-4147-A177-3AD203B41FA5}">
                      <a16:colId xmlns:a16="http://schemas.microsoft.com/office/drawing/2014/main" val="3299241479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1789003491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254239403"/>
                    </a:ext>
                  </a:extLst>
                </a:gridCol>
              </a:tblGrid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Duplications per STA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582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532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7.0369E+13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276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IRMs stored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0408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 P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7.1054E-07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4276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/day 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1218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per day , 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66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days for 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130069.46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325172.53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81293.05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13006.79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5080.71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0159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3563.54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890.88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222.72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7346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5F15B36-F766-7617-E927-BF2DF89EE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76600"/>
            <a:ext cx="5910978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3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0D9EB7-EFBD-DFEC-9E2E-8826A6D2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527" y="1351722"/>
            <a:ext cx="7772400" cy="48752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Busy network, N = 80,000 IRMs with 80,000 STAs associating 3 times a day.</a:t>
            </a:r>
          </a:p>
          <a:p>
            <a:pPr marL="0" indent="0">
              <a:buNone/>
            </a:pPr>
            <a:r>
              <a:rPr lang="en-US" sz="2000" dirty="0"/>
              <a:t>46 bit IRM</a:t>
            </a:r>
          </a:p>
          <a:p>
            <a:r>
              <a:rPr lang="en-US" sz="2000" dirty="0"/>
              <a:t>For each AP, average of 2.54 days, between duplicates</a:t>
            </a:r>
          </a:p>
          <a:p>
            <a:pPr lvl="1"/>
            <a:r>
              <a:rPr lang="en-US" sz="1800" dirty="0"/>
              <a:t>Quick check 40 APs, so 40 / 15.75 = 2.54 days, so this agrees</a:t>
            </a:r>
          </a:p>
          <a:p>
            <a:r>
              <a:rPr lang="en-US" sz="2000" dirty="0"/>
              <a:t>Each STA, average of 5080 days between duplicates (~14 years)</a:t>
            </a:r>
          </a:p>
          <a:p>
            <a:pPr lvl="1"/>
            <a:r>
              <a:rPr lang="en-US" sz="1800" dirty="0"/>
              <a:t>Quick check 80,000/5080  = 15.74, so this agrees </a:t>
            </a:r>
          </a:p>
          <a:p>
            <a:pPr marL="742950" lvl="2" indent="0">
              <a:buNone/>
            </a:pPr>
            <a:r>
              <a:rPr lang="en-US" sz="1600" dirty="0">
                <a:solidFill>
                  <a:srgbClr val="FF3300"/>
                </a:solidFill>
              </a:rPr>
              <a:t>Each AP in ESS exchanges IRM Duplicate Action frames on average twice every 5 days.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44 bit IRM</a:t>
            </a:r>
          </a:p>
          <a:p>
            <a:r>
              <a:rPr lang="en-US" sz="2000" dirty="0"/>
              <a:t>For each AP, average of 1.57 per day, duplicates</a:t>
            </a:r>
          </a:p>
          <a:p>
            <a:r>
              <a:rPr lang="en-US" sz="2000" dirty="0"/>
              <a:t>Each STA, average of 1270 days between duplicates (~3.5 years)</a:t>
            </a:r>
          </a:p>
          <a:p>
            <a:pPr marL="742950" lvl="2" indent="0">
              <a:buNone/>
            </a:pPr>
            <a:r>
              <a:rPr lang="en-US" sz="1600" dirty="0">
                <a:solidFill>
                  <a:srgbClr val="FF3300"/>
                </a:solidFill>
              </a:rPr>
              <a:t>Each AP in ESS exchanges IRM Duplicate Action frames on average three times every 2 days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6DA079-3161-EAF5-1C05-E853C39C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Results for </a:t>
            </a:r>
            <a:r>
              <a:rPr lang="en-US" u="sng" dirty="0"/>
              <a:t>busiest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BC8DE-7F08-9DE6-9E29-A04E9629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B08D8-0495-B076-26C8-855FC1F2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CA6F2-53B8-1B55-1993-32864CFD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51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1BE57B-C904-CB8D-1573-D3DD2A46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143000"/>
            <a:ext cx="7772400" cy="5382399"/>
          </a:xfrm>
        </p:spPr>
        <p:txBody>
          <a:bodyPr/>
          <a:lstStyle/>
          <a:p>
            <a:r>
              <a:rPr lang="en-US" dirty="0"/>
              <a:t>A very busy network, each STA associating 3 x per day, storing a high number of IRMs (80,000) may have several duplicates per day (15.75)</a:t>
            </a:r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pPr lvl="1"/>
            <a:r>
              <a:rPr lang="en-US" dirty="0"/>
              <a:t>Each AP (40+) in ESS only has a duplicate every 2.54 days</a:t>
            </a:r>
          </a:p>
          <a:p>
            <a:pPr lvl="1"/>
            <a:r>
              <a:rPr lang="en-US" dirty="0"/>
              <a:t>Each STA only experiences a duplicate every </a:t>
            </a:r>
            <a:r>
              <a:rPr lang="en-US" u="sng" dirty="0"/>
              <a:t>14 years</a:t>
            </a:r>
            <a:r>
              <a:rPr lang="en-US" dirty="0"/>
              <a:t>.</a:t>
            </a:r>
          </a:p>
          <a:p>
            <a:r>
              <a:rPr lang="en-US" dirty="0"/>
              <a:t>Therefore, Action frame exchange to get new IRM is a tiny overhead and effectively rare. </a:t>
            </a:r>
          </a:p>
          <a:p>
            <a:pPr marL="0" indent="0">
              <a:buNone/>
            </a:pPr>
            <a:r>
              <a:rPr lang="en-US" sz="2000" b="0" dirty="0"/>
              <a:t>Note: For S1G (8000 STAs per AP), each AP has 1.5 duplicates per day.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Using only 44 bit IRM reduces these numbers to </a:t>
            </a:r>
          </a:p>
          <a:p>
            <a:r>
              <a:rPr lang="en-US" sz="2000" b="0" dirty="0"/>
              <a:t>AP duplicate 1.57 times per day</a:t>
            </a:r>
          </a:p>
          <a:p>
            <a:r>
              <a:rPr lang="en-US" sz="2000" b="0" dirty="0"/>
              <a:t>STA duplicate every 3.5 years.</a:t>
            </a:r>
          </a:p>
          <a:p>
            <a:pPr marL="0" indent="0">
              <a:buNone/>
            </a:pPr>
            <a:r>
              <a:rPr lang="en-US" sz="2000" b="0" dirty="0"/>
              <a:t>Note: For S1G (8000 STAs per AP), each AP has 6.3 duplicates per day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1EB045-1DFB-391C-1A2F-C23EE0016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9C922-A493-458C-28CA-8E1D252D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3E554-787D-E01B-1165-48F11E3D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398DD-2AB2-B0FC-BA9D-3625F885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8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The probability of IRM duplicates is studied and examples evaluated.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This submission provides the derivations of the related formulas and then applies them to calculate the probabilities and timescales for Networks of various (large ) sizes.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Rev 1 introduces results for 44 bit IRM.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7FA6DCA-6CE8-52D9-6D4D-52EAD8494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3" y="1447800"/>
                <a:ext cx="7772400" cy="4861133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u="sng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Probability of picking 2 the same with N picks from a population of X,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the first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the same on the second pick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2 the same on the third pick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not picking 2 the same on the (N+1) </a:t>
                </a:r>
                <a:r>
                  <a:rPr lang="en-US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pick is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….(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Probability of picking two the same</a:t>
                </a:r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= </a:t>
                </a:r>
                <a:r>
                  <a:rPr lang="en-US" sz="1800" b="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(1)</a:t>
                </a:r>
              </a:p>
              <a:p>
                <a:pPr marL="0" indent="0">
                  <a:buNone/>
                </a:pPr>
                <a:r>
                  <a:rPr lang="en-US" sz="1800" dirty="0"/>
                  <a:t>Note: Calculating factorials for large numbers is not practical.</a:t>
                </a:r>
              </a:p>
              <a:p>
                <a:pPr marL="0" indent="0">
                  <a:buNone/>
                </a:pPr>
                <a:r>
                  <a:rPr lang="en-US" sz="1600" b="0" dirty="0"/>
                  <a:t>e.g., X = 2 ^46 = 7.04 E+13 a very big number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7FA6DCA-6CE8-52D9-6D4D-52EAD8494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447800"/>
                <a:ext cx="7772400" cy="4861133"/>
              </a:xfrm>
              <a:blipFill>
                <a:blip r:embed="rId2"/>
                <a:stretch>
                  <a:fillRect l="-627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1905AFF-811F-0812-2DE5-56B71C92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Classic formula for duplicates </a:t>
            </a:r>
            <a:br>
              <a:rPr lang="en-US" sz="2800" dirty="0"/>
            </a:br>
            <a:r>
              <a:rPr lang="en-US" sz="2800" dirty="0"/>
              <a:t>(aka “birthday” formula)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E33E-0675-AEFE-1B0F-934FE55C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ABD04-4DEB-4E2F-0EB2-E8125507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DC36D-B415-744B-710C-0D1A01C3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9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ED1956-904A-95AA-3CF3-EDD7BA1EFB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544199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X &gt;&gt; N,	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….(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≈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(1)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	P = 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P = 1 -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P = 1 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(1 − 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den>
                        </m:f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&lt;&lt; 1, 	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(2)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Or 	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2. 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(3)</a:t>
                </a: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simple formulas that can be used to calculate either the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duplicate for pick of N from X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Number of picks required for a fixed probability</a:t>
                </a:r>
                <a:endPara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ED1956-904A-95AA-3CF3-EDD7BA1EFB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544199"/>
              </a:xfrm>
              <a:blipFill>
                <a:blip r:embed="rId2"/>
                <a:stretch>
                  <a:fillRect l="-706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FBDF483-B0B7-929F-DB56-1A2383CA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4" y="770545"/>
            <a:ext cx="7772400" cy="982055"/>
          </a:xfrm>
        </p:spPr>
        <p:txBody>
          <a:bodyPr/>
          <a:lstStyle/>
          <a:p>
            <a:r>
              <a:rPr lang="en-US" sz="2800" dirty="0"/>
              <a:t>Approximating the “birthday” formula for large numbers</a:t>
            </a:r>
            <a:r>
              <a:rPr lang="en-US" dirty="0"/>
              <a:t>	(aka </a:t>
            </a:r>
            <a:r>
              <a:rPr lang="en-US" sz="2800" dirty="0"/>
              <a:t>“squared” formula)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96715-F15C-4245-AEBE-548F55EB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B0104-8D16-6EAD-72B2-9295F7B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3365-F46B-5363-5867-FD3D5178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0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4E463B-51FA-8E77-6371-8F95716129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3" y="1601786"/>
                <a:ext cx="7772400" cy="4570413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u="sng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duplicate with N picks from population of X</a:t>
                </a:r>
                <a:endParaRPr lang="en-US" sz="1800" u="sng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Number of ways of selecting 2 from N, i.e., number of pairs 	</a:t>
                </a:r>
                <a:r>
                  <a:rPr lang="en-US" sz="1800" b="0" i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any pair, then probability of that pair not being the same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Hence, for p pairs,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probability of each pair not being the same is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of pair being the same </a:t>
                </a:r>
                <a:r>
                  <a:rPr lang="en-US" sz="1800" b="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18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This formula can be used for Probability with large numbers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Picks 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 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for fixed 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and</a:t>
                </a:r>
                <a:r>
                  <a:rPr lang="en-US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P </a:t>
                </a:r>
                <a:r>
                  <a:rPr lang="en-US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is given by </a:t>
                </a: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1+4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600" b="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c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𝑙𝑜𝑔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1800" b="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endParaRPr lang="en-US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4E463B-51FA-8E77-6371-8F95716129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601786"/>
                <a:ext cx="7772400" cy="4570413"/>
              </a:xfrm>
              <a:blipFill>
                <a:blip r:embed="rId2"/>
                <a:stretch>
                  <a:fillRect l="-627" t="-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5E11642-CCA5-60EF-CCA0-5D32E4AB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sz="2800" dirty="0"/>
              <a:t>Alternative Duplicate probability formula,</a:t>
            </a:r>
            <a:br>
              <a:rPr lang="en-US" sz="2800" dirty="0"/>
            </a:br>
            <a:r>
              <a:rPr lang="en-US" sz="2800" dirty="0"/>
              <a:t>(aka “pairs” formula)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0D2C7-9674-3344-1CCC-08148A62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124B4-80F4-80E9-5EF9-5CED4C14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DC10D-D194-EC5C-5B68-6BCDC18A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7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BF05FC9-FCE2-6CF2-A50B-1C5232BC7E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(1-1/X)</a:t>
                </a:r>
                <a:r>
                  <a:rPr lang="en-US" sz="2000" kern="1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	1/X&lt;&lt;1,  		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(1-p/X) = (1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 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		P = 1 - (1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b="1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	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		i.e., equation (2)</a:t>
                </a: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BF05FC9-FCE2-6CF2-A50B-1C5232BC7E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459687D-4823-1D82-285F-733FA8EE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Approximating the ‘Pairs” formula for large numbers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CD7B-D2C8-7D37-0A0F-05529889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BD542-0A11-2371-BE54-AA2B3C05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22F-1F50-F45B-832A-E4EFB32C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2197C7-B41E-2FD5-41C4-112340F1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we have a probability of P, </a:t>
            </a:r>
          </a:p>
          <a:p>
            <a:pPr marL="0" indent="0">
              <a:buNone/>
            </a:pPr>
            <a:r>
              <a:rPr lang="en-US" dirty="0"/>
              <a:t>Then Odds of this happening is 1 in (1-P)/P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for P = .01, Odds are 1 in 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very low P, Odds ≈ 1/P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78DC3A-0438-374B-6548-9CCDCA79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and Probability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7A51-6922-9725-D628-399592B7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D5FE-00B3-B1AF-5EE4-00303DE9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A492-F7E2-EB18-0406-2437D5D6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BAFEB6-6EEA-B19C-4183-7FB7F466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3724"/>
            <a:ext cx="7772400" cy="490018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B5F71-BAA1-2A8E-4810-9085FF91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9AD0B-12FB-A855-5222-DD8451C2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5631-3A06-0693-921A-57EBB3AB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747889-B872-60DB-6E26-01520117E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45445"/>
              </p:ext>
            </p:extLst>
          </p:nvPr>
        </p:nvGraphicFramePr>
        <p:xfrm>
          <a:off x="1675054" y="990600"/>
          <a:ext cx="5592761" cy="1673376"/>
        </p:xfrm>
        <a:graphic>
          <a:graphicData uri="http://schemas.openxmlformats.org/drawingml/2006/table">
            <a:tbl>
              <a:tblPr/>
              <a:tblGrid>
                <a:gridCol w="1665603">
                  <a:extLst>
                    <a:ext uri="{9D8B030D-6E8A-4147-A177-3AD203B41FA5}">
                      <a16:colId xmlns:a16="http://schemas.microsoft.com/office/drawing/2014/main" val="302326541"/>
                    </a:ext>
                  </a:extLst>
                </a:gridCol>
                <a:gridCol w="993250">
                  <a:extLst>
                    <a:ext uri="{9D8B030D-6E8A-4147-A177-3AD203B41FA5}">
                      <a16:colId xmlns:a16="http://schemas.microsoft.com/office/drawing/2014/main" val="1410396232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2357959530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2631535734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719410462"/>
                    </a:ext>
                  </a:extLst>
                </a:gridCol>
                <a:gridCol w="733477">
                  <a:extLst>
                    <a:ext uri="{9D8B030D-6E8A-4147-A177-3AD203B41FA5}">
                      <a16:colId xmlns:a16="http://schemas.microsoft.com/office/drawing/2014/main" val="3000497745"/>
                    </a:ext>
                  </a:extLst>
                </a:gridCol>
              </a:tblGrid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"Squared" formula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805300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540066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125111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#STAs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49874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1.77636E-07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268758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ODDS    1 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5629499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1407374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351843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21989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1168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601FA8-0041-C4AA-A78F-8CC9D6718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54577"/>
              </p:ext>
            </p:extLst>
          </p:nvPr>
        </p:nvGraphicFramePr>
        <p:xfrm>
          <a:off x="1658491" y="2812000"/>
          <a:ext cx="5592759" cy="1925640"/>
        </p:xfrm>
        <a:graphic>
          <a:graphicData uri="http://schemas.openxmlformats.org/drawingml/2006/table">
            <a:tbl>
              <a:tblPr/>
              <a:tblGrid>
                <a:gridCol w="1543764">
                  <a:extLst>
                    <a:ext uri="{9D8B030D-6E8A-4147-A177-3AD203B41FA5}">
                      <a16:colId xmlns:a16="http://schemas.microsoft.com/office/drawing/2014/main" val="3217640315"/>
                    </a:ext>
                  </a:extLst>
                </a:gridCol>
                <a:gridCol w="893758">
                  <a:extLst>
                    <a:ext uri="{9D8B030D-6E8A-4147-A177-3AD203B41FA5}">
                      <a16:colId xmlns:a16="http://schemas.microsoft.com/office/drawing/2014/main" val="3737806708"/>
                    </a:ext>
                  </a:extLst>
                </a:gridCol>
                <a:gridCol w="704173">
                  <a:extLst>
                    <a:ext uri="{9D8B030D-6E8A-4147-A177-3AD203B41FA5}">
                      <a16:colId xmlns:a16="http://schemas.microsoft.com/office/drawing/2014/main" val="3977376760"/>
                    </a:ext>
                  </a:extLst>
                </a:gridCol>
                <a:gridCol w="798966">
                  <a:extLst>
                    <a:ext uri="{9D8B030D-6E8A-4147-A177-3AD203B41FA5}">
                      <a16:colId xmlns:a16="http://schemas.microsoft.com/office/drawing/2014/main" val="948933124"/>
                    </a:ext>
                  </a:extLst>
                </a:gridCol>
                <a:gridCol w="771882">
                  <a:extLst>
                    <a:ext uri="{9D8B030D-6E8A-4147-A177-3AD203B41FA5}">
                      <a16:colId xmlns:a16="http://schemas.microsoft.com/office/drawing/2014/main" val="930896597"/>
                    </a:ext>
                  </a:extLst>
                </a:gridCol>
                <a:gridCol w="880216">
                  <a:extLst>
                    <a:ext uri="{9D8B030D-6E8A-4147-A177-3AD203B41FA5}">
                      <a16:colId xmlns:a16="http://schemas.microsoft.com/office/drawing/2014/main" val="1882029453"/>
                    </a:ext>
                  </a:extLst>
                </a:gridCol>
              </a:tblGrid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"Pairs" formula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1696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114342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7.0369E+13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7.03687E+13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285269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#STAs 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094195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12497500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49995000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199990000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1.25E+09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3199960000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53956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Chance per pair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1.00E+00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717087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 of duplicate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7.10E-07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2.84E-06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148448"/>
                  </a:ext>
                </a:extLst>
              </a:tr>
              <a:tr h="24070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ODDS    1 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5630625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1407515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351861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56296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21990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5469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79C6453-9E37-8830-122A-66C29E272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054" y="4910966"/>
            <a:ext cx="5576196" cy="133743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CFDA4F1-1E03-DB5D-1BBD-66451F06CDA9}"/>
              </a:ext>
            </a:extLst>
          </p:cNvPr>
          <p:cNvSpPr/>
          <p:nvPr/>
        </p:nvSpPr>
        <p:spPr bwMode="auto">
          <a:xfrm>
            <a:off x="6400800" y="4419600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154614A-B7C1-EB68-A82A-9E7726825710}"/>
              </a:ext>
            </a:extLst>
          </p:cNvPr>
          <p:cNvSpPr/>
          <p:nvPr/>
        </p:nvSpPr>
        <p:spPr bwMode="auto">
          <a:xfrm>
            <a:off x="6400800" y="5931707"/>
            <a:ext cx="1084709" cy="49001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4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CA1BD2-87A5-AF1E-7E68-A03F4284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33413"/>
            <a:ext cx="7772400" cy="50420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 ESS that is storing N addresses (IRMs), each time a STA associates there is a probability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a duplicate occurs.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association =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association = 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no duplication per k associations =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Probability of duplication per k associations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&lt;&lt;1, then probability of duplication per k associations 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≈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P</a:t>
            </a:r>
            <a:r>
              <a:rPr lang="en-US" sz="1800" b="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k associations per day,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probability of duplicate, per day, P = 1 - (1 – P</a:t>
            </a:r>
            <a:r>
              <a:rPr lang="en-US" sz="1800" kern="1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associations for d days, then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50% probability of duplication	1- (1-P)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0.5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LOG(1-P) = LOG (0.5)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 = LOG(0.5) / LOG (1-P)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8491C-4B4F-5BAC-6F23-7A83564B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0AC68-404E-C185-A1E4-06BE5A85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FD8D2-2ACC-A3AF-2896-DE623EA7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7B1E08-178E-E1E3-D8C3-7EAFAE749612}"/>
              </a:ext>
            </a:extLst>
          </p:cNvPr>
          <p:cNvSpPr txBox="1"/>
          <p:nvPr/>
        </p:nvSpPr>
        <p:spPr>
          <a:xfrm>
            <a:off x="685800" y="762000"/>
            <a:ext cx="77724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 for duplications over multiple associations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253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109804</TotalTime>
  <Words>2145</Words>
  <Application>Microsoft Office PowerPoint</Application>
  <PresentationFormat>On-screen Show (4:3)</PresentationFormat>
  <Paragraphs>582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Cambria Math</vt:lpstr>
      <vt:lpstr>Times New Roman</vt:lpstr>
      <vt:lpstr>Default Design</vt:lpstr>
      <vt:lpstr>TG bh Probability of random MAC address  (IRM) duplicates </vt:lpstr>
      <vt:lpstr>Intro</vt:lpstr>
      <vt:lpstr>Classic formula for duplicates  (aka “birthday” formula)</vt:lpstr>
      <vt:lpstr>Approximating the “birthday” formula for large numbers (aka “squared” formula)</vt:lpstr>
      <vt:lpstr>Alternative Duplicate probability formula, (aka “pairs” formula)</vt:lpstr>
      <vt:lpstr>Approximating the ‘Pairs” formula for large numbers</vt:lpstr>
      <vt:lpstr>Odds and Probability</vt:lpstr>
      <vt:lpstr>Results</vt:lpstr>
      <vt:lpstr>PowerPoint Presentation</vt:lpstr>
      <vt:lpstr>Case 1 – Duplications per ESS  (storing N IRMs)</vt:lpstr>
      <vt:lpstr>PowerPoint Presentation</vt:lpstr>
      <vt:lpstr>Case 2 – Duplicates per AP (ESS storing N IRMs)</vt:lpstr>
      <vt:lpstr>PowerPoint Presentation</vt:lpstr>
      <vt:lpstr>Case 3 – Duplications per STA</vt:lpstr>
      <vt:lpstr>PowerPoint Presentation</vt:lpstr>
      <vt:lpstr>Results for busiest network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1852</cp:revision>
  <cp:lastPrinted>1998-02-10T13:28:06Z</cp:lastPrinted>
  <dcterms:created xsi:type="dcterms:W3CDTF">1998-02-10T13:07:52Z</dcterms:created>
  <dcterms:modified xsi:type="dcterms:W3CDTF">2024-05-20T13:54:25Z</dcterms:modified>
</cp:coreProperties>
</file>