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66" r:id="rId5"/>
    <p:sldId id="268" r:id="rId6"/>
    <p:sldId id="269" r:id="rId7"/>
    <p:sldId id="274"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92" d="100"/>
          <a:sy n="92" d="100"/>
        </p:scale>
        <p:origin x="101" y="22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5694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03296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November 2023</a:t>
            </a:r>
            <a:endParaRPr lang="en-GB" dirty="0"/>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November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November 2023</a:t>
            </a:r>
            <a:endParaRPr lang="en-GB"/>
          </a:p>
        </p:txBody>
      </p:sp>
      <p:sp>
        <p:nvSpPr>
          <p:cNvPr id="6" name="Footer Placeholder 5"/>
          <p:cNvSpPr>
            <a:spLocks noGrp="1"/>
          </p:cNvSpPr>
          <p:nvPr>
            <p:ph type="ftr" idx="11"/>
          </p:nvPr>
        </p:nvSpPr>
        <p:spPr/>
        <p:txBody>
          <a:bodyPr/>
          <a:lstStyle>
            <a:lvl1pPr>
              <a:defRPr/>
            </a:lvl1pPr>
          </a:lstStyle>
          <a:p>
            <a:r>
              <a:rPr lang="it-IT"/>
              <a:t>Hui Che et al.,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November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Hui Che et al.,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November 2023</a:t>
            </a:r>
            <a:endParaRPr lang="en-GB"/>
          </a:p>
        </p:txBody>
      </p:sp>
      <p:sp>
        <p:nvSpPr>
          <p:cNvPr id="4" name="Footer Placeholder 3"/>
          <p:cNvSpPr>
            <a:spLocks noGrp="1"/>
          </p:cNvSpPr>
          <p:nvPr>
            <p:ph type="ftr" idx="11"/>
          </p:nvPr>
        </p:nvSpPr>
        <p:spPr/>
        <p:txBody>
          <a:bodyPr/>
          <a:lstStyle>
            <a:lvl1pPr>
              <a:defRPr/>
            </a:lvl1pPr>
          </a:lstStyle>
          <a:p>
            <a:r>
              <a:rPr lang="it-IT"/>
              <a:t>Hui Che et al.,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November 2023</a:t>
            </a:r>
            <a:endParaRPr lang="en-GB"/>
          </a:p>
        </p:txBody>
      </p:sp>
      <p:sp>
        <p:nvSpPr>
          <p:cNvPr id="3" name="Footer Placeholder 2"/>
          <p:cNvSpPr>
            <a:spLocks noGrp="1"/>
          </p:cNvSpPr>
          <p:nvPr>
            <p:ph type="ftr" idx="11"/>
          </p:nvPr>
        </p:nvSpPr>
        <p:spPr/>
        <p:txBody>
          <a:bodyPr/>
          <a:lstStyle>
            <a:lvl1pPr>
              <a:defRPr/>
            </a:lvl1pPr>
          </a:lstStyle>
          <a:p>
            <a:r>
              <a:rPr lang="it-IT"/>
              <a:t>Hui Che et al.,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November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November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23</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2147</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__1.vsdx"/><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2.vsdx"/><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__3.vsdx"/><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2414615224"/>
              </p:ext>
            </p:extLst>
          </p:nvPr>
        </p:nvGraphicFramePr>
        <p:xfrm>
          <a:off x="1086836" y="2423356"/>
          <a:ext cx="9897495" cy="1716280"/>
        </p:xfrm>
        <a:graphic>
          <a:graphicData uri="http://schemas.openxmlformats.org/drawingml/2006/table">
            <a:tbl>
              <a:tblPr firstRow="1" bandRow="1">
                <a:tableStyleId>{5940675A-B579-460E-94D1-54222C63F5DA}</a:tableStyleId>
              </a:tblPr>
              <a:tblGrid>
                <a:gridCol w="1979499">
                  <a:extLst>
                    <a:ext uri="{9D8B030D-6E8A-4147-A177-3AD203B41FA5}">
                      <a16:colId xmlns:a16="http://schemas.microsoft.com/office/drawing/2014/main" val="20000"/>
                    </a:ext>
                  </a:extLst>
                </a:gridCol>
                <a:gridCol w="1979499">
                  <a:extLst>
                    <a:ext uri="{9D8B030D-6E8A-4147-A177-3AD203B41FA5}">
                      <a16:colId xmlns:a16="http://schemas.microsoft.com/office/drawing/2014/main" val="20001"/>
                    </a:ext>
                  </a:extLst>
                </a:gridCol>
                <a:gridCol w="1979499">
                  <a:extLst>
                    <a:ext uri="{9D8B030D-6E8A-4147-A177-3AD203B41FA5}">
                      <a16:colId xmlns:a16="http://schemas.microsoft.com/office/drawing/2014/main" val="20002"/>
                    </a:ext>
                  </a:extLst>
                </a:gridCol>
                <a:gridCol w="1878979">
                  <a:extLst>
                    <a:ext uri="{9D8B030D-6E8A-4147-A177-3AD203B41FA5}">
                      <a16:colId xmlns:a16="http://schemas.microsoft.com/office/drawing/2014/main" val="20003"/>
                    </a:ext>
                  </a:extLst>
                </a:gridCol>
                <a:gridCol w="2080019">
                  <a:extLst>
                    <a:ext uri="{9D8B030D-6E8A-4147-A177-3AD203B41FA5}">
                      <a16:colId xmlns:a16="http://schemas.microsoft.com/office/drawing/2014/main" val="20004"/>
                    </a:ext>
                  </a:extLst>
                </a:gridCol>
              </a:tblGrid>
              <a:tr h="354534">
                <a:tc>
                  <a:txBody>
                    <a:bodyPr/>
                    <a:lstStyle/>
                    <a:p>
                      <a:r>
                        <a:rPr lang="en-US" altLang="zh-CN" b="1" dirty="0"/>
                        <a:t>Name</a:t>
                      </a:r>
                      <a:endParaRPr lang="zh-CN" altLang="en-US" b="1" dirty="0"/>
                    </a:p>
                  </a:txBody>
                  <a:tcPr/>
                </a:tc>
                <a:tc>
                  <a:txBody>
                    <a:bodyPr/>
                    <a:lstStyle/>
                    <a:p>
                      <a:r>
                        <a:rPr lang="en-US" altLang="zh-CN" b="1" dirty="0"/>
                        <a:t>Affiliations</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37630">
                <a:tc>
                  <a:txBody>
                    <a:bodyPr/>
                    <a:lstStyle/>
                    <a:p>
                      <a:r>
                        <a:rPr lang="en-US" altLang="zh-CN" sz="1400" dirty="0" err="1">
                          <a:latin typeface="+mn-lt"/>
                        </a:rPr>
                        <a:t>Hui</a:t>
                      </a:r>
                      <a:r>
                        <a:rPr lang="en-US" altLang="zh-CN" sz="1400" baseline="0" dirty="0">
                          <a:latin typeface="+mn-lt"/>
                        </a:rPr>
                        <a:t> </a:t>
                      </a:r>
                      <a:r>
                        <a:rPr lang="en-US" altLang="zh-CN" sz="1400" baseline="0" dirty="0" err="1">
                          <a:latin typeface="+mn-lt"/>
                        </a:rPr>
                        <a:t>Che</a:t>
                      </a:r>
                      <a:endParaRPr lang="zh-CN" altLang="en-US" sz="1400" dirty="0">
                        <a:latin typeface="+mn-lt"/>
                      </a:endParaRPr>
                    </a:p>
                  </a:txBody>
                  <a:tcPr/>
                </a:tc>
                <a:tc>
                  <a:txBody>
                    <a:bodyPr/>
                    <a:lstStyle/>
                    <a:p>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r>
                        <a:rPr lang="en-US" altLang="zh-CN" sz="1200" dirty="0">
                          <a:latin typeface="+mn-lt"/>
                        </a:rPr>
                        <a:t>chehui@ruijie.com.cn</a:t>
                      </a:r>
                      <a:endParaRPr lang="zh-CN" altLang="en-US" sz="1200" dirty="0">
                        <a:latin typeface="+mn-lt"/>
                      </a:endParaRPr>
                    </a:p>
                  </a:txBody>
                  <a:tcPr/>
                </a:tc>
                <a:extLst>
                  <a:ext uri="{0D108BD9-81ED-4DB2-BD59-A6C34878D82A}">
                    <a16:rowId xmlns:a16="http://schemas.microsoft.com/office/drawing/2014/main" val="10001"/>
                  </a:ext>
                </a:extLst>
              </a:tr>
              <a:tr h="337630">
                <a:tc>
                  <a:txBody>
                    <a:bodyPr/>
                    <a:lstStyle/>
                    <a:p>
                      <a:r>
                        <a:rPr lang="en-US" altLang="zh-CN" sz="1400" dirty="0">
                          <a:latin typeface="+mn-lt"/>
                        </a:rPr>
                        <a:t>Jian Zhang</a:t>
                      </a:r>
                      <a:endParaRPr lang="zh-CN" altLang="en-US" sz="1400" dirty="0">
                        <a:latin typeface="+mn-lt"/>
                      </a:endParaRPr>
                    </a:p>
                  </a:txBody>
                  <a:tcPr/>
                </a:tc>
                <a:tc>
                  <a:txBody>
                    <a:bodyPr/>
                    <a:lstStyle/>
                    <a:p>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r>
                        <a:rPr lang="en-US" altLang="zh-CN" sz="1200" dirty="0">
                          <a:latin typeface="+mn-lt"/>
                        </a:rPr>
                        <a:t>zhangjian3@ruijie.com.cn</a:t>
                      </a:r>
                      <a:endParaRPr lang="zh-CN" altLang="en-US" sz="1200" dirty="0">
                        <a:latin typeface="+mn-lt"/>
                      </a:endParaRPr>
                    </a:p>
                  </a:txBody>
                  <a:tcPr/>
                </a:tc>
                <a:extLst>
                  <a:ext uri="{0D108BD9-81ED-4DB2-BD59-A6C34878D82A}">
                    <a16:rowId xmlns:a16="http://schemas.microsoft.com/office/drawing/2014/main" val="10002"/>
                  </a:ext>
                </a:extLst>
              </a:tr>
              <a:tr h="337630">
                <a:tc>
                  <a:txBody>
                    <a:bodyPr/>
                    <a:lstStyle/>
                    <a:p>
                      <a:r>
                        <a:rPr lang="en-US" altLang="zh-CN" sz="1400" dirty="0" err="1">
                          <a:latin typeface="+mn-lt"/>
                        </a:rPr>
                        <a:t>Danyang</a:t>
                      </a:r>
                      <a:r>
                        <a:rPr lang="en-US" altLang="zh-CN" sz="1400" dirty="0">
                          <a:latin typeface="+mn-lt"/>
                        </a:rPr>
                        <a:t> Hong</a:t>
                      </a:r>
                      <a:endParaRPr lang="zh-CN" altLang="en-US"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err="1">
                          <a:latin typeface="+mn-lt"/>
                        </a:rPr>
                        <a:t>Ruijie</a:t>
                      </a:r>
                      <a:r>
                        <a:rPr lang="en-US" altLang="zh-CN" sz="1200" dirty="0">
                          <a:latin typeface="+mn-lt"/>
                        </a:rPr>
                        <a:t> Networks Co., Ltd.</a:t>
                      </a:r>
                      <a:endParaRPr lang="zh-CN" altLang="en-US" sz="1200" dirty="0">
                        <a:latin typeface="+mn-lt"/>
                      </a:endParaRPr>
                    </a:p>
                  </a:txBody>
                  <a:tcPr/>
                </a:tc>
                <a:tc>
                  <a:txBody>
                    <a:bodyPr/>
                    <a:lstStyle/>
                    <a:p>
                      <a:endParaRPr lang="zh-CN" altLang="en-US" sz="1600" dirty="0">
                        <a:latin typeface="+mn-lt"/>
                      </a:endParaRPr>
                    </a:p>
                  </a:txBody>
                  <a:tcPr/>
                </a:tc>
                <a:tc>
                  <a:txBody>
                    <a:bodyPr/>
                    <a:lstStyle/>
                    <a:p>
                      <a:endParaRPr lang="zh-CN" altLang="en-US" sz="1600">
                        <a:latin typeface="+mn-lt"/>
                      </a:endParaRPr>
                    </a:p>
                  </a:txBody>
                  <a:tcPr/>
                </a:tc>
                <a:tc>
                  <a:txBody>
                    <a:bodyPr/>
                    <a:lstStyle/>
                    <a:p>
                      <a:r>
                        <a:rPr lang="en-US" altLang="zh-CN" sz="1200" dirty="0">
                          <a:latin typeface="+mn-lt"/>
                        </a:rPr>
                        <a:t>hongdanyang@ruijie.com.cn</a:t>
                      </a:r>
                      <a:endParaRPr lang="zh-CN" altLang="en-US" sz="1200" dirty="0">
                        <a:latin typeface="+mn-lt"/>
                      </a:endParaRPr>
                    </a:p>
                  </a:txBody>
                  <a:tcPr/>
                </a:tc>
                <a:extLst>
                  <a:ext uri="{0D108BD9-81ED-4DB2-BD59-A6C34878D82A}">
                    <a16:rowId xmlns:a16="http://schemas.microsoft.com/office/drawing/2014/main" val="10003"/>
                  </a:ext>
                </a:extLst>
              </a:tr>
              <a:tr h="337630">
                <a:tc>
                  <a:txBody>
                    <a:bodyPr/>
                    <a:lstStyle/>
                    <a:p>
                      <a:r>
                        <a:rPr lang="en-US" altLang="zh-CN" sz="1400" dirty="0" err="1">
                          <a:latin typeface="+mn-lt"/>
                        </a:rPr>
                        <a:t>Jianxiang</a:t>
                      </a:r>
                      <a:r>
                        <a:rPr lang="en-US" altLang="zh-CN" sz="1400" dirty="0">
                          <a:latin typeface="+mn-lt"/>
                        </a:rPr>
                        <a:t> Chen</a:t>
                      </a:r>
                      <a:endParaRPr lang="zh-CN" altLang="en-US"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err="1">
                          <a:latin typeface="+mn-lt"/>
                        </a:rPr>
                        <a:t>Ruijie</a:t>
                      </a:r>
                      <a:r>
                        <a:rPr lang="en-US" altLang="zh-CN" sz="1200" dirty="0">
                          <a:latin typeface="+mn-lt"/>
                        </a:rPr>
                        <a:t> Networks Co</a:t>
                      </a:r>
                      <a:r>
                        <a:rPr lang="en-US" altLang="zh-CN" sz="1200">
                          <a:latin typeface="+mn-lt"/>
                        </a:rPr>
                        <a:t>., Ltd.</a:t>
                      </a:r>
                      <a:endParaRPr lang="zh-CN" altLang="en-US" sz="1200" dirty="0">
                        <a:latin typeface="+mn-lt"/>
                      </a:endParaRPr>
                    </a:p>
                  </a:txBody>
                  <a:tcPr/>
                </a:tc>
                <a:tc>
                  <a:txBody>
                    <a:bodyPr/>
                    <a:lstStyle/>
                    <a:p>
                      <a:endParaRPr lang="zh-CN" altLang="en-US" sz="1600">
                        <a:latin typeface="+mn-lt"/>
                      </a:endParaRPr>
                    </a:p>
                  </a:txBody>
                  <a:tcPr/>
                </a:tc>
                <a:tc>
                  <a:txBody>
                    <a:bodyPr/>
                    <a:lstStyle/>
                    <a:p>
                      <a:endParaRPr lang="zh-CN" altLang="en-US" sz="1600" dirty="0">
                        <a:latin typeface="+mn-lt"/>
                      </a:endParaRPr>
                    </a:p>
                  </a:txBody>
                  <a:tcPr/>
                </a:tc>
                <a:tc>
                  <a:txBody>
                    <a:bodyPr/>
                    <a:lstStyle/>
                    <a:p>
                      <a:r>
                        <a:rPr lang="en-US" altLang="zh-CN" sz="1200" dirty="0">
                          <a:latin typeface="+mn-lt"/>
                        </a:rPr>
                        <a:t>chenjianxiang@ruijie.com.cn</a:t>
                      </a:r>
                      <a:endParaRPr lang="zh-CN" altLang="en-US" sz="1200" dirty="0">
                        <a:latin typeface="+mn-lt"/>
                      </a:endParaRPr>
                    </a:p>
                  </a:txBody>
                  <a:tcPr/>
                </a:tc>
                <a:extLst>
                  <a:ext uri="{0D108BD9-81ED-4DB2-BD59-A6C34878D82A}">
                    <a16:rowId xmlns:a16="http://schemas.microsoft.com/office/drawing/2014/main" val="10004"/>
                  </a:ext>
                </a:extLst>
              </a:tr>
            </a:tbl>
          </a:graphicData>
        </a:graphic>
      </p:graphicFrame>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Improved UHR Seamless Roaming for Multi-link Device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2023-11-28</a:t>
            </a:r>
          </a:p>
        </p:txBody>
      </p:sp>
      <p:sp>
        <p:nvSpPr>
          <p:cNvPr id="6" name="Date Placeholder 3"/>
          <p:cNvSpPr>
            <a:spLocks noGrp="1"/>
          </p:cNvSpPr>
          <p:nvPr>
            <p:ph type="dt" idx="10"/>
          </p:nvPr>
        </p:nvSpPr>
        <p:spPr/>
        <p:txBody>
          <a:bodyPr/>
          <a:lstStyle/>
          <a:p>
            <a:r>
              <a:rPr lang="en-US" altLang="zh-CN"/>
              <a:t>November 2023</a:t>
            </a:r>
            <a:endParaRPr lang="en-GB" dirty="0"/>
          </a:p>
        </p:txBody>
      </p:sp>
      <p:sp>
        <p:nvSpPr>
          <p:cNvPr id="7" name="Footer Placeholder 4"/>
          <p:cNvSpPr>
            <a:spLocks noGrp="1"/>
          </p:cNvSpPr>
          <p:nvPr>
            <p:ph type="ftr" idx="11"/>
          </p:nvPr>
        </p:nvSpPr>
        <p:spPr/>
        <p:txBody>
          <a:bodyPr/>
          <a:lstStyle/>
          <a:p>
            <a:r>
              <a:rPr lang="it-IT"/>
              <a:t>Hui Che et al.,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Introduction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Roaming Model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Seamless Roaming procedure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Main Difference from the previous contribution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xfrm>
            <a:off x="914401" y="1700809"/>
            <a:ext cx="10361084" cy="2808311"/>
          </a:xfrm>
          <a:ln/>
        </p:spPr>
        <p:txBody>
          <a:bodyPr/>
          <a:lstStyle/>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The 802.11be (EHT) standard has introduced multi-link operation (MLO) [1], and a non-AP STA </a:t>
            </a:r>
            <a:r>
              <a:rPr lang="en-US" altLang="zh-CN" sz="2000" dirty="0">
                <a:latin typeface="Times New Roman" panose="02020603050405020304" pitchFamily="18" charset="0"/>
                <a:cs typeface="Times New Roman" panose="02020603050405020304" pitchFamily="18" charset="0"/>
              </a:rPr>
              <a:t>multi-link device </a:t>
            </a:r>
            <a:r>
              <a:rPr lang="en-US" altLang="zh-CN" sz="2000" b="0" dirty="0">
                <a:latin typeface="Times New Roman" panose="02020603050405020304" pitchFamily="18" charset="0"/>
                <a:cs typeface="Times New Roman" panose="02020603050405020304" pitchFamily="18" charset="0"/>
              </a:rPr>
              <a:t>(MLD) can communicate with AP MLD over a plurality of links. We have discussed the seamless roaming scheme for UHR non-collocated AP MLD. This scheme fully utilizes the advantages of MLO to </a:t>
            </a:r>
            <a:r>
              <a:rPr lang="en-US" altLang="zh-CN" sz="2000" dirty="0">
                <a:latin typeface="Times New Roman" panose="02020603050405020304" pitchFamily="18" charset="0"/>
                <a:cs typeface="Times New Roman" panose="02020603050405020304" pitchFamily="18" charset="0"/>
              </a:rPr>
              <a:t>saving time and ensuring the continuity </a:t>
            </a:r>
            <a:r>
              <a:rPr lang="en-US" altLang="zh-CN" sz="2000" b="0" dirty="0">
                <a:latin typeface="Times New Roman" panose="02020603050405020304" pitchFamily="18" charset="0"/>
                <a:cs typeface="Times New Roman" panose="02020603050405020304" pitchFamily="18" charset="0"/>
              </a:rPr>
              <a:t>of data transmission.</a:t>
            </a:r>
          </a:p>
          <a:p>
            <a:pPr>
              <a:buFont typeface="Arial" panose="020B0604020202020204" pitchFamily="34" charset="0"/>
              <a:buChar char="•"/>
            </a:pPr>
            <a:r>
              <a:rPr lang="en-US" altLang="zh-CN" sz="2000" b="0" dirty="0">
                <a:latin typeface="Times New Roman" panose="02020603050405020304" pitchFamily="18" charset="0"/>
                <a:cs typeface="Times New Roman" panose="02020603050405020304" pitchFamily="18" charset="0"/>
              </a:rPr>
              <a:t>In the previous scheme [2], non-AP STA selected the optimal link based on the link signal quality, but did not consider the link load. In fact, STA can make a better choice based on both, i.e., combination of the link prioritizes and the probe response signal quality of the link.</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634" y="609602"/>
            <a:ext cx="10361084" cy="757766"/>
          </a:xfrm>
        </p:spPr>
        <p:txBody>
          <a:bodyPr/>
          <a:lstStyle/>
          <a:p>
            <a:r>
              <a:rPr lang="en-GB" dirty="0"/>
              <a:t>Roaming Model </a:t>
            </a:r>
          </a:p>
        </p:txBody>
      </p:sp>
      <p:sp>
        <p:nvSpPr>
          <p:cNvPr id="9218" name="Rectangle 2"/>
          <p:cNvSpPr>
            <a:spLocks noGrp="1" noChangeArrowheads="1"/>
          </p:cNvSpPr>
          <p:nvPr>
            <p:ph idx="1"/>
          </p:nvPr>
        </p:nvSpPr>
        <p:spPr>
          <a:xfrm>
            <a:off x="929663" y="4365104"/>
            <a:ext cx="10361084" cy="1944216"/>
          </a:xfrm>
          <a:ln/>
        </p:spPr>
        <p:txBody>
          <a:bodyPr/>
          <a:lstStyle/>
          <a:p>
            <a:pPr marL="0" indent="0"/>
            <a:r>
              <a:rPr lang="en-US" altLang="zh-CN" sz="1400" b="0" dirty="0">
                <a:latin typeface="Times New Roman" panose="02020603050405020304" pitchFamily="18" charset="0"/>
                <a:cs typeface="Times New Roman" panose="02020603050405020304" pitchFamily="18" charset="0"/>
              </a:rPr>
              <a:t>The UHR non-AP STA MLD associates with the collocated AP MLD with the wire or wireless backhaul. The UHR AP UMAC can use the backhaul links to manage LMAC and PHY of the collocated EHT AP MLD. </a:t>
            </a:r>
          </a:p>
          <a:p>
            <a:pPr>
              <a:buFont typeface="Arial" panose="020B0604020202020204" pitchFamily="34" charset="0"/>
              <a:buChar char="•"/>
            </a:pPr>
            <a:r>
              <a:rPr lang="en-US" altLang="zh-CN" sz="1400" b="0" dirty="0">
                <a:latin typeface="Times New Roman" panose="02020603050405020304" pitchFamily="18" charset="0"/>
                <a:cs typeface="Times New Roman" panose="02020603050405020304" pitchFamily="18" charset="0"/>
              </a:rPr>
              <a:t>During the access process, </a:t>
            </a:r>
            <a:r>
              <a:rPr lang="en-US" altLang="zh-CN" sz="1400" dirty="0">
                <a:latin typeface="Times New Roman" panose="02020603050405020304" pitchFamily="18" charset="0"/>
                <a:cs typeface="Times New Roman" panose="02020603050405020304" pitchFamily="18" charset="0"/>
              </a:rPr>
              <a:t>PTK</a:t>
            </a:r>
            <a:r>
              <a:rPr lang="en-US" altLang="zh-CN" sz="1400" b="0" dirty="0">
                <a:latin typeface="Times New Roman" panose="02020603050405020304" pitchFamily="18" charset="0"/>
                <a:cs typeface="Times New Roman" panose="02020603050405020304" pitchFamily="18" charset="0"/>
              </a:rPr>
              <a:t> and </a:t>
            </a:r>
            <a:r>
              <a:rPr lang="en-US" altLang="zh-CN" sz="1400" dirty="0">
                <a:latin typeface="Times New Roman" panose="02020603050405020304" pitchFamily="18" charset="0"/>
                <a:cs typeface="Times New Roman" panose="02020603050405020304" pitchFamily="18" charset="0"/>
              </a:rPr>
              <a:t>GTK</a:t>
            </a:r>
            <a:r>
              <a:rPr lang="en-US" altLang="zh-CN" sz="1400" b="0" dirty="0">
                <a:latin typeface="Times New Roman" panose="02020603050405020304" pitchFamily="18" charset="0"/>
                <a:cs typeface="Times New Roman" panose="02020603050405020304" pitchFamily="18" charset="0"/>
              </a:rPr>
              <a:t> are generated using the UHR AP MLD UMAC address and EHT AP MLD LMAC Address, respectively. To achieve the seamless roaming, the PTK will be </a:t>
            </a:r>
            <a:r>
              <a:rPr lang="en-US" altLang="zh-CN" sz="1400" dirty="0">
                <a:latin typeface="Times New Roman" panose="02020603050405020304" pitchFamily="18" charset="0"/>
                <a:cs typeface="Times New Roman" panose="02020603050405020304" pitchFamily="18" charset="0"/>
              </a:rPr>
              <a:t>shared</a:t>
            </a:r>
            <a:r>
              <a:rPr lang="en-US" altLang="zh-CN" sz="1400" b="0" dirty="0">
                <a:latin typeface="Times New Roman" panose="02020603050405020304" pitchFamily="18" charset="0"/>
                <a:cs typeface="Times New Roman" panose="02020603050405020304" pitchFamily="18" charset="0"/>
              </a:rPr>
              <a:t> in non-collocated AP MLDs for the non-AP STA MLD, and the non-AP STA MLD stores the GTKs for all the AP MLDs.</a:t>
            </a:r>
          </a:p>
          <a:p>
            <a:pPr>
              <a:buFont typeface="Arial" panose="020B0604020202020204" pitchFamily="34" charset="0"/>
              <a:buChar char="•"/>
            </a:pPr>
            <a:r>
              <a:rPr lang="en-US" altLang="zh-CN" sz="1400" dirty="0">
                <a:latin typeface="Times New Roman" panose="02020603050405020304" pitchFamily="18" charset="0"/>
                <a:cs typeface="Times New Roman" panose="02020603050405020304" pitchFamily="18" charset="0"/>
              </a:rPr>
              <a:t>Seamless roaming mechanism</a:t>
            </a:r>
            <a:r>
              <a:rPr lang="en-US" altLang="zh-CN" sz="1400" b="0" dirty="0">
                <a:latin typeface="Times New Roman" panose="02020603050405020304" pitchFamily="18" charset="0"/>
                <a:cs typeface="Times New Roman" panose="02020603050405020304" pitchFamily="18" charset="0"/>
              </a:rPr>
              <a:t>: the non-AP STA MLD selects one of the links (e.g. STA Link0) to disconnect from the original AP MLD(e.g. EHT AP MLD1 Link0) and then connects this link (STA Link0) to the new AP MLD (e.g. EHT AP MLD2 Link0). The other links of non-AP STA  MLD remain connected to the original AP until the connection with the new AP MLD is finished.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November 2023</a:t>
            </a:r>
            <a:endParaRPr lang="en-GB"/>
          </a:p>
        </p:txBody>
      </p:sp>
      <p:graphicFrame>
        <p:nvGraphicFramePr>
          <p:cNvPr id="7" name="对象 6"/>
          <p:cNvGraphicFramePr>
            <a:graphicFrameLocks noChangeAspect="1"/>
          </p:cNvGraphicFramePr>
          <p:nvPr>
            <p:extLst>
              <p:ext uri="{D42A27DB-BD31-4B8C-83A1-F6EECF244321}">
                <p14:modId xmlns:p14="http://schemas.microsoft.com/office/powerpoint/2010/main" val="1439803584"/>
              </p:ext>
            </p:extLst>
          </p:nvPr>
        </p:nvGraphicFramePr>
        <p:xfrm>
          <a:off x="3071664" y="1340768"/>
          <a:ext cx="5170527" cy="2510173"/>
        </p:xfrm>
        <a:graphic>
          <a:graphicData uri="http://schemas.openxmlformats.org/presentationml/2006/ole">
            <mc:AlternateContent xmlns:mc="http://schemas.openxmlformats.org/markup-compatibility/2006">
              <mc:Choice xmlns:v="urn:schemas-microsoft-com:vml" Requires="v">
                <p:oleObj name="Visio" r:id="rId3" imgW="6515111" imgH="3162378" progId="Visio.Drawing.15">
                  <p:embed/>
                </p:oleObj>
              </mc:Choice>
              <mc:Fallback>
                <p:oleObj name="Visio" r:id="rId3" imgW="6515111" imgH="3162378" progId="Visio.Drawing.15">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1664" y="1340768"/>
                        <a:ext cx="5170527" cy="2510173"/>
                      </a:xfrm>
                      <a:prstGeom prst="rect">
                        <a:avLst/>
                      </a:prstGeom>
                      <a:noFill/>
                    </p:spPr>
                  </p:pic>
                </p:oleObj>
              </mc:Fallback>
            </mc:AlternateContent>
          </a:graphicData>
        </a:graphic>
      </p:graphicFrame>
      <p:sp>
        <p:nvSpPr>
          <p:cNvPr id="3" name="文本框 2"/>
          <p:cNvSpPr txBox="1"/>
          <p:nvPr/>
        </p:nvSpPr>
        <p:spPr>
          <a:xfrm>
            <a:off x="3786417" y="3746442"/>
            <a:ext cx="2595011" cy="338554"/>
          </a:xfrm>
          <a:prstGeom prst="rect">
            <a:avLst/>
          </a:prstGeom>
          <a:noFill/>
        </p:spPr>
        <p:txBody>
          <a:bodyPr wrap="square" rtlCol="0">
            <a:spAutoFit/>
          </a:bodyPr>
          <a:lstStyle/>
          <a:p>
            <a:r>
              <a:rPr lang="en-US" altLang="zh-CN" sz="1600" dirty="0">
                <a:solidFill>
                  <a:schemeClr val="tx1"/>
                </a:solidFill>
                <a:latin typeface="Times New Roman" panose="02020603050405020304" pitchFamily="18" charset="0"/>
                <a:cs typeface="Times New Roman" panose="02020603050405020304" pitchFamily="18" charset="0"/>
              </a:rPr>
              <a:t>Non-collocated AP MLD[2]</a:t>
            </a:r>
            <a:endParaRPr lang="zh-CN" altLang="en-US" sz="1600" dirty="0">
              <a:solidFill>
                <a:schemeClr val="tx1"/>
              </a:solidFill>
              <a:latin typeface="Times New Roman" panose="02020603050405020304" pitchFamily="18" charset="0"/>
              <a:cs typeface="Times New Roman" panose="02020603050405020304" pitchFamily="18" charset="0"/>
            </a:endParaRPr>
          </a:p>
        </p:txBody>
      </p:sp>
      <p:sp>
        <p:nvSpPr>
          <p:cNvPr id="9" name="文本框 8"/>
          <p:cNvSpPr txBox="1"/>
          <p:nvPr/>
        </p:nvSpPr>
        <p:spPr>
          <a:xfrm>
            <a:off x="6899149" y="3756094"/>
            <a:ext cx="1656184" cy="307777"/>
          </a:xfrm>
          <a:prstGeom prst="rect">
            <a:avLst/>
          </a:prstGeom>
          <a:noFill/>
        </p:spPr>
        <p:txBody>
          <a:bodyPr wrap="square" rtlCol="0">
            <a:spAutoFit/>
          </a:bodyPr>
          <a:lstStyle/>
          <a:p>
            <a:r>
              <a:rPr lang="en-US" altLang="zh-CN" sz="1400" dirty="0">
                <a:solidFill>
                  <a:schemeClr val="tx1"/>
                </a:solidFill>
                <a:latin typeface="Times New Roman" panose="02020603050405020304" pitchFamily="18" charset="0"/>
                <a:cs typeface="Times New Roman" panose="02020603050405020304" pitchFamily="18" charset="0"/>
              </a:rPr>
              <a:t>Non-AP STA MLD</a:t>
            </a:r>
            <a:endParaRPr lang="zh-CN" altLang="en-US"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3989" y="419833"/>
            <a:ext cx="10361084" cy="842294"/>
          </a:xfrm>
        </p:spPr>
        <p:txBody>
          <a:bodyPr/>
          <a:lstStyle/>
          <a:p>
            <a:r>
              <a:rPr lang="en-GB" dirty="0"/>
              <a:t>Seamless Roaming Procedure (I)</a:t>
            </a:r>
          </a:p>
        </p:txBody>
      </p:sp>
      <p:sp>
        <p:nvSpPr>
          <p:cNvPr id="9218" name="Rectangle 2"/>
          <p:cNvSpPr>
            <a:spLocks noGrp="1" noChangeArrowheads="1"/>
          </p:cNvSpPr>
          <p:nvPr>
            <p:ph idx="1"/>
          </p:nvPr>
        </p:nvSpPr>
        <p:spPr>
          <a:xfrm>
            <a:off x="489268" y="3662712"/>
            <a:ext cx="11367791" cy="2803648"/>
          </a:xfrm>
          <a:ln/>
        </p:spPr>
        <p:txBody>
          <a:bodyPr/>
          <a:lstStyle/>
          <a:p>
            <a:pPr marL="0" indent="0"/>
            <a:r>
              <a:rPr lang="en-US" sz="1400" b="0" dirty="0"/>
              <a:t>① Suppose the following associations during the access process : non-AP STA MLD Link0– AP MLD1 Link0, non-AP STA MLD Link1– AP MLD1 Link1;</a:t>
            </a:r>
          </a:p>
          <a:p>
            <a:pPr marL="0" indent="0"/>
            <a:r>
              <a:rPr lang="en-US" sz="1400" b="0" dirty="0"/>
              <a:t>② (1) AP MLD1 decides to have  the non-AP STA </a:t>
            </a:r>
            <a:r>
              <a:rPr lang="en-US" altLang="zh-CN" sz="1400" b="0" dirty="0"/>
              <a:t>MLD</a:t>
            </a:r>
            <a:r>
              <a:rPr lang="en-US" sz="1400" b="0" dirty="0"/>
              <a:t> prepare roaming based on the quality of the uplink signal. The AP informs UHR AP MLD UMAC of this message through the backhaul link. (</a:t>
            </a:r>
            <a:r>
              <a:rPr lang="en-US" altLang="zh-CN" sz="1400" b="0" dirty="0"/>
              <a:t>2)And then, UHR AP MLD UMAC provides </a:t>
            </a:r>
            <a:r>
              <a:rPr lang="en-US" altLang="zh-CN" sz="1400" dirty="0"/>
              <a:t>target link set and prioritizes them </a:t>
            </a:r>
            <a:r>
              <a:rPr lang="en-US" altLang="zh-CN" sz="1400" b="0" dirty="0"/>
              <a:t>according to the </a:t>
            </a:r>
            <a:r>
              <a:rPr lang="en-US" altLang="zh-CN" sz="1400" dirty="0"/>
              <a:t>link load of the neighboring APs of AP MLD1</a:t>
            </a:r>
            <a:r>
              <a:rPr lang="en-US" altLang="zh-CN" sz="1400" b="0" dirty="0"/>
              <a:t>. The UHR AP MLD UMAC informs AP MLD1 of the target link set and link priority through the backhaul link. </a:t>
            </a:r>
            <a:endParaRPr lang="en-US" sz="1400" b="0" dirty="0"/>
          </a:p>
          <a:p>
            <a:pPr marL="0" indent="0"/>
            <a:r>
              <a:rPr lang="en-US" sz="1400" b="0" dirty="0"/>
              <a:t>③</a:t>
            </a:r>
            <a:r>
              <a:rPr lang="en-US" altLang="zh-CN" sz="1400" b="0" dirty="0"/>
              <a:t> (1)AP MLD1 informs the non-AP STA MLD of the target link set and their priority through BSS transition management (</a:t>
            </a:r>
            <a:r>
              <a:rPr lang="en-US" altLang="zh-CN" sz="1400" dirty="0"/>
              <a:t>BTM</a:t>
            </a:r>
            <a:r>
              <a:rPr lang="en-US" altLang="zh-CN" sz="1400" b="0" dirty="0"/>
              <a:t>)</a:t>
            </a:r>
            <a:r>
              <a:rPr lang="en-US" altLang="zh-CN" sz="1400" dirty="0"/>
              <a:t> Request frame</a:t>
            </a:r>
            <a:r>
              <a:rPr lang="en-US" altLang="zh-CN" sz="1400" b="0" dirty="0"/>
              <a:t>. (2) This frame and downlink quality jointly trigger the roaming process of STA.</a:t>
            </a:r>
            <a:endParaRPr lang="en-US" sz="1400" b="0" dirty="0"/>
          </a:p>
          <a:p>
            <a:pPr marL="0" indent="0"/>
            <a:r>
              <a:rPr lang="en-US" sz="1400" b="0" dirty="0"/>
              <a:t>④ (1) T</a:t>
            </a:r>
            <a:r>
              <a:rPr lang="en-US" altLang="zh-CN" sz="1400" b="0" dirty="0"/>
              <a:t>he non-AP STA using its all links one bye one send the probe request to the adjacent AP MLDs (e.g. AP MLD2) which are connected to the same UHR AP MLD UMAC. The AP MLD2 replies the probe response from the non-AP STA MLD (probe response). (2)</a:t>
            </a:r>
            <a:r>
              <a:rPr lang="en-US" sz="1400" b="0" dirty="0"/>
              <a:t>The non-AP STA evaluates the signal quality of the </a:t>
            </a:r>
            <a:r>
              <a:rPr lang="en-US" sz="1400" dirty="0"/>
              <a:t>probe response for the link in the </a:t>
            </a:r>
            <a:r>
              <a:rPr lang="en-US" altLang="zh-CN" sz="1400" dirty="0"/>
              <a:t>target link set</a:t>
            </a:r>
            <a:r>
              <a:rPr lang="en-US" sz="1400" b="0" dirty="0"/>
              <a:t>. (3) The non-AP STA decides the </a:t>
            </a:r>
            <a:r>
              <a:rPr lang="en-US" sz="1400" dirty="0"/>
              <a:t>roaming target </a:t>
            </a:r>
            <a:r>
              <a:rPr lang="en-US" altLang="zh-CN" sz="1400" dirty="0"/>
              <a:t>link</a:t>
            </a:r>
            <a:r>
              <a:rPr lang="en-US" sz="1400" dirty="0"/>
              <a:t> </a:t>
            </a:r>
            <a:r>
              <a:rPr lang="en-US" sz="1400" b="0" dirty="0"/>
              <a:t>(e.g. AP MLD2 Link0) according to the </a:t>
            </a:r>
            <a:r>
              <a:rPr lang="en-US" sz="1400" dirty="0"/>
              <a:t>combination of the link prioritizes and the probe response signal quality of the link</a:t>
            </a:r>
            <a:r>
              <a:rPr lang="en-US" sz="1400" b="0" dirty="0"/>
              <a:t>. At this step, non-AP STA also determines the </a:t>
            </a:r>
            <a:r>
              <a:rPr lang="en-US" altLang="zh-CN" sz="1400" b="0" dirty="0"/>
              <a:t>target link(e.g. non-AP STA MLD Link 0 – AP MLD2 Link0).</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November 2023</a:t>
            </a:r>
            <a:endParaRPr lang="en-GB"/>
          </a:p>
        </p:txBody>
      </p:sp>
      <p:graphicFrame>
        <p:nvGraphicFramePr>
          <p:cNvPr id="8" name="对象 7"/>
          <p:cNvGraphicFramePr>
            <a:graphicFrameLocks noChangeAspect="1"/>
          </p:cNvGraphicFramePr>
          <p:nvPr>
            <p:extLst>
              <p:ext uri="{D42A27DB-BD31-4B8C-83A1-F6EECF244321}">
                <p14:modId xmlns:p14="http://schemas.microsoft.com/office/powerpoint/2010/main" val="1745834104"/>
              </p:ext>
            </p:extLst>
          </p:nvPr>
        </p:nvGraphicFramePr>
        <p:xfrm>
          <a:off x="3215680" y="1033140"/>
          <a:ext cx="5270500" cy="2755900"/>
        </p:xfrm>
        <a:graphic>
          <a:graphicData uri="http://schemas.openxmlformats.org/presentationml/2006/ole">
            <mc:AlternateContent xmlns:mc="http://schemas.openxmlformats.org/markup-compatibility/2006">
              <mc:Choice xmlns:v="urn:schemas-microsoft-com:vml" Requires="v">
                <p:oleObj name="Visio" r:id="rId3" imgW="5632459" imgH="2946491" progId="Visio.Drawing.15">
                  <p:embed/>
                </p:oleObj>
              </mc:Choice>
              <mc:Fallback>
                <p:oleObj name="Visio" r:id="rId3" imgW="5632459" imgH="2946491" progId="Visio.Drawing.15">
                  <p:embed/>
                  <p:pic>
                    <p:nvPicPr>
                      <p:cNvPr id="0" name="Object 5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5680" y="1033140"/>
                        <a:ext cx="5270500" cy="275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149786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424" y="606425"/>
            <a:ext cx="10361084" cy="582959"/>
          </a:xfrm>
        </p:spPr>
        <p:txBody>
          <a:bodyPr/>
          <a:lstStyle/>
          <a:p>
            <a:r>
              <a:rPr lang="en-GB" dirty="0"/>
              <a:t>Seamless Roaming Procedure (II)</a:t>
            </a:r>
          </a:p>
        </p:txBody>
      </p:sp>
      <p:sp>
        <p:nvSpPr>
          <p:cNvPr id="9218" name="Rectangle 2"/>
          <p:cNvSpPr>
            <a:spLocks noGrp="1" noChangeArrowheads="1"/>
          </p:cNvSpPr>
          <p:nvPr>
            <p:ph idx="1"/>
          </p:nvPr>
        </p:nvSpPr>
        <p:spPr>
          <a:xfrm>
            <a:off x="5159896" y="1124744"/>
            <a:ext cx="6851857" cy="5221333"/>
          </a:xfrm>
          <a:ln/>
        </p:spPr>
        <p:txBody>
          <a:bodyPr/>
          <a:lstStyle/>
          <a:p>
            <a:pPr marL="0" indent="0"/>
            <a:r>
              <a:rPr lang="en-US" sz="1400" b="0" dirty="0"/>
              <a:t>⑤ The non-AP STA MLD sends the roaming request containing </a:t>
            </a:r>
            <a:r>
              <a:rPr lang="en-US" altLang="zh-CN" sz="1400" dirty="0"/>
              <a:t>BTM</a:t>
            </a:r>
            <a:r>
              <a:rPr lang="en-US" altLang="zh-CN" sz="1400" b="0" dirty="0"/>
              <a:t> </a:t>
            </a:r>
            <a:r>
              <a:rPr lang="en-US" sz="1400" dirty="0"/>
              <a:t>roaming request frame to the original AP </a:t>
            </a:r>
            <a:r>
              <a:rPr lang="en-US" sz="1400" b="0" dirty="0"/>
              <a:t>(e.g. AP MLD1). This frame uses the multi-link configure element to tell the original AP (e.g. MLD1) that the non-AP STA wants to switch from the original link (e.g. MLD1 Link0) to the target link (e.g.MLD2 Link0).</a:t>
            </a:r>
          </a:p>
          <a:p>
            <a:pPr marL="0" indent="0"/>
            <a:r>
              <a:rPr lang="en-US" sz="1400" b="0" dirty="0"/>
              <a:t>⑥ 1)The original AP (MLD1) sends BTM roaming reconfigure frame to non-AP STA MLD over the corresponding received link.  2)This frame triggers the link reconfiguration of the non-AP STA MLD (e.g. Link0), i.e. STA MLD Link0 – AP MLD2 Link0 </a:t>
            </a:r>
            <a:r>
              <a:rPr lang="en-US" sz="1400" b="0" dirty="0">
                <a:sym typeface="Wingdings" panose="05000000000000000000" pitchFamily="2" charset="2"/>
              </a:rPr>
              <a:t></a:t>
            </a:r>
            <a:r>
              <a:rPr lang="en-US" sz="1400" b="0" dirty="0"/>
              <a:t>STA MLD Link0 - AP MLD1 Link0.  3)The non-AP STA MLD uses the new link to send </a:t>
            </a:r>
            <a:r>
              <a:rPr lang="en-US" sz="1400" dirty="0"/>
              <a:t>the BTM </a:t>
            </a:r>
            <a:r>
              <a:rPr lang="en-US" sz="1400"/>
              <a:t>roaming confirm </a:t>
            </a:r>
            <a:r>
              <a:rPr lang="en-US" sz="1400" dirty="0"/>
              <a:t>frame </a:t>
            </a:r>
            <a:r>
              <a:rPr lang="en-US" sz="1400" b="0" dirty="0"/>
              <a:t>to AP MLD2, and confirms that this link of the non-AP STA MLD has been successfully reconfigured. </a:t>
            </a:r>
          </a:p>
          <a:p>
            <a:pPr marL="0" indent="0"/>
            <a:r>
              <a:rPr lang="en-US" sz="1400" b="0" dirty="0"/>
              <a:t>⑦The UHR AP MLD UMAC updates non-AP STA Link0 configuration. The link between the non-AP STA MLD Link0 and AP MLD2 Link0 has the highest priority for the new STA data transmission. </a:t>
            </a:r>
            <a:r>
              <a:rPr lang="en-US" sz="1400" dirty="0"/>
              <a:t>Note</a:t>
            </a:r>
            <a:r>
              <a:rPr lang="en-US" sz="1400" b="0" dirty="0"/>
              <a:t>: non-AP STA MLD Link1 maintains connection and communication with AP MLD1 Link1 at the step ⑥ and ⑦.</a:t>
            </a:r>
          </a:p>
          <a:p>
            <a:pPr marL="0" indent="0"/>
            <a:r>
              <a:rPr lang="en-US" sz="1400" b="0" dirty="0"/>
              <a:t>⑧ 1) The UHR AP MLD UMAC determines the switching of leftover links. Assuming link reconfiguration: the reconfiguration of non-AP STA Link1 is triggered by BTM roaming reconfigure frame through the existing connection links (e.g. AP MLD1 Link1 or MLD2 Link0 ). 2) The non-AP STA reconfigures the link, i.e. STA MLD Link1 – AP MLD2 Link1 </a:t>
            </a:r>
            <a:r>
              <a:rPr lang="en-US" sz="1400" b="0" dirty="0">
                <a:sym typeface="Wingdings" panose="05000000000000000000" pitchFamily="2" charset="2"/>
              </a:rPr>
              <a:t></a:t>
            </a:r>
            <a:r>
              <a:rPr lang="en-US" sz="1400" b="0" dirty="0"/>
              <a:t>STA MLD Link1 - AP MLD1 Link1. 3) After reconfiguration, non-AP STA sends the BTM roaming confirmation frame to AP MLD2 over the Link1 to confirm the successful reconfiguration.</a:t>
            </a:r>
          </a:p>
          <a:p>
            <a:pPr marL="0" indent="0"/>
            <a:r>
              <a:rPr lang="en-US" sz="1400" b="0" dirty="0"/>
              <a:t>Finally, all links of non-AP STA MLD complete roaming switching, and non-AP STA only connects and communicates with AP MLD2.</a:t>
            </a:r>
            <a:endParaRPr lang="en-GB" sz="14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November 2023</a:t>
            </a:r>
            <a:endParaRPr lang="en-GB"/>
          </a:p>
        </p:txBody>
      </p:sp>
      <p:graphicFrame>
        <p:nvGraphicFramePr>
          <p:cNvPr id="8" name="对象 7"/>
          <p:cNvGraphicFramePr>
            <a:graphicFrameLocks noChangeAspect="1"/>
          </p:cNvGraphicFramePr>
          <p:nvPr>
            <p:extLst>
              <p:ext uri="{D42A27DB-BD31-4B8C-83A1-F6EECF244321}">
                <p14:modId xmlns:p14="http://schemas.microsoft.com/office/powerpoint/2010/main" val="585900258"/>
              </p:ext>
            </p:extLst>
          </p:nvPr>
        </p:nvGraphicFramePr>
        <p:xfrm>
          <a:off x="47328" y="2420888"/>
          <a:ext cx="5109817" cy="2736304"/>
        </p:xfrm>
        <a:graphic>
          <a:graphicData uri="http://schemas.openxmlformats.org/presentationml/2006/ole">
            <mc:AlternateContent xmlns:mc="http://schemas.openxmlformats.org/markup-compatibility/2006">
              <mc:Choice xmlns:v="urn:schemas-microsoft-com:vml" Requires="v">
                <p:oleObj name="Visio" r:id="rId3" imgW="5689483" imgH="3047961" progId="Visio.Drawing.15">
                  <p:embed/>
                </p:oleObj>
              </mc:Choice>
              <mc:Fallback>
                <p:oleObj name="Visio" r:id="rId3" imgW="5689483" imgH="3047961" progId="Visio.Drawing.15">
                  <p:embed/>
                  <p:pic>
                    <p:nvPicPr>
                      <p:cNvPr id="0" name="Object 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28" y="2420888"/>
                        <a:ext cx="5109817" cy="2736304"/>
                      </a:xfrm>
                      <a:prstGeom prst="rect">
                        <a:avLst/>
                      </a:prstGeom>
                      <a:noFill/>
                    </p:spPr>
                  </p:pic>
                </p:oleObj>
              </mc:Fallback>
            </mc:AlternateContent>
          </a:graphicData>
        </a:graphic>
      </p:graphicFrame>
    </p:spTree>
    <p:extLst>
      <p:ext uri="{BB962C8B-B14F-4D97-AF65-F5344CB8AC3E}">
        <p14:creationId xmlns:p14="http://schemas.microsoft.com/office/powerpoint/2010/main" val="29725593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Difference from the previous contribution [2]</a:t>
            </a:r>
            <a:endParaRPr lang="en-GB" dirty="0"/>
          </a:p>
        </p:txBody>
      </p:sp>
      <p:sp>
        <p:nvSpPr>
          <p:cNvPr id="9218" name="Rectangle 2"/>
          <p:cNvSpPr>
            <a:spLocks noGrp="1" noChangeArrowheads="1"/>
          </p:cNvSpPr>
          <p:nvPr>
            <p:ph idx="1"/>
          </p:nvPr>
        </p:nvSpPr>
        <p:spPr>
          <a:xfrm>
            <a:off x="623392" y="1484784"/>
            <a:ext cx="10801200" cy="4752528"/>
          </a:xfrm>
          <a:ln/>
        </p:spPr>
        <p:txBody>
          <a:bodyPr/>
          <a:lstStyle/>
          <a:p>
            <a:pPr marL="285750" indent="-285750">
              <a:buFont typeface="Wingdings" panose="05000000000000000000" pitchFamily="2" charset="2"/>
              <a:buChar char="p"/>
            </a:pPr>
            <a:r>
              <a:rPr lang="en-US" altLang="zh-CN" sz="1800" b="0" dirty="0"/>
              <a:t>The triggering methods for roaming are different</a:t>
            </a:r>
          </a:p>
          <a:p>
            <a:pPr marL="285750" indent="-285750">
              <a:buFont typeface="Arial" panose="020B0604020202020204" pitchFamily="34" charset="0"/>
              <a:buChar char="•"/>
            </a:pPr>
            <a:r>
              <a:rPr lang="en-US" altLang="zh-CN" sz="1800" b="0" dirty="0"/>
              <a:t>In the previous contribution, </a:t>
            </a:r>
            <a:r>
              <a:rPr lang="en-US" altLang="zh-CN" sz="1800" dirty="0"/>
              <a:t>non-AP STA </a:t>
            </a:r>
            <a:r>
              <a:rPr lang="en-US" altLang="zh-CN" sz="1800" b="0" dirty="0"/>
              <a:t>initiated roaming based on the quality of the </a:t>
            </a:r>
            <a:r>
              <a:rPr lang="en-US" altLang="zh-CN" sz="1800" dirty="0"/>
              <a:t>down-link</a:t>
            </a:r>
            <a:r>
              <a:rPr lang="en-US" altLang="zh-CN" sz="1800" b="0" dirty="0"/>
              <a:t> signal;</a:t>
            </a:r>
          </a:p>
          <a:p>
            <a:pPr marL="285750" indent="-285750">
              <a:buFont typeface="Arial" panose="020B0604020202020204" pitchFamily="34" charset="0"/>
              <a:buChar char="•"/>
            </a:pPr>
            <a:r>
              <a:rPr lang="en-US" altLang="zh-CN" sz="1800" b="0" dirty="0"/>
              <a:t>In this contribution, the </a:t>
            </a:r>
            <a:r>
              <a:rPr lang="en-US" altLang="zh-CN" sz="1800" dirty="0"/>
              <a:t>AP</a:t>
            </a:r>
            <a:r>
              <a:rPr lang="en-US" altLang="zh-CN" sz="1800" b="0" dirty="0"/>
              <a:t> initiates roaming based on the quality of the </a:t>
            </a:r>
            <a:r>
              <a:rPr lang="en-US" altLang="zh-CN" sz="1800" dirty="0"/>
              <a:t>up-link</a:t>
            </a:r>
            <a:r>
              <a:rPr lang="en-US" altLang="zh-CN" sz="1800" b="0" dirty="0"/>
              <a:t> signal.</a:t>
            </a:r>
          </a:p>
          <a:p>
            <a:pPr marL="0" indent="0"/>
            <a:endParaRPr lang="en-US" altLang="zh-CN" sz="1800" b="0" dirty="0"/>
          </a:p>
          <a:p>
            <a:pPr marL="285750" indent="-285750">
              <a:buFont typeface="Wingdings" panose="05000000000000000000" pitchFamily="2" charset="2"/>
              <a:buChar char="p"/>
            </a:pPr>
            <a:r>
              <a:rPr lang="en-US" altLang="zh-CN" sz="1800" b="0" dirty="0"/>
              <a:t>The target link determination method is different:</a:t>
            </a:r>
          </a:p>
          <a:p>
            <a:pPr marL="285750" indent="-285750">
              <a:buFont typeface="Arial" panose="020B0604020202020204" pitchFamily="34" charset="0"/>
              <a:buChar char="•"/>
            </a:pPr>
            <a:r>
              <a:rPr lang="en-US" altLang="zh-CN" sz="1800" b="0" dirty="0"/>
              <a:t>Previous contribution: Firstly, STA determines the </a:t>
            </a:r>
            <a:r>
              <a:rPr lang="en-US" altLang="zh-CN" sz="1800" dirty="0"/>
              <a:t>link priorities </a:t>
            </a:r>
            <a:r>
              <a:rPr lang="en-US" altLang="zh-CN" sz="1800" b="0" dirty="0"/>
              <a:t>based on </a:t>
            </a:r>
            <a:r>
              <a:rPr lang="en-US" altLang="zh-CN" sz="1800" dirty="0"/>
              <a:t>the link quality of the probe response </a:t>
            </a:r>
            <a:r>
              <a:rPr lang="en-US" altLang="zh-CN" sz="1800" b="0" dirty="0"/>
              <a:t>signals from neighboring APs. Then, the STA determines the </a:t>
            </a:r>
            <a:r>
              <a:rPr lang="en-US" altLang="zh-CN" sz="1800" dirty="0"/>
              <a:t>target link </a:t>
            </a:r>
            <a:r>
              <a:rPr lang="en-US" altLang="zh-CN" sz="1800" b="0" dirty="0"/>
              <a:t>according to the link priorities and reports the target link to UHR AP MLD UMAC. Finally, the UHR AP MLD UMAC approves or rejects the roaming request based on the </a:t>
            </a:r>
            <a:r>
              <a:rPr lang="en-US" altLang="zh-CN" sz="1800" dirty="0"/>
              <a:t>target link load</a:t>
            </a:r>
            <a:r>
              <a:rPr lang="en-US" altLang="zh-CN" sz="1800" b="0" dirty="0"/>
              <a:t>. </a:t>
            </a:r>
          </a:p>
          <a:p>
            <a:pPr marL="285750" indent="-285750">
              <a:buFont typeface="Arial" panose="020B0604020202020204" pitchFamily="34" charset="0"/>
              <a:buChar char="•"/>
            </a:pPr>
            <a:r>
              <a:rPr lang="en-US" altLang="zh-CN" sz="1800" b="0" dirty="0"/>
              <a:t>This contribution: Firstly, UHR AP MLD UMAC provides target link set and prioritizes them according to the link load of the neighboring APs of the original AP MLD. Then, UHR AP MLD UMAC informs the non-AP STA of the target link set and link priority by the link between the original AP MLD and non-AP MLD. Finally, the non-AP STA determines the target link based on the </a:t>
            </a:r>
            <a:r>
              <a:rPr lang="en-US" altLang="zh-CN" sz="1800" dirty="0"/>
              <a:t>combination of the link prioritizes and the probe response signal quality of the link.</a:t>
            </a:r>
            <a:endParaRPr lang="en-US" altLang="zh-CN" sz="1800" b="0" dirty="0"/>
          </a:p>
          <a:p>
            <a:pPr marL="0" indent="0"/>
            <a:endParaRPr lang="en-US" sz="2000"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November 2023</a:t>
            </a:r>
            <a:endParaRPr lang="en-GB"/>
          </a:p>
        </p:txBody>
      </p:sp>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981201"/>
            <a:ext cx="10361084" cy="799727"/>
          </a:xfrm>
        </p:spPr>
        <p:txBody>
          <a:bodyPr/>
          <a:lstStyle/>
          <a:p>
            <a:r>
              <a:rPr lang="en-GB" sz="2000" b="0" dirty="0"/>
              <a:t>[1] Po-Kai Huang, et al. Multi-link Operation Framework, DCN 802.11-23/0231r0.</a:t>
            </a:r>
          </a:p>
          <a:p>
            <a:r>
              <a:rPr lang="en-US" sz="2000" b="0" dirty="0"/>
              <a:t>[2] </a:t>
            </a:r>
            <a:r>
              <a:rPr lang="en-US" sz="2000" b="0" dirty="0" err="1"/>
              <a:t>Hui</a:t>
            </a:r>
            <a:r>
              <a:rPr lang="en-US" sz="2000" b="0" dirty="0"/>
              <a:t> </a:t>
            </a:r>
            <a:r>
              <a:rPr lang="en-US" sz="2000" b="0" dirty="0" err="1"/>
              <a:t>Che</a:t>
            </a:r>
            <a:r>
              <a:rPr lang="en-US" sz="2000" b="0" dirty="0"/>
              <a:t> et al. UHR Seamless Roaming for Multi-link Device. DCN 802.11-23/1976r0.</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it-IT"/>
              <a:t>Hui Che et al., Ruijie Networks Co., Ltd</a:t>
            </a:r>
            <a:endParaRPr lang="en-GB" dirty="0"/>
          </a:p>
        </p:txBody>
      </p:sp>
      <p:sp>
        <p:nvSpPr>
          <p:cNvPr id="4" name="Date Placeholder 3"/>
          <p:cNvSpPr>
            <a:spLocks noGrp="1"/>
          </p:cNvSpPr>
          <p:nvPr>
            <p:ph type="dt" idx="15"/>
          </p:nvPr>
        </p:nvSpPr>
        <p:spPr/>
        <p:txBody>
          <a:bodyPr/>
          <a:lstStyle/>
          <a:p>
            <a:r>
              <a:rPr lang="en-US" altLang="zh-CN"/>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4235</TotalTime>
  <Words>1576</Words>
  <Application>Microsoft Office PowerPoint</Application>
  <PresentationFormat>宽屏</PresentationFormat>
  <Paragraphs>112</Paragraphs>
  <Slides>8</Slides>
  <Notes>8</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3" baseType="lpstr">
      <vt:lpstr>Arial</vt:lpstr>
      <vt:lpstr>Times New Roman</vt:lpstr>
      <vt:lpstr>Wingdings</vt:lpstr>
      <vt:lpstr>Office 主题</vt:lpstr>
      <vt:lpstr>Visio</vt:lpstr>
      <vt:lpstr>Improved UHR Seamless Roaming for Multi-link Device</vt:lpstr>
      <vt:lpstr>Abstract</vt:lpstr>
      <vt:lpstr>Introduction</vt:lpstr>
      <vt:lpstr>Roaming Model </vt:lpstr>
      <vt:lpstr>Seamless Roaming Procedure (I)</vt:lpstr>
      <vt:lpstr>Seamless Roaming Procedure (II)</vt:lpstr>
      <vt:lpstr>Main Difference from the previous contribution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丽花 朱</cp:lastModifiedBy>
  <cp:revision>108</cp:revision>
  <cp:lastPrinted>1601-01-01T00:00:00Z</cp:lastPrinted>
  <dcterms:created xsi:type="dcterms:W3CDTF">2023-10-25T06:39:10Z</dcterms:created>
  <dcterms:modified xsi:type="dcterms:W3CDTF">2023-11-30T05:59:17Z</dcterms:modified>
  <cp:category>Hui Che, Ruijie Networks Co., Ltd</cp:category>
</cp:coreProperties>
</file>