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6"/>
  </p:notesMasterIdLst>
  <p:handoutMasterIdLst>
    <p:handoutMasterId r:id="rId137"/>
  </p:handoutMasterIdLst>
  <p:sldIdLst>
    <p:sldId id="256" r:id="rId2"/>
    <p:sldId id="2603" r:id="rId3"/>
    <p:sldId id="2605" r:id="rId4"/>
    <p:sldId id="448" r:id="rId5"/>
    <p:sldId id="449" r:id="rId6"/>
    <p:sldId id="447" r:id="rId7"/>
    <p:sldId id="2606" r:id="rId8"/>
    <p:sldId id="2607" r:id="rId9"/>
    <p:sldId id="2604" r:id="rId10"/>
    <p:sldId id="257" r:id="rId11"/>
    <p:sldId id="2608" r:id="rId12"/>
    <p:sldId id="2609" r:id="rId13"/>
    <p:sldId id="2610" r:id="rId14"/>
    <p:sldId id="2612" r:id="rId15"/>
    <p:sldId id="2613" r:id="rId16"/>
    <p:sldId id="2385" r:id="rId17"/>
    <p:sldId id="2384" r:id="rId18"/>
    <p:sldId id="2373" r:id="rId19"/>
    <p:sldId id="269" r:id="rId20"/>
    <p:sldId id="272" r:id="rId21"/>
    <p:sldId id="293" r:id="rId22"/>
    <p:sldId id="309" r:id="rId23"/>
    <p:sldId id="306" r:id="rId24"/>
    <p:sldId id="296" r:id="rId25"/>
    <p:sldId id="310" r:id="rId26"/>
    <p:sldId id="311" r:id="rId27"/>
    <p:sldId id="283" r:id="rId28"/>
    <p:sldId id="267" r:id="rId29"/>
    <p:sldId id="275" r:id="rId30"/>
    <p:sldId id="280" r:id="rId31"/>
    <p:sldId id="276" r:id="rId32"/>
    <p:sldId id="281" r:id="rId33"/>
    <p:sldId id="282" r:id="rId34"/>
    <p:sldId id="278" r:id="rId35"/>
    <p:sldId id="273" r:id="rId36"/>
    <p:sldId id="279" r:id="rId37"/>
    <p:sldId id="264" r:id="rId38"/>
    <p:sldId id="312" r:id="rId39"/>
    <p:sldId id="315" r:id="rId40"/>
    <p:sldId id="270" r:id="rId41"/>
    <p:sldId id="316" r:id="rId42"/>
    <p:sldId id="290" r:id="rId43"/>
    <p:sldId id="523" r:id="rId44"/>
    <p:sldId id="862" r:id="rId45"/>
    <p:sldId id="863" r:id="rId46"/>
    <p:sldId id="261" r:id="rId47"/>
    <p:sldId id="864" r:id="rId48"/>
    <p:sldId id="262" r:id="rId49"/>
    <p:sldId id="259" r:id="rId50"/>
    <p:sldId id="265" r:id="rId51"/>
    <p:sldId id="865" r:id="rId52"/>
    <p:sldId id="866" r:id="rId53"/>
    <p:sldId id="867" r:id="rId54"/>
    <p:sldId id="291" r:id="rId55"/>
    <p:sldId id="868" r:id="rId56"/>
    <p:sldId id="869" r:id="rId57"/>
    <p:sldId id="299" r:id="rId58"/>
    <p:sldId id="297" r:id="rId59"/>
    <p:sldId id="870" r:id="rId60"/>
    <p:sldId id="871" r:id="rId61"/>
    <p:sldId id="872" r:id="rId62"/>
    <p:sldId id="2374" r:id="rId63"/>
    <p:sldId id="2375" r:id="rId64"/>
    <p:sldId id="2614" r:id="rId65"/>
    <p:sldId id="2615" r:id="rId66"/>
    <p:sldId id="2616" r:id="rId67"/>
    <p:sldId id="2617" r:id="rId68"/>
    <p:sldId id="2618" r:id="rId69"/>
    <p:sldId id="2586" r:id="rId70"/>
    <p:sldId id="2587" r:id="rId71"/>
    <p:sldId id="2588" r:id="rId72"/>
    <p:sldId id="2589" r:id="rId73"/>
    <p:sldId id="1578" r:id="rId74"/>
    <p:sldId id="1573" r:id="rId75"/>
    <p:sldId id="1580" r:id="rId76"/>
    <p:sldId id="1579" r:id="rId77"/>
    <p:sldId id="2590" r:id="rId78"/>
    <p:sldId id="2591" r:id="rId79"/>
    <p:sldId id="288" r:id="rId80"/>
    <p:sldId id="2592" r:id="rId81"/>
    <p:sldId id="332" r:id="rId82"/>
    <p:sldId id="524" r:id="rId83"/>
    <p:sldId id="2593" r:id="rId84"/>
    <p:sldId id="2619" r:id="rId85"/>
    <p:sldId id="387" r:id="rId86"/>
    <p:sldId id="2620" r:id="rId87"/>
    <p:sldId id="2595" r:id="rId88"/>
    <p:sldId id="2565" r:id="rId89"/>
    <p:sldId id="2568" r:id="rId90"/>
    <p:sldId id="2564" r:id="rId91"/>
    <p:sldId id="2552" r:id="rId92"/>
    <p:sldId id="2566" r:id="rId93"/>
    <p:sldId id="2561" r:id="rId94"/>
    <p:sldId id="2596" r:id="rId95"/>
    <p:sldId id="2557" r:id="rId96"/>
    <p:sldId id="2569" r:id="rId97"/>
    <p:sldId id="2559" r:id="rId98"/>
    <p:sldId id="2597" r:id="rId99"/>
    <p:sldId id="898" r:id="rId100"/>
    <p:sldId id="899" r:id="rId101"/>
    <p:sldId id="900" r:id="rId102"/>
    <p:sldId id="902" r:id="rId103"/>
    <p:sldId id="908" r:id="rId104"/>
    <p:sldId id="907" r:id="rId105"/>
    <p:sldId id="906" r:id="rId106"/>
    <p:sldId id="2598" r:id="rId107"/>
    <p:sldId id="2599" r:id="rId108"/>
    <p:sldId id="2600" r:id="rId109"/>
    <p:sldId id="395" r:id="rId110"/>
    <p:sldId id="2621" r:id="rId111"/>
    <p:sldId id="331" r:id="rId112"/>
    <p:sldId id="440" r:id="rId113"/>
    <p:sldId id="444" r:id="rId114"/>
    <p:sldId id="441" r:id="rId115"/>
    <p:sldId id="443" r:id="rId116"/>
    <p:sldId id="442" r:id="rId117"/>
    <p:sldId id="2601" r:id="rId118"/>
    <p:sldId id="2602" r:id="rId119"/>
    <p:sldId id="326" r:id="rId120"/>
    <p:sldId id="339" r:id="rId121"/>
    <p:sldId id="373" r:id="rId122"/>
    <p:sldId id="371" r:id="rId123"/>
    <p:sldId id="372" r:id="rId124"/>
    <p:sldId id="353" r:id="rId125"/>
    <p:sldId id="364" r:id="rId126"/>
    <p:sldId id="376" r:id="rId127"/>
    <p:sldId id="374" r:id="rId128"/>
    <p:sldId id="378" r:id="rId129"/>
    <p:sldId id="343" r:id="rId130"/>
    <p:sldId id="379" r:id="rId131"/>
    <p:sldId id="348" r:id="rId132"/>
    <p:sldId id="357" r:id="rId133"/>
    <p:sldId id="375" r:id="rId134"/>
    <p:sldId id="366" r:id="rId13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D75ECE46-8FB6-4C05-AAB5-A0372BC6C784}">
          <p14:sldIdLst>
            <p14:sldId id="256"/>
            <p14:sldId id="2603"/>
            <p14:sldId id="2605"/>
            <p14:sldId id="448"/>
            <p14:sldId id="449"/>
            <p14:sldId id="447"/>
            <p14:sldId id="2606"/>
            <p14:sldId id="2607"/>
            <p14:sldId id="2604"/>
            <p14:sldId id="257"/>
            <p14:sldId id="2608"/>
            <p14:sldId id="2609"/>
            <p14:sldId id="2610"/>
            <p14:sldId id="2612"/>
            <p14:sldId id="2613"/>
            <p14:sldId id="2385"/>
            <p14:sldId id="2384"/>
            <p14:sldId id="2373"/>
            <p14:sldId id="269"/>
            <p14:sldId id="272"/>
            <p14:sldId id="293"/>
            <p14:sldId id="309"/>
            <p14:sldId id="306"/>
            <p14:sldId id="296"/>
            <p14:sldId id="310"/>
            <p14:sldId id="311"/>
            <p14:sldId id="283"/>
            <p14:sldId id="267"/>
            <p14:sldId id="275"/>
            <p14:sldId id="280"/>
            <p14:sldId id="276"/>
            <p14:sldId id="281"/>
            <p14:sldId id="282"/>
            <p14:sldId id="278"/>
            <p14:sldId id="273"/>
            <p14:sldId id="279"/>
            <p14:sldId id="264"/>
            <p14:sldId id="312"/>
            <p14:sldId id="315"/>
            <p14:sldId id="270"/>
            <p14:sldId id="316"/>
            <p14:sldId id="290"/>
            <p14:sldId id="523"/>
            <p14:sldId id="862"/>
            <p14:sldId id="863"/>
            <p14:sldId id="261"/>
            <p14:sldId id="864"/>
            <p14:sldId id="262"/>
            <p14:sldId id="259"/>
            <p14:sldId id="265"/>
            <p14:sldId id="865"/>
            <p14:sldId id="866"/>
            <p14:sldId id="867"/>
            <p14:sldId id="291"/>
            <p14:sldId id="868"/>
            <p14:sldId id="869"/>
            <p14:sldId id="299"/>
            <p14:sldId id="297"/>
            <p14:sldId id="870"/>
            <p14:sldId id="871"/>
            <p14:sldId id="872"/>
            <p14:sldId id="2374"/>
            <p14:sldId id="2375"/>
          </p14:sldIdLst>
        </p14:section>
        <p14:section name="Default Section" id="{F1D38888-79E6-4B8F-A7E5-96BDED502F2F}">
          <p14:sldIdLst>
            <p14:sldId id="2614"/>
            <p14:sldId id="2615"/>
            <p14:sldId id="2616"/>
            <p14:sldId id="2617"/>
            <p14:sldId id="2618"/>
            <p14:sldId id="2586"/>
            <p14:sldId id="2587"/>
            <p14:sldId id="2588"/>
            <p14:sldId id="2589"/>
            <p14:sldId id="1578"/>
            <p14:sldId id="1573"/>
            <p14:sldId id="1580"/>
            <p14:sldId id="1579"/>
            <p14:sldId id="2590"/>
            <p14:sldId id="2591"/>
            <p14:sldId id="288"/>
            <p14:sldId id="2592"/>
            <p14:sldId id="332"/>
            <p14:sldId id="524"/>
            <p14:sldId id="2593"/>
            <p14:sldId id="2619"/>
            <p14:sldId id="387"/>
            <p14:sldId id="2620"/>
            <p14:sldId id="2595"/>
            <p14:sldId id="2565"/>
            <p14:sldId id="2568"/>
            <p14:sldId id="2564"/>
            <p14:sldId id="2552"/>
            <p14:sldId id="2566"/>
            <p14:sldId id="2561"/>
            <p14:sldId id="2596"/>
            <p14:sldId id="2557"/>
            <p14:sldId id="2569"/>
            <p14:sldId id="2559"/>
            <p14:sldId id="2597"/>
            <p14:sldId id="898"/>
            <p14:sldId id="899"/>
            <p14:sldId id="900"/>
            <p14:sldId id="902"/>
            <p14:sldId id="908"/>
            <p14:sldId id="907"/>
            <p14:sldId id="906"/>
            <p14:sldId id="2598"/>
            <p14:sldId id="2599"/>
            <p14:sldId id="2600"/>
            <p14:sldId id="395"/>
            <p14:sldId id="2621"/>
            <p14:sldId id="331"/>
            <p14:sldId id="440"/>
            <p14:sldId id="444"/>
            <p14:sldId id="441"/>
            <p14:sldId id="443"/>
            <p14:sldId id="442"/>
            <p14:sldId id="2601"/>
            <p14:sldId id="2602"/>
            <p14:sldId id="326"/>
            <p14:sldId id="339"/>
            <p14:sldId id="373"/>
            <p14:sldId id="371"/>
            <p14:sldId id="372"/>
            <p14:sldId id="353"/>
            <p14:sldId id="364"/>
            <p14:sldId id="376"/>
            <p14:sldId id="374"/>
            <p14:sldId id="378"/>
            <p14:sldId id="343"/>
            <p14:sldId id="379"/>
            <p14:sldId id="348"/>
            <p14:sldId id="357"/>
            <p14:sldId id="375"/>
            <p14:sldId id="3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72" d="100"/>
          <a:sy n="72" d="100"/>
        </p:scale>
        <p:origin x="86" y="57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D3.0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153</c:v>
                </c:pt>
                <c:pt idx="1">
                  <c:v>15</c:v>
                </c:pt>
                <c:pt idx="2">
                  <c:v>140</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29</c:v>
                </c:pt>
                <c:pt idx="1">
                  <c:v>2</c:v>
                </c:pt>
                <c:pt idx="2">
                  <c:v>23</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589562784"/>
        <c:axId val="589561696"/>
      </c:barChart>
      <c:catAx>
        <c:axId val="589562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89561696"/>
        <c:crosses val="autoZero"/>
        <c:auto val="1"/>
        <c:lblAlgn val="ctr"/>
        <c:lblOffset val="100"/>
        <c:noMultiLvlLbl val="0"/>
      </c:catAx>
      <c:valAx>
        <c:axId val="589561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95627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LB279 Comments</a:t>
            </a:r>
            <a:r>
              <a:rPr lang="en-US" baseline="0" dirty="0"/>
              <a:t> Totals by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44698269027496E-2"/>
          <c:y val="0.18612609968266008"/>
          <c:w val="0.87427896029289942"/>
          <c:h val="0.64267959593882018"/>
        </c:manualLayout>
      </c:layout>
      <c:barChart>
        <c:barDir val="col"/>
        <c:grouping val="clustered"/>
        <c:varyColors val="0"/>
        <c:ser>
          <c:idx val="0"/>
          <c:order val="0"/>
          <c:tx>
            <c:strRef>
              <c:f>Sheet1!$B$1</c:f>
              <c:strCache>
                <c:ptCount val="1"/>
                <c:pt idx="0">
                  <c:v>Overall</c:v>
                </c:pt>
              </c:strCache>
            </c:strRef>
          </c:tx>
          <c:spPr>
            <a:solidFill>
              <a:schemeClr val="accent6">
                <a:shade val="58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8CA-4531-B13C-20F8BD00FDA2}"/>
              </c:ext>
            </c:extLst>
          </c:dPt>
          <c:cat>
            <c:strRef>
              <c:f>Sheet1!$A$2:$A$5</c:f>
              <c:strCache>
                <c:ptCount val="1"/>
                <c:pt idx="0">
                  <c:v>Comments totals</c:v>
                </c:pt>
              </c:strCache>
            </c:strRef>
          </c:cat>
          <c:val>
            <c:numRef>
              <c:f>Sheet1!$B$2:$B$5</c:f>
              <c:numCache>
                <c:formatCode>General</c:formatCode>
                <c:ptCount val="4"/>
                <c:pt idx="0">
                  <c:v>401</c:v>
                </c:pt>
              </c:numCache>
            </c:numRef>
          </c:val>
          <c:extLst>
            <c:ext xmlns:c16="http://schemas.microsoft.com/office/drawing/2014/chart" uri="{C3380CC4-5D6E-409C-BE32-E72D297353CC}">
              <c16:uniqueId val="{00000002-78CA-4531-B13C-20F8BD00FDA2}"/>
            </c:ext>
          </c:extLst>
        </c:ser>
        <c:ser>
          <c:idx val="1"/>
          <c:order val="1"/>
          <c:tx>
            <c:strRef>
              <c:f>Sheet1!$C$1</c:f>
              <c:strCache>
                <c:ptCount val="1"/>
                <c:pt idx="0">
                  <c:v>Editorial</c:v>
                </c:pt>
              </c:strCache>
            </c:strRef>
          </c:tx>
          <c:spPr>
            <a:solidFill>
              <a:schemeClr val="accent6">
                <a:shade val="86000"/>
              </a:schemeClr>
            </a:solidFill>
            <a:ln>
              <a:noFill/>
            </a:ln>
            <a:effectLst/>
          </c:spPr>
          <c:invertIfNegative val="0"/>
          <c:cat>
            <c:strRef>
              <c:f>Sheet1!$A$2:$A$5</c:f>
              <c:strCache>
                <c:ptCount val="1"/>
                <c:pt idx="0">
                  <c:v>Comments totals</c:v>
                </c:pt>
              </c:strCache>
            </c:strRef>
          </c:cat>
          <c:val>
            <c:numRef>
              <c:f>Sheet1!$C$2:$C$5</c:f>
              <c:numCache>
                <c:formatCode>General</c:formatCode>
                <c:ptCount val="4"/>
                <c:pt idx="0">
                  <c:v>226</c:v>
                </c:pt>
              </c:numCache>
            </c:numRef>
          </c:val>
          <c:extLst>
            <c:ext xmlns:c16="http://schemas.microsoft.com/office/drawing/2014/chart" uri="{C3380CC4-5D6E-409C-BE32-E72D297353CC}">
              <c16:uniqueId val="{00000003-78CA-4531-B13C-20F8BD00FDA2}"/>
            </c:ext>
          </c:extLst>
        </c:ser>
        <c:ser>
          <c:idx val="2"/>
          <c:order val="2"/>
          <c:tx>
            <c:strRef>
              <c:f>Sheet1!$D$1</c:f>
              <c:strCache>
                <c:ptCount val="1"/>
                <c:pt idx="0">
                  <c:v>Technical</c:v>
                </c:pt>
              </c:strCache>
            </c:strRef>
          </c:tx>
          <c:spPr>
            <a:solidFill>
              <a:srgbClr val="FFFF00"/>
            </a:solidFill>
            <a:ln>
              <a:noFill/>
            </a:ln>
            <a:effectLst/>
          </c:spPr>
          <c:invertIfNegative val="0"/>
          <c:cat>
            <c:strRef>
              <c:f>Sheet1!$A$2:$A$5</c:f>
              <c:strCache>
                <c:ptCount val="1"/>
                <c:pt idx="0">
                  <c:v>Comments totals</c:v>
                </c:pt>
              </c:strCache>
            </c:strRef>
          </c:cat>
          <c:val>
            <c:numRef>
              <c:f>Sheet1!$D$2:$D$5</c:f>
              <c:numCache>
                <c:formatCode>General</c:formatCode>
                <c:ptCount val="4"/>
                <c:pt idx="0">
                  <c:v>163</c:v>
                </c:pt>
              </c:numCache>
            </c:numRef>
          </c:val>
          <c:extLst>
            <c:ext xmlns:c16="http://schemas.microsoft.com/office/drawing/2014/chart" uri="{C3380CC4-5D6E-409C-BE32-E72D297353CC}">
              <c16:uniqueId val="{00000004-78CA-4531-B13C-20F8BD00FDA2}"/>
            </c:ext>
          </c:extLst>
        </c:ser>
        <c:ser>
          <c:idx val="3"/>
          <c:order val="3"/>
          <c:tx>
            <c:strRef>
              <c:f>Sheet1!$E$1</c:f>
              <c:strCache>
                <c:ptCount val="1"/>
                <c:pt idx="0">
                  <c:v>General</c:v>
                </c:pt>
              </c:strCache>
            </c:strRef>
          </c:tx>
          <c:spPr>
            <a:solidFill>
              <a:srgbClr val="FF0000"/>
            </a:solidFill>
            <a:ln>
              <a:noFill/>
            </a:ln>
            <a:effectLst/>
          </c:spPr>
          <c:invertIfNegative val="0"/>
          <c:cat>
            <c:strRef>
              <c:f>Sheet1!$A$2:$A$5</c:f>
              <c:strCache>
                <c:ptCount val="1"/>
                <c:pt idx="0">
                  <c:v>Comments totals</c:v>
                </c:pt>
              </c:strCache>
            </c:strRef>
          </c:cat>
          <c:val>
            <c:numRef>
              <c:f>Sheet1!$E$2:$E$5</c:f>
              <c:numCache>
                <c:formatCode>General</c:formatCode>
                <c:ptCount val="4"/>
                <c:pt idx="0">
                  <c:v>12</c:v>
                </c:pt>
              </c:numCache>
            </c:numRef>
          </c:val>
          <c:extLst>
            <c:ext xmlns:c16="http://schemas.microsoft.com/office/drawing/2014/chart" uri="{C3380CC4-5D6E-409C-BE32-E72D297353CC}">
              <c16:uniqueId val="{00000005-78CA-4531-B13C-20F8BD00FDA2}"/>
            </c:ext>
          </c:extLst>
        </c:ser>
        <c:dLbls>
          <c:showLegendKey val="0"/>
          <c:showVal val="0"/>
          <c:showCatName val="0"/>
          <c:showSerName val="0"/>
          <c:showPercent val="0"/>
          <c:showBubbleSize val="0"/>
        </c:dLbls>
        <c:gapWidth val="219"/>
        <c:overlap val="-27"/>
        <c:axId val="111570256"/>
        <c:axId val="163424447"/>
      </c:barChart>
      <c:catAx>
        <c:axId val="111570256"/>
        <c:scaling>
          <c:orientation val="minMax"/>
        </c:scaling>
        <c:delete val="1"/>
        <c:axPos val="b"/>
        <c:numFmt formatCode="General" sourceLinked="1"/>
        <c:majorTickMark val="none"/>
        <c:minorTickMark val="none"/>
        <c:tickLblPos val="nextTo"/>
        <c:crossAx val="163424447"/>
        <c:crosses val="autoZero"/>
        <c:auto val="1"/>
        <c:lblAlgn val="ctr"/>
        <c:lblOffset val="100"/>
        <c:noMultiLvlLbl val="0"/>
      </c:catAx>
      <c:valAx>
        <c:axId val="16342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57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LB279 11bk D1.0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4-4034-B958-B94F16AF91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64-4034-B958-B94F16AF91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64-4034-B958-B94F16AF91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64-4034-B958-B94F16AF91C4}"/>
              </c:ext>
            </c:extLst>
          </c:dPt>
          <c:dLbls>
            <c:dLbl>
              <c:idx val="1"/>
              <c:layout>
                <c:manualLayout>
                  <c:x val="-0.14128080691460482"/>
                  <c:y val="0.1087456755641603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4-4034-B958-B94F16AF91C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Approve</c:v>
                </c:pt>
                <c:pt idx="1">
                  <c:v>Disapprove</c:v>
                </c:pt>
              </c:strCache>
            </c:strRef>
          </c:cat>
          <c:val>
            <c:numRef>
              <c:f>Sheet1!$B$2:$B$5</c:f>
              <c:numCache>
                <c:formatCode>General</c:formatCode>
                <c:ptCount val="4"/>
                <c:pt idx="0">
                  <c:v>94.8</c:v>
                </c:pt>
                <c:pt idx="1">
                  <c:v>5.2</c:v>
                </c:pt>
              </c:numCache>
            </c:numRef>
          </c:val>
          <c:extLst>
            <c:ext xmlns:c16="http://schemas.microsoft.com/office/drawing/2014/chart" uri="{C3380CC4-5D6E-409C-BE32-E72D297353CC}">
              <c16:uniqueId val="{00000008-CA64-4034-B958-B94F16AF91C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5967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50425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387820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976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487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802.11-23/2133</a:t>
            </a:r>
            <a:endParaRPr lang="en-US"/>
          </a:p>
        </p:txBody>
      </p:sp>
      <p:sp>
        <p:nvSpPr>
          <p:cNvPr id="5" name="Date Placeholder 4"/>
          <p:cNvSpPr>
            <a:spLocks noGrp="1"/>
          </p:cNvSpPr>
          <p:nvPr>
            <p:ph type="dt"/>
          </p:nvPr>
        </p:nvSpPr>
        <p:spPr/>
        <p:txBody>
          <a:bodyPr/>
          <a:lstStyle/>
          <a:p>
            <a:r>
              <a:rPr lang="en-GB"/>
              <a:t>January 2024</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45144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802.11-23/2133</a:t>
            </a:r>
            <a:endParaRPr lang="en-US"/>
          </a:p>
        </p:txBody>
      </p:sp>
      <p:sp>
        <p:nvSpPr>
          <p:cNvPr id="5" name="Rectangle 3"/>
          <p:cNvSpPr>
            <a:spLocks noGrp="1" noChangeArrowheads="1"/>
          </p:cNvSpPr>
          <p:nvPr>
            <p:ph type="dt"/>
          </p:nvPr>
        </p:nvSpPr>
        <p:spPr>
          <a:ln/>
        </p:spPr>
        <p:txBody>
          <a:bodyPr/>
          <a:lstStyle/>
          <a:p>
            <a:r>
              <a:rPr lang="en-GB"/>
              <a:t>January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828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456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277059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7890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20312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124880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898584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3385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374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293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1790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863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001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06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57</a:t>
            </a:fld>
            <a:endParaRPr lang="en-US"/>
          </a:p>
        </p:txBody>
      </p:sp>
    </p:spTree>
    <p:extLst>
      <p:ext uri="{BB962C8B-B14F-4D97-AF65-F5344CB8AC3E}">
        <p14:creationId xmlns:p14="http://schemas.microsoft.com/office/powerpoint/2010/main" val="1668067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582797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59</a:t>
            </a:fld>
            <a:endParaRPr lang="en-US"/>
          </a:p>
        </p:txBody>
      </p:sp>
    </p:spTree>
    <p:extLst>
      <p:ext uri="{BB962C8B-B14F-4D97-AF65-F5344CB8AC3E}">
        <p14:creationId xmlns:p14="http://schemas.microsoft.com/office/powerpoint/2010/main" val="266672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11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70</a:t>
            </a:fld>
            <a:endParaRPr lang="en-US"/>
          </a:p>
        </p:txBody>
      </p:sp>
    </p:spTree>
    <p:extLst>
      <p:ext uri="{BB962C8B-B14F-4D97-AF65-F5344CB8AC3E}">
        <p14:creationId xmlns:p14="http://schemas.microsoft.com/office/powerpoint/2010/main" val="315098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87288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321541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308518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719881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81</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25891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3066338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2433408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92486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60438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99</a:t>
            </a:fld>
            <a:endParaRPr lang="en-US" dirty="0"/>
          </a:p>
        </p:txBody>
      </p:sp>
    </p:spTree>
    <p:extLst>
      <p:ext uri="{BB962C8B-B14F-4D97-AF65-F5344CB8AC3E}">
        <p14:creationId xmlns:p14="http://schemas.microsoft.com/office/powerpoint/2010/main" val="4041967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100</a:t>
            </a:fld>
            <a:endParaRPr lang="en-US" dirty="0"/>
          </a:p>
        </p:txBody>
      </p:sp>
    </p:spTree>
    <p:extLst>
      <p:ext uri="{BB962C8B-B14F-4D97-AF65-F5344CB8AC3E}">
        <p14:creationId xmlns:p14="http://schemas.microsoft.com/office/powerpoint/2010/main" val="1850464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101</a:t>
            </a:fld>
            <a:endParaRPr lang="en-US" dirty="0"/>
          </a:p>
        </p:txBody>
      </p:sp>
    </p:spTree>
    <p:extLst>
      <p:ext uri="{BB962C8B-B14F-4D97-AF65-F5344CB8AC3E}">
        <p14:creationId xmlns:p14="http://schemas.microsoft.com/office/powerpoint/2010/main" val="159591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090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102</a:t>
            </a:fld>
            <a:endParaRPr lang="en-US" dirty="0"/>
          </a:p>
        </p:txBody>
      </p:sp>
    </p:spTree>
    <p:extLst>
      <p:ext uri="{BB962C8B-B14F-4D97-AF65-F5344CB8AC3E}">
        <p14:creationId xmlns:p14="http://schemas.microsoft.com/office/powerpoint/2010/main" val="2003073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103</a:t>
            </a:fld>
            <a:endParaRPr lang="en-US" dirty="0"/>
          </a:p>
        </p:txBody>
      </p:sp>
    </p:spTree>
    <p:extLst>
      <p:ext uri="{BB962C8B-B14F-4D97-AF65-F5344CB8AC3E}">
        <p14:creationId xmlns:p14="http://schemas.microsoft.com/office/powerpoint/2010/main" val="1960739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104</a:t>
            </a:fld>
            <a:endParaRPr lang="en-US" dirty="0"/>
          </a:p>
        </p:txBody>
      </p:sp>
    </p:spTree>
    <p:extLst>
      <p:ext uri="{BB962C8B-B14F-4D97-AF65-F5344CB8AC3E}">
        <p14:creationId xmlns:p14="http://schemas.microsoft.com/office/powerpoint/2010/main" val="21198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105</a:t>
            </a:fld>
            <a:endParaRPr lang="en-US" dirty="0"/>
          </a:p>
        </p:txBody>
      </p:sp>
    </p:spTree>
    <p:extLst>
      <p:ext uri="{BB962C8B-B14F-4D97-AF65-F5344CB8AC3E}">
        <p14:creationId xmlns:p14="http://schemas.microsoft.com/office/powerpoint/2010/main" val="2267400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59188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1903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111</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59648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112</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826293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113</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8597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114</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268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215223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63516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465397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25342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25259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17332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476507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7815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231177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3178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23461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976079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63770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98476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339786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39290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28277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687050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996872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356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47930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75264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January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2272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802.11-23/2139r1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mentor.ieee.org/802.18/dcn/23/18-23-0134-07-0000-draft-response-to-rspg-s-consultation-on-work-programme-for-2024-and-beyond.pdf"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cn/23/18-23-0129-00-0000-rr-tag-november-2023-plenary-minutes.doc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ane.gov.co/SitePages/det-noticias.aspx?p=474" TargetMode="External"/><Relationship Id="rId7" Type="http://schemas.openxmlformats.org/officeDocument/2006/relationships/hyperlink" Target="https://www.ofcom.org.uk/consultations-and-statements/category-2/ofcoms-proposed-plan-of-work-2024-25"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entor.ieee.org/802.18/documents?is_dcn=0007&amp;is_year=2024" TargetMode="External"/><Relationship Id="rId5" Type="http://schemas.openxmlformats.org/officeDocument/2006/relationships/hyperlink" Target="https://docs.fcc.gov/public/attachments/FCC-23-86A1.pdf" TargetMode="External"/><Relationship Id="rId4" Type="http://schemas.openxmlformats.org/officeDocument/2006/relationships/hyperlink" Target="https://mentor.ieee.org/802.18/documents?is_dcn=0006&amp;is_year=2024"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0008&amp;is_year=202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04.xml.rels><?xml version="1.0" encoding="UTF-8" standalone="yes"?>
<Relationships xmlns="http://schemas.openxmlformats.org/package/2006/relationships"><Relationship Id="rId3" Type="http://schemas.openxmlformats.org/officeDocument/2006/relationships/hyperlink" Target="https://www.ane.gov.co/SitePages/det-noticias.aspx?p=47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mentor.ieee.org/802.15/documents?is_dcn=30&amp;is_group=0thz&amp;is_year=2024" TargetMode="External"/><Relationship Id="rId4" Type="http://schemas.openxmlformats.org/officeDocument/2006/relationships/hyperlink" Target="https://mentor.ieee.org/802.18/documents?is_dcn=0006&amp;is_year=2024"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wi-fi.org/news-events/newsroom/wi-fi-alliance-introduces-wi-fi-certified-7"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ww.wi-fi.org/news-events/newsroom/wi-fi-alliance-celebrates-the-2023-world-radiocommunication-conference-wrc-23" TargetMode="External"/><Relationship Id="rId2" Type="http://schemas.openxmlformats.org/officeDocument/2006/relationships/hyperlink" Target="https://www.wi-fi.org/news-events/newsroom/wi-fi-alliance-introduces-wi-fi-certified-7" TargetMode="External"/><Relationship Id="rId1" Type="http://schemas.openxmlformats.org/officeDocument/2006/relationships/slideLayout" Target="../slideLayouts/slideLayout2.xml"/><Relationship Id="rId6" Type="http://schemas.openxmlformats.org/officeDocument/2006/relationships/hyperlink" Target="https://www.wi-fi.org/news-events/newsroom/new-wi-fi-certified-6-testing-to-support-authorization-of-6-ghz-standard-power" TargetMode="External"/><Relationship Id="rId5" Type="http://schemas.openxmlformats.org/officeDocument/2006/relationships/hyperlink" Target="https://www.wi-fi.org/news-events/newsroom/wi-fi-alliance-commends-fcc-on-expanding-regulatory-framework-for-6-ghz" TargetMode="External"/><Relationship Id="rId4" Type="http://schemas.openxmlformats.org/officeDocument/2006/relationships/hyperlink" Target="https://www.wi-fi.org/news-events/newsroom/wi-fi-alliance-subsidiary-demonstrates-commercial-operation-readines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wg/wimse/about/"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datatracker.ietf.org/wg/dult/about/" TargetMode="External"/><Relationship Id="rId13" Type="http://schemas.openxmlformats.org/officeDocument/2006/relationships/hyperlink" Target="https://datatracker.ietf.org/doc/charter-ietf-lisp/" TargetMode="External"/><Relationship Id="rId18" Type="http://schemas.openxmlformats.org/officeDocument/2006/relationships/hyperlink" Target="https://datatracker.ietf.org/wg/nmop/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opsaw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isp/about/" TargetMode="External"/><Relationship Id="rId17" Type="http://schemas.openxmlformats.org/officeDocument/2006/relationships/hyperlink" Target="https://datatracker.ietf.org/doc/charter-ietf-multi/" TargetMode="External"/><Relationship Id="rId2" Type="http://schemas.openxmlformats.org/officeDocument/2006/relationships/notesSlide" Target="../notesSlides/notesSlide67.xml"/><Relationship Id="rId16" Type="http://schemas.openxmlformats.org/officeDocument/2006/relationships/hyperlink" Target="https://datatracker.ietf.org/wg/multi/about/" TargetMode="External"/><Relationship Id="rId20"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ls/" TargetMode="External"/><Relationship Id="rId10" Type="http://schemas.openxmlformats.org/officeDocument/2006/relationships/hyperlink" Target="https://datatracker.ietf.org/wg/grow/about/" TargetMode="External"/><Relationship Id="rId19" Type="http://schemas.openxmlformats.org/officeDocument/2006/relationships/hyperlink" Target="https://datatracker.ietf.org/doc/charter-ietf-nmop/"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ult/" TargetMode="External"/><Relationship Id="rId14" Type="http://schemas.openxmlformats.org/officeDocument/2006/relationships/hyperlink" Target="https://datatracker.ietf.org/wg/mls/about/"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atatracker.ietf.org/doc/draft-janfred-eap-fido/" TargetMode="External"/><Relationship Id="rId5" Type="http://schemas.openxmlformats.org/officeDocument/2006/relationships/hyperlink" Target="https://datatracker.ietf.org/doc/draft-ingles-eap-edhoc/" TargetMode="External"/><Relationship Id="rId4" Type="http://schemas.openxmlformats.org/officeDocument/2006/relationships/hyperlink" Target="https://datatracker.ietf.org/doc/draft-ietf-emu-rfc7170bi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mud-acceptable-url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tls13-pkcs1/" TargetMode="External"/><Relationship Id="rId4" Type="http://schemas.openxmlformats.org/officeDocument/2006/relationships/hyperlink" Target="https://datatracker.ietf.org/doc/draft-ietf-tls-8773bi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raw-framework/"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rfc8366bi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09/11-09-1034-21-0000-802-11-editorial-style-guide.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2182-06-0arc-arc-sc-agenda-jan-2024.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tsi.org/deliver/etsi_en/301800_301899/301893/02.02.00_2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cbox.etsi.org/BRAN/BRAN/70-Draft/00230030/BRAN-230030v112.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iertz@ieee.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3/11-23-2168-01-0jtc-agenda-for-january-2024-mixed-mode.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3/11-23-2176-02-00be-tgbe-jan-2024-meeting-agenda.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3/11-23-2124-03-00bk-tgbk-january-meeting-agenda.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mentor.ieee.org/802.11/dcn/24/11-24-0040-09-00bh-ieee-802-11bh-lb282-comments.xlsx" TargetMode="External"/><Relationship Id="rId4" Type="http://schemas.openxmlformats.org/officeDocument/2006/relationships/hyperlink" Target="https://mentor.ieee.org/802.11/dcn/22/11-22-0651-33-00bh-tgbh-motions-list.ppt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3/11-23-2174-11-00bn-tgbn-jan-2024-meeting-agenda.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mentor.ieee.org/802.11/dcn/24/11-24-0171-01-00bn-tgbn-motions-list-part-1.pptx"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3/11-23-2170-04-0amp-amp-sg-meeting-agenda-for-jan-interim-2024.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23/11-23-2202-06-0amp-draft-response-to-itu-t-sg20-ls-on-the-draft-technical-report-itu-t-ystr-ambient-iot.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5.xml.rels><?xml version="1.0" encoding="UTF-8" standalone="yes"?>
<Relationships xmlns="http://schemas.openxmlformats.org/package/2006/relationships"><Relationship Id="rId3" Type="http://schemas.openxmlformats.org/officeDocument/2006/relationships/hyperlink" Target="https://www.itu.int/events/eventdetails.asp?eventid=21239" TargetMode="External"/><Relationship Id="rId2" Type="http://schemas.openxmlformats.org/officeDocument/2006/relationships/hyperlink" Target="https://mentor.ieee.org/802.11/dcn/24/11-24-0022-00-0000-liaison-from-itu-t-sg15-ls76-and-ls84.docx"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20096"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January 2024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2024-01-19</a:t>
            </a:r>
            <a:endParaRPr lang="en-GB" sz="2000" b="0" dirty="0"/>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January 2024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a:t>
            </a:r>
            <a:r>
              <a:rPr lang="en-US" sz="2800">
                <a:solidFill>
                  <a:srgbClr val="0070C0"/>
                </a:solidFill>
              </a:rPr>
              <a:t>the 2023 </a:t>
            </a:r>
            <a:r>
              <a:rPr lang="en-US" sz="2800" dirty="0">
                <a:solidFill>
                  <a:srgbClr val="0070C0"/>
                </a:solidFill>
              </a:rPr>
              <a:t>November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09107446"/>
              </p:ext>
            </p:extLst>
          </p:nvPr>
        </p:nvGraphicFramePr>
        <p:xfrm>
          <a:off x="1295400" y="2529840"/>
          <a:ext cx="9906000" cy="74168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r>
                        <a:rPr lang="en-US" sz="1600" dirty="0"/>
                        <a:t>EU RSPG’s consultation “Work </a:t>
                      </a:r>
                      <a:r>
                        <a:rPr lang="en-US" sz="1600" dirty="0" err="1"/>
                        <a:t>programme</a:t>
                      </a:r>
                      <a:r>
                        <a:rPr lang="en-US" sz="1600" baseline="0" dirty="0"/>
                        <a:t> for 2024 and beyond”</a:t>
                      </a:r>
                      <a:endParaRPr lang="en-US" sz="1600" dirty="0"/>
                    </a:p>
                  </a:txBody>
                  <a:tcPr/>
                </a:tc>
                <a:tc>
                  <a:txBody>
                    <a:bodyPr/>
                    <a:lstStyle/>
                    <a:p>
                      <a:r>
                        <a:rPr lang="en-US" sz="1600" dirty="0">
                          <a:hlinkClick r:id="rId4"/>
                        </a:rPr>
                        <a:t>18-23/0134r7</a:t>
                      </a:r>
                      <a:endParaRPr lang="en-US" sz="1600" dirty="0"/>
                    </a:p>
                  </a:txBody>
                  <a:tcPr/>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1F5C3DD2-5BA1-DA4F-D152-0F8D2CFE148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DAEFBBBF-1FC3-B7BD-64A6-189EBA2C6BAD}"/>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6" name="Date Placeholder 5">
            <a:extLst>
              <a:ext uri="{FF2B5EF4-FFF2-40B4-BE49-F238E27FC236}">
                <a16:creationId xmlns:a16="http://schemas.microsoft.com/office/drawing/2014/main" id="{17A73DB0-4373-3A0F-6183-C911108080D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04622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November plenary (2)</a:t>
            </a:r>
          </a:p>
        </p:txBody>
      </p:sp>
      <p:sp>
        <p:nvSpPr>
          <p:cNvPr id="10" name="Content Placeholder 2"/>
          <p:cNvSpPr>
            <a:spLocks noGrp="1"/>
          </p:cNvSpPr>
          <p:nvPr>
            <p:ph idx="1"/>
          </p:nvPr>
        </p:nvSpPr>
        <p:spPr>
          <a:xfrm>
            <a:off x="838200" y="1524000"/>
            <a:ext cx="10439400" cy="3048000"/>
          </a:xfrm>
        </p:spPr>
        <p:txBody>
          <a:bodyPr/>
          <a:lstStyle/>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7 November 2023 (</a:t>
            </a:r>
            <a:r>
              <a:rPr lang="en-US" altLang="en-US" sz="2000" dirty="0">
                <a:hlinkClick r:id="rId3"/>
              </a:rPr>
              <a:t>18-23/0129r0</a:t>
            </a:r>
            <a:r>
              <a:rPr lang="en-US" altLang="en-US" sz="2000" dirty="0"/>
              <a:t>).</a:t>
            </a:r>
          </a:p>
          <a:p>
            <a:pPr algn="just">
              <a:spcBef>
                <a:spcPts val="1800"/>
              </a:spcBef>
              <a:spcAft>
                <a:spcPts val="300"/>
              </a:spcAft>
              <a:buFont typeface="Arial" panose="020B0604020202020204" pitchFamily="34" charset="0"/>
              <a:buChar char="•"/>
            </a:pPr>
            <a:endParaRPr lang="en-US" sz="22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4DB10D0-8A77-4194-E842-D039687B57B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10E930F-02D9-40DA-B6B3-F536CEA58465}"/>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11F79117-20C0-7259-996A-ADC35FE7B4D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804110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Wednesday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draft response to the following consultations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Colombia ANE:  </a:t>
            </a:r>
            <a:r>
              <a:rPr lang="en-US" sz="1800" spc="-5" dirty="0">
                <a:solidFill>
                  <a:schemeClr val="tx1"/>
                </a:solidFill>
                <a:cs typeface="Arial"/>
                <a:hlinkClick r:id="rId3"/>
              </a:rPr>
              <a:t>6 GHz band coexistence study</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4"/>
              </a:rPr>
              <a:t>18-24/0006</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spc="-5" dirty="0">
                <a:solidFill>
                  <a:schemeClr val="tx1"/>
                </a:solidFill>
                <a:cs typeface="Arial"/>
                <a:hlinkClick r:id="rId5"/>
              </a:rPr>
              <a:t>Unlicensed Use of the 6 GHz Band: Second Report and Order, Second Further Notice of Proposed Rulemaking, and Memorandum Opinion and Order (ET Docket No. 18-295; GN Docket No. 17-183)</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6"/>
              </a:rPr>
              <a:t>18-24/0007</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spc="-5" dirty="0" err="1">
                <a:solidFill>
                  <a:schemeClr val="tx1"/>
                </a:solidFill>
                <a:cs typeface="Arial"/>
                <a:hlinkClick r:id="rId7"/>
              </a:rPr>
              <a:t>Ofcom’s</a:t>
            </a:r>
            <a:r>
              <a:rPr lang="en-US" sz="1800" spc="-5" dirty="0">
                <a:solidFill>
                  <a:schemeClr val="tx1"/>
                </a:solidFill>
                <a:cs typeface="Arial"/>
                <a:hlinkClick r:id="rId7"/>
              </a:rPr>
              <a:t> proposed Plan of Work 2024/25</a:t>
            </a:r>
            <a:endParaRPr lang="en-US" altLang="en-US" sz="16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C3C5586-455A-C36A-F69F-F8A3159B995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7DE5740-5687-61EB-27DA-2DC5EB9B56D7}"/>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923250CD-75E2-57C0-F7D1-BD657E1AA72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82409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 (1)</a:t>
            </a:r>
          </a:p>
        </p:txBody>
      </p:sp>
      <p:sp>
        <p:nvSpPr>
          <p:cNvPr id="10" name="Content Placeholder 2"/>
          <p:cNvSpPr>
            <a:spLocks noGrp="1"/>
          </p:cNvSpPr>
          <p:nvPr>
            <p:ph idx="1"/>
          </p:nvPr>
        </p:nvSpPr>
        <p:spPr>
          <a:xfrm>
            <a:off x="838200" y="1524000"/>
            <a:ext cx="78486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Topic:  An introduction to CEPT </a:t>
            </a:r>
            <a:r>
              <a:rPr lang="en-US" sz="1800" dirty="0"/>
              <a:t>FM61 - WAS/RLANs</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Author:  Andrea Mora (</a:t>
            </a:r>
            <a:r>
              <a:rPr lang="en-US" sz="1800" dirty="0" err="1"/>
              <a:t>L'agence</a:t>
            </a:r>
            <a:r>
              <a:rPr lang="en-US" sz="1800" dirty="0"/>
              <a:t> </a:t>
            </a:r>
            <a:r>
              <a:rPr lang="en-US" sz="1800" dirty="0" err="1"/>
              <a:t>nationale</a:t>
            </a:r>
            <a:r>
              <a:rPr lang="en-US" sz="1800" dirty="0"/>
              <a:t> des </a:t>
            </a:r>
            <a:r>
              <a:rPr lang="en-US" sz="1800" dirty="0" err="1"/>
              <a:t>fréquences</a:t>
            </a:r>
            <a:r>
              <a:rPr lang="en-US" sz="1800" dirty="0"/>
              <a:t>), Chair, FM61</a:t>
            </a:r>
            <a:endParaRPr lang="en-US" sz="1800" spc="-5" dirty="0">
              <a:latin typeface="Arial"/>
              <a:cs typeface="Arial"/>
            </a:endParaRPr>
          </a:p>
          <a:p>
            <a:pPr lvl="1" algn="just">
              <a:spcBef>
                <a:spcPts val="600"/>
              </a:spcBef>
              <a:buFont typeface="Arial" panose="020B0604020202020204" pitchFamily="34" charset="0"/>
              <a:buChar char="•"/>
            </a:pPr>
            <a:r>
              <a:rPr lang="en-US" sz="1800" spc="-5" dirty="0">
                <a:solidFill>
                  <a:schemeClr val="tx1"/>
                </a:solidFill>
                <a:cs typeface="Arial"/>
              </a:rPr>
              <a:t>A 30-minutes invited presentation introducing the newly established project, CEPT FM61</a:t>
            </a:r>
            <a:endParaRPr lang="en-US" altLang="en-US" sz="1800" dirty="0">
              <a:cs typeface="Arial" panose="020B0604020202020204" pitchFamily="34" charset="0"/>
            </a:endParaRP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18-24/0008</a:t>
            </a: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5" name="Rectangle 4"/>
          <p:cNvSpPr/>
          <p:nvPr/>
        </p:nvSpPr>
        <p:spPr>
          <a:xfrm>
            <a:off x="9693286" y="4562656"/>
            <a:ext cx="1588448" cy="276999"/>
          </a:xfrm>
          <a:prstGeom prst="rect">
            <a:avLst/>
          </a:prstGeom>
        </p:spPr>
        <p:txBody>
          <a:bodyPr wrap="none">
            <a:spAutoFit/>
          </a:bodyPr>
          <a:lstStyle/>
          <a:p>
            <a:r>
              <a:rPr lang="en-US" sz="1200" dirty="0">
                <a:solidFill>
                  <a:schemeClr val="tx1"/>
                </a:solidFill>
              </a:rPr>
              <a:t>  Source: Andrea Mora</a:t>
            </a:r>
          </a:p>
        </p:txBody>
      </p:sp>
      <p:pic>
        <p:nvPicPr>
          <p:cNvPr id="12" name="Image 10"/>
          <p:cNvPicPr/>
          <p:nvPr/>
        </p:nvPicPr>
        <p:blipFill>
          <a:blip r:embed="rId4">
            <a:extLst>
              <a:ext uri="{28A0092B-C50C-407E-A947-70E740481C1C}">
                <a14:useLocalDpi xmlns:a14="http://schemas.microsoft.com/office/drawing/2010/main" val="0"/>
              </a:ext>
            </a:extLst>
          </a:blip>
          <a:srcRect/>
          <a:stretch>
            <a:fillRect/>
          </a:stretch>
        </p:blipFill>
        <p:spPr bwMode="auto">
          <a:xfrm>
            <a:off x="8967394" y="1600200"/>
            <a:ext cx="2234005" cy="2940613"/>
          </a:xfrm>
          <a:prstGeom prst="rect">
            <a:avLst/>
          </a:prstGeom>
          <a:noFill/>
          <a:ln>
            <a:noFill/>
          </a:ln>
        </p:spPr>
      </p:pic>
      <p:sp>
        <p:nvSpPr>
          <p:cNvPr id="3" name="Footer Placeholder 2">
            <a:extLst>
              <a:ext uri="{FF2B5EF4-FFF2-40B4-BE49-F238E27FC236}">
                <a16:creationId xmlns:a16="http://schemas.microsoft.com/office/drawing/2014/main" id="{7B3A4269-3415-4304-4F2B-519FAD982B7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2916654-298D-3435-DF4C-B88969985200}"/>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6" name="Date Placeholder 5">
            <a:extLst>
              <a:ext uri="{FF2B5EF4-FFF2-40B4-BE49-F238E27FC236}">
                <a16:creationId xmlns:a16="http://schemas.microsoft.com/office/drawing/2014/main" id="{A027CA3D-84E9-B556-5CAB-D5548EF2801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171750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of the draft response of the following ongoing consultation</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Colombia ANE:  </a:t>
            </a:r>
            <a:r>
              <a:rPr lang="en-US" sz="1800" spc="-5" dirty="0">
                <a:solidFill>
                  <a:schemeClr val="tx1"/>
                </a:solidFill>
                <a:cs typeface="Arial"/>
                <a:hlinkClick r:id="rId3"/>
              </a:rPr>
              <a:t>6 GHz band coexistence study</a:t>
            </a:r>
            <a:endParaRPr lang="en-US" sz="18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4"/>
              </a:rPr>
              <a:t>18-24/0006</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a:t>
            </a:r>
          </a:p>
          <a:p>
            <a:pPr marL="630238" marR="117475" lvl="1" indent="-230188" algn="just">
              <a:spcBef>
                <a:spcPts val="600"/>
              </a:spcBef>
              <a:buFont typeface="Times New Roman" pitchFamily="16" charset="0"/>
              <a:buChar char="•"/>
              <a:tabLst>
                <a:tab pos="230188" algn="l"/>
              </a:tabLst>
            </a:pPr>
            <a:r>
              <a:rPr lang="en-US" sz="1800" dirty="0">
                <a:latin typeface="Times New Roman" pitchFamily="18" charset="0"/>
              </a:rPr>
              <a:t>Overview on the Results of WRC-2023 relevant for THz Communications</a:t>
            </a:r>
          </a:p>
          <a:p>
            <a:pPr marL="1030288" marR="117475" lvl="2" indent="-230188" algn="just">
              <a:spcBef>
                <a:spcPts val="600"/>
              </a:spcBef>
              <a:buFont typeface="Times New Roman" pitchFamily="16" charset="0"/>
              <a:buChar char="•"/>
              <a:tabLst>
                <a:tab pos="230188" algn="l"/>
              </a:tabLst>
            </a:pPr>
            <a:r>
              <a:rPr lang="en-US" altLang="en-US" sz="1600" dirty="0">
                <a:cs typeface="Arial" panose="020B0604020202020204" pitchFamily="34" charset="0"/>
              </a:rPr>
              <a:t>Document:  </a:t>
            </a:r>
            <a:r>
              <a:rPr lang="en-US" altLang="en-US" sz="1600" dirty="0">
                <a:cs typeface="Arial" panose="020B0604020202020204" pitchFamily="34" charset="0"/>
                <a:hlinkClick r:id="rId5"/>
              </a:rPr>
              <a:t>15-24/0030</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altLang="en-US" sz="1800" dirty="0">
              <a:cs typeface="Arial" panose="020B0604020202020204" pitchFamily="34" charset="0"/>
            </a:endParaRPr>
          </a:p>
          <a:p>
            <a:pPr marL="0" indent="0" algn="just">
              <a:spcBef>
                <a:spcPts val="1800"/>
              </a:spcBef>
            </a:pPr>
            <a:endParaRPr lang="en-US" altLang="en-US" sz="22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43AF781-7AB7-A3A0-9A07-F9BA0E6DB5E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DC18B58-912F-1B1D-DB52-B6BA5D03699C}"/>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5913D961-48E8-1A9C-7982-41A2F0C6249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815115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734483" y="609600"/>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Officer elections in March 2024</a:t>
            </a:r>
          </a:p>
        </p:txBody>
      </p:sp>
      <p:sp>
        <p:nvSpPr>
          <p:cNvPr id="10" name="Content Placeholder 2"/>
          <p:cNvSpPr>
            <a:spLocks noGrp="1"/>
          </p:cNvSpPr>
          <p:nvPr>
            <p:ph idx="1"/>
          </p:nvPr>
        </p:nvSpPr>
        <p:spPr>
          <a:xfrm>
            <a:off x="914400" y="1524000"/>
            <a:ext cx="10399184" cy="5157187"/>
          </a:xfrm>
        </p:spPr>
        <p:txBody>
          <a:bodyPr/>
          <a:lstStyle/>
          <a:p>
            <a:pPr marL="230188" marR="117475" indent="-230188" algn="just">
              <a:buFont typeface="Times New Roman" pitchFamily="16" charset="0"/>
              <a:buChar char="•"/>
              <a:tabLst>
                <a:tab pos="230188" algn="l"/>
              </a:tabLst>
            </a:pPr>
            <a:r>
              <a:rPr lang="en-US" sz="1800" spc="-5" dirty="0">
                <a:cs typeface="Arial"/>
              </a:rPr>
              <a:t>The officer elected positions, including Chair and Vice Chair(s), are open for election in the IEEE 802 March 2024 mixed-mode plenary.</a:t>
            </a:r>
          </a:p>
          <a:p>
            <a:pPr marL="630238" marR="117475" lvl="1" indent="-230188" algn="just">
              <a:buClrTx/>
              <a:buFont typeface="Times New Roman" pitchFamily="16" charset="0"/>
              <a:buChar char="•"/>
              <a:tabLst>
                <a:tab pos="230188" algn="l"/>
              </a:tabLst>
            </a:pPr>
            <a:r>
              <a:rPr lang="en-US" sz="1800" spc="-5" dirty="0">
                <a:solidFill>
                  <a:srgbClr val="FF0000"/>
                </a:solidFill>
                <a:cs typeface="Arial"/>
              </a:rPr>
              <a:t>Nominations will be opened on Sunday, 11 February 2024, received and closed the end of Monday, 11 March 2024. Self-nomination is valid.</a:t>
            </a:r>
          </a:p>
          <a:p>
            <a:pPr marL="630238" marR="117475" lvl="1" indent="-230188" algn="just">
              <a:buClrTx/>
              <a:buFont typeface="Times New Roman" pitchFamily="16" charset="0"/>
              <a:buChar char="•"/>
              <a:tabLst>
                <a:tab pos="230188" algn="l"/>
              </a:tabLst>
            </a:pPr>
            <a:r>
              <a:rPr lang="en-US" sz="1800" spc="-5" dirty="0">
                <a:cs typeface="Arial"/>
              </a:rPr>
              <a:t>Introductory statements made by candidates with Q&amp;A during the IEEE 802.18 opening meeting at 10:30am MT on Tuesday, 12 March 2024.</a:t>
            </a:r>
          </a:p>
          <a:p>
            <a:pPr marL="630238" marR="117475" lvl="1" indent="-230188" algn="just">
              <a:buClrTx/>
              <a:buFont typeface="Times New Roman" pitchFamily="16" charset="0"/>
              <a:buChar char="•"/>
              <a:tabLst>
                <a:tab pos="230188" algn="l"/>
              </a:tabLst>
            </a:pPr>
            <a:r>
              <a:rPr lang="en-US" sz="1800" spc="-5" dirty="0">
                <a:cs typeface="Arial"/>
              </a:rPr>
              <a:t>Elections take place during the IEEE 802.18 closing meeting at 8:00am MT on Thursday, 14 March 2024, through </a:t>
            </a:r>
            <a:r>
              <a:rPr lang="en-US" sz="1800" spc="-5" dirty="0" err="1">
                <a:solidFill>
                  <a:srgbClr val="FF0000"/>
                </a:solidFill>
                <a:cs typeface="Arial"/>
              </a:rPr>
              <a:t>DirectVoteLine</a:t>
            </a:r>
            <a:r>
              <a:rPr lang="en-US" sz="1800" spc="-5" dirty="0">
                <a:cs typeface="Arial"/>
              </a:rPr>
              <a:t>.</a:t>
            </a:r>
          </a:p>
          <a:p>
            <a:pPr marL="630238" marR="117475" lvl="1" indent="-230188" algn="just">
              <a:buClrTx/>
              <a:buFont typeface="Times New Roman" pitchFamily="16" charset="0"/>
              <a:buChar char="•"/>
              <a:tabLst>
                <a:tab pos="230188" algn="l"/>
              </a:tabLst>
            </a:pPr>
            <a:r>
              <a:rPr lang="en-US" sz="1800" spc="-5" dirty="0">
                <a:cs typeface="Arial"/>
              </a:rPr>
              <a:t>All positions require majority confirmation vote. </a:t>
            </a:r>
          </a:p>
          <a:p>
            <a:pPr marL="630238" marR="117475" lvl="1" indent="-230188" algn="just">
              <a:buClrTx/>
              <a:buFont typeface="Times New Roman" pitchFamily="16" charset="0"/>
              <a:buChar char="•"/>
              <a:tabLst>
                <a:tab pos="230188" algn="l"/>
              </a:tabLst>
            </a:pPr>
            <a:r>
              <a:rPr lang="en-US" sz="1800" spc="-5" dirty="0">
                <a:cs typeface="Arial"/>
              </a:rPr>
              <a:t>The Chair and Vice Chair(s) are subject to confirmation by IEEE 802 EC, and must provide and have had accepted statements of affiliation and support to IEEE 802 EC recording secretary before the IEEE 802 EC closing plenary on Friday, 15 March 2024.</a:t>
            </a:r>
          </a:p>
          <a:p>
            <a:pPr marL="630238" marR="117475" lvl="1" indent="-230188" algn="just">
              <a:buClrTx/>
              <a:buFont typeface="Times New Roman" pitchFamily="16" charset="0"/>
              <a:buChar char="•"/>
              <a:tabLst>
                <a:tab pos="230188" algn="l"/>
              </a:tabLst>
            </a:pPr>
            <a:endParaRPr lang="en-US" sz="1800" spc="-5" dirty="0">
              <a:cs typeface="Arial"/>
            </a:endParaRPr>
          </a:p>
        </p:txBody>
      </p:sp>
      <p:sp>
        <p:nvSpPr>
          <p:cNvPr id="2" name="Footer Placeholder 1">
            <a:extLst>
              <a:ext uri="{FF2B5EF4-FFF2-40B4-BE49-F238E27FC236}">
                <a16:creationId xmlns:a16="http://schemas.microsoft.com/office/drawing/2014/main" id="{95745040-9CA4-CA44-71AA-B6F934127A0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110523C-09C7-C681-5DF3-EF531E5CDF7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0224746A-BC3F-1B58-1B8C-F722824388B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3486183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2CE3E228-8992-CE3F-607F-A832DC957F9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1DE2EF73-C7C0-2B56-DA2C-BF85A289B0C1}"/>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5" name="Date Placeholder 4">
            <a:extLst>
              <a:ext uri="{FF2B5EF4-FFF2-40B4-BE49-F238E27FC236}">
                <a16:creationId xmlns:a16="http://schemas.microsoft.com/office/drawing/2014/main" id="{C1D4BBD5-EF46-671C-29D0-07DD52649620}"/>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2610239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47 voters as of January 2024.</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97CD0F5F-D7BB-B0EC-55C9-1AE1879CD8CA}"/>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C947D72-2140-C9E7-8954-19A4D2497B48}"/>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8" name="Date Placeholder 7">
            <a:extLst>
              <a:ext uri="{FF2B5EF4-FFF2-40B4-BE49-F238E27FC236}">
                <a16:creationId xmlns:a16="http://schemas.microsoft.com/office/drawing/2014/main" id="{6598BE5A-097C-85BE-6DC5-F256C496B74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517471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Enhancing Sub-1GHz SG (Waiting for </a:t>
            </a:r>
            <a:r>
              <a:rPr lang="en-US" sz="3100" kern="0" dirty="0" err="1"/>
              <a:t>NesCom</a:t>
            </a:r>
            <a:r>
              <a:rPr lang="en-US" sz="3100" kern="0" dirty="0"/>
              <a:t> decision)</a:t>
            </a:r>
          </a:p>
          <a:p>
            <a:pPr marL="914400" lvl="1" indent="-457200">
              <a:buFont typeface="Arial" panose="020B0604020202020204" pitchFamily="34" charset="0"/>
              <a:buChar char="•"/>
            </a:pPr>
            <a:r>
              <a:rPr lang="en-US" sz="3000" b="0" i="0" u="none" strike="noStrike" kern="1200" dirty="0">
                <a:solidFill>
                  <a:srgbClr val="000000"/>
                </a:solidFill>
                <a:effectLst/>
                <a:latin typeface="Times New Roman" panose="02020603050405020304" pitchFamily="18" charset="0"/>
                <a:ea typeface="MS Gothic" panose="020B0609070205080204" pitchFamily="49" charset="-128"/>
              </a:rPr>
              <a:t>900MHz Radio Environment Measurement Results in the Tokyo Area</a:t>
            </a:r>
          </a:p>
          <a:p>
            <a:pPr marL="914400" lvl="1" indent="-457200">
              <a:buFont typeface="Arial" panose="020B0604020202020204" pitchFamily="34" charset="0"/>
              <a:buChar char="•"/>
            </a:pP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Spectrum use in US License-exempt</a:t>
            </a:r>
            <a:r>
              <a:rPr lang="en-US" sz="3200" dirty="0">
                <a:latin typeface="Arial" panose="020B0604020202020204" pitchFamily="34" charset="0"/>
              </a:rPr>
              <a:t> </a:t>
            </a: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Frequency Bands</a:t>
            </a:r>
            <a:endParaRPr lang="en-US" sz="3200" dirty="0">
              <a:latin typeface="Arial" panose="020B0604020202020204" pitchFamily="34" charset="0"/>
            </a:endParaRPr>
          </a:p>
          <a:p>
            <a:pPr marL="914400" lvl="1" indent="-457200">
              <a:buFont typeface="Arial" panose="020B0604020202020204" pitchFamily="34" charset="0"/>
              <a:buChar char="•"/>
            </a:pPr>
            <a:r>
              <a:rPr lang="en-US" sz="3200" b="0" i="0" u="none" strike="noStrike" kern="1200" dirty="0">
                <a:solidFill>
                  <a:srgbClr val="000000"/>
                </a:solidFill>
                <a:effectLst/>
                <a:latin typeface="Times New Roman" panose="02020603050405020304" pitchFamily="18" charset="0"/>
                <a:ea typeface="MS Gothic" panose="020B0609070205080204" pitchFamily="49" charset="-128"/>
              </a:rPr>
              <a:t>Japanese 920 MHz Regulation Update</a:t>
            </a:r>
          </a:p>
          <a:p>
            <a:pPr marL="1371600" lvl="2" indent="-457200">
              <a:buFont typeface="Arial" panose="020B0604020202020204" pitchFamily="34" charset="0"/>
              <a:buChar char="•"/>
            </a:pPr>
            <a:r>
              <a:rPr lang="en-US" sz="2800" b="0" i="0" u="none" strike="noStrike" kern="1200" dirty="0">
                <a:solidFill>
                  <a:srgbClr val="000000"/>
                </a:solidFill>
                <a:effectLst/>
                <a:latin typeface="Times New Roman" panose="02020603050405020304" pitchFamily="18" charset="0"/>
                <a:ea typeface="MS Gothic" panose="020B0609070205080204" pitchFamily="49" charset="-128"/>
              </a:rPr>
              <a:t>Latest Japanese 920 MHz regulation with English translation https://www.arib.or.jp/kikaku/kikaku_tushin/std-t108.html</a:t>
            </a:r>
          </a:p>
          <a:p>
            <a:pPr marL="914400" lvl="1" indent="-457200">
              <a:buFont typeface="Arial" panose="020B0604020202020204" pitchFamily="34" charset="0"/>
              <a:buChar char="•"/>
            </a:pPr>
            <a:endParaRPr lang="en-US" sz="3200" dirty="0">
              <a:latin typeface="Times New Roman" panose="02020603050405020304" pitchFamily="18" charset="0"/>
              <a:ea typeface="MS Gothic" panose="020B0609070205080204" pitchFamily="49" charset="-128"/>
            </a:endParaRP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E23FCA16-9ABD-3668-4C1D-B0A7DE6C91C5}"/>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B90C2942-29E8-05B2-2498-C3D53005E78C}"/>
              </a:ext>
            </a:extLst>
          </p:cNvPr>
          <p:cNvSpPr>
            <a:spLocks noGrp="1"/>
          </p:cNvSpPr>
          <p:nvPr>
            <p:ph type="sldNum" idx="12"/>
          </p:nvPr>
        </p:nvSpPr>
        <p:spPr/>
        <p:txBody>
          <a:bodyPr/>
          <a:lstStyle/>
          <a:p>
            <a:r>
              <a:rPr lang="en-GB"/>
              <a:t>Slide </a:t>
            </a:r>
            <a:fld id="{3ABCC52B-A3F7-440B-BBF2-55191E6E7773}" type="slidenum">
              <a:rPr lang="en-GB" smtClean="0"/>
              <a:pPr/>
              <a:t>108</a:t>
            </a:fld>
            <a:endParaRPr lang="en-GB"/>
          </a:p>
        </p:txBody>
      </p:sp>
      <p:sp>
        <p:nvSpPr>
          <p:cNvPr id="9" name="Date Placeholder 8">
            <a:extLst>
              <a:ext uri="{FF2B5EF4-FFF2-40B4-BE49-F238E27FC236}">
                <a16:creationId xmlns:a16="http://schemas.microsoft.com/office/drawing/2014/main" id="{65E160B4-1207-669F-15B6-2B6E70AFB658}"/>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7572720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March 2024 Elections</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dirty="0"/>
              <a:t>At the March IEEE 802 Plenary session we will be holding elections for Working Group Chair and Vice Chair</a:t>
            </a:r>
          </a:p>
          <a:p>
            <a:endParaRPr lang="en-US" sz="2400" dirty="0"/>
          </a:p>
          <a:p>
            <a:r>
              <a:rPr lang="en-US" sz="2400" dirty="0"/>
              <a:t>If you are interested in running for either of these positions, please contact the WG Chair by Monday March 4, 2024</a:t>
            </a:r>
          </a:p>
          <a:p>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1051B4D8-AF22-5BF0-FA5F-AE621CEEA73B}"/>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4EF1F04-8107-A79E-B86F-745B81588CB2}"/>
              </a:ext>
            </a:extLst>
          </p:cNvPr>
          <p:cNvSpPr>
            <a:spLocks noGrp="1"/>
          </p:cNvSpPr>
          <p:nvPr>
            <p:ph type="sldNum" idx="12"/>
          </p:nvPr>
        </p:nvSpPr>
        <p:spPr/>
        <p:txBody>
          <a:bodyPr/>
          <a:lstStyle/>
          <a:p>
            <a:r>
              <a:rPr lang="en-GB"/>
              <a:t>Slide </a:t>
            </a:r>
            <a:fld id="{3ABCC52B-A3F7-440B-BBF2-55191E6E7773}" type="slidenum">
              <a:rPr lang="en-GB" smtClean="0"/>
              <a:pPr/>
              <a:t>109</a:t>
            </a:fld>
            <a:endParaRPr lang="en-GB"/>
          </a:p>
        </p:txBody>
      </p:sp>
      <p:sp>
        <p:nvSpPr>
          <p:cNvPr id="9" name="Date Placeholder 8">
            <a:extLst>
              <a:ext uri="{FF2B5EF4-FFF2-40B4-BE49-F238E27FC236}">
                <a16:creationId xmlns:a16="http://schemas.microsoft.com/office/drawing/2014/main" id="{D0DF1DB1-650D-892C-1CEB-6B1DB438D96D}"/>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62726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a:t>
            </a:fld>
            <a:endParaRPr lang="en-GB" dirty="0"/>
          </a:p>
        </p:txBody>
      </p:sp>
      <p:graphicFrame>
        <p:nvGraphicFramePr>
          <p:cNvPr id="3075" name="Object 3"/>
          <p:cNvGraphicFramePr>
            <a:graphicFrameLocks noChangeAspect="1"/>
          </p:cNvGraphicFramePr>
          <p:nvPr/>
        </p:nvGraphicFramePr>
        <p:xfrm>
          <a:off x="996950" y="2438400"/>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996950" y="2438400"/>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6BF-7E7A-577D-1B2D-6D7741747894}"/>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7B6A7BB8-3C59-48CB-525C-13C6469F5E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3817C51-444F-BB25-1273-AE6DCB2AD994}"/>
              </a:ext>
            </a:extLst>
          </p:cNvPr>
          <p:cNvSpPr>
            <a:spLocks noGrp="1"/>
          </p:cNvSpPr>
          <p:nvPr>
            <p:ph type="dt" idx="10"/>
          </p:nvPr>
        </p:nvSpPr>
        <p:spPr/>
        <p:txBody>
          <a:bodyPr/>
          <a:lstStyle/>
          <a:p>
            <a:r>
              <a:rPr lang="en-US"/>
              <a:t>September 2023</a:t>
            </a:r>
            <a:endParaRPr lang="en-GB"/>
          </a:p>
        </p:txBody>
      </p:sp>
      <p:sp>
        <p:nvSpPr>
          <p:cNvPr id="5" name="Footer Placeholder 4">
            <a:extLst>
              <a:ext uri="{FF2B5EF4-FFF2-40B4-BE49-F238E27FC236}">
                <a16:creationId xmlns:a16="http://schemas.microsoft.com/office/drawing/2014/main" id="{250E2CCD-FC61-23DD-AA4B-A2959FA4A500}"/>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BFBEE001-C476-9CBD-640F-40C123D12361}"/>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Tree>
    <p:extLst>
      <p:ext uri="{BB962C8B-B14F-4D97-AF65-F5344CB8AC3E}">
        <p14:creationId xmlns:p14="http://schemas.microsoft.com/office/powerpoint/2010/main" val="31366675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2024-01-08</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F793E4BA-E894-7D75-A2E1-C611665CB8EA}"/>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932CDE68-4453-E832-182C-AE6D695428C4}"/>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85DBAC1C-EF48-C079-9DD5-0642B41E1CA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710583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Wi-Fi CERTIFIED 7</a:t>
            </a:r>
            <a:r>
              <a:rPr lang="en-US" altLang="en-US" baseline="30000" dirty="0"/>
              <a:t>TM</a:t>
            </a:r>
            <a:r>
              <a:rPr lang="en-US" altLang="en-US" dirty="0"/>
              <a:t> program launched on Jan 08!</a:t>
            </a:r>
          </a:p>
          <a:p>
            <a:pPr lvl="1"/>
            <a:r>
              <a:rPr lang="en-US" altLang="en-US" dirty="0">
                <a:hlinkClick r:id="rId3"/>
              </a:rPr>
              <a:t>https://www.wi-fi.org/news-events/newsroom/wi-fi-alliance-introduces-wi-fi-certified-7</a:t>
            </a:r>
            <a:r>
              <a:rPr lang="en-US" altLang="en-US" dirty="0"/>
              <a:t> </a:t>
            </a:r>
          </a:p>
          <a:p>
            <a:endParaRPr lang="en-US" altLang="en-US" dirty="0"/>
          </a:p>
          <a:p>
            <a:endParaRPr lang="en-US" altLang="en-US" dirty="0"/>
          </a:p>
          <a:p>
            <a:r>
              <a:rPr lang="en-US" altLang="en-US" dirty="0"/>
              <a:t>Wi-Fi Alliance Services demonstrated commercial readiness of its Automated Frequency Coordination (AFC) system</a:t>
            </a:r>
          </a:p>
          <a:p>
            <a:r>
              <a:rPr lang="en-US" altLang="en-US" dirty="0"/>
              <a:t>The next WFA F2F member meeting will take place Feb 20th-22nd, 2024, in Singapore</a:t>
            </a:r>
          </a:p>
        </p:txBody>
      </p:sp>
      <p:pic>
        <p:nvPicPr>
          <p:cNvPr id="6" name="Picture 5">
            <a:extLst>
              <a:ext uri="{FF2B5EF4-FFF2-40B4-BE49-F238E27FC236}">
                <a16:creationId xmlns:a16="http://schemas.microsoft.com/office/drawing/2014/main" id="{5B63A12D-8200-EE96-28E7-C793432BD00A}"/>
              </a:ext>
            </a:extLst>
          </p:cNvPr>
          <p:cNvPicPr>
            <a:picLocks noChangeAspect="1"/>
          </p:cNvPicPr>
          <p:nvPr/>
        </p:nvPicPr>
        <p:blipFill>
          <a:blip r:embed="rId4"/>
          <a:stretch>
            <a:fillRect/>
          </a:stretch>
        </p:blipFill>
        <p:spPr>
          <a:xfrm>
            <a:off x="7608169" y="2852936"/>
            <a:ext cx="2084991" cy="1004074"/>
          </a:xfrm>
          <a:prstGeom prst="rect">
            <a:avLst/>
          </a:prstGeom>
        </p:spPr>
      </p:pic>
      <p:sp>
        <p:nvSpPr>
          <p:cNvPr id="3" name="Footer Placeholder 2">
            <a:extLst>
              <a:ext uri="{FF2B5EF4-FFF2-40B4-BE49-F238E27FC236}">
                <a16:creationId xmlns:a16="http://schemas.microsoft.com/office/drawing/2014/main" id="{8A6C1AB1-E7E9-CA82-8474-802656A98D5E}"/>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889B92BE-251C-4627-316E-C43211492567}"/>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Date Placeholder 4">
            <a:extLst>
              <a:ext uri="{FF2B5EF4-FFF2-40B4-BE49-F238E27FC236}">
                <a16:creationId xmlns:a16="http://schemas.microsoft.com/office/drawing/2014/main" id="{D1F91F34-050E-9E67-3DE8-37CDD6624AD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052131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Technical activity at WFA that has recently (since Q1/23) led to certification</a:t>
            </a:r>
          </a:p>
          <a:p>
            <a:pPr lvl="1"/>
            <a:r>
              <a:rPr lang="en-US" altLang="en-US" dirty="0"/>
              <a:t>Wi-Fi 7</a:t>
            </a:r>
          </a:p>
          <a:p>
            <a:pPr lvl="1"/>
            <a:endParaRPr lang="en-US" altLang="en-US" dirty="0"/>
          </a:p>
          <a:p>
            <a:r>
              <a:rPr lang="en-US" altLang="en-US" dirty="0"/>
              <a:t>Technical activity at WFA that is expected to lead to certification</a:t>
            </a:r>
          </a:p>
          <a:p>
            <a:pPr lvl="1"/>
            <a:r>
              <a:rPr lang="en-US" altLang="en-US" dirty="0"/>
              <a:t>QoS Management</a:t>
            </a:r>
          </a:p>
          <a:p>
            <a:pPr lvl="1"/>
            <a:r>
              <a:rPr lang="en-US" altLang="en-US" dirty="0" err="1"/>
              <a:t>EasyMesh</a:t>
            </a:r>
            <a:endParaRPr lang="en-US" altLang="en-US" dirty="0"/>
          </a:p>
          <a:p>
            <a:pPr lvl="1"/>
            <a:r>
              <a:rPr lang="en-US" altLang="en-US" dirty="0"/>
              <a:t>6 GHz standard power</a:t>
            </a:r>
          </a:p>
          <a:p>
            <a:pPr lvl="1"/>
            <a:r>
              <a:rPr lang="en-US" altLang="en-US" dirty="0"/>
              <a:t>Wi-Fi Direct</a:t>
            </a:r>
          </a:p>
          <a:p>
            <a:pPr lvl="1"/>
            <a:r>
              <a:rPr lang="en-US" altLang="en-US" dirty="0"/>
              <a:t>Wi-Fi proximity ranging/location R2</a:t>
            </a:r>
          </a:p>
        </p:txBody>
      </p:sp>
      <p:sp>
        <p:nvSpPr>
          <p:cNvPr id="3" name="Footer Placeholder 2">
            <a:extLst>
              <a:ext uri="{FF2B5EF4-FFF2-40B4-BE49-F238E27FC236}">
                <a16:creationId xmlns:a16="http://schemas.microsoft.com/office/drawing/2014/main" id="{07E1B652-2C57-C51D-68E1-E3E32952C3D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D3FD5B3-4DE6-0645-5346-CADA0911FD45}"/>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AAC25857-54DF-5E60-E1B7-096F8A8FB9D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00452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D5FFA12B-6C0A-2C04-884D-008CDEE84A96}"/>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1EA7EEF6-8B53-5755-2D2F-3B434AB7660E}"/>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6" name="Date Placeholder 5">
            <a:extLst>
              <a:ext uri="{FF2B5EF4-FFF2-40B4-BE49-F238E27FC236}">
                <a16:creationId xmlns:a16="http://schemas.microsoft.com/office/drawing/2014/main" id="{4DDC03BC-FC3C-0209-C77D-E2630F02D83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3026534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introduces Wi-Fi CERTIFIED 7™, </a:t>
            </a:r>
            <a:r>
              <a:rPr lang="en-US" sz="1800" dirty="0">
                <a:ea typeface="Times New Roman" panose="02020603050405020304" pitchFamily="18" charset="0"/>
                <a:hlinkClick r:id="rId2"/>
              </a:rPr>
              <a:t>https://www.wi-fi.org/news-events/newsroom/wi-fi-alliance-introduces-wi-fi-certified-7</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celebrates the 2023 World Radiocommunication Conference (WRC-23) decisions on the 6.425-7.125 GHz frequency band, </a:t>
            </a:r>
            <a:r>
              <a:rPr lang="en-US" sz="1800" dirty="0">
                <a:ea typeface="Times New Roman" panose="02020603050405020304" pitchFamily="18" charset="0"/>
                <a:hlinkClick r:id="rId3"/>
              </a:rPr>
              <a:t>https://www.wi-fi.org/news-events/newsroom/wi-fi-alliance-celebrates-the-2023-world-radiocommunication-conference-wrc-23</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subsidiary demonstrates commercial operation readiness, </a:t>
            </a:r>
            <a:r>
              <a:rPr lang="en-US" sz="1800" dirty="0">
                <a:ea typeface="Times New Roman" panose="02020603050405020304" pitchFamily="18" charset="0"/>
                <a:hlinkClick r:id="rId4"/>
              </a:rPr>
              <a:t>https://www.wi-fi.org/news-events/newsroom/wi-fi-alliance-subsidiary-demonstrates-commercial-operation-readiness</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5"/>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6"/>
              </a:rPr>
              <a:t>https://www.wi-fi.org/news-events/newsroom/new-wi-fi-certified-6-testing-to-support-authorization-of-6-ghz-standard-power</a:t>
            </a:r>
            <a:r>
              <a:rPr lang="en-US" sz="1800" dirty="0">
                <a:ea typeface="Times New Roman" panose="02020603050405020304" pitchFamily="18" charset="0"/>
              </a:rPr>
              <a:t> </a:t>
            </a:r>
          </a:p>
        </p:txBody>
      </p:sp>
      <p:sp>
        <p:nvSpPr>
          <p:cNvPr id="7" name="Footer Placeholder 6">
            <a:extLst>
              <a:ext uri="{FF2B5EF4-FFF2-40B4-BE49-F238E27FC236}">
                <a16:creationId xmlns:a16="http://schemas.microsoft.com/office/drawing/2014/main" id="{30E9BD28-8AA2-5826-B81B-27B0978BE92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24E6A0A9-F73E-0BE9-23F5-0C163C8EBFD8}"/>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9" name="Date Placeholder 8">
            <a:extLst>
              <a:ext uri="{FF2B5EF4-FFF2-40B4-BE49-F238E27FC236}">
                <a16:creationId xmlns:a16="http://schemas.microsoft.com/office/drawing/2014/main" id="{8730995C-6B0B-8DFB-F1BE-48818EA57DC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943227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E13EAC20-1B82-30A7-9955-7A5846873243}"/>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FA2EE360-A315-7EE5-BEC9-3B5BD106D97D}"/>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5594FE28-3D3B-E063-14EA-3995E09F42E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6031700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2024-01-17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572E9584-CE41-7820-ED94-9B88CC5AF8E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5CDAC65-09FB-12F0-33C5-41DCAB9861DF}"/>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EF100439-3576-AA15-757C-F572AAC06FB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06902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2024.</a:t>
            </a:r>
          </a:p>
        </p:txBody>
      </p:sp>
      <p:sp>
        <p:nvSpPr>
          <p:cNvPr id="2" name="Footer Placeholder 1">
            <a:extLst>
              <a:ext uri="{FF2B5EF4-FFF2-40B4-BE49-F238E27FC236}">
                <a16:creationId xmlns:a16="http://schemas.microsoft.com/office/drawing/2014/main" id="{7B83D1A0-36F9-24B6-1E79-42CFAD2829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6EFDE76-1E17-152D-2B84-E00A82B44FD4}"/>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09A7FC4F-C329-07E6-96C9-0BBCD8540A7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189238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2023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D319DB7F-6C3B-0125-960E-EBFD16EC9D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1AF8EBC-F2F9-3F1F-DFF1-BD037DBC460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60C26D32-ED31-81D3-C971-27E5C180F29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2551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Closing report for editors meeting January 2024</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12</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2023</a:t>
            </a:r>
          </a:p>
        </p:txBody>
      </p:sp>
      <p:sp>
        <p:nvSpPr>
          <p:cNvPr id="2" name="Footer Placeholder 1">
            <a:extLst>
              <a:ext uri="{FF2B5EF4-FFF2-40B4-BE49-F238E27FC236}">
                <a16:creationId xmlns:a16="http://schemas.microsoft.com/office/drawing/2014/main" id="{2EAF2404-F27D-0212-2A26-85983C031F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1360020-1E99-7676-2934-41911A023B02}"/>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97C339F5-66F8-A2C9-97D7-E13202D5985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7722117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2F5504AF-74FD-8CB1-85F8-6D6BC4001A6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F9F27D6-6532-7F48-A3A5-AEE47E1D4582}"/>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475A3E23-0D31-4BB2-15A9-6D0D09ABE6C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8439781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119 March 16-22,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147584516"/>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wimse</a:t>
                      </a:r>
                      <a:r>
                        <a:rPr lang="en-US" dirty="0"/>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Workload Identity in Multi System Environments</a:t>
                      </a:r>
                      <a:endParaRPr lang="en-US" b="0" dirty="0"/>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B9335217-8832-728D-8E4F-09D4B58F4E47}"/>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C1000E9-FA81-AE44-0942-EB5823925959}"/>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Date Placeholder 4">
            <a:extLst>
              <a:ext uri="{FF2B5EF4-FFF2-40B4-BE49-F238E27FC236}">
                <a16:creationId xmlns:a16="http://schemas.microsoft.com/office/drawing/2014/main" id="{94073BC9-A6D8-B073-6548-4C9EB26C7B8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302488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91953009"/>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dult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Detecting Unwanted Location Trackers</a:t>
                      </a:r>
                      <a:endParaRPr lang="en-US" sz="1800" b="0" dirty="0"/>
                    </a:p>
                  </a:txBody>
                  <a:tcPr marL="70945" marR="70945" marT="35472" marB="35472" anchor="ctr"/>
                </a:tc>
                <a:extLst>
                  <a:ext uri="{0D108BD9-81ED-4DB2-BD59-A6C34878D82A}">
                    <a16:rowId xmlns:a16="http://schemas.microsoft.com/office/drawing/2014/main" val="650797588"/>
                  </a:ext>
                </a:extLst>
              </a:tr>
              <a:tr h="496614">
                <a:tc>
                  <a:txBody>
                    <a:bodyPr/>
                    <a:lstStyle/>
                    <a:p>
                      <a:r>
                        <a:rPr lang="en-US"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2"/>
                        </a:rPr>
                        <a:t>lisp</a:t>
                      </a:r>
                      <a:r>
                        <a:rPr lang="en-US" dirty="0"/>
                        <a:t> </a:t>
                      </a:r>
                    </a:p>
                  </a:txBody>
                  <a:tcPr anchor="ctr"/>
                </a:tc>
                <a:tc>
                  <a:txBody>
                    <a:bodyPr/>
                    <a:lstStyle/>
                    <a:p>
                      <a:r>
                        <a:rPr lang="en-US" dirty="0">
                          <a:hlinkClick r:id="rId13"/>
                        </a:rPr>
                        <a:t>Locator/ID Separation Protocol</a:t>
                      </a:r>
                      <a:endParaRPr lang="en-US" dirty="0"/>
                    </a:p>
                  </a:txBody>
                  <a:tcPr anchor="ctr"/>
                </a:tc>
                <a:extLst>
                  <a:ext uri="{0D108BD9-81ED-4DB2-BD59-A6C34878D82A}">
                    <a16:rowId xmlns:a16="http://schemas.microsoft.com/office/drawing/2014/main" val="1860230697"/>
                  </a:ext>
                </a:extLst>
              </a:tr>
              <a:tr h="496614">
                <a:tc>
                  <a:txBody>
                    <a:bodyPr/>
                    <a:lstStyle/>
                    <a:p>
                      <a:r>
                        <a:rPr lang="en-US" dirty="0">
                          <a:hlinkClick r:id="rId14"/>
                        </a:rPr>
                        <a:t>mls</a:t>
                      </a:r>
                      <a:r>
                        <a:rPr lang="en-US" dirty="0"/>
                        <a:t> </a:t>
                      </a:r>
                    </a:p>
                  </a:txBody>
                  <a:tcPr anchor="ctr"/>
                </a:tc>
                <a:tc>
                  <a:txBody>
                    <a:bodyPr/>
                    <a:lstStyle/>
                    <a:p>
                      <a:r>
                        <a:rPr lang="en-US" dirty="0">
                          <a:hlinkClick r:id="rId15"/>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6"/>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a:hlinkClick r:id="rId18"/>
                        </a:rPr>
                        <a:t>nmop</a:t>
                      </a:r>
                      <a:r>
                        <a:rPr lang="en-US" dirty="0"/>
                        <a:t> </a:t>
                      </a:r>
                    </a:p>
                  </a:txBody>
                  <a:tcPr anchor="ctr"/>
                </a:tc>
                <a:tc>
                  <a:txBody>
                    <a:bodyPr/>
                    <a:lstStyle/>
                    <a:p>
                      <a:r>
                        <a:rPr lang="en-US" dirty="0">
                          <a:hlinkClick r:id="rId19"/>
                        </a:rPr>
                        <a:t>Network Management Operations</a:t>
                      </a:r>
                      <a:endParaRPr lang="en-US" dirty="0"/>
                    </a:p>
                  </a:txBody>
                  <a:tcPr anchor="ctr"/>
                </a:tc>
                <a:extLst>
                  <a:ext uri="{0D108BD9-81ED-4DB2-BD59-A6C34878D82A}">
                    <a16:rowId xmlns:a16="http://schemas.microsoft.com/office/drawing/2014/main" val="1652522811"/>
                  </a:ext>
                </a:extLst>
              </a:tr>
              <a:tr h="496614">
                <a:tc>
                  <a:txBody>
                    <a:bodyPr/>
                    <a:lstStyle/>
                    <a:p>
                      <a:r>
                        <a:rPr lang="en-US" dirty="0" err="1">
                          <a:hlinkClick r:id="rId2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bl>
          </a:graphicData>
        </a:graphic>
      </p:graphicFrame>
      <p:sp>
        <p:nvSpPr>
          <p:cNvPr id="3" name="Footer Placeholder 2">
            <a:extLst>
              <a:ext uri="{FF2B5EF4-FFF2-40B4-BE49-F238E27FC236}">
                <a16:creationId xmlns:a16="http://schemas.microsoft.com/office/drawing/2014/main" id="{8B564C87-512C-8BAC-E41F-7FE8B22E1D9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29CC5E6C-5BAC-3F50-5809-B224C91F7C8D}"/>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6739AE9A-EE81-A5C4-74E9-84CD388C239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043147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410E73B-3667-CD0D-F5FB-899CD37E84B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493C1E5-5112-79E8-AA87-345B6C462DCB}"/>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B9095974-0914-E9BB-A81F-BBAFAB8A74E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720471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65FC2504-A7D1-FAD4-5AF9-1C37FCE8164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E4F9821-4A24-14CE-15EF-E994FFE137D9}"/>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91C8319E-A6B8-7B80-BFA6-99649E7E173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829112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30C8F8A-B7E0-07A8-DBA3-E48C9AA93C3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36BF90F-6587-4047-5258-A90E323A6C32}"/>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7315E7E7-2AA4-775C-8D04-C1DD89C0F0B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653643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(January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(January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BB29EA5C-6AB8-9B4C-2A14-714792F8AF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E8DA201-4620-059D-6D87-AD09BFA522A6}"/>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14F8D0A2-EE43-EC92-92F2-1FAD6D0B914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168458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Awaiting AD Write-up: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For adoption: Using the Extensible Authentication Protocol with Ephemeral Diffie-Hellman over COSE (EDHOC): </a:t>
            </a:r>
            <a:r>
              <a:rPr lang="en-US" sz="1400" dirty="0">
                <a:hlinkClick r:id="rId5"/>
              </a:rPr>
              <a:t>https://datatracker.ietf.org/doc/draft-ingles-eap-edhoc/</a:t>
            </a:r>
            <a:r>
              <a:rPr lang="en-US" sz="1400" dirty="0"/>
              <a:t> (November 2023)</a:t>
            </a:r>
          </a:p>
          <a:p>
            <a:pPr lvl="1">
              <a:lnSpc>
                <a:spcPct val="80000"/>
              </a:lnSpc>
              <a:spcAft>
                <a:spcPts val="600"/>
              </a:spcAft>
            </a:pPr>
            <a:r>
              <a:rPr lang="en-US" sz="1400" dirty="0"/>
              <a:t>Updated/for adoption: EAP-FIDO: </a:t>
            </a:r>
            <a:r>
              <a:rPr lang="en-US" sz="1400" dirty="0">
                <a:hlinkClick r:id="rId6"/>
              </a:rPr>
              <a:t>https://datatracker.ietf.org/doc/draft-janfred-eap-fido/</a:t>
            </a:r>
            <a:r>
              <a:rPr lang="en-US" sz="1400" dirty="0"/>
              <a:t> (December 2023)</a:t>
            </a:r>
          </a:p>
        </p:txBody>
      </p:sp>
      <p:sp>
        <p:nvSpPr>
          <p:cNvPr id="2" name="Footer Placeholder 1">
            <a:extLst>
              <a:ext uri="{FF2B5EF4-FFF2-40B4-BE49-F238E27FC236}">
                <a16:creationId xmlns:a16="http://schemas.microsoft.com/office/drawing/2014/main" id="{1E9BA602-3FCD-1E6C-F97A-E753A83275A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58B8A7-6A10-7427-7B59-8F1E7BE89F37}"/>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EFDA57E3-4587-6944-9252-E14C5FFC91B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224370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Authorized update to MUD [Manufacturer Usage Description] URLs: </a:t>
            </a:r>
            <a:r>
              <a:rPr lang="en-US" sz="1400" dirty="0">
                <a:hlinkClick r:id="rId4"/>
              </a:rPr>
              <a:t>https://datatracker.ietf.org/doc/draft-ietf-opsawg-mud-acceptable-urls/</a:t>
            </a:r>
            <a:r>
              <a:rPr lang="en-US" sz="1400" dirty="0"/>
              <a:t> (January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7180494-7FD3-C556-6F51-0D3367940E7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4DAEEF9-A23E-7C7C-1F40-C52224BDC103}"/>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B85B81E5-227A-92F9-BEFD-3F857B3B3EC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3832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2024-01-16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Draft and Amendment alignments</a:t>
            </a:r>
          </a:p>
          <a:p>
            <a:pPr lvl="1">
              <a:buFont typeface="Arial" panose="020B0604020202020204" pitchFamily="34" charset="0"/>
              <a:buChar char="•"/>
            </a:pPr>
            <a:r>
              <a:rPr lang="en-US" sz="1600" dirty="0"/>
              <a:t>	11bc publication and 11be, 11bf, 11bh, 11bk ordering</a:t>
            </a:r>
          </a:p>
          <a:p>
            <a:pPr>
              <a:buFont typeface="Arial" panose="020B0604020202020204" pitchFamily="34" charset="0"/>
              <a:buChar char="•"/>
            </a:pPr>
            <a:r>
              <a:rPr lang="en-US" sz="2000" dirty="0"/>
              <a:t>11bf and 11bh MDR/MEC Planning</a:t>
            </a:r>
          </a:p>
          <a:p>
            <a:pPr lvl="1">
              <a:buFont typeface="Arial" panose="020B0604020202020204" pitchFamily="34" charset="0"/>
              <a:buChar char="•"/>
            </a:pPr>
            <a:r>
              <a:rPr lang="en-US" sz="1600" b="1" dirty="0"/>
              <a:t>11bf and 11bh MDR/MEC starts in January and will complete in the March meeting </a:t>
            </a:r>
          </a:p>
          <a:p>
            <a:pPr>
              <a:buFont typeface="Arial" panose="020B0604020202020204" pitchFamily="34" charset="0"/>
              <a:buChar char="•"/>
            </a:pPr>
            <a:r>
              <a:rPr lang="en-US" sz="2000" dirty="0"/>
              <a:t>Review updated WG Style Guide  (to be covered in the next meeting) </a:t>
            </a:r>
          </a:p>
          <a:p>
            <a:pPr>
              <a:buFont typeface="Arial" panose="020B0604020202020204" pitchFamily="34" charset="0"/>
              <a:buChar char="•"/>
            </a:pPr>
            <a:r>
              <a:rPr lang="en-US" sz="2000" dirty="0"/>
              <a:t>ANA number spaces</a:t>
            </a:r>
          </a:p>
          <a:p>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6" name="Date Placeholder 5"/>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DEBB815B-C22A-3146-17BA-242CE995EA1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7554218-FB45-275E-C8B5-A820507B1D32}"/>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7B32151B-95A2-DD6D-939E-BD1A01A3D7E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553544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New: TLS 1.3 Extension for Using Certificates with an External Pre-Shared Key: </a:t>
            </a:r>
            <a:r>
              <a:rPr lang="en-US" sz="1400" dirty="0">
                <a:hlinkClick r:id="rId4"/>
              </a:rPr>
              <a:t>https://datatracker.ietf.org/doc/draft-ietf-tls-8773bis/</a:t>
            </a:r>
            <a:r>
              <a:rPr lang="en-US" sz="1400" dirty="0"/>
              <a:t> (January 2024)</a:t>
            </a:r>
          </a:p>
          <a:p>
            <a:pPr lvl="1">
              <a:lnSpc>
                <a:spcPct val="80000"/>
              </a:lnSpc>
              <a:spcAft>
                <a:spcPts val="600"/>
              </a:spcAft>
              <a:defRPr/>
            </a:pPr>
            <a:r>
              <a:rPr lang="en-US" sz="1400" dirty="0"/>
              <a:t>New: Legacy RSASSA-PKCS1-v1_5 codepoints for TLS 1.3: </a:t>
            </a:r>
            <a:r>
              <a:rPr lang="en-US" sz="1400" dirty="0">
                <a:hlinkClick r:id="rId5"/>
              </a:rPr>
              <a:t>https://datatracker.ietf.org/doc/draft-ietf-tls-tls13-pkcs1/</a:t>
            </a:r>
            <a:r>
              <a:rPr lang="en-US" sz="1400" dirty="0"/>
              <a:t> (November 2023)</a:t>
            </a:r>
          </a:p>
          <a:p>
            <a:pPr lvl="1">
              <a:lnSpc>
                <a:spcPct val="80000"/>
              </a:lnSpc>
              <a:spcAft>
                <a:spcPts val="600"/>
              </a:spcAft>
              <a:defRPr/>
            </a:pPr>
            <a:r>
              <a:rPr lang="en-US" sz="1400" dirty="0"/>
              <a:t>Awaiting revision after WGLC: The Transport Layer Security (TLS) Protocol Version 1.3: </a:t>
            </a:r>
            <a:r>
              <a:rPr lang="en-US" sz="1400" dirty="0">
                <a:hlinkClick r:id="rId6"/>
              </a:rPr>
              <a:t>https://datatracker.ietf.org/doc/draft-ietf-tls-rfc8446bis/</a:t>
            </a:r>
            <a:r>
              <a:rPr lang="en-US" sz="1400" dirty="0"/>
              <a:t> (December 2023)</a:t>
            </a:r>
          </a:p>
        </p:txBody>
      </p:sp>
      <p:sp>
        <p:nvSpPr>
          <p:cNvPr id="2" name="Footer Placeholder 1">
            <a:extLst>
              <a:ext uri="{FF2B5EF4-FFF2-40B4-BE49-F238E27FC236}">
                <a16:creationId xmlns:a16="http://schemas.microsoft.com/office/drawing/2014/main" id="{D26C0D58-4458-4441-BBBD-96B692119FF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5C1431F-4B02-5521-F005-93EE12D451E3}"/>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AC7CCFB2-E0EF-F41E-C227-2DD9CE2B2C5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569139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IESG Evaluation: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(January 2024)</a:t>
            </a:r>
          </a:p>
          <a:p>
            <a:pPr lvl="1"/>
            <a:r>
              <a:rPr lang="en-US" sz="1400" dirty="0"/>
              <a:t>Revised: Reliable and Available Wireless Architecture: </a:t>
            </a:r>
            <a:r>
              <a:rPr lang="en-US" sz="1400" dirty="0">
                <a:hlinkClick r:id="rId5"/>
              </a:rPr>
              <a:t>https://datatracker.ietf.org/doc/draft-ietf-raw-architecture/</a:t>
            </a:r>
            <a:r>
              <a:rPr lang="en-US" sz="1400" dirty="0"/>
              <a:t> (October 2023)</a:t>
            </a:r>
          </a:p>
          <a:p>
            <a:pPr lvl="1"/>
            <a:r>
              <a:rPr lang="en-US" sz="1400" dirty="0"/>
              <a:t>Revised: Reliable and Available Wireless Framework: </a:t>
            </a:r>
            <a:r>
              <a:rPr lang="en-US" sz="1400" dirty="0">
                <a:hlinkClick r:id="rId6"/>
              </a:rPr>
              <a:t>https://datatracker.ietf.org/doc/draft-ietf-raw-framework/</a:t>
            </a:r>
            <a:r>
              <a:rPr lang="en-US" sz="1400" dirty="0"/>
              <a:t> (September 2023)</a:t>
            </a:r>
          </a:p>
          <a:p>
            <a:pPr lvl="1"/>
            <a:endParaRPr lang="en-US" sz="1400" dirty="0"/>
          </a:p>
        </p:txBody>
      </p:sp>
      <p:sp>
        <p:nvSpPr>
          <p:cNvPr id="2" name="Footer Placeholder 1">
            <a:extLst>
              <a:ext uri="{FF2B5EF4-FFF2-40B4-BE49-F238E27FC236}">
                <a16:creationId xmlns:a16="http://schemas.microsoft.com/office/drawing/2014/main" id="{AA6E2705-A0DD-B2EE-3499-C492F7D54C2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FBDDFC4-1395-C833-C055-00CCBD9EF215}"/>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0706219F-9AF1-4FAB-CC0D-4E041838BCD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7585488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Publication requested: BRSKI-AE: Alternative Enrollment Protocols in BRSKI: </a:t>
            </a:r>
            <a:r>
              <a:rPr lang="en-US" sz="1400" dirty="0">
                <a:hlinkClick r:id="rId4"/>
              </a:rPr>
              <a:t>https://datatracker.ietf.org/doc/draft-ietf-anima-brski-ae/</a:t>
            </a:r>
            <a:r>
              <a:rPr lang="en-US" sz="1400" dirty="0"/>
              <a:t> (December 2023)</a:t>
            </a:r>
          </a:p>
          <a:p>
            <a:pPr lvl="1">
              <a:lnSpc>
                <a:spcPct val="80000"/>
              </a:lnSpc>
              <a:spcAft>
                <a:spcPts val="600"/>
              </a:spcAft>
              <a:defRPr/>
            </a:pPr>
            <a:r>
              <a:rPr lang="en-US" sz="1400" dirty="0"/>
              <a:t>In WGLC: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(January 2024)</a:t>
            </a:r>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AB31B29-BD76-D6D8-0083-E23DC48E8EC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696F851-F2AA-BCA2-7AF3-23535661D084}"/>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9618AEEA-7B0B-E20E-1E39-1EC99623BE2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803423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F01362A-8CCE-0CFA-161F-6493E7F3C07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A96BD6-63DA-F0D0-BEA6-DAFA97586D02}"/>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4766A518-1E65-D04B-1DF2-2A7D7C5D563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7091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16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11bc – </a:t>
            </a:r>
            <a:r>
              <a:rPr lang="en-GB" sz="1600" b="0" dirty="0"/>
              <a:t>In publication editing </a:t>
            </a:r>
          </a:p>
          <a:p>
            <a:r>
              <a:rPr lang="en-GB" sz="1600" dirty="0"/>
              <a:t>11be –</a:t>
            </a:r>
            <a:r>
              <a:rPr lang="en-GB" sz="1600" b="0" dirty="0"/>
              <a:t> </a:t>
            </a:r>
            <a:r>
              <a:rPr lang="en-US" sz="1600" b="0" dirty="0"/>
              <a:t>1045 pages for D5.0.  Expect to align the draft with the baseline when </a:t>
            </a:r>
            <a:r>
              <a:rPr lang="en-US" sz="1600" b="0" dirty="0" err="1"/>
              <a:t>REVme</a:t>
            </a:r>
            <a:r>
              <a:rPr lang="en-US" sz="1600" b="0" dirty="0"/>
              <a:t> 5.0 is published with 11az, 11bd, 11bb, and 11bc amendments.</a:t>
            </a:r>
          </a:p>
          <a:p>
            <a:r>
              <a:rPr lang="en-US" sz="1600" dirty="0"/>
              <a:t>11bf </a:t>
            </a:r>
            <a:r>
              <a:rPr lang="en-GB" sz="1600" dirty="0"/>
              <a:t>– </a:t>
            </a:r>
            <a:r>
              <a:rPr lang="en-GB" sz="1600" b="0" dirty="0"/>
              <a:t>LB281 just finished. 308 comments. Working on comment resolution. Expect to complete and go to recirc out of the March meeting. Plan to start MDR.</a:t>
            </a:r>
            <a:endParaRPr lang="en-US" sz="1600" b="0" dirty="0"/>
          </a:p>
          <a:p>
            <a:r>
              <a:rPr lang="en-GB" sz="1600" dirty="0"/>
              <a:t>11bh – </a:t>
            </a:r>
            <a:r>
              <a:rPr lang="en-GB" sz="1600" b="0" dirty="0"/>
              <a:t>LB282 just finished, 284 comments, Working through comment resolution. Expect to complete and go to recirc out of the January meeting. Plan to start MDR. </a:t>
            </a:r>
          </a:p>
          <a:p>
            <a:r>
              <a:rPr lang="en-GB" sz="1600" dirty="0"/>
              <a:t>11bi – </a:t>
            </a:r>
            <a:r>
              <a:rPr lang="en-GB" sz="1600" b="0" dirty="0"/>
              <a:t>Plan to have D0.1 out of January meeting session, and check with the group and see whether the draft is ready for CC or not. </a:t>
            </a:r>
          </a:p>
          <a:p>
            <a:r>
              <a:rPr lang="en-GB" sz="1600" dirty="0"/>
              <a:t>11bk</a:t>
            </a:r>
            <a:r>
              <a:rPr lang="en-GB" sz="1600" b="0" dirty="0"/>
              <a:t> –Current draft is D 1.0.  completed LB 279, 401 comments. Expect to complete and go to recirc out of the March or May meeting.</a:t>
            </a:r>
          </a:p>
          <a:p>
            <a:r>
              <a:rPr lang="en-GB" sz="1600" dirty="0" err="1"/>
              <a:t>REVme</a:t>
            </a:r>
            <a:r>
              <a:rPr lang="en-GB" sz="1600" dirty="0"/>
              <a:t> – </a:t>
            </a:r>
            <a:r>
              <a:rPr lang="en-GB" sz="1600" b="0" dirty="0"/>
              <a:t>606 comments on initial SA Ballot. Plan to go SA recirc out of the January meeting. 4 new amendments will be included in recirc.</a:t>
            </a:r>
            <a:endParaRPr lang="en-GB" sz="1400" dirty="0"/>
          </a:p>
          <a:p>
            <a:endParaRPr lang="en-US" sz="1400" dirty="0"/>
          </a:p>
          <a:p>
            <a:r>
              <a:rPr lang="en-GB" sz="2000" dirty="0"/>
              <a:t>  </a:t>
            </a:r>
          </a:p>
          <a:p>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53890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graphicFrame>
        <p:nvGraphicFramePr>
          <p:cNvPr id="3" name="Table 2"/>
          <p:cNvGraphicFramePr>
            <a:graphicFrameLocks noGrp="1"/>
          </p:cNvGraphicFramePr>
          <p:nvPr/>
        </p:nvGraphicFramePr>
        <p:xfrm>
          <a:off x="914401" y="2909273"/>
          <a:ext cx="10721434" cy="3280072"/>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5182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a:t>
                      </a:r>
                      <a:r>
                        <a:rPr kumimoji="0" lang="en-US" sz="1600" b="0" i="0" u="none" strike="noStrike" cap="none" normalizeH="0" baseline="0" dirty="0">
                          <a:ln>
                            <a:noFill/>
                          </a:ln>
                          <a:solidFill>
                            <a:srgbClr val="FF0000"/>
                          </a:solidFill>
                          <a:effectLst/>
                          <a:latin typeface="Times New Roman" pitchFamily="18"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Jan or Feb 2024</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6119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11bf and 11bh MDR/MEC Planning </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Timeline: Start in Jan 2024 and complete in March 2024.</a:t>
            </a:r>
          </a:p>
          <a:p>
            <a:pPr marL="0" marR="0"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11bh will be based on D3.0, around Feb 2nd; 11bh review volunteers: </a:t>
            </a:r>
          </a:p>
          <a:p>
            <a:pPr marL="0" lvl="2" indent="0">
              <a:spcBef>
                <a:spcPts val="0"/>
              </a:spcBef>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Robert; 	Emily ; 	Edward ; Joseph Levy; Ross; Po-kai; Roy; Carol Ansley; Mark H ... ...</a:t>
            </a:r>
          </a:p>
          <a:p>
            <a:pPr marL="0" lvl="2"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11bf will be based on D3.0,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11bf review </a:t>
            </a:r>
            <a:r>
              <a:rPr lang="en-US" sz="2000" dirty="0">
                <a:latin typeface="Times New Roman" panose="02020603050405020304" pitchFamily="18" charset="0"/>
                <a:ea typeface="Calibri" panose="020F0502020204030204" pitchFamily="34" charset="0"/>
                <a:cs typeface="Times New Roman" panose="02020603050405020304" pitchFamily="18" charset="0"/>
              </a:rPr>
              <a:t>volunteers:</a:t>
            </a:r>
          </a:p>
          <a:p>
            <a:pPr marL="0" lvl="2" indent="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Robert; 	Emily ; 	Edward ; Joseph Levy; Ross; Po-kai; Roy; Carol Ansley; Mark H ... ...</a:t>
            </a:r>
          </a:p>
          <a:p>
            <a:pPr marL="0" lvl="2" indent="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6887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Review updated style guide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https://mentor.ieee.org/802.11/dcn/09/11-09-1034-21-0000-802-11-editorial-style-guide.docx</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endParaRPr lang="en-US"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January 2024</a:t>
            </a:r>
            <a:endParaRPr lang="en-GB" dirty="0"/>
          </a:p>
        </p:txBody>
      </p:sp>
      <p:sp>
        <p:nvSpPr>
          <p:cNvPr id="8" name="Title 1">
            <a:extLst>
              <a:ext uri="{FF2B5EF4-FFF2-40B4-BE49-F238E27FC236}">
                <a16:creationId xmlns:a16="http://schemas.microsoft.com/office/drawing/2014/main" id="{8B786AB3-C9B6-F039-F800-5D6DB0B236D5}"/>
              </a:ext>
            </a:extLst>
          </p:cNvPr>
          <p:cNvSpPr txBox="1">
            <a:spLocks/>
          </p:cNvSpPr>
          <p:nvPr/>
        </p:nvSpPr>
        <p:spPr bwMode="auto">
          <a:xfrm>
            <a:off x="802216" y="5856188"/>
            <a:ext cx="10744200" cy="64437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marL="457200" indent="-457200" algn="l">
              <a:buFont typeface="Arial" panose="020B0604020202020204" pitchFamily="34" charset="0"/>
              <a:buChar char="•"/>
            </a:pPr>
            <a:r>
              <a:rPr lang="en-US" b="0" kern="0" dirty="0">
                <a:solidFill>
                  <a:schemeClr val="accent1"/>
                </a:solidFill>
              </a:rPr>
              <a:t>No time to cover it. Will be reviewed in the next meeting</a:t>
            </a:r>
          </a:p>
        </p:txBody>
      </p:sp>
    </p:spTree>
    <p:extLst>
      <p:ext uri="{BB962C8B-B14F-4D97-AF65-F5344CB8AC3E}">
        <p14:creationId xmlns:p14="http://schemas.microsoft.com/office/powerpoint/2010/main" val="236933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521960"/>
          <a:ext cx="9930609" cy="3490046"/>
        </p:xfrm>
        <a:graphic>
          <a:graphicData uri="http://schemas.openxmlformats.org/drawingml/2006/table">
            <a:tbl>
              <a:tblPr firstRow="1">
                <a:tableStyleId>{073A0DAA-6AF3-43AB-8588-CEC1D06C72B9}</a:tableStyleId>
              </a:tblPr>
              <a:tblGrid>
                <a:gridCol w="756842">
                  <a:extLst>
                    <a:ext uri="{9D8B030D-6E8A-4147-A177-3AD203B41FA5}">
                      <a16:colId xmlns:a16="http://schemas.microsoft.com/office/drawing/2014/main" val="4261970102"/>
                    </a:ext>
                  </a:extLst>
                </a:gridCol>
                <a:gridCol w="858822">
                  <a:extLst>
                    <a:ext uri="{9D8B030D-6E8A-4147-A177-3AD203B41FA5}">
                      <a16:colId xmlns:a16="http://schemas.microsoft.com/office/drawing/2014/main" val="78877518"/>
                    </a:ext>
                  </a:extLst>
                </a:gridCol>
                <a:gridCol w="526821">
                  <a:extLst>
                    <a:ext uri="{9D8B030D-6E8A-4147-A177-3AD203B41FA5}">
                      <a16:colId xmlns:a16="http://schemas.microsoft.com/office/drawing/2014/main" val="1625024730"/>
                    </a:ext>
                  </a:extLst>
                </a:gridCol>
                <a:gridCol w="526821">
                  <a:extLst>
                    <a:ext uri="{9D8B030D-6E8A-4147-A177-3AD203B41FA5}">
                      <a16:colId xmlns:a16="http://schemas.microsoft.com/office/drawing/2014/main" val="2198051875"/>
                    </a:ext>
                  </a:extLst>
                </a:gridCol>
                <a:gridCol w="526821">
                  <a:extLst>
                    <a:ext uri="{9D8B030D-6E8A-4147-A177-3AD203B41FA5}">
                      <a16:colId xmlns:a16="http://schemas.microsoft.com/office/drawing/2014/main" val="2849464904"/>
                    </a:ext>
                  </a:extLst>
                </a:gridCol>
                <a:gridCol w="526821">
                  <a:extLst>
                    <a:ext uri="{9D8B030D-6E8A-4147-A177-3AD203B41FA5}">
                      <a16:colId xmlns:a16="http://schemas.microsoft.com/office/drawing/2014/main" val="3784159027"/>
                    </a:ext>
                  </a:extLst>
                </a:gridCol>
                <a:gridCol w="476156">
                  <a:extLst>
                    <a:ext uri="{9D8B030D-6E8A-4147-A177-3AD203B41FA5}">
                      <a16:colId xmlns:a16="http://schemas.microsoft.com/office/drawing/2014/main" val="1499934070"/>
                    </a:ext>
                  </a:extLst>
                </a:gridCol>
                <a:gridCol w="1545975">
                  <a:extLst>
                    <a:ext uri="{9D8B030D-6E8A-4147-A177-3AD203B41FA5}">
                      <a16:colId xmlns:a16="http://schemas.microsoft.com/office/drawing/2014/main" val="309422106"/>
                    </a:ext>
                  </a:extLst>
                </a:gridCol>
                <a:gridCol w="690408">
                  <a:extLst>
                    <a:ext uri="{9D8B030D-6E8A-4147-A177-3AD203B41FA5}">
                      <a16:colId xmlns:a16="http://schemas.microsoft.com/office/drawing/2014/main" val="2746800865"/>
                    </a:ext>
                  </a:extLst>
                </a:gridCol>
                <a:gridCol w="2109510">
                  <a:extLst>
                    <a:ext uri="{9D8B030D-6E8A-4147-A177-3AD203B41FA5}">
                      <a16:colId xmlns:a16="http://schemas.microsoft.com/office/drawing/2014/main" val="664609411"/>
                    </a:ext>
                  </a:extLst>
                </a:gridCol>
                <a:gridCol w="1385612">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11-Jan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Robert Stacey, Intel</a:t>
            </a:r>
            <a:endParaRPr lang="en-GB" dirty="0"/>
          </a:p>
        </p:txBody>
      </p:sp>
      <p:sp>
        <p:nvSpPr>
          <p:cNvPr id="6" name="Date Placeholder 5"/>
          <p:cNvSpPr>
            <a:spLocks noGrp="1"/>
          </p:cNvSpPr>
          <p:nvPr>
            <p:ph type="dt" idx="15"/>
          </p:nvPr>
        </p:nvSpPr>
        <p:spPr/>
        <p:txBody>
          <a:bodyPr/>
          <a:lstStyle/>
          <a:p>
            <a:r>
              <a:rPr lang="en-US"/>
              <a:t>January 2024</a:t>
            </a:r>
            <a:endParaRPr lang="en-GB" dirty="0"/>
          </a:p>
        </p:txBody>
      </p:sp>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January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99820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413B819-DED9-D6FB-9C8B-AF01A077B8B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F071EE8-0BD5-F41E-1D11-75DDC15A5792}"/>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93207362-0BC3-3C04-AEB4-7D2C9CC4393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13929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B9C411-F9C4-B076-DDA1-ED1036EA1537}"/>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1CBDE1C1-24DD-4A7F-1D6B-77C7AFDCEC0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7DF0E1D-0270-EC84-6833-0467D17648CB}"/>
              </a:ext>
            </a:extLst>
          </p:cNvPr>
          <p:cNvSpPr>
            <a:spLocks noGrp="1"/>
          </p:cNvSpPr>
          <p:nvPr>
            <p:ph type="dt" idx="10"/>
          </p:nvPr>
        </p:nvSpPr>
        <p:spPr/>
        <p:txBody>
          <a:bodyPr/>
          <a:lstStyle/>
          <a:p>
            <a:r>
              <a:rPr lang="en-US"/>
              <a:t>January 2024</a:t>
            </a:r>
            <a:endParaRPr lang="en-GB" dirty="0"/>
          </a:p>
        </p:txBody>
      </p:sp>
      <p:sp>
        <p:nvSpPr>
          <p:cNvPr id="5" name="Footer Placeholder 4">
            <a:extLst>
              <a:ext uri="{FF2B5EF4-FFF2-40B4-BE49-F238E27FC236}">
                <a16:creationId xmlns:a16="http://schemas.microsoft.com/office/drawing/2014/main" id="{EAF3B115-F962-575E-362D-846D7BA4008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DE35FA66-40A8-F957-C331-5EC3E75B0A3C}"/>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407973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2024 Session</a:t>
            </a:r>
          </a:p>
        </p:txBody>
      </p:sp>
      <p:sp>
        <p:nvSpPr>
          <p:cNvPr id="2" name="Footer Placeholder 1">
            <a:extLst>
              <a:ext uri="{FF2B5EF4-FFF2-40B4-BE49-F238E27FC236}">
                <a16:creationId xmlns:a16="http://schemas.microsoft.com/office/drawing/2014/main" id="{687CF7EF-D57E-4614-D1C8-3DB25EA3FF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B6BD55D-4819-A5C0-9DE1-0E321EDE9D1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7F645BA-AD8E-FCEC-D8E2-1D5134531CC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33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929217" y="1447800"/>
            <a:ext cx="10576983" cy="5029200"/>
          </a:xfrm>
        </p:spPr>
        <p:txBody>
          <a:bodyPr/>
          <a:lstStyle/>
          <a:p>
            <a:pPr marL="0" indent="0">
              <a:spcBef>
                <a:spcPts val="0"/>
              </a:spcBef>
            </a:pPr>
            <a:r>
              <a:rPr lang="en-US" sz="2800" dirty="0"/>
              <a:t>Agenda is here:  </a:t>
            </a:r>
            <a:r>
              <a:rPr lang="en-US" sz="2800" dirty="0">
                <a:hlinkClick r:id="rId3"/>
              </a:rPr>
              <a:t>11-23/2182r6</a:t>
            </a:r>
            <a:r>
              <a:rPr lang="en-US" sz="2800" dirty="0"/>
              <a:t>  </a:t>
            </a:r>
          </a:p>
          <a:p>
            <a:pPr marL="0" indent="0">
              <a:spcBef>
                <a:spcPts val="0"/>
              </a:spcBef>
            </a:pPr>
            <a:endParaRPr lang="en-US" sz="2800" dirty="0"/>
          </a:p>
          <a:p>
            <a:pPr marL="0" indent="0">
              <a:spcBef>
                <a:spcPts val="0"/>
              </a:spcBef>
            </a:pPr>
            <a:r>
              <a:rPr lang="en-US" sz="2800" dirty="0"/>
              <a:t>IEEE Std 802 revision: </a:t>
            </a:r>
          </a:p>
          <a:p>
            <a:pPr marL="457200" lvl="1" indent="0">
              <a:lnSpc>
                <a:spcPct val="90000"/>
              </a:lnSpc>
              <a:spcBef>
                <a:spcPts val="300"/>
              </a:spcBef>
              <a:defRPr/>
            </a:pPr>
            <a:r>
              <a:rPr lang="en-US" sz="2400" dirty="0">
                <a:ea typeface="Calibri" panose="020F0502020204030204" pitchFamily="34" charset="0"/>
              </a:rPr>
              <a:t>Currently under WG LB (802.1 “hosting”).  Not aware of any new comments or issues to discuss here.</a:t>
            </a:r>
          </a:p>
          <a:p>
            <a:pPr marL="457200" lvl="1" indent="0">
              <a:lnSpc>
                <a:spcPct val="90000"/>
              </a:lnSpc>
              <a:spcBef>
                <a:spcPts val="300"/>
              </a:spcBef>
              <a:defRPr/>
            </a:pPr>
            <a:r>
              <a:rPr lang="en-US" sz="2400" dirty="0">
                <a:ea typeface="Calibri" panose="020F0502020204030204" pitchFamily="34" charset="0"/>
              </a:rPr>
              <a:t>The last significant open issue is what to do to better describe EPD/LPD.  Reviewed a </a:t>
            </a:r>
            <a:r>
              <a:rPr lang="en-US" sz="2400" dirty="0" err="1">
                <a:ea typeface="Calibri" panose="020F0502020204030204" pitchFamily="34" charset="0"/>
              </a:rPr>
              <a:t>a</a:t>
            </a:r>
            <a:r>
              <a:rPr lang="en-US" sz="2400" dirty="0">
                <a:ea typeface="Calibri" panose="020F0502020204030204" pitchFamily="34" charset="0"/>
              </a:rPr>
              <a:t> proposal for replacement text, which will remove the EPD and LPD terminology, and instead refer to/describe how the HLPDE does protocol discrimination with a protocol identifier (PI) and how it carries the PI in “LLC protocol” between peer HLPDEs (</a:t>
            </a:r>
            <a:r>
              <a:rPr lang="en-US" sz="2400" dirty="0" err="1">
                <a:ea typeface="Calibri" panose="020F0502020204030204" pitchFamily="34" charset="0"/>
              </a:rPr>
              <a:t>EtherType</a:t>
            </a:r>
            <a:r>
              <a:rPr lang="en-US" sz="2400" dirty="0">
                <a:ea typeface="Calibri" panose="020F0502020204030204" pitchFamily="34" charset="0"/>
              </a:rPr>
              <a:t>, LSAP addresses/SNAP, etc.).  Made some edits of suggestions for improvement of the draft.</a:t>
            </a:r>
          </a:p>
          <a:p>
            <a:pPr marL="457200" lvl="1" indent="0">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79A35A21-F7A9-EF5C-7560-1896C6515E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45C04B6-FBDF-9B9E-AC2B-7FD2FDDDC31E}"/>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CCEBCF5A-009A-E6D7-5A71-FE36D0E51FF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55913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990600" y="1600200"/>
            <a:ext cx="10363200" cy="4876800"/>
          </a:xfrm>
        </p:spPr>
        <p:txBody>
          <a:bodyPr/>
          <a:lstStyle/>
          <a:p>
            <a:pPr marL="0" indent="0">
              <a:lnSpc>
                <a:spcPct val="90000"/>
              </a:lnSpc>
              <a:spcBef>
                <a:spcPts val="300"/>
              </a:spcBef>
              <a:defRPr/>
            </a:pPr>
            <a:r>
              <a:rPr lang="en-US" sz="2600" dirty="0">
                <a:ea typeface="Calibri" panose="020F0502020204030204" pitchFamily="34" charset="0"/>
              </a:rPr>
              <a:t>“Non-infrastructure BSS” and Channel Usage</a:t>
            </a:r>
          </a:p>
          <a:p>
            <a:pPr marL="457200" lvl="1" indent="0">
              <a:lnSpc>
                <a:spcPct val="90000"/>
              </a:lnSpc>
              <a:spcBef>
                <a:spcPts val="300"/>
              </a:spcBef>
              <a:defRPr/>
            </a:pPr>
            <a:r>
              <a:rPr lang="en-US" sz="2400" dirty="0">
                <a:ea typeface="Calibri" panose="020F0502020204030204" pitchFamily="34" charset="0"/>
              </a:rPr>
              <a:t>Reviewed a proposal for 802.11 language to clarity “non-infrastructure”, and propose that Channel Usage really needs a new concept that focuses on an ESS that provides channel hints to other devices.  Gave the author feedback.</a:t>
            </a:r>
          </a:p>
          <a:p>
            <a:pPr marL="457200" lvl="1" indent="0">
              <a:lnSpc>
                <a:spcPct val="90000"/>
              </a:lnSpc>
              <a:spcBef>
                <a:spcPts val="300"/>
              </a:spcBef>
              <a:defRPr/>
            </a:pPr>
            <a:endParaRPr lang="en-US" sz="2200" dirty="0">
              <a:ea typeface="Calibri" panose="020F0502020204030204" pitchFamily="34" charset="0"/>
            </a:endParaRPr>
          </a:p>
          <a:p>
            <a:pPr marL="0" indent="0">
              <a:lnSpc>
                <a:spcPct val="90000"/>
              </a:lnSpc>
              <a:spcBef>
                <a:spcPts val="300"/>
              </a:spcBef>
              <a:defRPr/>
            </a:pPr>
            <a:r>
              <a:rPr lang="en-US" sz="2600" dirty="0">
                <a:ea typeface="Calibri" panose="020F0502020204030204" pitchFamily="34" charset="0"/>
              </a:rPr>
              <a:t>WBA E2E QoS presentation</a:t>
            </a:r>
          </a:p>
          <a:p>
            <a:pPr marL="457200" lvl="1" indent="0">
              <a:lnSpc>
                <a:spcPct val="90000"/>
              </a:lnSpc>
              <a:spcBef>
                <a:spcPts val="300"/>
              </a:spcBef>
              <a:defRPr/>
            </a:pPr>
            <a:r>
              <a:rPr lang="en-US" sz="2200" dirty="0">
                <a:ea typeface="Calibri" panose="020F0502020204030204" pitchFamily="34" charset="0"/>
              </a:rPr>
              <a:t>With invited guest SME, Ganesh </a:t>
            </a:r>
            <a:r>
              <a:rPr lang="en-US" sz="2400" dirty="0">
                <a:ea typeface="Calibri" panose="020F0502020204030204" pitchFamily="34" charset="0"/>
              </a:rPr>
              <a:t>Venkatesan.  </a:t>
            </a:r>
            <a:r>
              <a:rPr lang="en-US" sz="2200" dirty="0">
                <a:ea typeface="Calibri" panose="020F0502020204030204" pitchFamily="34" charset="0"/>
              </a:rPr>
              <a:t>Reviewed a presentation (PPT) describing how L4S can fit with/over 802.11, and also a bit about 802.1Q-QCN.  This could likely become a project kicking-off soon.</a:t>
            </a:r>
          </a:p>
          <a:p>
            <a:pPr marL="457200" lvl="1" indent="0">
              <a:lnSpc>
                <a:spcPct val="90000"/>
              </a:lnSpc>
              <a:spcBef>
                <a:spcPts val="300"/>
              </a:spcBef>
              <a:defRPr/>
            </a:pPr>
            <a:endParaRPr lang="en-US" sz="2200" dirty="0">
              <a:ea typeface="Calibri" panose="020F0502020204030204" pitchFamily="34" charset="0"/>
            </a:endParaRPr>
          </a:p>
          <a:p>
            <a:pPr marL="0" indent="0">
              <a:lnSpc>
                <a:spcPct val="90000"/>
              </a:lnSpc>
              <a:spcBef>
                <a:spcPts val="300"/>
              </a:spcBef>
              <a:defRPr/>
            </a:pPr>
            <a:r>
              <a:rPr lang="en-US" sz="2600" dirty="0">
                <a:ea typeface="Calibri" panose="020F0502020204030204" pitchFamily="34" charset="0"/>
              </a:rPr>
              <a:t>Annex G:</a:t>
            </a:r>
          </a:p>
          <a:p>
            <a:pPr marL="457200" lvl="1" indent="0">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March.</a:t>
            </a:r>
          </a:p>
          <a:p>
            <a:pPr marL="0" indent="0">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571D174C-7FC5-A1D0-DDC2-63445CD440D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B2232DE-0137-CECF-2485-396E4E7A1F6A}"/>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0DA785E5-CE0D-083C-5DFD-1BB30D456E0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89122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929217" y="1752600"/>
            <a:ext cx="10424583"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 (slide 20):</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583E8DAC-D476-C438-BC0E-BD257A5570E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7338746-E35E-F9AB-3489-C3574BCDA63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CC68799E-93B7-39F0-36F4-4837CED75EE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48439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Probably will need one, to review P802REVc ballot results/output.  Will schedule with 10-days notice.</a:t>
            </a:r>
          </a:p>
          <a:p>
            <a:pPr>
              <a:lnSpc>
                <a:spcPct val="90000"/>
              </a:lnSpc>
            </a:pPr>
            <a:r>
              <a:rPr lang="en-US" sz="3200" dirty="0"/>
              <a:t>Two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6A78C43B-D512-66EE-2116-E72F82FF6C9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23BDCD3-8B4B-CBA1-8B45-B6A5023E657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BB472CB9-32EC-86B7-8913-9AD37D7E156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4075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7B6DAD2-222A-0721-B9C7-65D8CDEFCF8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845C701-A02B-2099-9385-CCCF40DB648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A883D362-EA04-F1EB-2C7D-7F46EA490C2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271884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January 2024.</a:t>
            </a:r>
          </a:p>
        </p:txBody>
      </p:sp>
      <p:sp>
        <p:nvSpPr>
          <p:cNvPr id="2" name="Footer Placeholder 1">
            <a:extLst>
              <a:ext uri="{FF2B5EF4-FFF2-40B4-BE49-F238E27FC236}">
                <a16:creationId xmlns:a16="http://schemas.microsoft.com/office/drawing/2014/main" id="{45CEC0B0-B9C3-2DF7-F922-813266D4B858}"/>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13AF34D-F767-D111-E298-303E0CEF792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1B214D67-2ACE-6C77-E452-5A255DD0167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60417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a:p>
            <a:pPr marL="0" indent="0"/>
            <a:r>
              <a:rPr lang="en-US" dirty="0"/>
              <a:t>10 </a:t>
            </a:r>
            <a:r>
              <a:rPr lang="en-US" dirty="0" err="1"/>
              <a:t>Coex</a:t>
            </a:r>
            <a:r>
              <a:rPr lang="en-US" dirty="0"/>
              <a:t> Submissions &amp; Discussions with 15.4ab</a:t>
            </a:r>
          </a:p>
          <a:p>
            <a:pPr marL="380990" indent="-380990">
              <a:buFont typeface="Arial" panose="020B0604020202020204" pitchFamily="34" charset="0"/>
              <a:buChar char="•"/>
            </a:pPr>
            <a:r>
              <a:rPr lang="en-US" dirty="0"/>
              <a:t>Made use of every minute of our meeting time</a:t>
            </a:r>
          </a:p>
          <a:p>
            <a:pPr marL="0" indent="0"/>
            <a:endParaRPr lang="en-US" dirty="0"/>
          </a:p>
          <a:p>
            <a:pPr marL="0" indent="0"/>
            <a:r>
              <a:rPr lang="en-US" dirty="0"/>
              <a:t>Straw poll on an opening statement of </a:t>
            </a:r>
            <a:r>
              <a:rPr lang="en-US" dirty="0" err="1"/>
              <a:t>Coex</a:t>
            </a:r>
            <a:r>
              <a:rPr lang="en-US" dirty="0"/>
              <a:t> for the joint session</a:t>
            </a:r>
          </a:p>
        </p:txBody>
      </p:sp>
      <p:sp>
        <p:nvSpPr>
          <p:cNvPr id="7" name="Footer Placeholder 6">
            <a:extLst>
              <a:ext uri="{FF2B5EF4-FFF2-40B4-BE49-F238E27FC236}">
                <a16:creationId xmlns:a16="http://schemas.microsoft.com/office/drawing/2014/main" id="{6464F6DD-BBDA-2B55-AA4D-C5C45FFE9F2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833678-B048-2919-7D30-25B748BCD81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A43B4331-BC5E-5131-626F-E672F7608AF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57962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(5 GHz)</a:t>
            </a:r>
          </a:p>
          <a:p>
            <a:pPr marL="380990" indent="-380990">
              <a:buFont typeface="Arial" panose="020B0604020202020204" pitchFamily="34" charset="0"/>
              <a:buChar char="•"/>
            </a:pPr>
            <a:r>
              <a:rPr lang="en-US" b="0" dirty="0">
                <a:latin typeface="Helvetica" pitchFamily="2" charset="0"/>
              </a:rPr>
              <a:t>Work completed</a:t>
            </a:r>
          </a:p>
          <a:p>
            <a:pPr marL="380990" indent="-380990">
              <a:buFont typeface="Arial" panose="020B0604020202020204" pitchFamily="34" charset="0"/>
              <a:buChar char="•"/>
            </a:pPr>
            <a:r>
              <a:rPr lang="en-GB" b="0" dirty="0">
                <a:latin typeface="Helvetica" pitchFamily="2" charset="0"/>
                <a:hlinkClick r:id="rId2">
                  <a:extLst>
                    <a:ext uri="{A12FA001-AC4F-418D-AE19-62706E023703}">
                      <ahyp:hlinkClr xmlns:ahyp="http://schemas.microsoft.com/office/drawing/2018/hyperlinkcolor" val="tx"/>
                    </a:ext>
                  </a:extLst>
                </a:hlinkClick>
              </a:rPr>
              <a:t>Version 2.2.0</a:t>
            </a:r>
            <a:r>
              <a:rPr lang="en-GB" b="0" dirty="0">
                <a:latin typeface="Helvetica" pitchFamily="2" charset="0"/>
              </a:rPr>
              <a:t> published on 2023-11-16</a:t>
            </a:r>
          </a:p>
          <a:p>
            <a:pPr marL="380990" indent="-380990">
              <a:buFont typeface="Arial" panose="020B0604020202020204" pitchFamily="34" charset="0"/>
              <a:buChar char="•"/>
            </a:pPr>
            <a:r>
              <a:rPr lang="en-GB" b="0" dirty="0">
                <a:latin typeface="Helvetica" pitchFamily="2" charset="0"/>
              </a:rPr>
              <a:t>EN Approval Procedure (ENAP) in progress</a:t>
            </a:r>
            <a:endParaRPr lang="en-US" b="0" dirty="0">
              <a:latin typeface="Helvetica" pitchFamily="2" charset="0"/>
            </a:endParaRPr>
          </a:p>
          <a:p>
            <a:pPr marL="781031" lvl="1" indent="-380990">
              <a:buFont typeface="Arial" panose="020B0604020202020204" pitchFamily="34" charset="0"/>
              <a:buChar char="•"/>
            </a:pPr>
            <a:endParaRPr lang="en-US" sz="1600" dirty="0">
              <a:latin typeface="Helvetica" pitchFamily="2" charset="0"/>
            </a:endParaRPr>
          </a:p>
          <a:p>
            <a:pPr marL="0" indent="0"/>
            <a:r>
              <a:rPr lang="en-US" dirty="0">
                <a:latin typeface="Helvetica" pitchFamily="2" charset="0"/>
              </a:rPr>
              <a:t>EN 303 753 (60 GHz)</a:t>
            </a:r>
          </a:p>
          <a:p>
            <a:pPr marL="380990" indent="-380990">
              <a:buFont typeface="Arial" panose="020B0604020202020204" pitchFamily="34" charset="0"/>
              <a:buChar char="•"/>
            </a:pPr>
            <a:r>
              <a:rPr lang="en-US" b="0" dirty="0">
                <a:latin typeface="Helvetica" pitchFamily="2" charset="0"/>
              </a:rPr>
              <a:t>waiting for approval by European Commission to enter next stage</a:t>
            </a:r>
          </a:p>
          <a:p>
            <a:pPr marL="380990" indent="-380990">
              <a:buFont typeface="Arial" panose="020B0604020202020204" pitchFamily="34" charset="0"/>
              <a:buChar char="•"/>
            </a:pPr>
            <a:r>
              <a:rPr lang="en-US" b="0" dirty="0">
                <a:latin typeface="Helvetica" pitchFamily="2" charset="0"/>
              </a:rPr>
              <a:t>Re-circulation at national voting level</a:t>
            </a:r>
          </a:p>
        </p:txBody>
      </p:sp>
      <p:sp>
        <p:nvSpPr>
          <p:cNvPr id="7" name="Footer Placeholder 6">
            <a:extLst>
              <a:ext uri="{FF2B5EF4-FFF2-40B4-BE49-F238E27FC236}">
                <a16:creationId xmlns:a16="http://schemas.microsoft.com/office/drawing/2014/main" id="{DB3BA44E-CF06-A282-941B-EE879CC773B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6EB0FD5-03DC-56C9-2FB4-415A2D338D54}"/>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188F86FE-548C-17CE-B818-BABB66B8FD8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575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(6 GHz)</a:t>
            </a:r>
          </a:p>
          <a:p>
            <a:pPr marL="380990" indent="-380990">
              <a:buFont typeface="Arial" panose="020B0604020202020204" pitchFamily="34" charset="0"/>
              <a:buChar char="•"/>
            </a:pPr>
            <a:r>
              <a:rPr lang="en-US" b="0" dirty="0">
                <a:latin typeface="Helvetica" pitchFamily="2" charset="0"/>
              </a:rPr>
              <a:t>Work on revision EN 303 687 continued</a:t>
            </a:r>
          </a:p>
          <a:p>
            <a:pPr marL="380990" indent="-380990">
              <a:buFont typeface="Arial" panose="020B0604020202020204" pitchFamily="34" charset="0"/>
              <a:buChar char="•"/>
            </a:pPr>
            <a:r>
              <a:rPr lang="en-US" b="0" dirty="0">
                <a:latin typeface="Helvetica" pitchFamily="2" charset="0"/>
                <a:hlinkClick r:id="rId2">
                  <a:extLst>
                    <a:ext uri="{A12FA001-AC4F-418D-AE19-62706E023703}">
                      <ahyp:hlinkClr xmlns:ahyp="http://schemas.microsoft.com/office/drawing/2018/hyperlinkcolor" val="tx"/>
                    </a:ext>
                  </a:extLst>
                </a:hlinkClick>
              </a:rPr>
              <a:t>Version 1.1.2</a:t>
            </a:r>
            <a:r>
              <a:rPr lang="en-US" b="0" dirty="0">
                <a:latin typeface="Helvetica" pitchFamily="2" charset="0"/>
              </a:rPr>
              <a:t> published (Early draft)</a:t>
            </a:r>
          </a:p>
          <a:p>
            <a:pPr marL="380990" indent="-380990">
              <a:buFont typeface="Arial" panose="020B0604020202020204" pitchFamily="34" charset="0"/>
              <a:buChar char="•"/>
            </a:pPr>
            <a:r>
              <a:rPr lang="en-US" b="0" dirty="0">
                <a:latin typeface="Helvetica" pitchFamily="2" charset="0"/>
              </a:rPr>
              <a:t>Spectrum mask requirements for 320 MHz included</a:t>
            </a:r>
          </a:p>
          <a:p>
            <a:pPr marL="380990" indent="-380990">
              <a:buFont typeface="Arial" panose="020B0604020202020204" pitchFamily="34" charset="0"/>
              <a:buChar char="•"/>
            </a:pPr>
            <a:r>
              <a:rPr lang="en-US" b="0" dirty="0">
                <a:latin typeface="Helvetica" pitchFamily="2" charset="0"/>
              </a:rPr>
              <a:t>New test regarding deferral for narrowband signals included</a:t>
            </a:r>
          </a:p>
          <a:p>
            <a:pPr marL="380990" indent="-380990">
              <a:buFont typeface="Arial" panose="020B0604020202020204" pitchFamily="34" charset="0"/>
              <a:buChar char="•"/>
            </a:pPr>
            <a:r>
              <a:rPr lang="en-US" b="0" dirty="0">
                <a:latin typeface="Helvetica" pitchFamily="2" charset="0"/>
              </a:rPr>
              <a:t>Further interest in medium access requirements for narrowband frequency hopping equipment and client-to-client communication</a:t>
            </a: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1CCAABCF-5DAE-62EC-F11D-D83C3021557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B83A656-E22D-32B8-413C-927C454FFA2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8F385CE-17B4-C9A8-08B4-217AB818B01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15395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Picture 6">
            <a:extLst>
              <a:ext uri="{FF2B5EF4-FFF2-40B4-BE49-F238E27FC236}">
                <a16:creationId xmlns:a16="http://schemas.microsoft.com/office/drawing/2014/main" id="{7A8C250C-AFBB-8945-1E18-35947066C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604798"/>
            <a:ext cx="10361084" cy="4113213"/>
          </a:xfrm>
        </p:spPr>
        <p:txBody>
          <a:bodyPr/>
          <a:lstStyle/>
          <a:p>
            <a:r>
              <a:rPr lang="en-US" sz="2133" dirty="0"/>
              <a:t>Addressed FCC23-68</a:t>
            </a:r>
          </a:p>
          <a:p>
            <a:r>
              <a:rPr lang="en-US" sz="2133" dirty="0"/>
              <a:t>Second Report and Order</a:t>
            </a:r>
          </a:p>
          <a:p>
            <a:pPr marL="380990" indent="-380990">
              <a:buFont typeface="Arial" panose="020B0604020202020204" pitchFamily="34" charset="0"/>
              <a:buChar char="•"/>
            </a:pPr>
            <a:r>
              <a:rPr lang="en-US" sz="2133" dirty="0"/>
              <a:t>VLP Power Levels and Protection of Incumbents</a:t>
            </a:r>
          </a:p>
          <a:p>
            <a:pPr marL="380990" indent="-380990">
              <a:buFont typeface="Arial" panose="020B0604020202020204" pitchFamily="34" charset="0"/>
              <a:buChar char="•"/>
            </a:pPr>
            <a:r>
              <a:rPr lang="en-US" sz="2133" dirty="0"/>
              <a:t>Bluetooth SIG:</a:t>
            </a:r>
          </a:p>
          <a:p>
            <a:pPr marL="781031" lvl="1" indent="-380990">
              <a:buFont typeface="Arial" panose="020B0604020202020204" pitchFamily="34" charset="0"/>
              <a:buChar char="•"/>
            </a:pPr>
            <a:r>
              <a:rPr lang="en-US" sz="1867" dirty="0"/>
              <a:t>Support Wi-Fi conclusions on VLP power and PSD limits (14 dBm and 1 dBm/MHz); narrowband less likely to cause harmful interference.</a:t>
            </a:r>
          </a:p>
          <a:p>
            <a:pPr marL="781031" lvl="1" indent="-380990">
              <a:buFont typeface="Arial" panose="020B0604020202020204" pitchFamily="34" charset="0"/>
              <a:buChar char="•"/>
            </a:pPr>
            <a:r>
              <a:rPr lang="en-US" sz="1867" dirty="0"/>
              <a:t>CBP for protection of BAS and CARS not a concern for U-NII-5</a:t>
            </a:r>
          </a:p>
          <a:p>
            <a:pPr marL="0" lvl="1" indent="0">
              <a:spcBef>
                <a:spcPts val="600"/>
              </a:spcBef>
            </a:pPr>
            <a:r>
              <a:rPr lang="en-US" sz="2133" b="1" dirty="0">
                <a:cs typeface="+mn-cs"/>
              </a:rPr>
              <a:t>Second Further Notice of Proposed Rulemaking</a:t>
            </a:r>
            <a:endParaRPr lang="en-US" sz="1867" dirty="0"/>
          </a:p>
          <a:p>
            <a:pPr marL="380990" lvl="1" indent="-380990">
              <a:spcBef>
                <a:spcPts val="600"/>
              </a:spcBef>
              <a:buFont typeface="Arial" panose="020B0604020202020204" pitchFamily="34" charset="0"/>
              <a:buChar char="•"/>
            </a:pPr>
            <a:r>
              <a:rPr lang="en-US" sz="2133" b="1" dirty="0">
                <a:cs typeface="+mn-cs"/>
              </a:rPr>
              <a:t>Power Limits for Geofenced VLP Devices in the U-NII-5 through U-NII-8 Bands</a:t>
            </a:r>
          </a:p>
          <a:p>
            <a:pPr marL="380990" lvl="1" indent="-380990">
              <a:spcBef>
                <a:spcPts val="600"/>
              </a:spcBef>
              <a:buFont typeface="Arial" panose="020B0604020202020204" pitchFamily="34" charset="0"/>
              <a:buChar char="•"/>
            </a:pPr>
            <a:r>
              <a:rPr lang="en-US" sz="2133" b="1" dirty="0">
                <a:cs typeface="+mn-cs"/>
              </a:rPr>
              <a:t>Bluetooth SIG: </a:t>
            </a:r>
          </a:p>
          <a:p>
            <a:pPr marL="781031" lvl="1" indent="-380990">
              <a:buFont typeface="Arial" panose="020B0604020202020204" pitchFamily="34" charset="0"/>
              <a:buChar char="•"/>
            </a:pPr>
            <a:r>
              <a:rPr lang="en-US" sz="1867" dirty="0"/>
              <a:t>Currently, Bluetooth does not natively have geolocation capability, but can share in multi-radio devices via coordination with GPS</a:t>
            </a:r>
          </a:p>
          <a:p>
            <a:pPr marL="781031" lvl="1" indent="-380990">
              <a:buFont typeface="Arial" panose="020B0604020202020204" pitchFamily="34" charset="0"/>
              <a:buChar char="•"/>
            </a:pPr>
            <a:r>
              <a:rPr lang="en-US" sz="1867" dirty="0"/>
              <a:t>Narrowband operation may not pose harmful interference threat without geofencing</a:t>
            </a:r>
          </a:p>
        </p:txBody>
      </p:sp>
      <p:sp>
        <p:nvSpPr>
          <p:cNvPr id="7" name="Footer Placeholder 6">
            <a:extLst>
              <a:ext uri="{FF2B5EF4-FFF2-40B4-BE49-F238E27FC236}">
                <a16:creationId xmlns:a16="http://schemas.microsoft.com/office/drawing/2014/main" id="{AC7D0816-589B-07A7-8F54-A989B7BB110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0025524-7090-6231-2F60-E25AD55026E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D070ABA4-42E8-C744-96BB-DD47F0CC731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59837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4495-0642-467A-30E8-3C38C924E203}"/>
              </a:ext>
            </a:extLst>
          </p:cNvPr>
          <p:cNvSpPr>
            <a:spLocks noGrp="1"/>
          </p:cNvSpPr>
          <p:nvPr>
            <p:ph type="title"/>
          </p:nvPr>
        </p:nvSpPr>
        <p:spPr/>
        <p:txBody>
          <a:bodyPr/>
          <a:lstStyle/>
          <a:p>
            <a:r>
              <a:rPr lang="en-US" dirty="0"/>
              <a:t>Technical Submissions &amp; Discussion Items (1/3)</a:t>
            </a:r>
          </a:p>
        </p:txBody>
      </p:sp>
      <p:sp>
        <p:nvSpPr>
          <p:cNvPr id="3" name="Content Placeholder 2">
            <a:extLst>
              <a:ext uri="{FF2B5EF4-FFF2-40B4-BE49-F238E27FC236}">
                <a16:creationId xmlns:a16="http://schemas.microsoft.com/office/drawing/2014/main" id="{64D9F142-409A-99BA-C197-C41D80816A20}"/>
              </a:ext>
            </a:extLst>
          </p:cNvPr>
          <p:cNvSpPr>
            <a:spLocks noGrp="1"/>
          </p:cNvSpPr>
          <p:nvPr>
            <p:ph idx="1"/>
          </p:nvPr>
        </p:nvSpPr>
        <p:spPr/>
        <p:txBody>
          <a:bodyPr/>
          <a:lstStyle/>
          <a:p>
            <a:r>
              <a:rPr lang="en-US" dirty="0"/>
              <a:t>Preparation for joint .15.4ab session</a:t>
            </a:r>
          </a:p>
          <a:p>
            <a:pPr marL="380990" indent="-380990">
              <a:buFont typeface="Arial" panose="020B0604020202020204" pitchFamily="34" charset="0"/>
              <a:buChar char="•"/>
            </a:pPr>
            <a:r>
              <a:rPr lang="en-US" dirty="0"/>
              <a:t>Review / comparison of previously discussed NB simulation results</a:t>
            </a:r>
          </a:p>
          <a:p>
            <a:pPr marL="380990" indent="-380990">
              <a:buFont typeface="Arial" panose="020B0604020202020204" pitchFamily="34" charset="0"/>
              <a:buChar char="•"/>
            </a:pPr>
            <a:r>
              <a:rPr lang="en-US" dirty="0"/>
              <a:t>Identified discussion items for joint session</a:t>
            </a:r>
          </a:p>
          <a:p>
            <a:pPr marL="380990" indent="-380990">
              <a:buFont typeface="Arial" panose="020B0604020202020204" pitchFamily="34" charset="0"/>
              <a:buChar char="•"/>
            </a:pPr>
            <a:r>
              <a:rPr lang="en-US" dirty="0"/>
              <a:t>Straw poll as initial discussion statement of </a:t>
            </a:r>
            <a:r>
              <a:rPr lang="en-US" dirty="0" err="1"/>
              <a:t>Coex</a:t>
            </a:r>
            <a:r>
              <a:rPr lang="en-US" dirty="0"/>
              <a:t> towards .15.4ab for joint session:</a:t>
            </a:r>
          </a:p>
          <a:p>
            <a:pPr marL="781031" lvl="1" indent="-380990">
              <a:buFont typeface="Arial" panose="020B0604020202020204" pitchFamily="34" charset="0"/>
              <a:buChar char="•"/>
            </a:pPr>
            <a:r>
              <a:rPr lang="en-US" dirty="0"/>
              <a:t>802.11 </a:t>
            </a:r>
            <a:r>
              <a:rPr lang="en-US" dirty="0" err="1"/>
              <a:t>Coex</a:t>
            </a:r>
            <a:r>
              <a:rPr lang="en-US" dirty="0"/>
              <a:t> SC recommends that 802.15.4ab considers adopting a mandatory coexistence mechanism to enable shared use of the spectrum and adequate performance between 802.11 and 802.15.4ab. This mandatory </a:t>
            </a:r>
            <a:r>
              <a:rPr lang="en-US" dirty="0" err="1"/>
              <a:t>coex</a:t>
            </a:r>
            <a:r>
              <a:rPr lang="en-US" dirty="0"/>
              <a:t> mechanism should consist of one or more of LBT or other techniques</a:t>
            </a:r>
          </a:p>
          <a:p>
            <a:pPr marL="781031" lvl="1" indent="-380990">
              <a:buFont typeface="Arial" panose="020B0604020202020204" pitchFamily="34" charset="0"/>
              <a:buChar char="•"/>
            </a:pPr>
            <a:r>
              <a:rPr lang="en-US" dirty="0" err="1"/>
              <a:t>Coex</a:t>
            </a:r>
            <a:r>
              <a:rPr lang="en-US" dirty="0"/>
              <a:t> SC results: Y-N-A: 44 – 13 - 0</a:t>
            </a:r>
            <a:endParaRPr lang="en-US" b="0" dirty="0"/>
          </a:p>
        </p:txBody>
      </p:sp>
      <p:sp>
        <p:nvSpPr>
          <p:cNvPr id="7" name="Footer Placeholder 6">
            <a:extLst>
              <a:ext uri="{FF2B5EF4-FFF2-40B4-BE49-F238E27FC236}">
                <a16:creationId xmlns:a16="http://schemas.microsoft.com/office/drawing/2014/main" id="{D06CB965-613B-777B-79D4-8E8B923E6D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91721EB-540E-EBED-9A9E-2931799D47FD}"/>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8761623C-7AFA-13CF-07B9-E785201AD75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8984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(2/3)</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b="0" dirty="0"/>
              <a:t>Joint session as a place for discussions welcomed</a:t>
            </a:r>
          </a:p>
          <a:p>
            <a:pPr marL="380990" indent="-380990">
              <a:buFont typeface="Arial" panose="020B0604020202020204" pitchFamily="34" charset="0"/>
              <a:buChar char="•"/>
            </a:pPr>
            <a:r>
              <a:rPr lang="en-US" b="0" dirty="0"/>
              <a:t>Straw poll as opening statement for discussion well received</a:t>
            </a:r>
          </a:p>
          <a:p>
            <a:pPr marL="380990" indent="-380990">
              <a:buFont typeface="Arial" panose="020B0604020202020204" pitchFamily="34" charset="0"/>
              <a:buChar char="•"/>
            </a:pPr>
            <a:r>
              <a:rPr lang="en-US" dirty="0"/>
              <a:t>Discussion and feedback:</a:t>
            </a:r>
          </a:p>
          <a:p>
            <a:pPr marL="781031" lvl="1" indent="-380990">
              <a:buFont typeface="Arial" panose="020B0604020202020204" pitchFamily="34" charset="0"/>
              <a:buChar char="•"/>
            </a:pPr>
            <a:r>
              <a:rPr lang="en-US" dirty="0"/>
              <a:t>802.15.4ab build on .15.4 (baseline) which has mandatory coexistence mechanisms in place</a:t>
            </a:r>
          </a:p>
          <a:p>
            <a:pPr marL="781031" lvl="1" indent="-380990">
              <a:buFont typeface="Arial" panose="020B0604020202020204" pitchFamily="34" charset="0"/>
              <a:buChar char="•"/>
            </a:pPr>
            <a:r>
              <a:rPr lang="en-US" dirty="0"/>
              <a:t>Not all implementations follow strictly what is specified</a:t>
            </a:r>
          </a:p>
          <a:p>
            <a:pPr marL="781031" lvl="1" indent="-380990">
              <a:buFont typeface="Arial" panose="020B0604020202020204" pitchFamily="34" charset="0"/>
              <a:buChar char="•"/>
            </a:pPr>
            <a:r>
              <a:rPr lang="en-US" dirty="0"/>
              <a:t>Potential need to improve on the wording in the standard to emphasize this mandatory feature</a:t>
            </a:r>
          </a:p>
          <a:p>
            <a:pPr marL="781031" lvl="1" indent="-380990">
              <a:buFont typeface="Arial" panose="020B0604020202020204" pitchFamily="34" charset="0"/>
              <a:buChar char="•"/>
            </a:pPr>
            <a:r>
              <a:rPr lang="en-US" dirty="0"/>
              <a:t>802.15.4 SA Ballot pool was open. Chairs encouraged members to join the ballot pool to file comments. Future joint sessions could be scheduled to discuss and potentially resolve those</a:t>
            </a:r>
          </a:p>
          <a:p>
            <a:pPr marL="380990" indent="-380990">
              <a:buFont typeface="Arial" panose="020B0604020202020204" pitchFamily="34" charset="0"/>
              <a:buChar char="•"/>
            </a:pPr>
            <a:r>
              <a:rPr lang="en-US" dirty="0"/>
              <a:t>Next Step: continue with joint session in March; intermediate telco</a:t>
            </a:r>
          </a:p>
        </p:txBody>
      </p:sp>
      <p:sp>
        <p:nvSpPr>
          <p:cNvPr id="7" name="Footer Placeholder 6">
            <a:extLst>
              <a:ext uri="{FF2B5EF4-FFF2-40B4-BE49-F238E27FC236}">
                <a16:creationId xmlns:a16="http://schemas.microsoft.com/office/drawing/2014/main" id="{323A5111-AA14-3CC6-2051-99DDDFBC434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60C68C9-0F0E-0975-9DF9-E077AF4323C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2FD16AC0-99AE-BACE-E2B3-238FF7E5F3C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04082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(3/3)</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Additional technical submissions addressed</a:t>
            </a:r>
          </a:p>
          <a:p>
            <a:pPr marL="380990" indent="-380990">
              <a:buFont typeface="Arial" panose="020B0604020202020204" pitchFamily="34" charset="0"/>
              <a:buChar char="•"/>
            </a:pPr>
            <a:r>
              <a:rPr lang="en-US" b="0" dirty="0"/>
              <a:t>Performance evaluation of Bluetooth isochronous audio in the presence of a Wi-Fi XR link (23/122)</a:t>
            </a:r>
          </a:p>
          <a:p>
            <a:pPr marL="380990" indent="-380990">
              <a:buFont typeface="Arial" panose="020B0604020202020204" pitchFamily="34" charset="0"/>
              <a:buChar char="•"/>
            </a:pPr>
            <a:r>
              <a:rPr lang="en-US" b="0" dirty="0"/>
              <a:t>Revisit of presentation on “In-Device Coexistence (IDC)” previously given to 11bn and 15.4 (23/126)</a:t>
            </a:r>
          </a:p>
          <a:p>
            <a:pPr marL="380990" indent="-380990">
              <a:buFont typeface="Arial" panose="020B0604020202020204" pitchFamily="34" charset="0"/>
              <a:buChar char="•"/>
            </a:pPr>
            <a:r>
              <a:rPr lang="en-US" b="0" dirty="0"/>
              <a:t>Comparison of an optimal and a “easy, simple-to-implement” puncturing scheme for coexistence (24/0055)</a:t>
            </a:r>
          </a:p>
          <a:p>
            <a:pPr marL="380990" indent="-380990">
              <a:buFont typeface="Arial" panose="020B0604020202020204" pitchFamily="34" charset="0"/>
              <a:buChar char="•"/>
            </a:pPr>
            <a:r>
              <a:rPr lang="en-US" b="0" dirty="0"/>
              <a:t>Discussed framework for Wi-Fi and Bluetooth coexistence in the 5 and 6 GHz bands, viewed from the perspective of Bluetooth (24/0007)</a:t>
            </a:r>
          </a:p>
          <a:p>
            <a:pPr marL="380990" indent="-380990">
              <a:buFont typeface="Arial" panose="020B0604020202020204" pitchFamily="34" charset="0"/>
              <a:buChar char="•"/>
            </a:pPr>
            <a:r>
              <a:rPr lang="en-US" b="0" dirty="0"/>
              <a:t>Continued discussion of simulation results of non-LBT BT on 802.11 (</a:t>
            </a:r>
            <a:r>
              <a:rPr lang="en-GB" b="0" dirty="0"/>
              <a:t>11-24/0130)</a:t>
            </a:r>
            <a:r>
              <a:rPr lang="en-US" b="0" dirty="0"/>
              <a:t> </a:t>
            </a:r>
          </a:p>
        </p:txBody>
      </p:sp>
      <p:sp>
        <p:nvSpPr>
          <p:cNvPr id="7" name="Footer Placeholder 6">
            <a:extLst>
              <a:ext uri="{FF2B5EF4-FFF2-40B4-BE49-F238E27FC236}">
                <a16:creationId xmlns:a16="http://schemas.microsoft.com/office/drawing/2014/main" id="{47783EFD-53F7-29A9-5721-FFEBF21A085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9725AB8-86CB-F0C4-2A53-F3C40B17DB8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B7B4CCB3-529F-D19A-87DA-905B3F13DE9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02915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D527-A501-683A-2981-0A842B6A30EF}"/>
              </a:ext>
            </a:extLst>
          </p:cNvPr>
          <p:cNvSpPr>
            <a:spLocks noGrp="1"/>
          </p:cNvSpPr>
          <p:nvPr>
            <p:ph type="title"/>
          </p:nvPr>
        </p:nvSpPr>
        <p:spPr/>
        <p:txBody>
          <a:bodyPr/>
          <a:lstStyle/>
          <a:p>
            <a:r>
              <a:rPr lang="en-US" dirty="0"/>
              <a:t>Announcement: DSA Tutorial in March</a:t>
            </a:r>
          </a:p>
        </p:txBody>
      </p:sp>
      <p:sp>
        <p:nvSpPr>
          <p:cNvPr id="3" name="Content Placeholder 2">
            <a:extLst>
              <a:ext uri="{FF2B5EF4-FFF2-40B4-BE49-F238E27FC236}">
                <a16:creationId xmlns:a16="http://schemas.microsoft.com/office/drawing/2014/main" id="{EBB9E48E-DDDF-F14E-DFC7-714E0C7F350E}"/>
              </a:ext>
            </a:extLst>
          </p:cNvPr>
          <p:cNvSpPr>
            <a:spLocks noGrp="1"/>
          </p:cNvSpPr>
          <p:nvPr>
            <p:ph idx="1"/>
          </p:nvPr>
        </p:nvSpPr>
        <p:spPr>
          <a:xfrm>
            <a:off x="914402" y="1908075"/>
            <a:ext cx="10361084" cy="4113213"/>
          </a:xfrm>
        </p:spPr>
        <p:txBody>
          <a:bodyPr/>
          <a:lstStyle/>
          <a:p>
            <a:pPr algn="ctr"/>
            <a:r>
              <a:rPr lang="en-US" sz="1867" dirty="0">
                <a:solidFill>
                  <a:schemeClr val="accent6"/>
                </a:solidFill>
              </a:rPr>
              <a:t>Request for giving a tutorial on Dynamic Spectrum Access (DSA)</a:t>
            </a:r>
            <a:endParaRPr lang="en-US" sz="1600" dirty="0"/>
          </a:p>
          <a:p>
            <a:pPr algn="ctr"/>
            <a:r>
              <a:rPr lang="en-US" sz="1600" dirty="0"/>
              <a:t>If you would kindly be willing to give</a:t>
            </a:r>
            <a:br>
              <a:rPr lang="en-US" sz="1600" dirty="0"/>
            </a:br>
            <a:r>
              <a:rPr lang="en-US" sz="1600" dirty="0"/>
              <a:t>a tutorial on Dynamic Spectrum Access (DSA) to ETSI BRAN</a:t>
            </a:r>
          </a:p>
          <a:p>
            <a:pPr algn="ctr"/>
            <a:endParaRPr lang="en-US" sz="1600" dirty="0"/>
          </a:p>
          <a:p>
            <a:pPr algn="ctr"/>
            <a:r>
              <a:rPr lang="en-US" sz="1600" dirty="0"/>
              <a:t>Please contact Guido </a:t>
            </a:r>
            <a:r>
              <a:rPr lang="en-US" sz="1600" dirty="0" err="1"/>
              <a:t>Hiertz</a:t>
            </a:r>
            <a:r>
              <a:rPr lang="en-US" sz="1600" dirty="0"/>
              <a:t> (</a:t>
            </a:r>
            <a:r>
              <a:rPr lang="en-US" sz="1600" dirty="0">
                <a:hlinkClick r:id="rId2"/>
              </a:rPr>
              <a:t>hiertz@ieee.org</a:t>
            </a:r>
            <a:r>
              <a:rPr lang="en-US" sz="1600" dirty="0"/>
              <a:t>).</a:t>
            </a:r>
          </a:p>
          <a:p>
            <a:pPr algn="ctr"/>
            <a:endParaRPr lang="en-US" sz="1600" dirty="0"/>
          </a:p>
          <a:p>
            <a:pPr algn="ctr"/>
            <a:r>
              <a:rPr lang="en-US" sz="1867" dirty="0">
                <a:solidFill>
                  <a:schemeClr val="accent6"/>
                </a:solidFill>
              </a:rPr>
              <a:t>Mark Gibson (</a:t>
            </a:r>
            <a:r>
              <a:rPr lang="en-US" sz="1867" dirty="0" err="1">
                <a:solidFill>
                  <a:schemeClr val="accent6"/>
                </a:solidFill>
              </a:rPr>
              <a:t>Comsearch</a:t>
            </a:r>
            <a:r>
              <a:rPr lang="en-US" sz="1867" dirty="0">
                <a:solidFill>
                  <a:schemeClr val="accent6"/>
                </a:solidFill>
              </a:rPr>
              <a:t>) volunteered.</a:t>
            </a:r>
          </a:p>
          <a:p>
            <a:pPr algn="ctr"/>
            <a:r>
              <a:rPr lang="en-US" sz="1600" dirty="0"/>
              <a:t>He will give the </a:t>
            </a:r>
            <a:r>
              <a:rPr lang="en-US" sz="1867" dirty="0">
                <a:solidFill>
                  <a:schemeClr val="accent6"/>
                </a:solidFill>
              </a:rPr>
              <a:t>tutorial to </a:t>
            </a:r>
            <a:r>
              <a:rPr lang="en-US" sz="1600" dirty="0"/>
              <a:t>ETSI BRAN as well as to </a:t>
            </a:r>
            <a:r>
              <a:rPr lang="en-US" sz="1867" dirty="0">
                <a:solidFill>
                  <a:schemeClr val="accent6"/>
                </a:solidFill>
              </a:rPr>
              <a:t>802</a:t>
            </a:r>
          </a:p>
          <a:p>
            <a:pPr algn="ctr"/>
            <a:r>
              <a:rPr lang="en-US" sz="1600" dirty="0"/>
              <a:t>Plans for scheduling the tutorial </a:t>
            </a:r>
            <a:r>
              <a:rPr lang="en-US" sz="1867" dirty="0">
                <a:solidFill>
                  <a:schemeClr val="accent6"/>
                </a:solidFill>
              </a:rPr>
              <a:t>Monday EVE of the March meeting</a:t>
            </a:r>
          </a:p>
          <a:p>
            <a:pPr algn="ctr"/>
            <a:r>
              <a:rPr lang="en-US" sz="1600" dirty="0"/>
              <a:t>Confirmed slot:</a:t>
            </a:r>
          </a:p>
          <a:p>
            <a:pPr algn="ctr"/>
            <a:r>
              <a:rPr lang="en-GB" sz="1600" dirty="0"/>
              <a:t>Tutorial "</a:t>
            </a:r>
            <a:r>
              <a:rPr lang="en-GB" sz="1600" dirty="0">
                <a:solidFill>
                  <a:schemeClr val="accent6">
                    <a:lumMod val="60000"/>
                    <a:lumOff val="40000"/>
                  </a:schemeClr>
                </a:solidFill>
              </a:rPr>
              <a:t>Automated Frequency Coordination (AFC)</a:t>
            </a:r>
            <a:r>
              <a:rPr lang="en-GB" sz="1600" dirty="0"/>
              <a:t>”</a:t>
            </a:r>
          </a:p>
          <a:p>
            <a:pPr algn="ctr"/>
            <a:r>
              <a:rPr lang="en-GB" sz="1600" dirty="0"/>
              <a:t>assigned to</a:t>
            </a:r>
          </a:p>
          <a:p>
            <a:pPr algn="ctr"/>
            <a:r>
              <a:rPr lang="en-GB" sz="1600" dirty="0">
                <a:solidFill>
                  <a:schemeClr val="accent6">
                    <a:lumMod val="60000"/>
                    <a:lumOff val="40000"/>
                  </a:schemeClr>
                </a:solidFill>
              </a:rPr>
              <a:t>Tutorial #2 Monday 7:45-9:05 PM.</a:t>
            </a:r>
          </a:p>
          <a:p>
            <a:pPr algn="ctr"/>
            <a:endParaRPr lang="en-US" sz="1867" dirty="0">
              <a:solidFill>
                <a:schemeClr val="accent6"/>
              </a:solidFill>
            </a:endParaRPr>
          </a:p>
        </p:txBody>
      </p:sp>
      <p:cxnSp>
        <p:nvCxnSpPr>
          <p:cNvPr id="8" name="Straight Connector 7">
            <a:extLst>
              <a:ext uri="{FF2B5EF4-FFF2-40B4-BE49-F238E27FC236}">
                <a16:creationId xmlns:a16="http://schemas.microsoft.com/office/drawing/2014/main" id="{2ED251D1-7000-5475-664C-988ABC691670}"/>
              </a:ext>
            </a:extLst>
          </p:cNvPr>
          <p:cNvCxnSpPr>
            <a:cxnSpLocks/>
          </p:cNvCxnSpPr>
          <p:nvPr/>
        </p:nvCxnSpPr>
        <p:spPr bwMode="auto">
          <a:xfrm flipV="1">
            <a:off x="2831637" y="2203747"/>
            <a:ext cx="6912768" cy="1248139"/>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7" name="Footer Placeholder 6">
            <a:extLst>
              <a:ext uri="{FF2B5EF4-FFF2-40B4-BE49-F238E27FC236}">
                <a16:creationId xmlns:a16="http://schemas.microsoft.com/office/drawing/2014/main" id="{53886809-92EA-E7F6-E18E-933C1ECF69E0}"/>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FCBBDE0-495F-6707-4BED-021D3585725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0" name="Date Placeholder 9">
            <a:extLst>
              <a:ext uri="{FF2B5EF4-FFF2-40B4-BE49-F238E27FC236}">
                <a16:creationId xmlns:a16="http://schemas.microsoft.com/office/drawing/2014/main" id="{7CB3FAEC-DB6A-4296-10B1-2F670D2F553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1413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March</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5028406"/>
          </a:xfrm>
        </p:spPr>
        <p:txBody>
          <a:bodyPr/>
          <a:lstStyle/>
          <a:p>
            <a:pPr marL="0" indent="0"/>
            <a:r>
              <a:rPr lang="en-US" sz="2000" dirty="0"/>
              <a:t>Two </a:t>
            </a:r>
            <a:r>
              <a:rPr lang="en-US" sz="2000" dirty="0" err="1"/>
              <a:t>Coex</a:t>
            </a:r>
            <a:r>
              <a:rPr lang="en-US" sz="2000" dirty="0"/>
              <a:t> slots:</a:t>
            </a:r>
          </a:p>
          <a:p>
            <a:pPr marL="380990" indent="-380990">
              <a:buFont typeface="Arial" panose="020B0604020202020204" pitchFamily="34" charset="0"/>
              <a:buChar char="•"/>
            </a:pPr>
            <a:r>
              <a:rPr lang="en-US" sz="2000" dirty="0"/>
              <a:t>One joint 802.11 </a:t>
            </a:r>
            <a:r>
              <a:rPr lang="en-US" sz="2000" dirty="0" err="1"/>
              <a:t>Coex</a:t>
            </a:r>
            <a:r>
              <a:rPr lang="en-US" sz="2000" dirty="0"/>
              <a:t> SC – 802.15.4ab – Tuesday EVE</a:t>
            </a:r>
          </a:p>
          <a:p>
            <a:pPr marL="380990" indent="-380990">
              <a:buFont typeface="Arial" panose="020B0604020202020204" pitchFamily="34" charset="0"/>
              <a:buChar char="•"/>
            </a:pPr>
            <a:r>
              <a:rPr lang="en-US" sz="2000" dirty="0"/>
              <a:t>Two dot11 </a:t>
            </a:r>
            <a:r>
              <a:rPr lang="en-US" sz="2000" dirty="0" err="1"/>
              <a:t>Coex</a:t>
            </a:r>
            <a:r>
              <a:rPr lang="en-US" sz="2000" dirty="0"/>
              <a:t> (only) slot (one before and one after the joint session with .15.4ab)</a:t>
            </a:r>
          </a:p>
          <a:p>
            <a:pPr marL="0" indent="0"/>
            <a:r>
              <a:rPr lang="en-US" sz="2000" dirty="0"/>
              <a:t>Joint dot11 dot15.4ab slot:</a:t>
            </a:r>
          </a:p>
          <a:p>
            <a:pPr marL="380990" indent="-380990">
              <a:buFont typeface="Arial" panose="020B0604020202020204" pitchFamily="34" charset="0"/>
              <a:buChar char="•"/>
            </a:pPr>
            <a:r>
              <a:rPr lang="en-US" sz="2000" dirty="0"/>
              <a:t>Agenda </a:t>
            </a:r>
            <a:r>
              <a:rPr lang="en-US" sz="2000" dirty="0" err="1"/>
              <a:t>tbd</a:t>
            </a:r>
            <a:r>
              <a:rPr lang="en-US" sz="2000" dirty="0"/>
              <a:t>.</a:t>
            </a:r>
          </a:p>
          <a:p>
            <a:pPr marL="0" indent="0"/>
            <a:r>
              <a:rPr lang="en-US" sz="2000" dirty="0"/>
              <a:t>Dot11 </a:t>
            </a:r>
            <a:r>
              <a:rPr lang="en-US" sz="2000" dirty="0" err="1"/>
              <a:t>Coex</a:t>
            </a:r>
            <a:r>
              <a:rPr lang="en-US" sz="2000" dirty="0"/>
              <a:t> (only):</a:t>
            </a:r>
          </a:p>
          <a:p>
            <a:pPr marL="380990" indent="-380990">
              <a:buFont typeface="Arial" panose="020B0604020202020204" pitchFamily="34" charset="0"/>
              <a:buChar char="•"/>
            </a:pPr>
            <a:r>
              <a:rPr lang="en-US" sz="2000" dirty="0"/>
              <a:t>Update on ETSI BRAN</a:t>
            </a:r>
          </a:p>
          <a:p>
            <a:pPr marL="380990" indent="-380990">
              <a:buFont typeface="Arial" panose="020B0604020202020204" pitchFamily="34" charset="0"/>
              <a:buChar char="•"/>
            </a:pPr>
            <a:r>
              <a:rPr lang="en-US" sz="2000" dirty="0"/>
              <a:t>Update on Bluetooth SIG</a:t>
            </a:r>
          </a:p>
          <a:p>
            <a:pPr marL="380990" indent="-380990">
              <a:buFont typeface="Arial" panose="020B0604020202020204" pitchFamily="34" charset="0"/>
              <a:buChar char="•"/>
            </a:pPr>
            <a:r>
              <a:rPr lang="en-US" sz="2000" dirty="0"/>
              <a:t>DSA Tutorial (Monday 802 tutorial slots)</a:t>
            </a:r>
          </a:p>
          <a:p>
            <a:pPr marL="380990" indent="-380990">
              <a:buFont typeface="Arial" panose="020B0604020202020204" pitchFamily="34" charset="0"/>
              <a:buChar char="•"/>
            </a:pPr>
            <a:r>
              <a:rPr lang="en-US" sz="2000" dirty="0"/>
              <a:t>Technical submissions (tba)</a:t>
            </a:r>
          </a:p>
          <a:p>
            <a:pPr marL="0" indent="0"/>
            <a:r>
              <a:rPr lang="en-US" sz="2000" dirty="0"/>
              <a:t>Note: coexistence-related topics are welcome. Please contact the </a:t>
            </a:r>
            <a:r>
              <a:rPr lang="en-US" sz="2000" dirty="0" err="1"/>
              <a:t>Coex</a:t>
            </a:r>
            <a:r>
              <a:rPr lang="en-US" sz="2000" dirty="0"/>
              <a:t> Chair or respond to the call for submissions</a:t>
            </a:r>
          </a:p>
        </p:txBody>
      </p:sp>
      <p:sp>
        <p:nvSpPr>
          <p:cNvPr id="7" name="Footer Placeholder 6">
            <a:extLst>
              <a:ext uri="{FF2B5EF4-FFF2-40B4-BE49-F238E27FC236}">
                <a16:creationId xmlns:a16="http://schemas.microsoft.com/office/drawing/2014/main" id="{65608DD2-1502-E96B-E86F-3D7C9A86A61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7D04DF3-A15A-021E-CE59-714A61599FF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ADDDDBD6-4C4B-DF7D-B66C-ADA39B0784E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02654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One telco to </a:t>
            </a:r>
            <a:r>
              <a:rPr lang="en-US" dirty="0">
                <a:solidFill>
                  <a:schemeClr val="accent6">
                    <a:lumMod val="60000"/>
                    <a:lumOff val="40000"/>
                  </a:schemeClr>
                </a:solidFill>
              </a:rPr>
              <a:t>continue discussion with 802.15.4ab</a:t>
            </a:r>
          </a:p>
          <a:p>
            <a:endParaRPr lang="en-US" dirty="0"/>
          </a:p>
          <a:p>
            <a:r>
              <a:rPr lang="en-US" dirty="0" err="1"/>
              <a:t>Coex</a:t>
            </a:r>
            <a:r>
              <a:rPr lang="en-US" dirty="0"/>
              <a:t> SC members will join 802.15.4ab telco bridge.</a:t>
            </a:r>
          </a:p>
          <a:p>
            <a:pPr marL="380990" indent="-380990">
              <a:buFont typeface="Arial" panose="020B0604020202020204" pitchFamily="34" charset="0"/>
              <a:buChar char="•"/>
            </a:pPr>
            <a:r>
              <a:rPr lang="en-US" dirty="0"/>
              <a:t>Tuesday, Feb 27, 2024</a:t>
            </a:r>
          </a:p>
          <a:p>
            <a:pPr marL="380990" indent="-380990">
              <a:buFont typeface="Arial" panose="020B0604020202020204" pitchFamily="34" charset="0"/>
              <a:buChar char="•"/>
            </a:pPr>
            <a:r>
              <a:rPr lang="en-US" dirty="0"/>
              <a:t>6AM PT / 9AM ET</a:t>
            </a:r>
          </a:p>
        </p:txBody>
      </p:sp>
      <p:sp>
        <p:nvSpPr>
          <p:cNvPr id="7" name="Footer Placeholder 6">
            <a:extLst>
              <a:ext uri="{FF2B5EF4-FFF2-40B4-BE49-F238E27FC236}">
                <a16:creationId xmlns:a16="http://schemas.microsoft.com/office/drawing/2014/main" id="{FE6CAE42-8D83-6E21-A700-A186260161E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C404AB6-DD24-5D12-8743-87968722BFC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2C33A653-7E04-A6D5-CF98-D13057E0B47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56489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11-23/2130</a:t>
            </a:r>
          </a:p>
          <a:p>
            <a:r>
              <a:rPr lang="en-US" dirty="0"/>
              <a:t>Snapshot Slide:						11-23/2131</a:t>
            </a:r>
          </a:p>
          <a:p>
            <a:r>
              <a:rPr lang="en-US" dirty="0"/>
              <a:t>Meeting / Chair’s Slide Deck:		11-23/2132</a:t>
            </a:r>
          </a:p>
          <a:p>
            <a:r>
              <a:rPr lang="en-US" dirty="0"/>
              <a:t>Closing report:						11-23/2133</a:t>
            </a:r>
          </a:p>
          <a:p>
            <a:r>
              <a:rPr lang="en-US" dirty="0"/>
              <a:t>Meeting minutes:					11-24/0157</a:t>
            </a:r>
          </a:p>
        </p:txBody>
      </p:sp>
      <p:sp>
        <p:nvSpPr>
          <p:cNvPr id="2" name="Footer Placeholder 1">
            <a:extLst>
              <a:ext uri="{FF2B5EF4-FFF2-40B4-BE49-F238E27FC236}">
                <a16:creationId xmlns:a16="http://schemas.microsoft.com/office/drawing/2014/main" id="{C23C1BFA-78EF-803B-83CC-B52B82DFE379}"/>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BD1E3CC-A62D-A7C9-4E63-39195B8A6D66}"/>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93B93424-3551-C1CF-46BE-F731FFFCDA3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4983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9D0BE0D9-9E30-7CAD-2390-3DA07A7B3F86}"/>
              </a:ext>
            </a:extLst>
          </p:cNvPr>
          <p:cNvGraphicFramePr>
            <a:graphicFrameLocks noGrp="1"/>
          </p:cNvGraphicFramePr>
          <p:nvPr>
            <p:extLst>
              <p:ext uri="{D42A27DB-BD31-4B8C-83A1-F6EECF244321}">
                <p14:modId xmlns:p14="http://schemas.microsoft.com/office/powerpoint/2010/main" val="1108645437"/>
              </p:ext>
            </p:extLst>
          </p:nvPr>
        </p:nvGraphicFramePr>
        <p:xfrm>
          <a:off x="929219" y="1988841"/>
          <a:ext cx="10346267" cy="4047806"/>
        </p:xfrm>
        <a:graphic>
          <a:graphicData uri="http://schemas.openxmlformats.org/drawingml/2006/table">
            <a:tbl>
              <a:tblPr>
                <a:tableStyleId>{5C22544A-7EE6-4342-B048-85BDC9FD1C3A}</a:tableStyleId>
              </a:tblPr>
              <a:tblGrid>
                <a:gridCol w="8815187">
                  <a:extLst>
                    <a:ext uri="{9D8B030D-6E8A-4147-A177-3AD203B41FA5}">
                      <a16:colId xmlns:a16="http://schemas.microsoft.com/office/drawing/2014/main" val="1277005463"/>
                    </a:ext>
                  </a:extLst>
                </a:gridCol>
                <a:gridCol w="1531080">
                  <a:extLst>
                    <a:ext uri="{9D8B030D-6E8A-4147-A177-3AD203B41FA5}">
                      <a16:colId xmlns:a16="http://schemas.microsoft.com/office/drawing/2014/main" val="3807982636"/>
                    </a:ext>
                  </a:extLst>
                </a:gridCol>
              </a:tblGrid>
              <a:tr h="599260">
                <a:tc>
                  <a:txBody>
                    <a:bodyPr/>
                    <a:lstStyle/>
                    <a:p>
                      <a:pPr algn="l" fontAlgn="t"/>
                      <a:r>
                        <a:rPr lang="en-GB" sz="1900" u="none" strike="noStrike" kern="1200" dirty="0">
                          <a:solidFill>
                            <a:schemeClr val="dk1"/>
                          </a:solidFill>
                          <a:effectLst/>
                          <a:latin typeface="+mn-lt"/>
                          <a:ea typeface="+mn-ea"/>
                          <a:cs typeface="+mn-cs"/>
                        </a:rPr>
                        <a:t>ETSI TC BRAN update, January 2024</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11-24/127</a:t>
                      </a:r>
                    </a:p>
                  </a:txBody>
                  <a:tcPr marL="5543" marR="5543" marT="5543" marB="0"/>
                </a:tc>
                <a:extLst>
                  <a:ext uri="{0D108BD9-81ED-4DB2-BD59-A6C34878D82A}">
                    <a16:rowId xmlns:a16="http://schemas.microsoft.com/office/drawing/2014/main" val="3259822236"/>
                  </a:ext>
                </a:extLst>
              </a:tr>
              <a:tr h="599260">
                <a:tc>
                  <a:txBody>
                    <a:bodyPr/>
                    <a:lstStyle/>
                    <a:p>
                      <a:pPr algn="l" fontAlgn="t"/>
                      <a:r>
                        <a:rPr lang="en-GB" sz="1900" u="none" strike="noStrike" kern="1200" dirty="0">
                          <a:solidFill>
                            <a:schemeClr val="dk1"/>
                          </a:solidFill>
                          <a:effectLst/>
                          <a:latin typeface="+mn-lt"/>
                          <a:ea typeface="+mn-ea"/>
                          <a:cs typeface="+mn-cs"/>
                        </a:rPr>
                        <a:t>Bluetooth SIG January 2024 Update</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11-24/0006</a:t>
                      </a:r>
                    </a:p>
                  </a:txBody>
                  <a:tcPr marL="5543" marR="5543" marT="5543" marB="0"/>
                </a:tc>
                <a:extLst>
                  <a:ext uri="{0D108BD9-81ED-4DB2-BD59-A6C34878D82A}">
                    <a16:rowId xmlns:a16="http://schemas.microsoft.com/office/drawing/2014/main" val="1453540243"/>
                  </a:ext>
                </a:extLst>
              </a:tr>
              <a:tr h="599260">
                <a:tc>
                  <a:txBody>
                    <a:bodyPr/>
                    <a:lstStyle/>
                    <a:p>
                      <a:pPr algn="l" fontAlgn="t"/>
                      <a:r>
                        <a:rPr lang="en-GB" sz="1900" u="none" strike="noStrike" kern="1200" dirty="0">
                          <a:solidFill>
                            <a:schemeClr val="dk1"/>
                          </a:solidFill>
                          <a:effectLst/>
                          <a:latin typeface="+mn-lt"/>
                          <a:ea typeface="+mn-ea"/>
                          <a:cs typeface="+mn-cs"/>
                        </a:rPr>
                        <a:t>NB Simulation Results Comparison</a:t>
                      </a:r>
                    </a:p>
                  </a:txBody>
                  <a:tcPr marL="5543" marR="5543" marT="5543" marB="0"/>
                </a:tc>
                <a:tc>
                  <a:txBody>
                    <a:bodyPr/>
                    <a:lstStyle/>
                    <a:p>
                      <a:pPr algn="l" fontAlgn="t"/>
                      <a:r>
                        <a:rPr lang="en-GB" sz="1900" u="none" strike="noStrike" kern="1200">
                          <a:solidFill>
                            <a:schemeClr val="dk1"/>
                          </a:solidFill>
                          <a:effectLst/>
                          <a:latin typeface="+mn-lt"/>
                          <a:ea typeface="+mn-ea"/>
                          <a:cs typeface="+mn-cs"/>
                        </a:rPr>
                        <a:t>11-24/0148</a:t>
                      </a:r>
                    </a:p>
                  </a:txBody>
                  <a:tcPr marL="5543" marR="5543" marT="5543" marB="0"/>
                </a:tc>
                <a:extLst>
                  <a:ext uri="{0D108BD9-81ED-4DB2-BD59-A6C34878D82A}">
                    <a16:rowId xmlns:a16="http://schemas.microsoft.com/office/drawing/2014/main" val="1969641123"/>
                  </a:ext>
                </a:extLst>
              </a:tr>
              <a:tr h="479408">
                <a:tc>
                  <a:txBody>
                    <a:bodyPr/>
                    <a:lstStyle/>
                    <a:p>
                      <a:pPr algn="l" fontAlgn="t"/>
                      <a:r>
                        <a:rPr lang="en-GB" sz="1900" u="none" strike="noStrike" kern="1200" dirty="0">
                          <a:solidFill>
                            <a:schemeClr val="dk1"/>
                          </a:solidFill>
                          <a:effectLst/>
                          <a:latin typeface="+mn-lt"/>
                          <a:ea typeface="+mn-ea"/>
                          <a:cs typeface="+mn-cs"/>
                        </a:rPr>
                        <a:t>Bluetooth isochronous audio with LBT</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11-24/0122</a:t>
                      </a:r>
                    </a:p>
                  </a:txBody>
                  <a:tcPr marL="5543" marR="5543" marT="5543" marB="0"/>
                </a:tc>
                <a:extLst>
                  <a:ext uri="{0D108BD9-81ED-4DB2-BD59-A6C34878D82A}">
                    <a16:rowId xmlns:a16="http://schemas.microsoft.com/office/drawing/2014/main" val="1660602164"/>
                  </a:ext>
                </a:extLst>
              </a:tr>
              <a:tr h="290023">
                <a:tc>
                  <a:txBody>
                    <a:bodyPr/>
                    <a:lstStyle/>
                    <a:p>
                      <a:pPr algn="l" fontAlgn="t"/>
                      <a:r>
                        <a:rPr lang="en-GB" sz="1900" u="none" strike="noStrike" kern="1200" dirty="0">
                          <a:solidFill>
                            <a:schemeClr val="dk1"/>
                          </a:solidFill>
                          <a:effectLst/>
                          <a:latin typeface="+mn-lt"/>
                          <a:ea typeface="+mn-ea"/>
                          <a:cs typeface="+mn-cs"/>
                        </a:rPr>
                        <a:t>Discussion items 11 </a:t>
                      </a:r>
                      <a:r>
                        <a:rPr lang="en-GB" sz="1900" u="none" strike="noStrike" kern="1200" dirty="0" err="1">
                          <a:solidFill>
                            <a:schemeClr val="dk1"/>
                          </a:solidFill>
                          <a:effectLst/>
                          <a:latin typeface="+mn-lt"/>
                          <a:ea typeface="+mn-ea"/>
                          <a:cs typeface="+mn-cs"/>
                        </a:rPr>
                        <a:t>Coex</a:t>
                      </a:r>
                      <a:r>
                        <a:rPr lang="en-GB" sz="1900" u="none" strike="noStrike" kern="1200" dirty="0">
                          <a:solidFill>
                            <a:schemeClr val="dk1"/>
                          </a:solidFill>
                          <a:effectLst/>
                          <a:latin typeface="+mn-lt"/>
                          <a:ea typeface="+mn-ea"/>
                          <a:cs typeface="+mn-cs"/>
                        </a:rPr>
                        <a:t> SC / 15.4ab</a:t>
                      </a:r>
                    </a:p>
                  </a:txBody>
                  <a:tcPr marL="5543" marR="5543" marT="5543" marB="0"/>
                </a:tc>
                <a:tc>
                  <a:txBody>
                    <a:bodyPr/>
                    <a:lstStyle/>
                    <a:p>
                      <a:pPr algn="l" fontAlgn="t"/>
                      <a:r>
                        <a:rPr lang="en-GB" sz="1900" u="none" strike="noStrike" kern="1200">
                          <a:solidFill>
                            <a:schemeClr val="dk1"/>
                          </a:solidFill>
                          <a:effectLst/>
                          <a:latin typeface="+mn-lt"/>
                          <a:ea typeface="+mn-ea"/>
                          <a:cs typeface="+mn-cs"/>
                        </a:rPr>
                        <a:t>11-24/0146</a:t>
                      </a:r>
                    </a:p>
                  </a:txBody>
                  <a:tcPr marL="5543" marR="5543" marT="5543" marB="0"/>
                </a:tc>
                <a:extLst>
                  <a:ext uri="{0D108BD9-81ED-4DB2-BD59-A6C34878D82A}">
                    <a16:rowId xmlns:a16="http://schemas.microsoft.com/office/drawing/2014/main" val="1395775108"/>
                  </a:ext>
                </a:extLst>
              </a:tr>
              <a:tr h="290023">
                <a:tc>
                  <a:txBody>
                    <a:bodyPr/>
                    <a:lstStyle/>
                    <a:p>
                      <a:pPr algn="l" fontAlgn="t"/>
                      <a:r>
                        <a:rPr lang="en-GB" sz="1900" u="none" strike="noStrike" kern="1200" dirty="0">
                          <a:solidFill>
                            <a:schemeClr val="dk1"/>
                          </a:solidFill>
                          <a:effectLst/>
                          <a:latin typeface="+mn-lt"/>
                          <a:ea typeface="+mn-ea"/>
                          <a:cs typeface="+mn-cs"/>
                        </a:rPr>
                        <a:t>Balanced Wireless In-Device Coexistence</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11-23/2026</a:t>
                      </a:r>
                    </a:p>
                  </a:txBody>
                  <a:tcPr marL="5543" marR="5543" marT="5543" marB="0"/>
                </a:tc>
                <a:extLst>
                  <a:ext uri="{0D108BD9-81ED-4DB2-BD59-A6C34878D82A}">
                    <a16:rowId xmlns:a16="http://schemas.microsoft.com/office/drawing/2014/main" val="564913706"/>
                  </a:ext>
                </a:extLst>
              </a:tr>
              <a:tr h="290023">
                <a:tc>
                  <a:txBody>
                    <a:bodyPr/>
                    <a:lstStyle/>
                    <a:p>
                      <a:pPr algn="l" fontAlgn="t"/>
                      <a:r>
                        <a:rPr lang="en-GB" sz="1900" u="none" strike="noStrike" kern="1200" dirty="0">
                          <a:solidFill>
                            <a:schemeClr val="dk1"/>
                          </a:solidFill>
                          <a:effectLst/>
                          <a:latin typeface="+mn-lt"/>
                          <a:ea typeface="+mn-ea"/>
                          <a:cs typeface="+mn-cs"/>
                        </a:rPr>
                        <a:t>Revising ETSI EN 303 687</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11-24/0019</a:t>
                      </a:r>
                    </a:p>
                  </a:txBody>
                  <a:tcPr marL="5543" marR="5543" marT="5543" marB="0"/>
                </a:tc>
                <a:extLst>
                  <a:ext uri="{0D108BD9-81ED-4DB2-BD59-A6C34878D82A}">
                    <a16:rowId xmlns:a16="http://schemas.microsoft.com/office/drawing/2014/main" val="726280972"/>
                  </a:ext>
                </a:extLst>
              </a:tr>
              <a:tr h="290023">
                <a:tc>
                  <a:txBody>
                    <a:bodyPr/>
                    <a:lstStyle/>
                    <a:p>
                      <a:pPr algn="l" fontAlgn="t"/>
                      <a:r>
                        <a:rPr lang="en-GB" sz="1900" u="none" strike="noStrike" kern="1200" dirty="0">
                          <a:solidFill>
                            <a:schemeClr val="dk1"/>
                          </a:solidFill>
                          <a:effectLst/>
                          <a:latin typeface="+mn-lt"/>
                          <a:ea typeface="+mn-ea"/>
                          <a:cs typeface="+mn-cs"/>
                        </a:rPr>
                        <a:t>Evaluation of Puncturing for Coexistence of IEEE 802.11 and Bluetooth in 6 GHz</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11-24/0055</a:t>
                      </a:r>
                    </a:p>
                  </a:txBody>
                  <a:tcPr marL="5543" marR="5543" marT="5543" marB="0"/>
                </a:tc>
                <a:extLst>
                  <a:ext uri="{0D108BD9-81ED-4DB2-BD59-A6C34878D82A}">
                    <a16:rowId xmlns:a16="http://schemas.microsoft.com/office/drawing/2014/main" val="2001027842"/>
                  </a:ext>
                </a:extLst>
              </a:tr>
              <a:tr h="290023">
                <a:tc>
                  <a:txBody>
                    <a:bodyPr/>
                    <a:lstStyle/>
                    <a:p>
                      <a:pPr algn="l" fontAlgn="t"/>
                      <a:r>
                        <a:rPr lang="en-GB" sz="1900" u="none" strike="noStrike" kern="1200">
                          <a:solidFill>
                            <a:schemeClr val="dk1"/>
                          </a:solidFill>
                          <a:effectLst/>
                          <a:latin typeface="+mn-lt"/>
                          <a:ea typeface="+mn-ea"/>
                          <a:cs typeface="+mn-cs"/>
                        </a:rPr>
                        <a:t>Proposal for Bluetooth and Wi-Fi Coexistence in 5 and 6GHz</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11-24/007</a:t>
                      </a:r>
                    </a:p>
                  </a:txBody>
                  <a:tcPr marL="5543" marR="5543" marT="5543" marB="0"/>
                </a:tc>
                <a:extLst>
                  <a:ext uri="{0D108BD9-81ED-4DB2-BD59-A6C34878D82A}">
                    <a16:rowId xmlns:a16="http://schemas.microsoft.com/office/drawing/2014/main" val="4110315620"/>
                  </a:ext>
                </a:extLst>
              </a:tr>
              <a:tr h="290023">
                <a:tc>
                  <a:txBody>
                    <a:bodyPr/>
                    <a:lstStyle/>
                    <a:p>
                      <a:pPr algn="l" fontAlgn="t"/>
                      <a:r>
                        <a:rPr lang="en-GB" sz="1900" u="none" strike="noStrike" kern="1200">
                          <a:solidFill>
                            <a:schemeClr val="dk1"/>
                          </a:solidFill>
                          <a:effectLst/>
                          <a:latin typeface="+mn-lt"/>
                          <a:ea typeface="+mn-ea"/>
                          <a:cs typeface="+mn-cs"/>
                        </a:rPr>
                        <a:t>Effect of no-LBT NB on 802.11 devices: Part 2</a:t>
                      </a:r>
                    </a:p>
                  </a:txBody>
                  <a:tcPr marL="5543" marR="5543" marT="5543" marB="0"/>
                </a:tc>
                <a:tc>
                  <a:txBody>
                    <a:bodyPr/>
                    <a:lstStyle/>
                    <a:p>
                      <a:pPr algn="l" fontAlgn="t"/>
                      <a:r>
                        <a:rPr lang="en-GB" sz="1900" u="none" strike="noStrike" kern="1200" dirty="0">
                          <a:solidFill>
                            <a:schemeClr val="dk1"/>
                          </a:solidFill>
                          <a:effectLst/>
                          <a:latin typeface="+mn-lt"/>
                          <a:ea typeface="+mn-ea"/>
                          <a:cs typeface="+mn-cs"/>
                        </a:rPr>
                        <a:t>11-24/0130</a:t>
                      </a:r>
                    </a:p>
                  </a:txBody>
                  <a:tcPr marL="5543" marR="5543" marT="5543" marB="0"/>
                </a:tc>
                <a:extLst>
                  <a:ext uri="{0D108BD9-81ED-4DB2-BD59-A6C34878D82A}">
                    <a16:rowId xmlns:a16="http://schemas.microsoft.com/office/drawing/2014/main" val="3917691022"/>
                  </a:ext>
                </a:extLst>
              </a:tr>
            </a:tbl>
          </a:graphicData>
        </a:graphic>
      </p:graphicFrame>
      <p:sp>
        <p:nvSpPr>
          <p:cNvPr id="3" name="Footer Placeholder 2">
            <a:extLst>
              <a:ext uri="{FF2B5EF4-FFF2-40B4-BE49-F238E27FC236}">
                <a16:creationId xmlns:a16="http://schemas.microsoft.com/office/drawing/2014/main" id="{EA72E74F-D8FC-1F1C-8CCD-CDF2C348D0D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18081A2-7956-D22C-6EE9-33520338C07A}"/>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3CEE5C4-7335-0D37-7C86-A61E0C73172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91201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C4DA66EE-69F1-41BF-3186-F058A2FE1AE7}"/>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65934EB-112E-764E-370A-2A07AEEEAD19}"/>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4" name="Date Placeholder 3">
            <a:extLst>
              <a:ext uri="{FF2B5EF4-FFF2-40B4-BE49-F238E27FC236}">
                <a16:creationId xmlns:a16="http://schemas.microsoft.com/office/drawing/2014/main" id="{92B5F408-28DE-3BF5-0F81-EE3C628073F1}"/>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657818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3" name="Picture 2">
            <a:extLst>
              <a:ext uri="{FF2B5EF4-FFF2-40B4-BE49-F238E27FC236}">
                <a16:creationId xmlns:a16="http://schemas.microsoft.com/office/drawing/2014/main" id="{96524195-AF27-E722-9873-CBE13FAF0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11-23/2168r01</a:t>
            </a:r>
            <a:r>
              <a:rPr lang="en-AU" dirty="0">
                <a:solidFill>
                  <a:schemeClr val="tx1"/>
                </a:solidFill>
              </a:rPr>
              <a:t>; Minutes – 11-24/0174</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is improving.</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This really is an issue for ISO to sort out, which they have started to do in the case of 802.3.</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15985710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D180786-1F91-F2EA-8347-E6087903801A}"/>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68BB7B79-A5D6-AA50-9269-2C27902218A2}"/>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1" name="Date Placeholder 10">
            <a:extLst>
              <a:ext uri="{FF2B5EF4-FFF2-40B4-BE49-F238E27FC236}">
                <a16:creationId xmlns:a16="http://schemas.microsoft.com/office/drawing/2014/main" id="{8D7980C6-6448-BAFF-B05B-31F0078BE39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7708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Denver in March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March 2024 … </a:t>
            </a:r>
          </a:p>
          <a:p>
            <a:pPr lvl="1"/>
            <a:r>
              <a:rPr lang="en-AU" dirty="0"/>
              <a:t>Execute PSDO process, to the extent possible</a:t>
            </a:r>
          </a:p>
          <a:p>
            <a:pPr lvl="2"/>
            <a:r>
              <a:rPr lang="en-AU" dirty="0"/>
              <a:t>There are no current ballots open, but some IEEE 802.1and 802.15 amendments have been submitted for adoption</a:t>
            </a:r>
          </a:p>
          <a:p>
            <a:pPr lvl="2"/>
            <a:r>
              <a:rPr lang="en-AU" dirty="0"/>
              <a:t>But this doesn’t include IEEE 802.11 or (yet) IEEE 802.3 </a:t>
            </a:r>
            <a:r>
              <a:rPr lang="en-AU" dirty="0">
                <a:sym typeface="Wingdings" pitchFamily="2" charset="2"/>
              </a:rPr>
              <a:t></a:t>
            </a:r>
            <a:endParaRPr lang="en-AU" dirty="0"/>
          </a:p>
          <a:p>
            <a:pPr lvl="1"/>
            <a:r>
              <a:rPr lang="en-AU" dirty="0"/>
              <a:t>Monitor ISO/IEC JTC 1/SC 6 activities</a:t>
            </a:r>
          </a:p>
          <a:p>
            <a:pPr lvl="2"/>
            <a:r>
              <a:rPr lang="en-AU" dirty="0"/>
              <a:t>And remain hopeful the ISO/CS and IEEE have a breakthrough on the IPR issues</a:t>
            </a:r>
          </a:p>
        </p:txBody>
      </p:sp>
      <p:sp>
        <p:nvSpPr>
          <p:cNvPr id="7" name="Footer Placeholder 6">
            <a:extLst>
              <a:ext uri="{FF2B5EF4-FFF2-40B4-BE49-F238E27FC236}">
                <a16:creationId xmlns:a16="http://schemas.microsoft.com/office/drawing/2014/main" id="{B30AC856-EFCC-1F5B-AA04-A3F4B4A74594}"/>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41FB20D8-E729-9D7F-A089-0E7594EF4C0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2BE769C0-50A8-F1DF-1BAE-648A9C0869F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477991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FC096600-57B7-4B7C-ACE5-2AE5E4D3AF56}"/>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D09581D-33EA-8920-BE25-1455A6ED091B}"/>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83A55EDE-8A71-DF6D-7E24-B49324435B7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72079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for initial SA Ballot on D4.0</a:t>
            </a:r>
          </a:p>
          <a:p>
            <a:pPr>
              <a:lnSpc>
                <a:spcPct val="90000"/>
              </a:lnSpc>
            </a:pPr>
            <a:r>
              <a:rPr lang="en-US" sz="2800" dirty="0"/>
              <a:t>Recirculation will begin once P802.11bc has been published and rolled in along with </a:t>
            </a:r>
            <a:r>
              <a:rPr lang="en-US" sz="2800"/>
              <a:t>comment resolutions.</a:t>
            </a:r>
            <a:endParaRPr lang="en-US" sz="28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DC3DC9B-7DAC-61EB-9BC8-6B40CDBF75D6}"/>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7D69D3E-645E-3093-208C-D80416EFF85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58733522-328C-6411-3150-F26190CE6892}"/>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1132950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will be announced on 10 days notice</a:t>
            </a:r>
          </a:p>
          <a:p>
            <a:pPr>
              <a:lnSpc>
                <a:spcPct val="90000"/>
              </a:lnSpc>
            </a:pPr>
            <a:r>
              <a:rPr lang="en-US" dirty="0"/>
              <a:t>Details of the April 16-18 Ad-hoc meeting in San Diego, CA will be forth coming</a:t>
            </a:r>
          </a:p>
          <a:p>
            <a:pPr>
              <a:lnSpc>
                <a:spcPct val="90000"/>
              </a:lnSpc>
            </a:pPr>
            <a:r>
              <a:rPr lang="en-US" dirty="0"/>
              <a:t>Continue comment resolution from SA Ballot recirculation on </a:t>
            </a:r>
            <a:r>
              <a:rPr lang="en-US" dirty="0" err="1"/>
              <a:t>REVme</a:t>
            </a:r>
            <a:r>
              <a:rPr lang="en-US" dirty="0"/>
              <a:t> D5.0.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March</a:t>
            </a:r>
          </a:p>
        </p:txBody>
      </p:sp>
      <p:sp>
        <p:nvSpPr>
          <p:cNvPr id="3" name="Footer Placeholder 2">
            <a:extLst>
              <a:ext uri="{FF2B5EF4-FFF2-40B4-BE49-F238E27FC236}">
                <a16:creationId xmlns:a16="http://schemas.microsoft.com/office/drawing/2014/main" id="{D21742E6-B090-DBA3-BE05-2B67CC1526EF}"/>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9060D3C-E335-A591-ABB1-044A8B9A710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A2014AAF-DC50-0853-4E3B-54877DAB592B}"/>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928644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a:xfrm>
            <a:off x="914401" y="1981201"/>
            <a:ext cx="10361084" cy="4343399"/>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00B050"/>
                </a:solidFill>
              </a:rPr>
              <a:t>Sep 2022 – D2.0 Recirculation LB </a:t>
            </a:r>
          </a:p>
          <a:p>
            <a:pPr>
              <a:lnSpc>
                <a:spcPct val="80000"/>
              </a:lnSpc>
            </a:pPr>
            <a:r>
              <a:rPr lang="en-US" altLang="en-US" sz="2000" dirty="0">
                <a:solidFill>
                  <a:srgbClr val="00B050"/>
                </a:solidFill>
              </a:rPr>
              <a:t>Mar 2023 – D3.0 Recirculation LB </a:t>
            </a:r>
            <a:endParaRPr lang="en-US" altLang="en-US" sz="2000" dirty="0">
              <a:solidFill>
                <a:srgbClr val="00B0F0"/>
              </a:solidFill>
            </a:endParaRPr>
          </a:p>
          <a:p>
            <a:pPr>
              <a:lnSpc>
                <a:spcPct val="80000"/>
              </a:lnSpc>
            </a:pPr>
            <a:r>
              <a:rPr lang="en-US" altLang="en-US" sz="2000" dirty="0">
                <a:solidFill>
                  <a:srgbClr val="00B050"/>
                </a:solidFill>
              </a:rPr>
              <a:t>July 2023 – D4.0 Recirculation </a:t>
            </a:r>
          </a:p>
          <a:p>
            <a:pPr>
              <a:lnSpc>
                <a:spcPct val="80000"/>
              </a:lnSpc>
            </a:pPr>
            <a:r>
              <a:rPr lang="en-US" altLang="en-US" sz="2000" dirty="0">
                <a:solidFill>
                  <a:srgbClr val="00B050"/>
                </a:solidFill>
              </a:rPr>
              <a:t>Sep 2023 – D5.0 Initial SA Ballot </a:t>
            </a:r>
          </a:p>
          <a:p>
            <a:pPr>
              <a:lnSpc>
                <a:spcPct val="80000"/>
              </a:lnSpc>
            </a:pPr>
            <a:r>
              <a:rPr lang="en-US" altLang="en-US" sz="2000" dirty="0">
                <a:solidFill>
                  <a:srgbClr val="00B050"/>
                </a:solidFill>
              </a:rPr>
              <a:t>Feb 2024 – D6.0 Recirculation SA Ballot (roll-in of published amendment 11az, 11bd, 11bc, 11bb)</a:t>
            </a:r>
          </a:p>
          <a:p>
            <a:pPr>
              <a:lnSpc>
                <a:spcPct val="80000"/>
              </a:lnSpc>
            </a:pPr>
            <a:r>
              <a:rPr lang="en-US" altLang="en-US" sz="2000" dirty="0">
                <a:solidFill>
                  <a:srgbClr val="00B0F0"/>
                </a:solidFill>
              </a:rPr>
              <a:t>May 2024 – D7.0 Recirculation SA Ballot</a:t>
            </a:r>
          </a:p>
          <a:p>
            <a:pPr>
              <a:lnSpc>
                <a:spcPct val="80000"/>
              </a:lnSpc>
            </a:pPr>
            <a:r>
              <a:rPr lang="en-US" altLang="en-US" sz="2000" dirty="0">
                <a:solidFill>
                  <a:srgbClr val="00B0F0"/>
                </a:solidFill>
              </a:rPr>
              <a:t>Jul 2024 – D8.0 Recirculation SA Ballot (clean recirculation)</a:t>
            </a:r>
          </a:p>
          <a:p>
            <a:pPr>
              <a:lnSpc>
                <a:spcPct val="80000"/>
              </a:lnSpc>
            </a:pPr>
            <a:r>
              <a:rPr lang="en-US" altLang="en-US" sz="2000" dirty="0">
                <a:solidFill>
                  <a:srgbClr val="00B0F0"/>
                </a:solidFill>
              </a:rPr>
              <a:t>Sep 2024 – </a:t>
            </a:r>
            <a:r>
              <a:rPr lang="en-US" altLang="en-US" sz="2000" dirty="0" err="1">
                <a:solidFill>
                  <a:srgbClr val="00B0F0"/>
                </a:solidFill>
              </a:rPr>
              <a:t>RevCom</a:t>
            </a:r>
            <a:r>
              <a:rPr lang="en-US" altLang="en-US" sz="20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382342A4-8EA5-9E5E-AB54-4643E1911974}"/>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D4D5D204-ED56-6498-73BA-39A915F1C64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5ECCD1DB-1232-68A2-5458-E9E3B591A024}"/>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3631821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2024-01-18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930429910"/>
              </p:ext>
            </p:extLst>
          </p:nvPr>
        </p:nvGraphicFramePr>
        <p:xfrm>
          <a:off x="1825625" y="2635129"/>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35129"/>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A7E89ED-F6AD-9478-827C-07CB993739F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F35F9F79-3B2A-3ABD-B7BE-B720122607E3}"/>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CD3F862B-1710-4C55-2BDB-71E2D77F235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51275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TGbe had scheduled 1 Joint session during the January interim</a:t>
            </a:r>
          </a:p>
          <a:p>
            <a:pPr marL="800100" lvl="1" indent="-342900">
              <a:buFont typeface="Arial" panose="020B0604020202020204" pitchFamily="34" charset="0"/>
              <a:buChar char="•"/>
            </a:pPr>
            <a:r>
              <a:rPr lang="en-US" dirty="0"/>
              <a:t>Approved minutes from November plenary and teleconference calls in December</a:t>
            </a:r>
          </a:p>
          <a:p>
            <a:pPr marL="800100" lvl="1" indent="-342900">
              <a:buFont typeface="Arial" panose="020B0604020202020204" pitchFamily="34" charset="0"/>
              <a:buChar char="•"/>
            </a:pPr>
            <a:r>
              <a:rPr lang="en-US" dirty="0"/>
              <a:t>Discussed two technical submissions</a:t>
            </a:r>
          </a:p>
          <a:p>
            <a:pPr>
              <a:buFont typeface="Arial" panose="020B0604020202020204" pitchFamily="34" charset="0"/>
              <a:buChar char="•"/>
            </a:pPr>
            <a:r>
              <a:rPr lang="en-US" dirty="0"/>
              <a:t>Agenda is available in </a:t>
            </a:r>
            <a:r>
              <a:rPr lang="en-US" dirty="0">
                <a:hlinkClick r:id="rId3"/>
              </a:rPr>
              <a:t>11-23/2176r2</a:t>
            </a:r>
            <a:endParaRPr lang="en-US" dirty="0"/>
          </a:p>
          <a:p>
            <a:pPr>
              <a:buFont typeface="Arial" panose="020B0604020202020204" pitchFamily="34" charset="0"/>
              <a:buChar char="•"/>
            </a:pPr>
            <a:r>
              <a:rPr lang="en-US" dirty="0"/>
              <a:t>Goals for March 2024: </a:t>
            </a:r>
          </a:p>
          <a:p>
            <a:pPr marL="800100" lvl="1" indent="-342900">
              <a:buFont typeface="Arial" panose="020B0604020202020204" pitchFamily="34" charset="0"/>
              <a:buChar char="•"/>
            </a:pPr>
            <a:r>
              <a:rPr lang="en-US" dirty="0"/>
              <a:t>Resolve comments from initial SA ballot</a:t>
            </a:r>
          </a:p>
          <a:p>
            <a:pPr marL="800100" lvl="1" indent="-342900">
              <a:buFont typeface="Arial" panose="020B0604020202020204" pitchFamily="34" charset="0"/>
              <a:buChar char="•"/>
            </a:pPr>
            <a:r>
              <a:rPr lang="en-US" dirty="0"/>
              <a:t>Discuss any technical contributions</a:t>
            </a:r>
          </a:p>
        </p:txBody>
      </p:sp>
      <p:sp>
        <p:nvSpPr>
          <p:cNvPr id="7" name="Footer Placeholder 6">
            <a:extLst>
              <a:ext uri="{FF2B5EF4-FFF2-40B4-BE49-F238E27FC236}">
                <a16:creationId xmlns:a16="http://schemas.microsoft.com/office/drawing/2014/main" id="{83BCBC59-4AD4-58D4-AC1F-611DF49CDCA2}"/>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869644F6-8528-E3F9-04CB-D539E2920681}"/>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00C9674B-5441-2705-6FA0-FE60240CB1C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8558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07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rgbClr val="FF0000"/>
                </a:solidFill>
                <a:effectLst/>
                <a:highlight>
                  <a:srgbClr val="00FFFF"/>
                </a:highlight>
                <a:latin typeface="Times New Roman" panose="02020603050405020304" pitchFamily="18" charset="0"/>
                <a:ea typeface="Times New Roman" panose="02020603050405020304" pitchFamily="18" charset="0"/>
              </a:rPr>
              <a:t>Feb 14		(Wednesday) 		– No Conf Call		Holiday</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21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Feb 28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Mar 06		(Wednesday) 		– MAC/PHY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p:txBody>
      </p:sp>
      <p:sp>
        <p:nvSpPr>
          <p:cNvPr id="3" name="Footer Placeholder 2">
            <a:extLst>
              <a:ext uri="{FF2B5EF4-FFF2-40B4-BE49-F238E27FC236}">
                <a16:creationId xmlns:a16="http://schemas.microsoft.com/office/drawing/2014/main" id="{42CD213A-FBE5-50D3-EDCF-69A976928C19}"/>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5FB82CF-EB9A-6F91-4764-FF777544BCEA}"/>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CE42A873-7869-E581-8499-8B011EDE9E5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30483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09E0E1EE-0F80-D012-844F-A63662E8714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52FB9F7-F6FE-AD82-2AFB-F78336AA4B71}"/>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FDC8A7DA-3824-3B68-BF67-F35960E67E0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6233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2" name="Content Placeholder 11">
            <a:extLst>
              <a:ext uri="{FF2B5EF4-FFF2-40B4-BE49-F238E27FC236}">
                <a16:creationId xmlns:a16="http://schemas.microsoft.com/office/drawing/2014/main" id="{D464F8DE-59AE-60E2-2F8B-A35046FC57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06783"/>
            <a:ext cx="8726544" cy="4768629"/>
          </a:xfrm>
        </p:spPr>
      </p:pic>
    </p:spTree>
    <p:extLst>
      <p:ext uri="{BB962C8B-B14F-4D97-AF65-F5344CB8AC3E}">
        <p14:creationId xmlns:p14="http://schemas.microsoft.com/office/powerpoint/2010/main" val="178438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2024-01-18</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6B11A81-FF5C-060A-6449-07F9A292636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7386D07-3AAB-C772-E1E1-EED57A78E08F}"/>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41DC342A-D02B-F189-A7EF-2021DCC1178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9370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January </a:t>
            </a:r>
            <a:r>
              <a:rPr lang="en-US" altLang="zh-CN" sz="2400" b="1" kern="0" dirty="0">
                <a:solidFill>
                  <a:srgbClr val="0000FF"/>
                </a:solidFill>
                <a:latin typeface="Times New Roman"/>
                <a:ea typeface="MS PGothic" pitchFamily="34" charset="-128"/>
              </a:rPr>
              <a:t>2024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AF21C5B1-3F2D-15C2-2C79-EC5F8749FF6A}"/>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2F44E52-92BA-3652-F351-53504EC6113E}"/>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EAD664C3-9653-F70A-F426-52D5E696B48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09815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2024</a:t>
            </a:r>
            <a:endParaRPr lang="en-GB" dirty="0"/>
          </a:p>
        </p:txBody>
      </p:sp>
      <p:sp>
        <p:nvSpPr>
          <p:cNvPr id="9218" name="Rectangle 2"/>
          <p:cNvSpPr>
            <a:spLocks noGrp="1" noChangeArrowheads="1"/>
          </p:cNvSpPr>
          <p:nvPr>
            <p:ph idx="1"/>
          </p:nvPr>
        </p:nvSpPr>
        <p:spPr>
          <a:xfrm>
            <a:off x="533401" y="1600200"/>
            <a:ext cx="6400799"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January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3</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D3.0 (LB281)</a:t>
            </a:r>
          </a:p>
          <a:p>
            <a:pPr marL="1120775" lvl="2" indent="-342900" algn="just">
              <a:spcBef>
                <a:spcPts val="0"/>
              </a:spcBef>
              <a:spcAft>
                <a:spcPts val="300"/>
              </a:spcAft>
              <a:buSzPct val="50000"/>
              <a:buFont typeface="Wingdings" panose="05000000000000000000" pitchFamily="2" charset="2"/>
              <a:buChar char="n"/>
            </a:pPr>
            <a:r>
              <a:rPr lang="en-US" altLang="zh-CN" dirty="0"/>
              <a:t>the Comment resolution for </a:t>
            </a:r>
            <a:r>
              <a:rPr lang="en-US" altLang="zh-CN" dirty="0">
                <a:solidFill>
                  <a:srgbClr val="FF0000"/>
                </a:solidFill>
              </a:rPr>
              <a:t>54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300"/>
              </a:spcAft>
              <a:buSzPct val="50000"/>
              <a:buFont typeface="Wingdings" panose="05000000000000000000" pitchFamily="2" charset="2"/>
              <a:buChar char="n"/>
            </a:pPr>
            <a:r>
              <a:rPr lang="en-US" altLang="zh-CN" b="1">
                <a:solidFill>
                  <a:srgbClr val="FF0000"/>
                </a:solidFill>
              </a:rPr>
              <a:t>17.53</a:t>
            </a:r>
            <a:r>
              <a:rPr lang="en-US" altLang="zh-CN">
                <a:solidFill>
                  <a:schemeClr val="tx1"/>
                </a:solidFill>
              </a:rPr>
              <a:t>% </a:t>
            </a:r>
            <a:r>
              <a:rPr lang="en-US" altLang="zh-CN" dirty="0">
                <a:solidFill>
                  <a:schemeClr val="tx1"/>
                </a:solidFill>
              </a:rPr>
              <a:t>of all </a:t>
            </a:r>
            <a:r>
              <a:rPr lang="en-US" altLang="zh-CN" dirty="0"/>
              <a:t>LB281 </a:t>
            </a:r>
            <a:r>
              <a:rPr lang="en-US" altLang="zh-CN" dirty="0">
                <a:solidFill>
                  <a:schemeClr val="tx1"/>
                </a:solidFill>
              </a:rPr>
              <a:t>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54 </a:t>
            </a:r>
            <a:r>
              <a:rPr lang="en-US" altLang="zh-CN" dirty="0">
                <a:solidFill>
                  <a:schemeClr val="tx1"/>
                </a:solidFill>
              </a:rPr>
              <a:t>/308,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t>Continue </a:t>
            </a:r>
            <a:r>
              <a:rPr lang="en-US" altLang="zh-CN" sz="1800" dirty="0">
                <a:solidFill>
                  <a:srgbClr val="0000FF"/>
                </a:solidFill>
              </a:rPr>
              <a:t>comment resolution </a:t>
            </a:r>
            <a:r>
              <a:rPr lang="en-US" altLang="zh-CN" sz="1800" dirty="0"/>
              <a:t>for D3.0 (LB281)</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3232229712"/>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35D182A-908A-239D-D244-C0B1D0476A40}"/>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40B3503-F8C2-5544-6D1E-9A0F8FF06BAE}"/>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8" name="Date Placeholder 7">
            <a:extLst>
              <a:ext uri="{FF2B5EF4-FFF2-40B4-BE49-F238E27FC236}">
                <a16:creationId xmlns:a16="http://schemas.microsoft.com/office/drawing/2014/main" id="{9C2F519E-C44D-E484-F1BE-B9606DEA7D6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96525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a:t>
            </a:r>
            <a:r>
              <a:rPr lang="en-US" altLang="zh-CN" sz="1400" i="1" dirty="0">
                <a:solidFill>
                  <a:srgbClr val="00B0F0"/>
                </a:solidFill>
                <a:ea typeface="宋体" panose="02010600030101010101" pitchFamily="2" charset="-122"/>
              </a:rPr>
              <a:t>Apr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SA  Ballot pool formation      		Apr 2024</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May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82E28290-82B0-43D5-2468-1C8A9A08FA6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245B0E4A-5ED1-3A30-3CF7-71F7383D392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5B52C798-357D-99B2-B2F4-73CC5D15CE9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41589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January Interim</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7005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Jan 	  25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Jan 	  30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Feb 	  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5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6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strike="sngStrike" dirty="0">
                <a:solidFill>
                  <a:schemeClr val="bg1">
                    <a:lumMod val="50000"/>
                  </a:schemeClr>
                </a:solidFill>
                <a:cs typeface="Times New Roman" panose="02020603050405020304" pitchFamily="18" charset="0"/>
              </a:rPr>
              <a:t>Feb 	  19	(Monday)	9</a:t>
            </a:r>
            <a:r>
              <a:rPr lang="zh-CN" altLang="en-US" sz="1800" b="1" strike="sngStrike" dirty="0">
                <a:solidFill>
                  <a:schemeClr val="bg1">
                    <a:lumMod val="50000"/>
                  </a:schemeClr>
                </a:solidFill>
                <a:cs typeface="Times New Roman" panose="02020603050405020304" pitchFamily="18" charset="0"/>
              </a:rPr>
              <a:t>：</a:t>
            </a:r>
            <a:r>
              <a:rPr lang="en-US" altLang="zh-CN" sz="1800" b="1" strike="sngStrike" dirty="0">
                <a:solidFill>
                  <a:schemeClr val="bg1">
                    <a:lumMod val="50000"/>
                  </a:schemeClr>
                </a:solidFill>
                <a:cs typeface="Times New Roman" panose="02020603050405020304" pitchFamily="18" charset="0"/>
              </a:rPr>
              <a:t>00 - 11:00 ET --- Cancel?</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26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27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Feb 	  29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0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Mar 	  4	(Monday)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Mar 	  5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 </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10" name="矩形 9">
            <a:extLst>
              <a:ext uri="{FF2B5EF4-FFF2-40B4-BE49-F238E27FC236}">
                <a16:creationId xmlns:a16="http://schemas.microsoft.com/office/drawing/2014/main" id="{B3E5154D-77E5-43B4-914D-22E74CC824AD}"/>
              </a:ext>
            </a:extLst>
          </p:cNvPr>
          <p:cNvSpPr/>
          <p:nvPr/>
        </p:nvSpPr>
        <p:spPr>
          <a:xfrm>
            <a:off x="7010400" y="5295458"/>
            <a:ext cx="4121910" cy="1038746"/>
          </a:xfrm>
          <a:prstGeom prst="rect">
            <a:avLst/>
          </a:prstGeom>
        </p:spPr>
        <p:txBody>
          <a:bodyPr wrap="square">
            <a:spAutoFit/>
          </a:bodyPr>
          <a:lstStyle/>
          <a:p>
            <a:pPr marL="0" lvl="1" indent="0" algn="just" defTabSz="914400">
              <a:spcAft>
                <a:spcPts val="300"/>
              </a:spcAft>
              <a:buSzTx/>
              <a:buFontTx/>
              <a:buNone/>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Note: </a:t>
            </a:r>
          </a:p>
          <a:p>
            <a:pPr marL="228600" lvl="1" indent="-228600" algn="just" defTabSz="914400">
              <a:spcAft>
                <a:spcPts val="300"/>
              </a:spcAft>
              <a:buSzTx/>
              <a:buFont typeface="+mj-lt"/>
              <a:buAutoNum type="arabicPeriod"/>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lvl="1" indent="0" algn="just" defTabSz="914400">
              <a:spcAft>
                <a:spcPts val="300"/>
              </a:spcAft>
              <a:buSzTx/>
              <a:buFontTx/>
              <a:buNone/>
              <a:defRPr/>
            </a:pP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(Sept 2023 – Nov 2023 CAC calls: </a:t>
            </a:r>
            <a:r>
              <a:rPr lang="en-US" altLang="zh-CN" sz="9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Oct 9, Oct 30</a:t>
            </a:r>
            <a:r>
              <a:rPr lang="en-US" altLang="zh-CN" sz="9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t>
            </a:r>
          </a:p>
          <a:p>
            <a:pPr marL="228600" lvl="1" indent="-228600" algn="just" defTabSz="914400">
              <a:spcAft>
                <a:spcPts val="300"/>
              </a:spcAft>
              <a:buSzTx/>
              <a:buFont typeface="+mj-lt"/>
              <a:buAutoNum type="arabicPeriod" startAt="2"/>
              <a:defRPr/>
            </a:pP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Thursday </a:t>
            </a:r>
            <a:r>
              <a:rPr lang="en-US" altLang="zh-CN" sz="900" strike="sngStrike"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23:00 - 01:00am ET </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(Thursday 20</a:t>
            </a:r>
            <a:r>
              <a:rPr lang="zh-CN" altLang="en-US" sz="900" strike="sngStrike" dirty="0">
                <a:solidFill>
                  <a:srgbClr val="000000"/>
                </a:solidFill>
                <a:latin typeface="Times New Roman" panose="02020603050405020304" pitchFamily="18" charset="0"/>
                <a:ea typeface="MS PGothic" panose="020B0600070205080204" pitchFamily="34" charset="-128"/>
                <a:cs typeface="MS PGothic" charset="0"/>
              </a:rPr>
              <a:t>：</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lang="en-US" altLang="zh-CN" sz="900" strike="sngStrike" dirty="0">
                <a:solidFill>
                  <a:srgbClr val="0000FF"/>
                </a:solidFill>
                <a:latin typeface="Times New Roman" panose="02020603050405020304" pitchFamily="18" charset="0"/>
                <a:ea typeface="MS PGothic" panose="020B0600070205080204" pitchFamily="34" charset="-128"/>
                <a:cs typeface="MS PGothic" charset="0"/>
              </a:rPr>
              <a:t>Sang Kim </a:t>
            </a:r>
            <a:r>
              <a:rPr lang="en-US" altLang="zh-CN" sz="900" strike="sngStrike" dirty="0">
                <a:solidFill>
                  <a:srgbClr val="000000"/>
                </a:solidFill>
                <a:latin typeface="Times New Roman" panose="02020603050405020304" pitchFamily="18" charset="0"/>
                <a:ea typeface="MS PGothic" panose="020B0600070205080204" pitchFamily="34" charset="-128"/>
                <a:cs typeface="MS PGothic" charset="0"/>
              </a:rPr>
              <a:t>will help to take the minutes for these slots.</a:t>
            </a:r>
            <a:endParaRPr lang="zh-CN" altLang="en-US" sz="900" strike="sngStrike" dirty="0">
              <a:solidFill>
                <a:srgbClr val="000000"/>
              </a:solidFill>
              <a:latin typeface="Times New Roman" panose="02020603050405020304" pitchFamily="18" charset="0"/>
              <a:ea typeface="MS PGothic" panose="020B0600070205080204" pitchFamily="34" charset="-128"/>
            </a:endParaRPr>
          </a:p>
        </p:txBody>
      </p:sp>
      <p:sp>
        <p:nvSpPr>
          <p:cNvPr id="11" name="矩形 10">
            <a:extLst>
              <a:ext uri="{FF2B5EF4-FFF2-40B4-BE49-F238E27FC236}">
                <a16:creationId xmlns:a16="http://schemas.microsoft.com/office/drawing/2014/main" id="{E18A0EAB-8DFF-41A3-A1D0-7C94A68A4C27}"/>
              </a:ext>
            </a:extLst>
          </p:cNvPr>
          <p:cNvSpPr/>
          <p:nvPr/>
        </p:nvSpPr>
        <p:spPr>
          <a:xfrm>
            <a:off x="7010400" y="4495800"/>
            <a:ext cx="4121910" cy="600164"/>
          </a:xfrm>
          <a:prstGeom prst="rect">
            <a:avLst/>
          </a:prstGeom>
          <a:solidFill>
            <a:srgbClr val="FFFFFF"/>
          </a:solidFill>
        </p:spPr>
        <p:txBody>
          <a:bodyPr wrap="square">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10 Mar 2024 - </a:t>
            </a:r>
            <a:r>
              <a:rPr kumimoji="0" lang="en-US" altLang="zh-CN" sz="11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rPr>
              <a:t>Daylight Saving Time Starts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Sunday, 10 March 2024, 02:00:00 clocks are turned forward 1 hour to Sunday, 10 March 2024, 03:00:00 local daylight time instead.</a:t>
            </a:r>
          </a:p>
        </p:txBody>
      </p:sp>
      <p:sp>
        <p:nvSpPr>
          <p:cNvPr id="2" name="Footer Placeholder 1">
            <a:extLst>
              <a:ext uri="{FF2B5EF4-FFF2-40B4-BE49-F238E27FC236}">
                <a16:creationId xmlns:a16="http://schemas.microsoft.com/office/drawing/2014/main" id="{6324E067-7FF1-A7BB-46FB-25ACF925D7E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951D38B-9839-A327-E4F0-FDEBAB493839}"/>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A68B0BC3-CAEC-F44D-E33B-E81E7F7C9A71}"/>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597911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78F9C87-CC69-DD69-A5D2-F547F2F3255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94343E9-0136-617D-02B0-19A2272607F9}"/>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4106AF78-336F-9461-2A41-F533386B055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708784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2024 Session (mixed-mode)</a:t>
            </a:r>
          </a:p>
        </p:txBody>
      </p:sp>
      <p:sp>
        <p:nvSpPr>
          <p:cNvPr id="2" name="Footer Placeholder 1">
            <a:extLst>
              <a:ext uri="{FF2B5EF4-FFF2-40B4-BE49-F238E27FC236}">
                <a16:creationId xmlns:a16="http://schemas.microsoft.com/office/drawing/2014/main" id="{C966C156-F1D5-EE77-6620-8B96A00FB8F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0C7E583-CE32-D4DA-B08A-F51008D1F5F7}"/>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A8EE7454-52BD-0E68-B703-4229A00A1684}"/>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5935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11-23/2124r3</a:t>
            </a:r>
            <a:r>
              <a:rPr lang="en-US" dirty="0"/>
              <a:t> </a:t>
            </a:r>
          </a:p>
          <a:p>
            <a:pPr>
              <a:spcBef>
                <a:spcPts val="0"/>
              </a:spcBef>
            </a:pPr>
            <a:r>
              <a:rPr lang="en-US" dirty="0"/>
              <a:t>Motions: </a:t>
            </a:r>
            <a:r>
              <a:rPr lang="en-US" dirty="0">
                <a:hlinkClick r:id="rId4"/>
              </a:rPr>
              <a:t>11-22/0651r33</a:t>
            </a:r>
            <a:r>
              <a:rPr lang="en-US" dirty="0"/>
              <a:t> </a:t>
            </a:r>
          </a:p>
          <a:p>
            <a:pPr>
              <a:spcBef>
                <a:spcPts val="0"/>
              </a:spcBef>
            </a:pPr>
            <a:endParaRPr lang="en-US" dirty="0"/>
          </a:p>
          <a:p>
            <a:pPr>
              <a:spcBef>
                <a:spcPts val="0"/>
              </a:spcBef>
            </a:pPr>
            <a:r>
              <a:rPr lang="en-US" i="1" u="sng" dirty="0"/>
              <a:t>Completed resolution of all comments on D2.0 LB!  </a:t>
            </a:r>
            <a:endParaRPr lang="en-US" dirty="0"/>
          </a:p>
          <a:p>
            <a:pPr>
              <a:spcBef>
                <a:spcPts val="0"/>
              </a:spcBef>
            </a:pPr>
            <a:r>
              <a:rPr lang="en-US" dirty="0"/>
              <a:t>Comment resolution on D2.0 spreadsheet: </a:t>
            </a:r>
            <a:r>
              <a:rPr lang="en-US" dirty="0">
                <a:hlinkClick r:id="rId5"/>
              </a:rPr>
              <a:t>11-24/0040r9</a:t>
            </a:r>
            <a:r>
              <a:rPr lang="en-US" dirty="0"/>
              <a:t> </a:t>
            </a:r>
          </a:p>
          <a:p>
            <a:pPr lvl="1">
              <a:spcBef>
                <a:spcPts val="0"/>
              </a:spcBef>
            </a:pPr>
            <a:r>
              <a:rPr lang="en-US" dirty="0"/>
              <a:t>(</a:t>
            </a:r>
            <a:r>
              <a:rPr lang="en-US" b="1" u="sng" dirty="0"/>
              <a:t>Not</a:t>
            </a:r>
            <a:r>
              <a:rPr lang="en-US" dirty="0"/>
              <a:t> </a:t>
            </a:r>
            <a:r>
              <a:rPr lang="en-US" b="1" dirty="0"/>
              <a:t>updated, yet, for Thursday’s meetings)</a:t>
            </a:r>
            <a:endParaRPr lang="en-US" dirty="0"/>
          </a:p>
          <a:p>
            <a:pPr marL="0" indent="0">
              <a:spcBef>
                <a:spcPts val="0"/>
              </a:spcBef>
            </a:pPr>
            <a:endParaRPr lang="en-US" b="0" dirty="0"/>
          </a:p>
          <a:p>
            <a:pPr>
              <a:spcBef>
                <a:spcPts val="0"/>
              </a:spcBef>
            </a:pPr>
            <a:r>
              <a:rPr lang="en-US" dirty="0"/>
              <a:t>Will bring motions later in today’s agenda for recirc LB on D3.0</a:t>
            </a:r>
          </a:p>
          <a:p>
            <a:pPr>
              <a:spcBef>
                <a:spcPts val="0"/>
              </a:spcBef>
            </a:pPr>
            <a:endParaRPr lang="en-US" altLang="en-US" sz="1400" dirty="0"/>
          </a:p>
        </p:txBody>
      </p:sp>
      <p:sp>
        <p:nvSpPr>
          <p:cNvPr id="2" name="Footer Placeholder 1">
            <a:extLst>
              <a:ext uri="{FF2B5EF4-FFF2-40B4-BE49-F238E27FC236}">
                <a16:creationId xmlns:a16="http://schemas.microsoft.com/office/drawing/2014/main" id="{86AFCFF2-1FA0-5CC1-F93C-4FDFE379307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917E9F-1168-BC66-8A95-1FB66299DE47}"/>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C542C88A-D469-B63A-B12B-42E6E5FF896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470927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a:t>
            </a:r>
            <a:r>
              <a:rPr lang="en-US" altLang="zh-CN" sz="2400" dirty="0">
                <a:highlight>
                  <a:srgbClr val="00FF00"/>
                </a:highlight>
                <a:latin typeface="Times New Roman"/>
                <a:ea typeface="MS Gothic"/>
              </a:rPr>
              <a:t>Nov 2023</a:t>
            </a:r>
          </a:p>
          <a:p>
            <a:pPr lvl="1" algn="just">
              <a:spcBef>
                <a:spcPts val="0"/>
              </a:spcBef>
              <a:defRPr/>
            </a:pPr>
            <a:r>
              <a:rPr lang="en-US" altLang="zh-CN" sz="2400" dirty="0">
                <a:latin typeface="Times New Roman"/>
                <a:ea typeface="MS Gothic"/>
              </a:rPr>
              <a:t>Form SA ballot pool				</a:t>
            </a:r>
            <a:r>
              <a:rPr lang="en-US" altLang="zh-CN" sz="2400" dirty="0">
                <a:highlight>
                  <a:srgbClr val="00FF00"/>
                </a:highlight>
                <a:latin typeface="Times New Roman"/>
                <a:ea typeface="MS Gothic"/>
              </a:rPr>
              <a:t>Jan 2024 </a:t>
            </a:r>
            <a:r>
              <a:rPr lang="en-US" altLang="zh-CN" sz="2400" dirty="0">
                <a:highlight>
                  <a:srgbClr val="FFFF00"/>
                </a:highlight>
                <a:latin typeface="Times New Roman"/>
                <a:ea typeface="MS Gothic"/>
              </a:rPr>
              <a:t>(closes Feb 15)</a:t>
            </a:r>
          </a:p>
          <a:p>
            <a:pPr lvl="1" algn="just">
              <a:spcBef>
                <a:spcPts val="0"/>
              </a:spcBef>
              <a:defRPr/>
            </a:pPr>
            <a:r>
              <a:rPr lang="en-US" altLang="zh-CN" sz="2400" dirty="0">
                <a:latin typeface="Times New Roman"/>
                <a:ea typeface="MS Gothic"/>
              </a:rPr>
              <a:t>Recirculation LB (D3.0)			Jan 2024</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B0E9A7C1-583B-AD4A-10AD-C97EEC564ED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0389392-FEB9-DC9F-19DB-C40B6CD8BA7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FEDC7344-BD4B-6179-EBD1-3BF10D959D1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74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February 13, 9:30am ET, 2 hours </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March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2 slots</a:t>
            </a:r>
          </a:p>
          <a:p>
            <a:pPr>
              <a:spcBef>
                <a:spcPts val="0"/>
              </a:spcBef>
              <a:spcAft>
                <a:spcPts val="0"/>
              </a:spcAft>
              <a:buFont typeface="Calibri" panose="020F0502020204030204" pitchFamily="34" charset="0"/>
              <a:buChar char="-"/>
            </a:pPr>
            <a:r>
              <a:rPr lang="en-US" sz="2800" dirty="0"/>
              <a:t>Complete WG LB process on D3.0</a:t>
            </a:r>
          </a:p>
          <a:p>
            <a:pPr>
              <a:spcBef>
                <a:spcPts val="0"/>
              </a:spcBef>
              <a:spcAft>
                <a:spcPts val="0"/>
              </a:spcAft>
              <a:buFont typeface="Calibri" panose="020F0502020204030204" pitchFamily="34" charset="0"/>
              <a:buChar char="-"/>
            </a:pPr>
            <a:r>
              <a:rPr lang="en-US" sz="2800" dirty="0"/>
              <a:t>Start SA ballot process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A8D2F041-5114-6600-F360-ECB0A990D87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A91325F-F4D3-A616-24D1-77E4FC38C1DD}"/>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76961318-D996-94BB-6FEE-6B6BB680F66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4455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ADE3306B-A34B-164F-EC7F-15563DC5D8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1"/>
            <a:ext cx="9061036" cy="4951412"/>
          </a:xfrm>
        </p:spPr>
      </p:pic>
    </p:spTree>
    <p:extLst>
      <p:ext uri="{BB962C8B-B14F-4D97-AF65-F5344CB8AC3E}">
        <p14:creationId xmlns:p14="http://schemas.microsoft.com/office/powerpoint/2010/main" val="1515437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C4CB0DB3-CB1A-4FFB-8843-26DF62BB4153}"/>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C3EED4B-6102-288C-C543-D48114EE1361}"/>
              </a:ext>
            </a:extLst>
          </p:cNvPr>
          <p:cNvSpPr>
            <a:spLocks noGrp="1"/>
          </p:cNvSpPr>
          <p:nvPr>
            <p:ph type="sldNum" idx="12"/>
          </p:nvPr>
        </p:nvSpPr>
        <p:spPr/>
        <p:txBody>
          <a:bodyPr/>
          <a:lstStyle/>
          <a:p>
            <a:r>
              <a:rPr lang="en-GB"/>
              <a:t>Slide </a:t>
            </a:r>
            <a:fld id="{DE40C9FC-4879-4F20-9ECA-A574A90476B7}" type="slidenum">
              <a:rPr lang="en-GB" smtClean="0"/>
              <a:pPr/>
              <a:t>60</a:t>
            </a:fld>
            <a:endParaRPr lang="en-GB"/>
          </a:p>
        </p:txBody>
      </p:sp>
      <p:sp>
        <p:nvSpPr>
          <p:cNvPr id="5" name="Date Placeholder 4">
            <a:extLst>
              <a:ext uri="{FF2B5EF4-FFF2-40B4-BE49-F238E27FC236}">
                <a16:creationId xmlns:a16="http://schemas.microsoft.com/office/drawing/2014/main" id="{D36E1452-37BC-BC2A-FD3A-3432E85988EC}"/>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45500572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reviewed text submissions and discussed how to get to an initial draft suitable for a Comment Collection.</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submissions of text that address requirements.</a:t>
            </a:r>
          </a:p>
          <a:p>
            <a:pPr>
              <a:buClr>
                <a:srgbClr val="000000"/>
              </a:buClr>
              <a:buSzPct val="100000"/>
              <a:buFont typeface="Arial"/>
              <a:buChar char="•"/>
            </a:pPr>
            <a:endParaRPr lang="en-US" dirty="0"/>
          </a:p>
          <a:p>
            <a:pPr>
              <a:buClr>
                <a:srgbClr val="000000"/>
              </a:buClr>
              <a:buSzPct val="100000"/>
              <a:buFont typeface="Arial"/>
              <a:buChar char="•"/>
            </a:pPr>
            <a:r>
              <a:rPr lang="en-US" dirty="0"/>
              <a:t>For the Jan. 31</a:t>
            </a:r>
            <a:r>
              <a:rPr lang="en-US" baseline="30000" dirty="0"/>
              <a:t>st</a:t>
            </a:r>
            <a:r>
              <a:rPr lang="en-US" dirty="0"/>
              <a:t> teleconference, we plan to run a motion to include additional content into our working draft.</a:t>
            </a:r>
          </a:p>
          <a:p>
            <a:pPr>
              <a:buClr>
                <a:srgbClr val="000000"/>
              </a:buClr>
              <a:buSzPct val="100000"/>
              <a:buFont typeface="Arial"/>
              <a:buChar char="•"/>
            </a:pPr>
            <a:endParaRPr lang="en-US" dirty="0"/>
          </a:p>
          <a:p>
            <a:pPr>
              <a:buClr>
                <a:srgbClr val="000000"/>
              </a:buClr>
              <a:buSzPct val="100000"/>
              <a:buFont typeface="Arial"/>
              <a:buChar char="•"/>
            </a:pPr>
            <a:r>
              <a:rPr lang="en-US" dirty="0"/>
              <a:t>We now plan an initial draft for comment collection in March.</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C08EAA6-0340-C394-9113-C8DBD3FA2D2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0C5FF1D-38FD-1128-C713-7305AB6587E4}"/>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69A1AB2C-7D39-C3FE-74CF-6D4264E7FC69}"/>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1758196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strike="sngStrike" dirty="0"/>
              <a:t>January 2024</a:t>
            </a:r>
            <a:r>
              <a:rPr lang="en-US" dirty="0">
                <a:solidFill>
                  <a:srgbClr val="FF0000"/>
                </a:solidFill>
              </a:rPr>
              <a:t> March 2024</a:t>
            </a:r>
          </a:p>
          <a:p>
            <a:r>
              <a:rPr lang="en-US" dirty="0"/>
              <a:t>LB initial:   						</a:t>
            </a:r>
            <a:r>
              <a:rPr lang="en-US" strike="sngStrike" dirty="0"/>
              <a:t>May 2024</a:t>
            </a:r>
            <a:r>
              <a:rPr lang="en-US" dirty="0"/>
              <a:t>  </a:t>
            </a:r>
            <a:r>
              <a:rPr lang="en-US" dirty="0">
                <a:solidFill>
                  <a:srgbClr val="FF0000"/>
                </a:solidFill>
              </a:rPr>
              <a:t>July 2024</a:t>
            </a: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6858E150-DB3E-40B8-E64A-D045E16C072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53EF0E-5165-D62E-740C-53216983D060}"/>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F4106055-22B3-6B0F-8E6C-A5061844EF45}"/>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6010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Wednesdays or Thursdays at 10amET, avoiding </a:t>
            </a:r>
            <a:r>
              <a:rPr lang="en-US" dirty="0" err="1"/>
              <a:t>TGbn</a:t>
            </a:r>
            <a:r>
              <a:rPr lang="en-US" dirty="0"/>
              <a:t> whenever possible.</a:t>
            </a:r>
          </a:p>
          <a:p>
            <a:pPr>
              <a:buClr>
                <a:srgbClr val="000000"/>
              </a:buClr>
              <a:buSzPct val="100000"/>
              <a:buFont typeface="Arial"/>
              <a:buChar char="•"/>
            </a:pPr>
            <a:endParaRPr lang="en-US" dirty="0"/>
          </a:p>
          <a:p>
            <a:pPr lvl="1">
              <a:buClr>
                <a:srgbClr val="000000"/>
              </a:buClr>
              <a:buSzPct val="100000"/>
              <a:buFont typeface="Arial"/>
              <a:buChar char="•"/>
            </a:pPr>
            <a:r>
              <a:rPr lang="en-US" spc="-1" dirty="0">
                <a:solidFill>
                  <a:schemeClr val="tx1"/>
                </a:solidFill>
                <a:latin typeface="Times New Roman"/>
                <a:cs typeface="Times New Roman"/>
              </a:rPr>
              <a:t> Wednesday	Jan. 31  - motions planned</a:t>
            </a: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r>
              <a:rPr lang="en-US" spc="-1" dirty="0">
                <a:solidFill>
                  <a:schemeClr val="tx1"/>
                </a:solidFill>
                <a:latin typeface="Times New Roman"/>
                <a:cs typeface="Times New Roman"/>
                <a:sym typeface="Times New Roman"/>
              </a:rPr>
              <a:t> Thursday		Feb. 8</a:t>
            </a:r>
          </a:p>
          <a:p>
            <a:pPr lvl="1">
              <a:buClr>
                <a:srgbClr val="000000"/>
              </a:buClr>
              <a:buSzPct val="100000"/>
              <a:buFont typeface="Arial"/>
              <a:buChar char="•"/>
            </a:pPr>
            <a:r>
              <a:rPr lang="en-US" spc="-1" dirty="0">
                <a:solidFill>
                  <a:schemeClr val="tx1"/>
                </a:solidFill>
                <a:latin typeface="Times New Roman"/>
                <a:cs typeface="Times New Roman"/>
              </a:rPr>
              <a:t> Thursday		Feb. 15</a:t>
            </a:r>
          </a:p>
          <a:p>
            <a:pPr lvl="1">
              <a:buClr>
                <a:srgbClr val="000000"/>
              </a:buClr>
              <a:buSzPct val="100000"/>
              <a:buFont typeface="Arial"/>
              <a:buChar char="•"/>
            </a:pPr>
            <a:r>
              <a:rPr lang="en-US" spc="-1" dirty="0">
                <a:solidFill>
                  <a:schemeClr val="tx1"/>
                </a:solidFill>
                <a:latin typeface="Times New Roman"/>
                <a:cs typeface="Times New Roman"/>
              </a:rPr>
              <a:t> Wednesday	Feb. 28</a:t>
            </a:r>
          </a:p>
          <a:p>
            <a:pPr lvl="1">
              <a:buClr>
                <a:srgbClr val="000000"/>
              </a:buClr>
              <a:buSzPct val="100000"/>
              <a:buFont typeface="Arial"/>
              <a:buChar char="•"/>
            </a:pPr>
            <a:r>
              <a:rPr lang="en-US" spc="-1" dirty="0">
                <a:solidFill>
                  <a:schemeClr val="tx1"/>
                </a:solidFill>
                <a:latin typeface="Times New Roman"/>
                <a:cs typeface="Times New Roman"/>
              </a:rPr>
              <a:t> Wednesday	Mar. 7</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7A408925-C180-3B10-A440-A3E1495F1854}"/>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56E7246-7725-AED6-4837-C06C720A641A}"/>
              </a:ext>
            </a:extLst>
          </p:cNvPr>
          <p:cNvSpPr>
            <a:spLocks noGrp="1"/>
          </p:cNvSpPr>
          <p:nvPr>
            <p:ph type="sldNum" idx="12"/>
          </p:nvPr>
        </p:nvSpPr>
        <p:spPr/>
        <p:txBody>
          <a:bodyPr/>
          <a:lstStyle/>
          <a:p>
            <a:r>
              <a:rPr lang="en-GB"/>
              <a:t>Slide </a:t>
            </a:r>
            <a:fld id="{F5D8E26B-7BCF-4D25-9C89-0168A6618F18}" type="slidenum">
              <a:rPr lang="en-GB" smtClean="0"/>
              <a:pPr/>
              <a:t>63</a:t>
            </a:fld>
            <a:endParaRPr lang="en-GB"/>
          </a:p>
        </p:txBody>
      </p:sp>
      <p:sp>
        <p:nvSpPr>
          <p:cNvPr id="4" name="Date Placeholder 3">
            <a:extLst>
              <a:ext uri="{FF2B5EF4-FFF2-40B4-BE49-F238E27FC236}">
                <a16:creationId xmlns:a16="http://schemas.microsoft.com/office/drawing/2014/main" id="{136EB26C-ED21-A3C9-999E-ADEA3D607B37}"/>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4059232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Jan.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sp>
        <p:nvSpPr>
          <p:cNvPr id="6" name="Date Placeholder 3"/>
          <p:cNvSpPr>
            <a:spLocks noGrp="1"/>
          </p:cNvSpPr>
          <p:nvPr>
            <p:ph type="dt" idx="10"/>
          </p:nvPr>
        </p:nvSpPr>
        <p:spPr/>
        <p:txBody>
          <a:bodyPr/>
          <a:lstStyle/>
          <a:p>
            <a:r>
              <a:rPr lang="en-US"/>
              <a:t>January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64</a:t>
            </a:fld>
            <a:endParaRPr lang="en-GB" dirty="0"/>
          </a:p>
        </p:txBody>
      </p:sp>
      <p:graphicFrame>
        <p:nvGraphicFramePr>
          <p:cNvPr id="3075" name="Object 3"/>
          <p:cNvGraphicFramePr>
            <a:graphicFrameLocks noChangeAspect="1"/>
          </p:cNvGraphicFramePr>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Jan. </a:t>
            </a:r>
            <a:r>
              <a:rPr lang="en-US"/>
              <a:t>2024 </a:t>
            </a:r>
            <a:r>
              <a:rPr lang="en-US" dirty="0"/>
              <a:t>interim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65</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Jan. Meeting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1377264"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assigned and resolved CIDs from LB279.</a:t>
            </a:r>
          </a:p>
          <a:p>
            <a:pPr lvl="1">
              <a:buFont typeface="Arial" panose="020B0604020202020204" pitchFamily="34" charset="0"/>
              <a:buChar char="•"/>
            </a:pPr>
            <a:r>
              <a:rPr lang="en-US" altLang="en-US" b="0" kern="0" dirty="0"/>
              <a:t>Roughly 2/3 of the General and Technical CIDs</a:t>
            </a:r>
            <a:r>
              <a:rPr lang="en-US" altLang="en-US" dirty="0"/>
              <a:t> assigned.</a:t>
            </a:r>
            <a:endParaRPr lang="en-US" altLang="en-US" b="0" kern="0" dirty="0"/>
          </a:p>
          <a:p>
            <a:pPr lvl="1">
              <a:buFont typeface="Arial" panose="020B0604020202020204" pitchFamily="34" charset="0"/>
              <a:buChar char="•"/>
            </a:pPr>
            <a:r>
              <a:rPr lang="en-US" altLang="en-US" b="0" kern="0" dirty="0"/>
              <a:t>Resol</a:t>
            </a:r>
            <a:r>
              <a:rPr lang="en-US" altLang="en-US" kern="0" dirty="0"/>
              <a:t>ved 13 comments</a:t>
            </a:r>
            <a:r>
              <a:rPr lang="en-US" altLang="en-US" sz="2400" kern="0" dirty="0"/>
              <a:t>.</a:t>
            </a:r>
          </a:p>
          <a:p>
            <a:pPr lvl="1">
              <a:buFont typeface="Arial" panose="020B0604020202020204" pitchFamily="34" charset="0"/>
              <a:buChar char="•"/>
            </a:pPr>
            <a:r>
              <a:rPr lang="en-US" altLang="en-US" b="0" dirty="0"/>
              <a:t>Reviewed and updated TG timelines.</a:t>
            </a:r>
          </a:p>
          <a:p>
            <a:pPr lvl="1">
              <a:buFont typeface="Arial" panose="020B0604020202020204" pitchFamily="34" charset="0"/>
              <a:buChar char="•"/>
            </a:pPr>
            <a:r>
              <a:rPr lang="en-US" altLang="en-US" b="0" dirty="0"/>
              <a:t>Committed to recirculate out of the March meeting.</a:t>
            </a:r>
            <a:endParaRPr lang="en-US" altLang="en-US" sz="1800" b="0" kern="0" dirty="0"/>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March meeting:</a:t>
            </a:r>
          </a:p>
          <a:p>
            <a:pPr lvl="1">
              <a:buFont typeface="Arial" panose="020B0604020202020204" pitchFamily="34" charset="0"/>
              <a:buChar char="•"/>
            </a:pPr>
            <a:r>
              <a:rPr lang="en-US" dirty="0"/>
              <a:t>Complete editorial comments, generate minor P802.11bk revision. </a:t>
            </a:r>
          </a:p>
          <a:p>
            <a:pPr lvl="1">
              <a:buFont typeface="Arial" panose="020B0604020202020204" pitchFamily="34" charset="0"/>
              <a:buChar char="•"/>
            </a:pPr>
            <a:r>
              <a:rPr lang="en-US" dirty="0"/>
              <a:t>Conduct comment resolution.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2024</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aphicFrame>
        <p:nvGraphicFramePr>
          <p:cNvPr id="7" name="Chart 6">
            <a:extLst>
              <a:ext uri="{FF2B5EF4-FFF2-40B4-BE49-F238E27FC236}">
                <a16:creationId xmlns:a16="http://schemas.microsoft.com/office/drawing/2014/main" id="{82219693-1739-3D1E-090F-A65064440900}"/>
              </a:ext>
            </a:extLst>
          </p:cNvPr>
          <p:cNvGraphicFramePr/>
          <p:nvPr/>
        </p:nvGraphicFramePr>
        <p:xfrm>
          <a:off x="7968208" y="3652869"/>
          <a:ext cx="4032448" cy="2800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EE17924-AF19-C488-332C-7C6509DF36A5}"/>
              </a:ext>
            </a:extLst>
          </p:cNvPr>
          <p:cNvGraphicFramePr/>
          <p:nvPr/>
        </p:nvGraphicFramePr>
        <p:xfrm>
          <a:off x="8040216" y="1286205"/>
          <a:ext cx="3888432" cy="2469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060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January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56040" y="2196364"/>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Isosceles Triangle 78">
            <a:extLst>
              <a:ext uri="{FF2B5EF4-FFF2-40B4-BE49-F238E27FC236}">
                <a16:creationId xmlns:a16="http://schemas.microsoft.com/office/drawing/2014/main" id="{8DA98FE8-5D6A-B524-B5CE-D9E378910FF6}"/>
              </a:ext>
            </a:extLst>
          </p:cNvPr>
          <p:cNvSpPr>
            <a:spLocks noChangeArrowheads="1"/>
          </p:cNvSpPr>
          <p:nvPr/>
        </p:nvSpPr>
        <p:spPr bwMode="auto">
          <a:xfrm flipH="1">
            <a:off x="10467485"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0" name="Text Box 26">
            <a:extLst>
              <a:ext uri="{FF2B5EF4-FFF2-40B4-BE49-F238E27FC236}">
                <a16:creationId xmlns:a16="http://schemas.microsoft.com/office/drawing/2014/main" id="{D686F88D-8CFD-F2F8-8FF0-30AC7A7B6D76}"/>
              </a:ext>
            </a:extLst>
          </p:cNvPr>
          <p:cNvSpPr txBox="1">
            <a:spLocks noChangeArrowheads="1"/>
          </p:cNvSpPr>
          <p:nvPr/>
        </p:nvSpPr>
        <p:spPr bwMode="auto">
          <a:xfrm flipH="1">
            <a:off x="10214229"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gradFill flip="none" rotWithShape="1">
            <a:gsLst>
              <a:gs pos="0">
                <a:schemeClr val="accent1">
                  <a:lumMod val="5000"/>
                  <a:lumOff val="95000"/>
                </a:schemeClr>
              </a:gs>
              <a:gs pos="0">
                <a:schemeClr val="accent1"/>
              </a:gs>
              <a:gs pos="100000">
                <a:srgbClr val="FFFF00"/>
              </a:gs>
              <a:gs pos="2000">
                <a:schemeClr val="accent1"/>
              </a:gs>
              <a:gs pos="24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604461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January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Jan. 30</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6</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13</a:t>
            </a:r>
            <a:r>
              <a:rPr lang="en-US" altLang="en-US" kern="0" baseline="30000" dirty="0"/>
              <a:t>h</a:t>
            </a:r>
            <a:r>
              <a:rPr lang="en-US" altLang="en-US" kern="0" dirty="0"/>
              <a:t> 	10:00am PT / 13:00 ET</a:t>
            </a:r>
            <a:r>
              <a:rPr lang="en-US" altLang="en-US" sz="2000" b="0" kern="0" baseline="30000" dirty="0">
                <a:solidFill>
                  <a:schemeClr val="tx1"/>
                </a:solidFill>
              </a:rPr>
              <a:t> ┼</a:t>
            </a:r>
            <a:endParaRPr lang="en-US" altLang="en-US" kern="0" dirty="0"/>
          </a:p>
          <a:p>
            <a:pPr lvl="1">
              <a:buFont typeface="Arial" panose="020B0604020202020204" pitchFamily="34" charset="0"/>
              <a:buChar char="•"/>
            </a:pPr>
            <a:r>
              <a:rPr lang="en-US" altLang="en-US" kern="0" dirty="0"/>
              <a:t>Tue. Feb. 20</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Feb. 27</a:t>
            </a:r>
            <a:r>
              <a:rPr lang="en-US" altLang="en-US" kern="0" baseline="30000" dirty="0"/>
              <a:t>th</a:t>
            </a:r>
            <a:r>
              <a:rPr lang="en-US" altLang="en-US" kern="0" dirty="0"/>
              <a:t> 	10:00am PT / 13:00 ET</a:t>
            </a:r>
          </a:p>
          <a:p>
            <a:pPr lvl="1">
              <a:buFont typeface="Arial" panose="020B0604020202020204" pitchFamily="34" charset="0"/>
              <a:buChar char="•"/>
            </a:pPr>
            <a:r>
              <a:rPr lang="en-US" altLang="en-US" kern="0" dirty="0"/>
              <a:t>Tue. Mar. 5</a:t>
            </a:r>
            <a:r>
              <a:rPr lang="en-US" altLang="en-US" kern="0" baseline="30000" dirty="0"/>
              <a:t>th</a:t>
            </a:r>
            <a:r>
              <a:rPr lang="en-US" altLang="en-US" kern="0" dirty="0"/>
              <a:t> 	10:00am PT / 13:00 ET</a:t>
            </a:r>
            <a:r>
              <a:rPr lang="en-US" altLang="en-US" sz="2000" b="0" kern="0" baseline="30000" dirty="0">
                <a:solidFill>
                  <a:schemeClr val="tx1"/>
                </a:solidFill>
              </a:rPr>
              <a:t> ┼</a:t>
            </a: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TGbn</a:t>
            </a:r>
            <a:r>
              <a:rPr lang="en-US" altLang="en-US" dirty="0">
                <a:solidFill>
                  <a:schemeClr val="tx1"/>
                </a:solidFill>
              </a:rPr>
              <a:t>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2024-01-18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29835B13-7523-AEA6-0320-68EFB7322E3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BE7FC2B9-631D-A39F-C68E-D4C746E8899C}"/>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3E66C57A-41EA-CB8C-C016-278CED57CB4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832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D2AD-D444-3326-1FFD-C3F7BC51A810}"/>
              </a:ext>
            </a:extLst>
          </p:cNvPr>
          <p:cNvSpPr>
            <a:spLocks noGrp="1"/>
          </p:cNvSpPr>
          <p:nvPr>
            <p:ph type="title"/>
          </p:nvPr>
        </p:nvSpPr>
        <p:spPr/>
        <p:txBody>
          <a:bodyPr/>
          <a:lstStyle/>
          <a:p>
            <a:r>
              <a:rPr lang="en-US" dirty="0"/>
              <a:t>Attendance by affiliation (January interim session)</a:t>
            </a:r>
          </a:p>
        </p:txBody>
      </p:sp>
      <p:pic>
        <p:nvPicPr>
          <p:cNvPr id="8" name="Content Placeholder 7">
            <a:extLst>
              <a:ext uri="{FF2B5EF4-FFF2-40B4-BE49-F238E27FC236}">
                <a16:creationId xmlns:a16="http://schemas.microsoft.com/office/drawing/2014/main" id="{40FD4615-FC43-41FF-EF5B-672CA0EA3E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747197"/>
            <a:ext cx="8686799" cy="4746911"/>
          </a:xfrm>
        </p:spPr>
      </p:pic>
      <p:sp>
        <p:nvSpPr>
          <p:cNvPr id="4" name="Slide Number Placeholder 3">
            <a:extLst>
              <a:ext uri="{FF2B5EF4-FFF2-40B4-BE49-F238E27FC236}">
                <a16:creationId xmlns:a16="http://schemas.microsoft.com/office/drawing/2014/main" id="{6887D87B-DFC6-2F0B-4DA2-8A7290EECE6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8F1B553-886A-2400-EF65-545688894E2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B60BED9E-BEE9-EB3B-BDE0-EAC2D5855BF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941759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TGbn had scheduled 9 sessions during the January interim</a:t>
            </a:r>
          </a:p>
          <a:p>
            <a:pPr marL="800100" lvl="1" indent="-342900">
              <a:buFont typeface="Arial" panose="020B0604020202020204" pitchFamily="34" charset="0"/>
              <a:buChar char="•"/>
            </a:pPr>
            <a:r>
              <a:rPr lang="en-US" dirty="0"/>
              <a:t>Elected 3 chairs for each ad-hoc (MAC/PHY)</a:t>
            </a:r>
          </a:p>
          <a:p>
            <a:pPr marL="1200150" lvl="2" indent="-285750">
              <a:buFont typeface="Arial" panose="020B0604020202020204" pitchFamily="34" charset="0"/>
              <a:buChar char="•"/>
            </a:pPr>
            <a:r>
              <a:rPr lang="en-US" dirty="0"/>
              <a:t>PHY ad-hoc chairs: Dongguk Lim, Sigurd Schelstraete, Tianyu Wu</a:t>
            </a:r>
          </a:p>
          <a:p>
            <a:pPr marL="1200150" lvl="2" indent="-285750">
              <a:buFont typeface="Arial" panose="020B0604020202020204" pitchFamily="34" charset="0"/>
              <a:buChar char="•"/>
            </a:pPr>
            <a:r>
              <a:rPr lang="en-US" dirty="0"/>
              <a:t>MAC ad-hoc chairs: Xiaofei Wang, Srinivas Kandala, Jeongki Kim</a:t>
            </a:r>
          </a:p>
          <a:p>
            <a:pPr marL="800100" lvl="1" indent="-342900">
              <a:buFont typeface="Arial" panose="020B0604020202020204" pitchFamily="34" charset="0"/>
              <a:buChar char="•"/>
            </a:pPr>
            <a:r>
              <a:rPr lang="en-US" dirty="0"/>
              <a:t>Discussed more than 50 technical submissions</a:t>
            </a:r>
          </a:p>
          <a:p>
            <a:pPr marL="1200150" lvl="2" indent="-342900">
              <a:buFont typeface="Arial" panose="020B0604020202020204" pitchFamily="34" charset="0"/>
              <a:buChar char="•"/>
            </a:pPr>
            <a:r>
              <a:rPr lang="en-US" dirty="0"/>
              <a:t>Consensus reached on distributed RU and roaming</a:t>
            </a:r>
          </a:p>
          <a:p>
            <a:pPr>
              <a:buFont typeface="Arial" panose="020B0604020202020204" pitchFamily="34" charset="0"/>
              <a:buChar char="•"/>
            </a:pPr>
            <a:r>
              <a:rPr lang="en-US" dirty="0"/>
              <a:t>Agenda is available in </a:t>
            </a:r>
            <a:r>
              <a:rPr lang="en-US" dirty="0">
                <a:hlinkClick r:id="rId3"/>
              </a:rPr>
              <a:t>11-23/2174r11</a:t>
            </a:r>
            <a:endParaRPr lang="en-US" dirty="0"/>
          </a:p>
          <a:p>
            <a:pPr>
              <a:buFont typeface="Arial" panose="020B0604020202020204" pitchFamily="34" charset="0"/>
              <a:buChar char="•"/>
            </a:pPr>
            <a:r>
              <a:rPr lang="en-US" dirty="0"/>
              <a:t>Motions are available in </a:t>
            </a:r>
            <a:r>
              <a:rPr lang="en-US" dirty="0">
                <a:hlinkClick r:id="rId4"/>
              </a:rPr>
              <a:t>11-24/171r1</a:t>
            </a:r>
            <a:endParaRPr lang="en-US" dirty="0"/>
          </a:p>
          <a:p>
            <a:pPr>
              <a:buFont typeface="Arial" panose="020B0604020202020204" pitchFamily="34" charset="0"/>
              <a:buChar char="•"/>
            </a:pPr>
            <a:r>
              <a:rPr lang="en-US" dirty="0"/>
              <a:t>Goals for March 2024: </a:t>
            </a:r>
          </a:p>
          <a:p>
            <a:pPr marL="800100" lvl="1" indent="-342900">
              <a:buFont typeface="Arial" panose="020B0604020202020204" pitchFamily="34" charset="0"/>
              <a:buChar char="•"/>
            </a:pPr>
            <a:r>
              <a:rPr lang="en-US" dirty="0"/>
              <a:t>Discuss technical submissions</a:t>
            </a:r>
          </a:p>
        </p:txBody>
      </p:sp>
      <p:sp>
        <p:nvSpPr>
          <p:cNvPr id="7" name="Footer Placeholder 6">
            <a:extLst>
              <a:ext uri="{FF2B5EF4-FFF2-40B4-BE49-F238E27FC236}">
                <a16:creationId xmlns:a16="http://schemas.microsoft.com/office/drawing/2014/main" id="{45798EB1-0C3F-24DD-B1CC-61E3E7514D0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A9DBA3B3-7833-7F60-2C6F-199E5C2C1D0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D5B8B5D8-EBEC-AE85-0F7B-0F799DA1633D}"/>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44105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494213"/>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Jan 29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01				(Thursday)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05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08				(Thursday) 			– No Conf Call			Holiday</a:t>
            </a: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12 				(Monday)				– No Conf Call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15				(Thursday) 			– No Conf Call			Holiday</a:t>
            </a:r>
            <a:endParaRPr lang="en-US" sz="1400" b="1" dirty="0">
              <a:solidFill>
                <a:srgbClr val="FF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19 				(Monday)				– No Conf Call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22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26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 29				(Thursday) 			– 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04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07			(Thursday)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GB" sz="1400" b="1">
                <a:solidFill>
                  <a:schemeClr val="tx1"/>
                </a:solidFill>
                <a:effectLst/>
                <a:latin typeface="Times New Roman" panose="02020603050405020304" pitchFamily="18" charset="0"/>
                <a:ea typeface="Times New Roman" panose="02020603050405020304" pitchFamily="18" charset="0"/>
              </a:rPr>
              <a:t>		</a:t>
            </a:r>
            <a:r>
              <a:rPr lang="en-US" sz="1400" b="1">
                <a:solidFill>
                  <a:schemeClr val="tx1"/>
                </a:solidFill>
                <a:effectLst/>
                <a:latin typeface="Times New Roman" panose="02020603050405020304" pitchFamily="18" charset="0"/>
                <a:ea typeface="Times New Roman" panose="02020603050405020304" pitchFamily="18" charset="0"/>
              </a:rPr>
              <a:t>10:00-12:00 </a:t>
            </a:r>
            <a:r>
              <a:rPr lang="en-US" sz="1400" b="1" dirty="0">
                <a:solidFill>
                  <a:schemeClr val="tx1"/>
                </a:solidFill>
                <a:effectLst/>
                <a:latin typeface="Times New Roman" panose="02020603050405020304" pitchFamily="18" charset="0"/>
                <a:ea typeface="Times New Roman" panose="02020603050405020304" pitchFamily="18" charset="0"/>
              </a:rPr>
              <a:t>ET</a:t>
            </a:r>
          </a:p>
          <a:p>
            <a:pPr>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34EC4E57-10C5-CDC2-A314-175DD840DD4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88A6F459-B510-F13A-85F2-BE6A818AB511}"/>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8" name="Date Placeholder 7">
            <a:extLst>
              <a:ext uri="{FF2B5EF4-FFF2-40B4-BE49-F238E27FC236}">
                <a16:creationId xmlns:a16="http://schemas.microsoft.com/office/drawing/2014/main" id="{03FF08BB-57DE-5468-223B-1FC869F1006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20504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9A4FE218-CF75-C172-5605-BA673394BB96}"/>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B146098-7FB6-A400-DABA-F114D1127D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35C7543A-BC50-58F2-35B5-FBBEFB31EB1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50449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2024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329DBCEC-459D-8366-9BB6-DE24AC03416C}"/>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AC467454-F1D9-62D4-2DFE-64E9BB69C3C2}"/>
              </a:ext>
            </a:extLst>
          </p:cNvPr>
          <p:cNvSpPr>
            <a:spLocks noGrp="1"/>
          </p:cNvSpPr>
          <p:nvPr>
            <p:ph type="sldNum" idx="12"/>
          </p:nvPr>
        </p:nvSpPr>
        <p:spPr/>
        <p:txBody>
          <a:bodyPr/>
          <a:lstStyle/>
          <a:p>
            <a:r>
              <a:rPr lang="en-GB"/>
              <a:t>Slide </a:t>
            </a:r>
            <a:fld id="{06B781AF-4CCF-49B0-A572-DE54FBE5D942}" type="slidenum">
              <a:rPr lang="en-GB" smtClean="0"/>
              <a:pPr/>
              <a:t>73</a:t>
            </a:fld>
            <a:endParaRPr lang="en-GB"/>
          </a:p>
        </p:txBody>
      </p:sp>
      <p:sp>
        <p:nvSpPr>
          <p:cNvPr id="4" name="Date Placeholder 3">
            <a:extLst>
              <a:ext uri="{FF2B5EF4-FFF2-40B4-BE49-F238E27FC236}">
                <a16:creationId xmlns:a16="http://schemas.microsoft.com/office/drawing/2014/main" id="{5FBF8957-39D7-4720-F6F1-28A963DBEBA9}"/>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1473142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lnSpcReduction="10000"/>
          </a:bodyPr>
          <a:lstStyle/>
          <a:p>
            <a:pPr>
              <a:buFont typeface="Arial" panose="020B0604020202020204" pitchFamily="34" charset="0"/>
              <a:buChar char="•"/>
            </a:pPr>
            <a:r>
              <a:rPr lang="en-GB" altLang="en-US" dirty="0"/>
              <a:t>3 AMP SG meetings were planned and held during the interim session.</a:t>
            </a:r>
          </a:p>
          <a:p>
            <a:pPr lvl="0">
              <a:buFont typeface="Arial" panose="020B0604020202020204" pitchFamily="34" charset="0"/>
              <a:buChar char="•"/>
            </a:pPr>
            <a:r>
              <a:rPr lang="en-GB" altLang="en-US" dirty="0"/>
              <a:t>3 technical submissions were presented and discussed.</a:t>
            </a:r>
          </a:p>
          <a:p>
            <a:pPr lvl="0">
              <a:buFont typeface="Arial" panose="020B0604020202020204" pitchFamily="34" charset="0"/>
              <a:buChar char="•"/>
            </a:pPr>
            <a:r>
              <a:rPr lang="en-GB" altLang="en-US" dirty="0"/>
              <a:t>The AMP tech report was updated to 11-23/0436r1 with added new use cases</a:t>
            </a:r>
          </a:p>
          <a:p>
            <a:pPr lvl="0">
              <a:buFont typeface="Arial" panose="020B0604020202020204" pitchFamily="34" charset="0"/>
              <a:buChar char="•"/>
            </a:pPr>
            <a:r>
              <a:rPr lang="en-GB" altLang="en-US" dirty="0"/>
              <a:t>A liaison response to ITU-T SG20’s liaison on their AMP tech report project was developed and approved by the group to submit to WG for approval.</a:t>
            </a:r>
          </a:p>
          <a:p>
            <a:pPr lvl="0">
              <a:buFont typeface="Arial" panose="020B0604020202020204" pitchFamily="34" charset="0"/>
              <a:buChar char="•"/>
            </a:pPr>
            <a:r>
              <a:rPr lang="en-GB" altLang="en-US" dirty="0"/>
              <a:t>6 technical submissions were presented and discussed.</a:t>
            </a:r>
          </a:p>
          <a:p>
            <a:pPr>
              <a:buFont typeface="Arial" panose="020B0604020202020204" pitchFamily="34" charset="0"/>
              <a:buChar char="•"/>
            </a:pPr>
            <a:r>
              <a:rPr lang="en-GB" altLang="en-US" dirty="0"/>
              <a:t>AMP SG agenda for the week is as below:</a:t>
            </a:r>
          </a:p>
          <a:p>
            <a:pPr lvl="1">
              <a:buFont typeface="Arial" panose="020B0604020202020204" pitchFamily="34" charset="0"/>
              <a:buChar char="•"/>
            </a:pPr>
            <a:r>
              <a:rPr lang="en-GB" altLang="en-US" dirty="0">
                <a:hlinkClick r:id="rId2"/>
              </a:rPr>
              <a:t>https://mentor.ieee.org/802.11/dcn/23/11-23-2170-04-0amp-amp-sg-meeting-agenda-for-jan-interim-2024.pptx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technical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221E071A-177E-61C4-8B49-90AD9AD28FD1}"/>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4E38DC63-6D31-A346-A5A1-98FBD1046576}"/>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AE74A8BD-57B5-E05E-4FBA-E491797EB9E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188234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solidFill>
                  <a:schemeClr val="tx2"/>
                </a:solidFill>
              </a:rPr>
              <a:t>SG </a:t>
            </a:r>
            <a:r>
              <a:rPr lang="en-US" altLang="en-US" dirty="0">
                <a:solidFill>
                  <a:schemeClr val="tx2"/>
                </a:solidFill>
                <a:latin typeface="Times New Roman" panose="02020603050405020304" pitchFamily="18" charset="0"/>
              </a:rPr>
              <a:t>Motion #1: Liaison Response</a:t>
            </a:r>
            <a:endParaRPr lang="zh-CN" altLang="en-US" dirty="0"/>
          </a:p>
        </p:txBody>
      </p:sp>
      <p:sp>
        <p:nvSpPr>
          <p:cNvPr id="3" name="内容占位符 2"/>
          <p:cNvSpPr>
            <a:spLocks noGrp="1"/>
          </p:cNvSpPr>
          <p:nvPr>
            <p:ph idx="1"/>
          </p:nvPr>
        </p:nvSpPr>
        <p:spPr/>
        <p:txBody>
          <a:bodyPr/>
          <a:lstStyle/>
          <a:p>
            <a:r>
              <a:rPr lang="en-US" altLang="zh-CN" dirty="0"/>
              <a:t>Move to submit the document 11-23/2202r6 to 802.11 WG for approval as the IEEE 802.11 liaison response to ITU-T SG20 liaison on AMP tech report, allowing the WG chair editing privilege.</a:t>
            </a:r>
          </a:p>
          <a:p>
            <a:pPr lvl="1"/>
            <a:r>
              <a:rPr lang="en-US" altLang="zh-CN" sz="1800" dirty="0">
                <a:hlinkClick r:id="rId2"/>
              </a:rPr>
              <a:t>https://mentor.ieee.org/802.11/dcn/23/11-23-2202-06-0amp-draft-response-to-itu-t-sg20-ls-on-the-draft-technical-report-itu-t-ystr-ambient-iot.docx</a:t>
            </a:r>
            <a:endParaRPr lang="en-US" altLang="zh-CN" sz="1800" dirty="0"/>
          </a:p>
          <a:p>
            <a:endParaRPr lang="en-US" altLang="zh-CN" dirty="0"/>
          </a:p>
          <a:p>
            <a:r>
              <a:rPr lang="en-US" altLang="zh-CN" dirty="0"/>
              <a:t>Moved:  </a:t>
            </a:r>
            <a:r>
              <a:rPr lang="en-US" altLang="zh-CN" dirty="0" err="1"/>
              <a:t>Yinan</a:t>
            </a:r>
            <a:r>
              <a:rPr lang="en-US" altLang="zh-CN" dirty="0"/>
              <a:t> Qi</a:t>
            </a:r>
          </a:p>
          <a:p>
            <a:r>
              <a:rPr lang="en-US" altLang="zh-CN" dirty="0"/>
              <a:t>Seconded: Sebastian Max</a:t>
            </a:r>
          </a:p>
          <a:p>
            <a:endParaRPr lang="en-US" altLang="zh-CN" dirty="0"/>
          </a:p>
          <a:p>
            <a:r>
              <a:rPr lang="en-US" altLang="zh-CN" dirty="0"/>
              <a:t>Result: 37Y/0N/5A, PASSED</a:t>
            </a:r>
            <a:endParaRPr lang="zh-CN" altLang="en-US" dirty="0"/>
          </a:p>
        </p:txBody>
      </p:sp>
      <p:sp>
        <p:nvSpPr>
          <p:cNvPr id="6" name="Footer Placeholder 5">
            <a:extLst>
              <a:ext uri="{FF2B5EF4-FFF2-40B4-BE49-F238E27FC236}">
                <a16:creationId xmlns:a16="http://schemas.microsoft.com/office/drawing/2014/main" id="{9ED3FA83-FD92-D268-D788-3739FE0E7BA9}"/>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A350A399-17B4-B4AE-1874-2AB14B9E652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4929A15E-C522-4164-6726-54A20205B60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50426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02566" y="42861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Jan 802 interim session:</a:t>
            </a:r>
          </a:p>
          <a:p>
            <a:pPr marL="586105" lvl="1" indent="-285750">
              <a:lnSpc>
                <a:spcPct val="150000"/>
              </a:lnSpc>
              <a:spcBef>
                <a:spcPts val="600"/>
              </a:spcBef>
              <a:spcAft>
                <a:spcPts val="600"/>
              </a:spcAft>
              <a:buFont typeface="Arial" panose="020B0604020202020204" pitchFamily="34" charset="0"/>
              <a:buChar char="•"/>
            </a:pPr>
            <a:r>
              <a:rPr lang="en-US" altLang="zh-CN" sz="2400" dirty="0"/>
              <a:t>Feb 6</a:t>
            </a:r>
            <a:r>
              <a:rPr lang="en-US" altLang="zh-CN" sz="2400" baseline="30000" dirty="0"/>
              <a:t>th</a:t>
            </a:r>
            <a:r>
              <a:rPr lang="en-US" altLang="zh-CN" sz="2400" dirty="0"/>
              <a:t>, 09:00am, ET; 2 hours, </a:t>
            </a:r>
            <a:r>
              <a:rPr lang="en-US" altLang="zh-CN" sz="2400" dirty="0" err="1"/>
              <a:t>webex</a:t>
            </a:r>
            <a:endParaRPr lang="en-US" altLang="zh-CN" sz="2400" dirty="0"/>
          </a:p>
          <a:p>
            <a:pPr marL="586105" lvl="1" indent="-285750">
              <a:lnSpc>
                <a:spcPct val="150000"/>
              </a:lnSpc>
              <a:spcBef>
                <a:spcPts val="600"/>
              </a:spcBef>
              <a:spcAft>
                <a:spcPts val="600"/>
              </a:spcAft>
              <a:buFont typeface="Arial" panose="020B0604020202020204" pitchFamily="34" charset="0"/>
              <a:buChar char="•"/>
            </a:pPr>
            <a:r>
              <a:rPr lang="en-US" altLang="zh-CN" sz="2400" dirty="0"/>
              <a:t>Mar 5</a:t>
            </a:r>
            <a:r>
              <a:rPr lang="en-US" altLang="zh-CN" sz="2400" baseline="30000" dirty="0"/>
              <a:t>th</a:t>
            </a:r>
            <a:r>
              <a:rPr lang="en-US" altLang="zh-CN" sz="2400" dirty="0"/>
              <a:t>, 10:00am, ET; 2 hours, </a:t>
            </a:r>
            <a:r>
              <a:rPr lang="en-US" altLang="zh-CN" sz="2400" dirty="0" err="1"/>
              <a:t>webex</a:t>
            </a:r>
            <a:endParaRPr lang="en-US" altLang="zh-CN" sz="2400" dirty="0"/>
          </a:p>
        </p:txBody>
      </p:sp>
      <p:grpSp>
        <p:nvGrpSpPr>
          <p:cNvPr id="57" name="组合 56"/>
          <p:cNvGrpSpPr/>
          <p:nvPr/>
        </p:nvGrpSpPr>
        <p:grpSpPr>
          <a:xfrm>
            <a:off x="928688" y="2156958"/>
            <a:ext cx="10259981" cy="1576842"/>
            <a:chOff x="914536" y="4948483"/>
            <a:chExt cx="10259981" cy="1576842"/>
          </a:xfrm>
        </p:grpSpPr>
        <p:cxnSp>
          <p:nvCxnSpPr>
            <p:cNvPr id="58" name="直接箭头连接符 57"/>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59" name="文本框 58"/>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60" name="文本框 59"/>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61" name="文本框 60"/>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rPr>
                <a:t>Sep 2023</a:t>
              </a:r>
            </a:p>
          </p:txBody>
        </p:sp>
        <p:sp>
          <p:nvSpPr>
            <p:cNvPr id="62" name="文本框 61"/>
            <p:cNvSpPr txBox="1"/>
            <p:nvPr/>
          </p:nvSpPr>
          <p:spPr>
            <a:xfrm>
              <a:off x="5596157" y="6043055"/>
              <a:ext cx="990574" cy="276999"/>
            </a:xfrm>
            <a:prstGeom prst="rect">
              <a:avLst/>
            </a:prstGeom>
            <a:noFill/>
          </p:spPr>
          <p:txBody>
            <a:bodyPr wrap="square" rtlCol="0">
              <a:spAutoFit/>
            </a:bodyPr>
            <a:lstStyle/>
            <a:p>
              <a:r>
                <a:rPr lang="en-US" sz="1200" b="1" dirty="0">
                  <a:solidFill>
                    <a:schemeClr val="tx1"/>
                  </a:solidFill>
                </a:rPr>
                <a:t>Nov 2023</a:t>
              </a:r>
            </a:p>
          </p:txBody>
        </p:sp>
        <p:sp>
          <p:nvSpPr>
            <p:cNvPr id="63" name="文本框 62"/>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64" name="椭圆 63"/>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5" name="椭圆 64"/>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6" name="椭圆 65"/>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7" name="椭圆 66"/>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8" name="椭圆 67"/>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9" name="文本框 68"/>
            <p:cNvSpPr txBox="1"/>
            <p:nvPr/>
          </p:nvSpPr>
          <p:spPr>
            <a:xfrm>
              <a:off x="914536" y="5317815"/>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70" name="文本框 69"/>
            <p:cNvSpPr txBox="1"/>
            <p:nvPr/>
          </p:nvSpPr>
          <p:spPr>
            <a:xfrm>
              <a:off x="3940001" y="5317815"/>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71" name="文本框 70"/>
            <p:cNvSpPr txBox="1"/>
            <p:nvPr/>
          </p:nvSpPr>
          <p:spPr>
            <a:xfrm>
              <a:off x="2438496" y="5317815"/>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72" name="文本框 71"/>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73" name="椭圆 72"/>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4" name="文本框 73"/>
            <p:cNvSpPr txBox="1"/>
            <p:nvPr/>
          </p:nvSpPr>
          <p:spPr>
            <a:xfrm>
              <a:off x="10183943" y="5502481"/>
              <a:ext cx="990574" cy="276999"/>
            </a:xfrm>
            <a:prstGeom prst="rect">
              <a:avLst/>
            </a:prstGeom>
            <a:noFill/>
          </p:spPr>
          <p:txBody>
            <a:bodyPr wrap="square" rtlCol="0">
              <a:spAutoFit/>
            </a:bodyPr>
            <a:lstStyle/>
            <a:p>
              <a:r>
                <a:rPr lang="en-US" sz="1200" dirty="0">
                  <a:solidFill>
                    <a:schemeClr val="tx1"/>
                  </a:solidFill>
                </a:rPr>
                <a:t>TG kickoff</a:t>
              </a:r>
            </a:p>
          </p:txBody>
        </p:sp>
        <p:sp>
          <p:nvSpPr>
            <p:cNvPr id="75" name="文本框 74"/>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76" name="椭圆 75"/>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7" name="文本框 76"/>
            <p:cNvSpPr txBox="1"/>
            <p:nvPr/>
          </p:nvSpPr>
          <p:spPr>
            <a:xfrm>
              <a:off x="8641785" y="4948483"/>
              <a:ext cx="1143344" cy="830997"/>
            </a:xfrm>
            <a:prstGeom prst="rect">
              <a:avLst/>
            </a:prstGeom>
            <a:noFill/>
          </p:spPr>
          <p:txBody>
            <a:bodyPr wrap="square" rtlCol="0">
              <a:spAutoFit/>
            </a:bodyPr>
            <a:lstStyle/>
            <a:p>
              <a:r>
                <a:rPr lang="en-US" sz="1200" dirty="0">
                  <a:solidFill>
                    <a:schemeClr val="tx1"/>
                  </a:solidFill>
                </a:rPr>
                <a:t>Comments reply and potential update</a:t>
              </a:r>
            </a:p>
          </p:txBody>
        </p:sp>
        <p:sp>
          <p:nvSpPr>
            <p:cNvPr id="78" name="文本框 77"/>
            <p:cNvSpPr txBox="1"/>
            <p:nvPr/>
          </p:nvSpPr>
          <p:spPr>
            <a:xfrm>
              <a:off x="5212215" y="5322393"/>
              <a:ext cx="1888866" cy="461665"/>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79" name="文本框 78"/>
            <p:cNvSpPr txBox="1"/>
            <p:nvPr/>
          </p:nvSpPr>
          <p:spPr>
            <a:xfrm>
              <a:off x="7980846" y="5133149"/>
              <a:ext cx="731610" cy="646331"/>
            </a:xfrm>
            <a:prstGeom prst="rect">
              <a:avLst/>
            </a:prstGeom>
            <a:noFill/>
          </p:spPr>
          <p:txBody>
            <a:bodyPr wrap="square" rtlCol="0">
              <a:spAutoFit/>
            </a:bodyPr>
            <a:lstStyle/>
            <a:p>
              <a:r>
                <a:rPr lang="en-US" sz="1200" dirty="0">
                  <a:solidFill>
                    <a:schemeClr val="tx1"/>
                  </a:solidFill>
                </a:rPr>
                <a:t>EC Review in Feb</a:t>
              </a:r>
            </a:p>
          </p:txBody>
        </p:sp>
        <p:sp>
          <p:nvSpPr>
            <p:cNvPr id="80" name="文本框 7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1" name="直接连接符 8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82" name="文本框 8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3" name="直接连接符 8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grpSp>
      <p:sp>
        <p:nvSpPr>
          <p:cNvPr id="2" name="Footer Placeholder 1">
            <a:extLst>
              <a:ext uri="{FF2B5EF4-FFF2-40B4-BE49-F238E27FC236}">
                <a16:creationId xmlns:a16="http://schemas.microsoft.com/office/drawing/2014/main" id="{F1614B81-397D-6611-38F3-E1CDAD78F95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FCB3BC5-CB7E-6167-69B6-65B4DCA96B7D}"/>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3C39513C-459C-3B76-BC64-E98343FB276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39258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January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737E8E8E-DAF3-0419-FC84-C42E417FACA8}"/>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ECC163E0-E750-74CD-4188-09AB189CE748}"/>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244B1FE8-5258-A417-81C1-493A3916E3D7}"/>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23685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11 contributions focused on the scope of the project</a:t>
            </a:r>
          </a:p>
          <a:p>
            <a:pPr lvl="1">
              <a:lnSpc>
                <a:spcPct val="90000"/>
              </a:lnSpc>
            </a:pPr>
            <a:r>
              <a:rPr lang="en-US" sz="1800" dirty="0"/>
              <a:t>Discussion on a first draft version of the PAR scope</a:t>
            </a:r>
          </a:p>
          <a:p>
            <a:pPr lvl="2">
              <a:lnSpc>
                <a:spcPct val="90000"/>
              </a:lnSpc>
            </a:pPr>
            <a:endParaRPr lang="en-US" sz="2200" dirty="0"/>
          </a:p>
          <a:p>
            <a:pPr lvl="1">
              <a:lnSpc>
                <a:spcPct val="90000"/>
              </a:lnSpc>
            </a:pPr>
            <a:endParaRPr lang="en-US" dirty="0"/>
          </a:p>
          <a:p>
            <a:pPr lvl="1">
              <a:lnSpc>
                <a:spcPct val="90000"/>
              </a:lnSpc>
            </a:pPr>
            <a:r>
              <a:rPr lang="en-US" dirty="0"/>
              <a:t>Minutes:</a:t>
            </a:r>
          </a:p>
          <a:p>
            <a:pPr lvl="1">
              <a:lnSpc>
                <a:spcPct val="90000"/>
              </a:lnSpc>
            </a:pPr>
            <a:r>
              <a:rPr lang="en-US" dirty="0"/>
              <a:t>	In 11-24/0143</a:t>
            </a:r>
          </a:p>
          <a:p>
            <a:pPr marL="857250" lvl="2" indent="0">
              <a:lnSpc>
                <a:spcPct val="90000"/>
              </a:lnSpc>
              <a:buNone/>
            </a:pPr>
            <a:endParaRPr lang="en-US" sz="1800" dirty="0"/>
          </a:p>
          <a:p>
            <a:pPr lvl="2">
              <a:lnSpc>
                <a:spcPct val="90000"/>
              </a:lnSpc>
            </a:pPr>
            <a:endParaRPr lang="en-US" sz="1800" dirty="0"/>
          </a:p>
          <a:p>
            <a:pPr marL="857250" lvl="2" indent="0">
              <a:lnSpc>
                <a:spcPct val="90000"/>
              </a:lnSpc>
              <a:buNone/>
            </a:pPr>
            <a:endParaRPr lang="en-US" sz="1800" dirty="0"/>
          </a:p>
          <a:p>
            <a:pPr lvl="2">
              <a:lnSpc>
                <a:spcPct val="90000"/>
              </a:lnSpc>
            </a:pPr>
            <a:endParaRPr lang="en-US" dirty="0"/>
          </a:p>
          <a:p>
            <a:pPr lvl="2">
              <a:lnSpc>
                <a:spcPct val="90000"/>
              </a:lnSpc>
            </a:pPr>
            <a:endParaRPr lang="en-US" dirty="0">
              <a:hlinkClick r:id="rId3">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8A05AA6F-EBF2-DA55-1306-9BCB769217D7}"/>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E0D02C6F-0380-C304-7147-B7427B6AC48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
        <p:nvSpPr>
          <p:cNvPr id="5" name="Date Placeholder 4">
            <a:extLst>
              <a:ext uri="{FF2B5EF4-FFF2-40B4-BE49-F238E27FC236}">
                <a16:creationId xmlns:a16="http://schemas.microsoft.com/office/drawing/2014/main" id="{EAD8BFB6-5507-5302-2FD4-483CEDE2A36B}"/>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1933502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March:</a:t>
            </a:r>
          </a:p>
          <a:p>
            <a:pPr lvl="1">
              <a:buFont typeface="Arial" panose="020B0604020202020204" pitchFamily="34" charset="0"/>
              <a:buChar char="•"/>
            </a:pPr>
            <a:r>
              <a:rPr lang="en-US" sz="1800" dirty="0"/>
              <a:t>Converge on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a:t>
            </a:r>
          </a:p>
        </p:txBody>
      </p:sp>
      <p:sp>
        <p:nvSpPr>
          <p:cNvPr id="3" name="Footer Placeholder 2">
            <a:extLst>
              <a:ext uri="{FF2B5EF4-FFF2-40B4-BE49-F238E27FC236}">
                <a16:creationId xmlns:a16="http://schemas.microsoft.com/office/drawing/2014/main" id="{D38ED500-1718-9843-4E69-6BE0F89B22CA}"/>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5A404107-8FAF-645E-C082-68461239B95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
        <p:nvSpPr>
          <p:cNvPr id="7" name="Date Placeholder 6">
            <a:extLst>
              <a:ext uri="{FF2B5EF4-FFF2-40B4-BE49-F238E27FC236}">
                <a16:creationId xmlns:a16="http://schemas.microsoft.com/office/drawing/2014/main" id="{1306BA37-83D5-C7F2-FB84-A0A48B93BF41}"/>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331882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26A-5208-3D10-A396-A19B7821065E}"/>
              </a:ext>
            </a:extLst>
          </p:cNvPr>
          <p:cNvSpPr>
            <a:spLocks noGrp="1"/>
          </p:cNvSpPr>
          <p:nvPr>
            <p:ph type="title"/>
          </p:nvPr>
        </p:nvSpPr>
        <p:spPr/>
        <p:txBody>
          <a:bodyPr/>
          <a:lstStyle/>
          <a:p>
            <a:r>
              <a:rPr lang="en-US" dirty="0"/>
              <a:t>Attendance by breakout (January interim session)</a:t>
            </a:r>
          </a:p>
        </p:txBody>
      </p:sp>
      <p:sp>
        <p:nvSpPr>
          <p:cNvPr id="4" name="Slide Number Placeholder 3">
            <a:extLst>
              <a:ext uri="{FF2B5EF4-FFF2-40B4-BE49-F238E27FC236}">
                <a16:creationId xmlns:a16="http://schemas.microsoft.com/office/drawing/2014/main" id="{7DF4CC24-8380-8F6E-C12E-693D896952D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83219E9D-C78F-BBA0-6CC6-BF17EDA70EA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EC1F7FA-358D-35FC-BCD4-0E383423CEDB}"/>
              </a:ext>
            </a:extLst>
          </p:cNvPr>
          <p:cNvSpPr>
            <a:spLocks noGrp="1"/>
          </p:cNvSpPr>
          <p:nvPr>
            <p:ph type="dt" idx="15"/>
          </p:nvPr>
        </p:nvSpPr>
        <p:spPr/>
        <p:txBody>
          <a:bodyPr/>
          <a:lstStyle/>
          <a:p>
            <a:r>
              <a:rPr lang="en-US"/>
              <a:t>January 2024</a:t>
            </a:r>
            <a:endParaRPr lang="en-GB" dirty="0"/>
          </a:p>
        </p:txBody>
      </p:sp>
      <p:pic>
        <p:nvPicPr>
          <p:cNvPr id="10" name="Content Placeholder 9">
            <a:extLst>
              <a:ext uri="{FF2B5EF4-FFF2-40B4-BE49-F238E27FC236}">
                <a16:creationId xmlns:a16="http://schemas.microsoft.com/office/drawing/2014/main" id="{CF38B742-B525-6DBE-942F-CA7D7FBA4F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472332"/>
            <a:ext cx="9158493" cy="5004668"/>
          </a:xfrm>
        </p:spPr>
      </p:pic>
    </p:spTree>
    <p:extLst>
      <p:ext uri="{BB962C8B-B14F-4D97-AF65-F5344CB8AC3E}">
        <p14:creationId xmlns:p14="http://schemas.microsoft.com/office/powerpoint/2010/main" val="9922470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January 2024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2024-01-18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899709981"/>
              </p:ext>
            </p:extLst>
          </p:nvPr>
        </p:nvGraphicFramePr>
        <p:xfrm>
          <a:off x="2063750" y="2357438"/>
          <a:ext cx="8566150" cy="1535112"/>
        </p:xfrm>
        <a:graphic>
          <a:graphicData uri="http://schemas.openxmlformats.org/presentationml/2006/ole">
            <mc:AlternateContent xmlns:mc="http://schemas.openxmlformats.org/markup-compatibility/2006">
              <mc:Choice xmlns:v="urn:schemas-microsoft-com:vml" Requires="v">
                <p:oleObj name="Document" r:id="rId3" imgW="8553468" imgH="1528544" progId="Word.Document.8">
                  <p:embed/>
                </p:oleObj>
              </mc:Choice>
              <mc:Fallback>
                <p:oleObj name="Document" r:id="rId3" imgW="8553468" imgH="1528544"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66150" cy="1535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FCE00C58-089B-1429-56A5-4B1CABBD1B1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57FEE2B-C5B3-6BA5-98C4-BE3ADE300BC4}"/>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0C6EFA73-D0B8-3DDC-2989-2A885F31F5FC}"/>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98969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January 2024</a:t>
            </a:r>
          </a:p>
        </p:txBody>
      </p:sp>
      <p:sp>
        <p:nvSpPr>
          <p:cNvPr id="2" name="Footer Placeholder 1">
            <a:extLst>
              <a:ext uri="{FF2B5EF4-FFF2-40B4-BE49-F238E27FC236}">
                <a16:creationId xmlns:a16="http://schemas.microsoft.com/office/drawing/2014/main" id="{5847955D-8237-F7BE-C3B3-2FB646108129}"/>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97BF1CE4-30BC-254D-517B-43B6B9072FE4}"/>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1C09137C-3B24-0CE1-7ECF-DB7D7C1B537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33522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Monday PM1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11-23/2179r4</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3 technical contributions</a:t>
            </a:r>
          </a:p>
          <a:p>
            <a:pPr marL="685800" lvl="2" indent="-342900">
              <a:lnSpc>
                <a:spcPct val="90000"/>
              </a:lnSpc>
            </a:pPr>
            <a:r>
              <a:rPr lang="en-US" sz="2000" dirty="0"/>
              <a:t>1 new AIML use case</a:t>
            </a:r>
          </a:p>
          <a:p>
            <a:pPr marL="685800" lvl="2" indent="-342900">
              <a:lnSpc>
                <a:spcPct val="90000"/>
              </a:lnSpc>
            </a:pPr>
            <a:r>
              <a:rPr lang="en-US" sz="2000" dirty="0"/>
              <a:t>2 AIML future work option and scope discussions</a:t>
            </a:r>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2C7EE74B-2AA1-1C75-9D3B-EA88276D8E4A}"/>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28D42066-CC78-B546-7030-5399CE0715D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5" name="Date Placeholder 4">
            <a:extLst>
              <a:ext uri="{FF2B5EF4-FFF2-40B4-BE49-F238E27FC236}">
                <a16:creationId xmlns:a16="http://schemas.microsoft.com/office/drawing/2014/main" id="{0082ACA6-3C4F-C2F9-E0B3-52AB71524E00}"/>
              </a:ext>
            </a:extLst>
          </p:cNvPr>
          <p:cNvSpPr>
            <a:spLocks noGrp="1"/>
          </p:cNvSpPr>
          <p:nvPr>
            <p:ph type="dt" sz="half" idx="10"/>
          </p:nvPr>
        </p:nvSpPr>
        <p:spPr>
          <a:xfrm>
            <a:off x="929216" y="332601"/>
            <a:ext cx="1585383" cy="276999"/>
          </a:xfrm>
        </p:spPr>
        <p:txBody>
          <a:bodyPr/>
          <a:lstStyle/>
          <a:p>
            <a:pPr>
              <a:defRPr/>
            </a:pPr>
            <a:r>
              <a:rPr lang="en-US" dirty="0"/>
              <a:t>January 2024</a:t>
            </a:r>
          </a:p>
        </p:txBody>
      </p:sp>
    </p:spTree>
    <p:extLst>
      <p:ext uri="{BB962C8B-B14F-4D97-AF65-F5344CB8AC3E}">
        <p14:creationId xmlns:p14="http://schemas.microsoft.com/office/powerpoint/2010/main" val="2881232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Meeting slots requested</a:t>
            </a:r>
          </a:p>
          <a:p>
            <a:pPr>
              <a:lnSpc>
                <a:spcPct val="90000"/>
              </a:lnSpc>
            </a:pPr>
            <a:endParaRPr lang="en-US" dirty="0"/>
          </a:p>
          <a:p>
            <a:pPr>
              <a:lnSpc>
                <a:spcPct val="90000"/>
              </a:lnSpc>
            </a:pPr>
            <a:r>
              <a:rPr lang="en-US" dirty="0"/>
              <a:t>Discussion on future work scope </a:t>
            </a:r>
          </a:p>
          <a:p>
            <a:pPr>
              <a:lnSpc>
                <a:spcPct val="90000"/>
              </a:lnSpc>
            </a:pPr>
            <a:endParaRPr lang="en-US" dirty="0"/>
          </a:p>
          <a:p>
            <a:pPr>
              <a:lnSpc>
                <a:spcPct val="90000"/>
              </a:lnSpc>
            </a:pPr>
            <a:r>
              <a:rPr lang="en-US" dirty="0"/>
              <a:t>Technical presentations</a:t>
            </a:r>
          </a:p>
          <a:p>
            <a:pPr lvl="1">
              <a:lnSpc>
                <a:spcPct val="90000"/>
              </a:lnSpc>
            </a:pPr>
            <a:r>
              <a:rPr lang="en-US" dirty="0"/>
              <a:t>New AIML use cases</a:t>
            </a:r>
          </a:p>
          <a:p>
            <a:pPr lvl="1">
              <a:lnSpc>
                <a:spcPct val="90000"/>
              </a:lnSpc>
            </a:pPr>
            <a:r>
              <a:rPr lang="en-US" dirty="0"/>
              <a:t>Next level of details of feasibility studies on existing and new AIML use cases</a:t>
            </a:r>
          </a:p>
          <a:p>
            <a:pPr lvl="1">
              <a:lnSpc>
                <a:spcPct val="90000"/>
              </a:lnSpc>
            </a:pPr>
            <a:r>
              <a:rPr lang="en-US" dirty="0"/>
              <a:t>New AIML applications on WLANs</a:t>
            </a:r>
          </a:p>
          <a:p>
            <a:pPr lvl="1">
              <a:lnSpc>
                <a:spcPct val="90000"/>
              </a:lnSpc>
            </a:pPr>
            <a:r>
              <a:rPr lang="en-US" dirty="0"/>
              <a:t>Complete AIML TIG technical report</a:t>
            </a:r>
          </a:p>
          <a:p>
            <a:pPr marL="457200" lvl="1" indent="0">
              <a:lnSpc>
                <a:spcPct val="90000"/>
              </a:lnSpc>
              <a:buNone/>
            </a:pPr>
            <a:endParaRPr lang="en-US" dirty="0"/>
          </a:p>
          <a:p>
            <a:pPr>
              <a:lnSpc>
                <a:spcPct val="90000"/>
              </a:lnSpc>
            </a:pPr>
            <a:r>
              <a:rPr lang="en-US" dirty="0"/>
              <a:t>Teleconference</a:t>
            </a:r>
          </a:p>
          <a:p>
            <a:pPr lvl="1">
              <a:lnSpc>
                <a:spcPct val="90000"/>
              </a:lnSpc>
            </a:pPr>
            <a:r>
              <a:rPr lang="en-US" dirty="0"/>
              <a:t>Feb 20, 2024 at 10am ET (one hour)</a:t>
            </a:r>
          </a:p>
        </p:txBody>
      </p:sp>
      <p:sp>
        <p:nvSpPr>
          <p:cNvPr id="5125" name="Rectangle 2"/>
          <p:cNvSpPr>
            <a:spLocks noGrp="1" noChangeArrowheads="1"/>
          </p:cNvSpPr>
          <p:nvPr>
            <p:ph type="title"/>
          </p:nvPr>
        </p:nvSpPr>
        <p:spPr/>
        <p:txBody>
          <a:bodyPr/>
          <a:lstStyle/>
          <a:p>
            <a:r>
              <a:rPr lang="en-US" dirty="0"/>
              <a:t>Plans for March 2024</a:t>
            </a:r>
          </a:p>
        </p:txBody>
      </p:sp>
      <p:sp>
        <p:nvSpPr>
          <p:cNvPr id="3" name="Footer Placeholder 2">
            <a:extLst>
              <a:ext uri="{FF2B5EF4-FFF2-40B4-BE49-F238E27FC236}">
                <a16:creationId xmlns:a16="http://schemas.microsoft.com/office/drawing/2014/main" id="{0DA7FD29-2587-5408-D8CE-AEE2414EA8DB}"/>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ABC830E5-690F-779B-3B5C-1DA9C2D7232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83</a:t>
            </a:fld>
            <a:endParaRPr lang="en-US"/>
          </a:p>
        </p:txBody>
      </p:sp>
      <p:sp>
        <p:nvSpPr>
          <p:cNvPr id="6" name="Date Placeholder 5">
            <a:extLst>
              <a:ext uri="{FF2B5EF4-FFF2-40B4-BE49-F238E27FC236}">
                <a16:creationId xmlns:a16="http://schemas.microsoft.com/office/drawing/2014/main" id="{1C277DF6-98F3-6346-FB60-38CE113032F4}"/>
              </a:ext>
            </a:extLst>
          </p:cNvPr>
          <p:cNvSpPr>
            <a:spLocks noGrp="1"/>
          </p:cNvSpPr>
          <p:nvPr>
            <p:ph type="dt" sz="half" idx="10"/>
          </p:nvPr>
        </p:nvSpPr>
        <p:spPr>
          <a:xfrm>
            <a:off x="929216" y="332601"/>
            <a:ext cx="1432983" cy="276999"/>
          </a:xfrm>
        </p:spPr>
        <p:txBody>
          <a:bodyPr/>
          <a:lstStyle/>
          <a:p>
            <a:pPr>
              <a:defRPr/>
            </a:pPr>
            <a:r>
              <a:rPr lang="en-US" dirty="0"/>
              <a:t>January 2024</a:t>
            </a:r>
          </a:p>
        </p:txBody>
      </p:sp>
    </p:spTree>
    <p:extLst>
      <p:ext uri="{BB962C8B-B14F-4D97-AF65-F5344CB8AC3E}">
        <p14:creationId xmlns:p14="http://schemas.microsoft.com/office/powerpoint/2010/main" val="8178399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3401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January 2024</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84</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 2024</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2024-01-18</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202704"/>
          </a:xfrm>
        </p:spPr>
        <p:txBody>
          <a:bodyPr/>
          <a:lstStyle/>
          <a:p>
            <a:r>
              <a:rPr lang="en-US" altLang="en-US" dirty="0"/>
              <a:t>Meeting Results</a:t>
            </a:r>
          </a:p>
        </p:txBody>
      </p:sp>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01/18/2024 16:00 ET</a:t>
            </a:r>
          </a:p>
          <a:p>
            <a:pPr>
              <a:spcBef>
                <a:spcPts val="0"/>
              </a:spcBef>
              <a:spcAft>
                <a:spcPts val="0"/>
              </a:spcAft>
            </a:pPr>
            <a:r>
              <a:rPr lang="en-US" sz="2000" b="0" dirty="0"/>
              <a:t>Contributions: </a:t>
            </a:r>
            <a:r>
              <a:rPr lang="en-US" sz="1800" b="0" dirty="0">
                <a:latin typeface="+mj-lt"/>
              </a:rPr>
              <a:t>No Contributions</a:t>
            </a:r>
            <a:endParaRPr lang="en-US" dirty="0"/>
          </a:p>
          <a:p>
            <a:pPr marL="342900" lvl="2" indent="-342900">
              <a:spcBef>
                <a:spcPts val="300"/>
              </a:spcBef>
              <a:spcAft>
                <a:spcPts val="0"/>
              </a:spcAft>
              <a:buFont typeface="Arial" panose="020B0604020202020204" pitchFamily="34" charset="0"/>
              <a:buChar char="•"/>
              <a:defRPr/>
            </a:pPr>
            <a:r>
              <a:rPr lang="en-US" sz="2000" dirty="0"/>
              <a:t>Discussion Items:</a:t>
            </a:r>
          </a:p>
          <a:p>
            <a:pPr marL="857250" lvl="1" indent="-457200">
              <a:spcBef>
                <a:spcPts val="200"/>
              </a:spcBef>
              <a:buFont typeface="+mj-lt"/>
              <a:buAutoNum type="alphaLcPeriod"/>
              <a:defRPr/>
            </a:pPr>
            <a:r>
              <a:rPr lang="en-US" sz="1800" dirty="0"/>
              <a:t>Discussion and Considerations for May 2024 WP5A</a:t>
            </a:r>
          </a:p>
          <a:p>
            <a:pPr marL="857250" lvl="1" indent="-457200">
              <a:spcBef>
                <a:spcPts val="200"/>
              </a:spcBef>
              <a:buFont typeface="+mj-lt"/>
              <a:buAutoNum type="alphaLcPeriod"/>
              <a:defRPr/>
            </a:pPr>
            <a:r>
              <a:rPr lang="en-US" sz="1800" dirty="0">
                <a:solidFill>
                  <a:schemeClr val="tx1"/>
                </a:solidFill>
              </a:rPr>
              <a:t>To discuss </a:t>
            </a:r>
            <a:r>
              <a:rPr lang="en-US" sz="1800" dirty="0">
                <a:solidFill>
                  <a:srgbClr val="0000CC"/>
                </a:solidFill>
                <a:hlinkClick r:id="rId2">
                  <a:extLst>
                    <a:ext uri="{A12FA001-AC4F-418D-AE19-62706E023703}">
                      <ahyp:hlinkClr xmlns:ahyp="http://schemas.microsoft.com/office/drawing/2018/hyperlinkcolor" val="tx"/>
                    </a:ext>
                  </a:extLst>
                </a:hlinkClick>
              </a:rPr>
              <a:t>Liaison Statements </a:t>
            </a:r>
            <a:r>
              <a:rPr lang="en-US" sz="1800" dirty="0">
                <a:solidFill>
                  <a:schemeClr val="tx1"/>
                </a:solidFill>
              </a:rPr>
              <a:t>from </a:t>
            </a:r>
            <a:r>
              <a:rPr lang="en-GB" sz="1800" dirty="0">
                <a:effectLst/>
                <a:ea typeface="Times New Roman" panose="02020603050405020304" pitchFamily="18" charset="0"/>
              </a:rPr>
              <a:t>ITU-T Study Group 15 </a:t>
            </a:r>
          </a:p>
          <a:p>
            <a:pPr marL="1314450" lvl="4" indent="-400050">
              <a:spcBef>
                <a:spcPts val="300"/>
              </a:spcBef>
              <a:spcAft>
                <a:spcPts val="0"/>
              </a:spcAft>
              <a:buFont typeface="+mj-lt"/>
              <a:buAutoNum type="romanLcPeriod"/>
              <a:defRPr/>
            </a:pPr>
            <a:r>
              <a:rPr lang="en-GB" dirty="0">
                <a:effectLst/>
                <a:ea typeface="Times New Roman" panose="02020603050405020304" pitchFamily="18" charset="0"/>
              </a:rPr>
              <a:t>LS84, WLAN management control interface </a:t>
            </a:r>
            <a:r>
              <a:rPr lang="en-GB" dirty="0" err="1">
                <a:effectLst/>
                <a:ea typeface="Times New Roman" panose="02020603050405020304" pitchFamily="18" charset="0"/>
              </a:rPr>
              <a:t>G.wmci</a:t>
            </a:r>
            <a:r>
              <a:rPr lang="en-GB" dirty="0">
                <a:effectLst/>
                <a:ea typeface="Times New Roman" panose="02020603050405020304" pitchFamily="18" charset="0"/>
              </a:rPr>
              <a:t> for an in-premises network  </a:t>
            </a:r>
          </a:p>
          <a:p>
            <a:pPr marL="1314450" lvl="4" indent="-400050">
              <a:spcBef>
                <a:spcPts val="300"/>
              </a:spcBef>
              <a:spcAft>
                <a:spcPts val="0"/>
              </a:spcAft>
              <a:buFont typeface="+mj-lt"/>
              <a:buAutoNum type="romanLcPeriod"/>
              <a:defRPr/>
            </a:pPr>
            <a:r>
              <a:rPr lang="en-GB" dirty="0">
                <a:effectLst/>
                <a:ea typeface="Times New Roman" panose="02020603050405020304" pitchFamily="18" charset="0"/>
              </a:rPr>
              <a:t>LS76, the Home Network Transport (HNT) Standards Overview and Work Plan</a:t>
            </a:r>
            <a:endParaRPr lang="en-US" sz="1400" dirty="0">
              <a:effectLst/>
            </a:endParaRPr>
          </a:p>
          <a:p>
            <a:pPr marL="342900" lvl="2" indent="-342900">
              <a:spcBef>
                <a:spcPts val="300"/>
              </a:spcBef>
              <a:spcAft>
                <a:spcPts val="0"/>
              </a:spcAft>
              <a:buFont typeface="Arial" panose="020B0604020202020204" pitchFamily="34" charset="0"/>
              <a:buChar char="•"/>
              <a:defRPr/>
            </a:pPr>
            <a:r>
              <a:rPr lang="en-US" sz="2000" dirty="0"/>
              <a:t>Call for contributions on:</a:t>
            </a:r>
          </a:p>
          <a:p>
            <a:pPr marL="742950" lvl="3" indent="-285750">
              <a:spcBef>
                <a:spcPts val="300"/>
              </a:spcBef>
              <a:spcAft>
                <a:spcPts val="0"/>
              </a:spcAft>
              <a:defRPr/>
            </a:pPr>
            <a:r>
              <a:rPr lang="en-US" sz="1800" dirty="0">
                <a:latin typeface="+mj-lt"/>
              </a:rPr>
              <a:t>Latest M.1450, M.1801 working drafts and</a:t>
            </a:r>
          </a:p>
          <a:p>
            <a:pPr marL="742950" lvl="3" indent="-285750">
              <a:spcBef>
                <a:spcPts val="300"/>
              </a:spcBef>
              <a:spcAft>
                <a:spcPts val="0"/>
              </a:spcAft>
              <a:defRPr/>
            </a:pPr>
            <a:r>
              <a:rPr lang="en-US" sz="1800" dirty="0">
                <a:solidFill>
                  <a:schemeClr val="tx1"/>
                </a:solidFill>
              </a:rPr>
              <a:t>Response to </a:t>
            </a:r>
            <a:r>
              <a:rPr lang="en-US" sz="1800" dirty="0">
                <a:solidFill>
                  <a:srgbClr val="0000CC"/>
                </a:solidFill>
                <a:hlinkClick r:id="rId2">
                  <a:extLst>
                    <a:ext uri="{A12FA001-AC4F-418D-AE19-62706E023703}">
                      <ahyp:hlinkClr xmlns:ahyp="http://schemas.microsoft.com/office/drawing/2018/hyperlinkcolor" val="tx"/>
                    </a:ext>
                  </a:extLst>
                </a:hlinkClick>
              </a:rPr>
              <a:t>Liaison Statements </a:t>
            </a:r>
            <a:r>
              <a:rPr lang="en-US" sz="1800" dirty="0">
                <a:solidFill>
                  <a:schemeClr val="tx1"/>
                </a:solidFill>
              </a:rPr>
              <a:t>from </a:t>
            </a:r>
            <a:r>
              <a:rPr lang="en-GB" sz="1800" dirty="0">
                <a:effectLst/>
                <a:ea typeface="Times New Roman" panose="02020603050405020304" pitchFamily="18" charset="0"/>
              </a:rPr>
              <a:t>ITU-T Study Group 15 </a:t>
            </a:r>
            <a:endParaRPr lang="en-US" sz="1800" dirty="0">
              <a:latin typeface="+mj-lt"/>
            </a:endParaRP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latin typeface="Times New Roman" panose="02020603050405020304" pitchFamily="18" charset="0"/>
                <a:ea typeface="SimSun" panose="02010600030101010101" pitchFamily="2" charset="-122"/>
              </a:rPr>
              <a:t>Monitoring Development in Jan-Feb 2024 WP5D</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Development of ITU AHG recommended contributions to 802.11 and 802.18 for further processing and submission to WP5A </a:t>
            </a:r>
            <a:r>
              <a:rPr lang="en-US" sz="1800" dirty="0">
                <a:latin typeface="Times New Roman" panose="02020603050405020304" pitchFamily="18" charset="0"/>
                <a:ea typeface="SimSun" panose="02010600030101010101" pitchFamily="2" charset="-122"/>
              </a:rPr>
              <a:t>May</a:t>
            </a:r>
            <a:r>
              <a:rPr lang="en-US" sz="1800" dirty="0">
                <a:effectLst/>
                <a:latin typeface="Times New Roman" panose="02020603050405020304" pitchFamily="18" charset="0"/>
                <a:ea typeface="SimSun" panose="02010600030101010101" pitchFamily="2" charset="-122"/>
              </a:rPr>
              <a:t> 2024 session.</a:t>
            </a:r>
          </a:p>
          <a:p>
            <a:pPr lvl="1">
              <a:spcBef>
                <a:spcPts val="0"/>
              </a:spcBef>
              <a:spcAft>
                <a:spcPts val="300"/>
              </a:spcAft>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US" sz="1800" dirty="0">
                <a:solidFill>
                  <a:srgbClr val="0000CC"/>
                </a:solidFill>
                <a:hlinkClick r:id="rId3">
                  <a:extLst>
                    <a:ext uri="{A12FA001-AC4F-418D-AE19-62706E023703}">
                      <ahyp:hlinkClr xmlns:ahyp="http://schemas.microsoft.com/office/drawing/2018/hyperlinkcolor" val="tx"/>
                    </a:ext>
                  </a:extLst>
                </a:hlinkClick>
              </a:rPr>
              <a:t>Monday 2024-05-13 - Thursday 2024-05-23</a:t>
            </a:r>
            <a:r>
              <a:rPr lang="en-US" sz="1800" dirty="0">
                <a:solidFill>
                  <a:srgbClr val="0000CC"/>
                </a:solidFill>
                <a:latin typeface="+mj-lt"/>
                <a:hlinkClick r:id="rId4">
                  <a:extLst>
                    <a:ext uri="{A12FA001-AC4F-418D-AE19-62706E023703}">
                      <ahyp:hlinkClr xmlns:ahyp="http://schemas.microsoft.com/office/drawing/2018/hyperlinkcolor" val="tx"/>
                    </a:ext>
                  </a:extLst>
                </a:hlinkClick>
              </a:rPr>
              <a:t>  </a:t>
            </a:r>
            <a:endParaRPr lang="en-GB" sz="1800" u="sng" dirty="0">
              <a:solidFill>
                <a:srgbClr val="0000FF"/>
              </a:solidFill>
              <a:latin typeface="Times New Roman" panose="02020603050405020304" pitchFamily="18" charset="0"/>
              <a:ea typeface="SimSun" panose="02010600030101010101" pitchFamily="2" charset="-122"/>
            </a:endParaRPr>
          </a:p>
          <a:p>
            <a:pPr lvl="1">
              <a:spcBef>
                <a:spcPts val="0"/>
              </a:spcBef>
              <a:spcAft>
                <a:spcPts val="300"/>
              </a:spcAft>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US" sz="1800" dirty="0">
                <a:effectLst/>
                <a:latin typeface="Times New Roman" panose="02020603050405020304" pitchFamily="18" charset="0"/>
                <a:ea typeface="SimSun" panose="02010600030101010101" pitchFamily="2" charset="-122"/>
              </a:rPr>
              <a:t>March</a:t>
            </a:r>
            <a:r>
              <a:rPr lang="en-US" sz="1800" dirty="0"/>
              <a:t> 10-15, IEEE 802 Plenary </a:t>
            </a:r>
          </a:p>
          <a:p>
            <a:r>
              <a:rPr lang="pt-BR" altLang="en-US" sz="2000" b="0" dirty="0"/>
              <a:t>Meeting Minutes: 11-23-2196</a:t>
            </a:r>
          </a:p>
        </p:txBody>
      </p:sp>
      <p:sp>
        <p:nvSpPr>
          <p:cNvPr id="4" name="Date Placeholder 3"/>
          <p:cNvSpPr>
            <a:spLocks noGrp="1"/>
          </p:cNvSpPr>
          <p:nvPr>
            <p:ph type="dt" sz="quarter" idx="10"/>
          </p:nvPr>
        </p:nvSpPr>
        <p:spPr bwMode="auto">
          <a:xfrm>
            <a:off x="929218" y="332601"/>
            <a:ext cx="13401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January 2024</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85</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7CDF9-BA96-2AE3-E6B8-E665F5C5C050}"/>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6E45E374-6B6D-FE2A-1A96-909F223ECFF2}"/>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318C5927-3344-A19B-930D-0C524F9BD3D0}"/>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9AD2B821-4C5E-C5EE-1AE5-B4C8313CAFB9}"/>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AAB9AE3-4C81-0D1D-CBBD-6A3B0717727C}"/>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Tree>
    <p:extLst>
      <p:ext uri="{BB962C8B-B14F-4D97-AF65-F5344CB8AC3E}">
        <p14:creationId xmlns:p14="http://schemas.microsoft.com/office/powerpoint/2010/main" val="38846813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Jan. 2024</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C0BD459-77F0-FC40-35FC-2256158E27E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CAF78CE-E5EB-11A9-0822-967142EB73BC}"/>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4" name="Date Placeholder 3">
            <a:extLst>
              <a:ext uri="{FF2B5EF4-FFF2-40B4-BE49-F238E27FC236}">
                <a16:creationId xmlns:a16="http://schemas.microsoft.com/office/drawing/2014/main" id="{38A0B537-49B1-BE4A-40A6-DCFDC43878CC}"/>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476200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a:t>
            </a:r>
            <a:endParaRPr lang="en-US" dirty="0"/>
          </a:p>
        </p:txBody>
      </p:sp>
      <p:pic>
        <p:nvPicPr>
          <p:cNvPr id="3" name="Picture 2">
            <a:extLst>
              <a:ext uri="{FF2B5EF4-FFF2-40B4-BE49-F238E27FC236}">
                <a16:creationId xmlns:a16="http://schemas.microsoft.com/office/drawing/2014/main" id="{2D52D2DB-853F-AFE4-1E8F-67ED523B9424}"/>
              </a:ext>
            </a:extLst>
          </p:cNvPr>
          <p:cNvPicPr>
            <a:picLocks noChangeAspect="1"/>
          </p:cNvPicPr>
          <p:nvPr/>
        </p:nvPicPr>
        <p:blipFill>
          <a:blip r:embed="rId2"/>
          <a:stretch>
            <a:fillRect/>
          </a:stretch>
        </p:blipFill>
        <p:spPr>
          <a:xfrm>
            <a:off x="1631504" y="1542026"/>
            <a:ext cx="8839200" cy="4660122"/>
          </a:xfrm>
          <a:prstGeom prst="rect">
            <a:avLst/>
          </a:prstGeom>
        </p:spPr>
      </p:pic>
      <p:sp>
        <p:nvSpPr>
          <p:cNvPr id="7" name="Footer Placeholder 6">
            <a:extLst>
              <a:ext uri="{FF2B5EF4-FFF2-40B4-BE49-F238E27FC236}">
                <a16:creationId xmlns:a16="http://schemas.microsoft.com/office/drawing/2014/main" id="{D99536A0-A97D-8095-173A-4B327C746545}"/>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9E12134-E675-F7C8-3BF9-0DF687286E7F}"/>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0E42127B-97A5-4742-A9D7-F8C811C2F5F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234009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a:t>802.15 WG Standards Pipeline (updated)</a:t>
            </a:r>
            <a:endParaRPr lang="en-US" dirty="0"/>
          </a:p>
        </p:txBody>
      </p:sp>
      <p:pic>
        <p:nvPicPr>
          <p:cNvPr id="7" name="Picture 6">
            <a:extLst>
              <a:ext uri="{FF2B5EF4-FFF2-40B4-BE49-F238E27FC236}">
                <a16:creationId xmlns:a16="http://schemas.microsoft.com/office/drawing/2014/main" id="{9386F1F7-EFED-9D86-62AC-EFCBD225271A}"/>
              </a:ext>
            </a:extLst>
          </p:cNvPr>
          <p:cNvPicPr>
            <a:picLocks noChangeAspect="1"/>
          </p:cNvPicPr>
          <p:nvPr/>
        </p:nvPicPr>
        <p:blipFill>
          <a:blip r:embed="rId2"/>
          <a:stretch>
            <a:fillRect/>
          </a:stretch>
        </p:blipFill>
        <p:spPr>
          <a:xfrm>
            <a:off x="1631504" y="1540049"/>
            <a:ext cx="8846700" cy="4664076"/>
          </a:xfrm>
          <a:prstGeom prst="rect">
            <a:avLst/>
          </a:prstGeom>
        </p:spPr>
      </p:pic>
      <p:sp>
        <p:nvSpPr>
          <p:cNvPr id="13" name="Oval 12">
            <a:extLst>
              <a:ext uri="{FF2B5EF4-FFF2-40B4-BE49-F238E27FC236}">
                <a16:creationId xmlns:a16="http://schemas.microsoft.com/office/drawing/2014/main" id="{398A7F1D-DE03-B024-6F47-82F74D21A046}"/>
              </a:ext>
            </a:extLst>
          </p:cNvPr>
          <p:cNvSpPr/>
          <p:nvPr/>
        </p:nvSpPr>
        <p:spPr bwMode="auto">
          <a:xfrm>
            <a:off x="5482875"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FDF74CE8-B15B-DB01-DAC2-A5E86A09AF3C}"/>
              </a:ext>
            </a:extLst>
          </p:cNvPr>
          <p:cNvSpPr/>
          <p:nvPr/>
        </p:nvSpPr>
        <p:spPr bwMode="auto">
          <a:xfrm>
            <a:off x="4569182" y="4957911"/>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Oval 2">
            <a:extLst>
              <a:ext uri="{FF2B5EF4-FFF2-40B4-BE49-F238E27FC236}">
                <a16:creationId xmlns:a16="http://schemas.microsoft.com/office/drawing/2014/main" id="{26191D36-71A6-8F90-C307-6DC5B046833B}"/>
              </a:ext>
            </a:extLst>
          </p:cNvPr>
          <p:cNvSpPr/>
          <p:nvPr/>
        </p:nvSpPr>
        <p:spPr bwMode="auto">
          <a:xfrm>
            <a:off x="2639616" y="3538549"/>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1ACF06B4-63CB-70B3-2F57-2E2F68B809AD}"/>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C40C70D0-257C-8A35-C61F-2381EF632A10}"/>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10" name="Date Placeholder 9">
            <a:extLst>
              <a:ext uri="{FF2B5EF4-FFF2-40B4-BE49-F238E27FC236}">
                <a16:creationId xmlns:a16="http://schemas.microsoft.com/office/drawing/2014/main" id="{0AC40C82-9CCD-9082-4AAC-F9F508D6CDA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5357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4802-7079-CE10-ECEE-D9425D3B1975}"/>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6B7238BB-B736-66F9-019A-84C0D4F671A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0204970-DCCF-D5FD-DC66-9DF31A92AA9E}"/>
              </a:ext>
            </a:extLst>
          </p:cNvPr>
          <p:cNvSpPr>
            <a:spLocks noGrp="1"/>
          </p:cNvSpPr>
          <p:nvPr>
            <p:ph type="dt" idx="10"/>
          </p:nvPr>
        </p:nvSpPr>
        <p:spPr/>
        <p:txBody>
          <a:bodyPr/>
          <a:lstStyle/>
          <a:p>
            <a:r>
              <a:rPr lang="en-US"/>
              <a:t>January 2024</a:t>
            </a:r>
            <a:endParaRPr lang="en-GB"/>
          </a:p>
        </p:txBody>
      </p:sp>
      <p:sp>
        <p:nvSpPr>
          <p:cNvPr id="5" name="Footer Placeholder 4">
            <a:extLst>
              <a:ext uri="{FF2B5EF4-FFF2-40B4-BE49-F238E27FC236}">
                <a16:creationId xmlns:a16="http://schemas.microsoft.com/office/drawing/2014/main" id="{50EB6858-8824-CDFD-50BC-64995C110A56}"/>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18CE04CC-DA75-6DC0-59C1-714922D1FC99}"/>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128832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SUN/Smart Utility Network OFDM</a:t>
            </a:r>
          </a:p>
          <a:p>
            <a:pPr lvl="1">
              <a:buFont typeface="Arial" panose="020B0604020202020204" pitchFamily="34" charset="0"/>
              <a:buChar char="•"/>
            </a:pPr>
            <a:r>
              <a:rPr lang="en-US" altLang="en-US" dirty="0">
                <a:latin typeface="Times New Roman" panose="02020603050405020304" pitchFamily="18" charset="0"/>
              </a:rPr>
              <a:t>Long range PHY to enable city wide simple star networks, dense networks with &gt;10K nodes, Power efficient for battery operated end node.</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with improved link budget and higher reliability while remaining compliant with existing worldwide regulatory requirements.</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Continue PAR and CSD development for extending the SUN </a:t>
            </a:r>
            <a:r>
              <a:rPr lang="en-US" altLang="en-US" dirty="0" err="1">
                <a:latin typeface="Times New Roman" panose="02020603050405020304" pitchFamily="18" charset="0"/>
              </a:rPr>
              <a:t>PHYs.</a:t>
            </a:r>
            <a:endParaRPr lang="en-US" altLang="en-US" dirty="0">
              <a:latin typeface="Times New Roman" panose="02020603050405020304" pitchFamily="18" charset="0"/>
            </a:endParaRP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35F25D3-89EB-FE99-48FA-D5D42A257E0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F101A6D8-2115-2896-7A3C-FD0656142430}"/>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C28563F4-8701-B660-D1DD-120D77127CE3}"/>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131539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 relates to ranging resiliency (NB assisted operation), sensing, data rates, support for additional spectrum.</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Preparations towards going into Initial WG ballot: identify/complete missing std. pieces, and complete comment collection resolution.</a:t>
            </a:r>
          </a:p>
          <a:p>
            <a:pPr marL="457200" lvl="1" indent="0"/>
            <a:endParaRPr lang="en-US" sz="2400" dirty="0"/>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B6F03D32-84C2-E167-47A4-2C4B9B214C6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81E618B-DD5B-49AD-E3CB-61716EBF3F30}"/>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C9A1F8EA-66F5-47E0-6F4D-8B528B7775C6}"/>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8793548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Continued discussion of co-existence and LBT of NB operation.</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E4C9CBC-A676-B8DC-77E4-3C3387E5EDD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2E881F8-38C5-339E-91EC-BDAD9C6E8B9E}"/>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62911A0D-CDC5-37ED-A00F-8C75C32AAE5A}"/>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632639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Modifications to the IEEE Std 802.15.4 medium access control</a:t>
            </a:r>
          </a:p>
          <a:p>
            <a:pPr lvl="1">
              <a:buFont typeface="Arial" panose="020B0604020202020204" pitchFamily="34" charset="0"/>
              <a:buChar char="•"/>
            </a:pPr>
            <a:r>
              <a:rPr lang="en-US" sz="2400" dirty="0"/>
              <a:t>Improved user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draft development.</a:t>
            </a:r>
            <a:endParaRPr lang="en-US" sz="2400" b="0" dirty="0"/>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0D946A98-DE20-CF7E-1EAC-B3F2411ACB0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54679610-8436-7EC0-A2C6-32CA93E7D1A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454EEA1B-A7B7-C516-D2CB-7D30735B034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991651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Group completed the informal comment resolution and draft now starting initial WG ballot phase.</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8FF8F9B3-39B9-E49A-5369-0B33F67C988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D529D02-A08F-466A-F23B-34447FB63A9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62007081-C4E2-813D-814C-AE8982EB5B6E}"/>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17752020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Continue resolution of (informal) comment collection and assess readiness to go to initial WG ballot.</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28FD3D8-36A2-0962-036F-BB1A3C22921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A14FE15-2C95-2F02-B665-3987A34BCA58}"/>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937EA5CE-7E68-B6A4-213E-A7D29470581B}"/>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601623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D5-7313-D961-C2F6-8AAFB5774C28}"/>
              </a:ext>
            </a:extLst>
          </p:cNvPr>
          <p:cNvSpPr>
            <a:spLocks noGrp="1"/>
          </p:cNvSpPr>
          <p:nvPr>
            <p:ph type="title"/>
          </p:nvPr>
        </p:nvSpPr>
        <p:spPr>
          <a:xfrm>
            <a:off x="914401" y="685801"/>
            <a:ext cx="10361084" cy="1065213"/>
          </a:xfrm>
        </p:spPr>
        <p:txBody>
          <a:bodyPr wrap="square" anchor="ctr">
            <a:normAutofit/>
          </a:bodyPr>
          <a:lstStyle/>
          <a:p>
            <a:r>
              <a:rPr lang="en-US" dirty="0"/>
              <a:t>Next Generation Optical Camera Communication (OCC)</a:t>
            </a:r>
          </a:p>
        </p:txBody>
      </p:sp>
      <p:sp>
        <p:nvSpPr>
          <p:cNvPr id="3" name="Content Placeholder 2">
            <a:extLst>
              <a:ext uri="{FF2B5EF4-FFF2-40B4-BE49-F238E27FC236}">
                <a16:creationId xmlns:a16="http://schemas.microsoft.com/office/drawing/2014/main" id="{57C5A671-E3EE-3EE5-31BB-FCD4600A5011}"/>
              </a:ext>
            </a:extLst>
          </p:cNvPr>
          <p:cNvSpPr>
            <a:spLocks noGrp="1"/>
          </p:cNvSpPr>
          <p:nvPr>
            <p:ph sz="half" idx="1"/>
          </p:nvPr>
        </p:nvSpPr>
        <p:spPr>
          <a:xfrm>
            <a:off x="914400" y="1981201"/>
            <a:ext cx="8061919" cy="4113213"/>
          </a:xfrm>
        </p:spPr>
        <p:txBody>
          <a:bodyPr wrap="square" anchor="t">
            <a:normAutofit/>
          </a:bodyPr>
          <a:lstStyle/>
          <a:p>
            <a:pPr>
              <a:lnSpc>
                <a:spcPct val="90000"/>
              </a:lnSpc>
              <a:buFont typeface="Arial" panose="020B0604020202020204" pitchFamily="34" charset="0"/>
              <a:buChar char="•"/>
            </a:pPr>
            <a:r>
              <a:rPr lang="en-US" dirty="0"/>
              <a:t>What is it:</a:t>
            </a:r>
          </a:p>
          <a:p>
            <a:pPr lvl="1">
              <a:lnSpc>
                <a:spcPct val="90000"/>
              </a:lnSpc>
              <a:buFont typeface="Arial" panose="020B0604020202020204" pitchFamily="34" charset="0"/>
              <a:buChar char="•"/>
            </a:pPr>
            <a:r>
              <a:rPr lang="en-US" sz="2800" b="0" dirty="0"/>
              <a:t>Interest group to evaluate the int</a:t>
            </a:r>
            <a:r>
              <a:rPr lang="en-US" sz="2800" dirty="0"/>
              <a:t>erest of a new OCC standard.</a:t>
            </a:r>
          </a:p>
          <a:p>
            <a:pPr lvl="1">
              <a:lnSpc>
                <a:spcPct val="90000"/>
              </a:lnSpc>
              <a:buFont typeface="Arial" panose="020B0604020202020204" pitchFamily="34" charset="0"/>
              <a:buChar char="•"/>
            </a:pPr>
            <a:r>
              <a:rPr lang="en-US" sz="2800" dirty="0"/>
              <a:t>Future applications include indoor/outdoor and submerged applications.</a:t>
            </a:r>
            <a:endParaRPr lang="en-US" sz="2800" b="0" dirty="0"/>
          </a:p>
          <a:p>
            <a:pPr>
              <a:lnSpc>
                <a:spcPct val="90000"/>
              </a:lnSpc>
              <a:buFont typeface="Arial" panose="020B0604020202020204" pitchFamily="34" charset="0"/>
              <a:buChar char="•"/>
            </a:pPr>
            <a:r>
              <a:rPr lang="en-US" dirty="0"/>
              <a:t>Status:</a:t>
            </a:r>
          </a:p>
          <a:p>
            <a:pPr lvl="1">
              <a:lnSpc>
                <a:spcPct val="90000"/>
              </a:lnSpc>
              <a:buFont typeface="Arial" panose="020B0604020202020204" pitchFamily="34" charset="0"/>
              <a:buChar char="•"/>
            </a:pPr>
            <a:r>
              <a:rPr lang="en-US" dirty="0"/>
              <a:t>Formation meeting for the IG, reviewed submissions on applications and usages.</a:t>
            </a:r>
          </a:p>
          <a:p>
            <a:pPr>
              <a:lnSpc>
                <a:spcPct val="90000"/>
              </a:lnSpc>
            </a:pPr>
            <a:endParaRPr lang="en-US" dirty="0"/>
          </a:p>
        </p:txBody>
      </p:sp>
      <p:pic>
        <p:nvPicPr>
          <p:cNvPr id="8" name="Picture 7">
            <a:extLst>
              <a:ext uri="{FF2B5EF4-FFF2-40B4-BE49-F238E27FC236}">
                <a16:creationId xmlns:a16="http://schemas.microsoft.com/office/drawing/2014/main" id="{6ABBEC01-7487-8CC8-A03E-D21215F457A0}"/>
              </a:ext>
            </a:extLst>
          </p:cNvPr>
          <p:cNvPicPr>
            <a:picLocks noChangeAspect="1"/>
          </p:cNvPicPr>
          <p:nvPr/>
        </p:nvPicPr>
        <p:blipFill>
          <a:blip r:embed="rId2"/>
          <a:stretch>
            <a:fillRect/>
          </a:stretch>
        </p:blipFill>
        <p:spPr>
          <a:xfrm>
            <a:off x="8751140" y="2362201"/>
            <a:ext cx="3413966" cy="4113213"/>
          </a:xfrm>
          <a:prstGeom prst="rect">
            <a:avLst/>
          </a:prstGeom>
          <a:noFill/>
        </p:spPr>
      </p:pic>
      <p:sp>
        <p:nvSpPr>
          <p:cNvPr id="7" name="Footer Placeholder 6">
            <a:extLst>
              <a:ext uri="{FF2B5EF4-FFF2-40B4-BE49-F238E27FC236}">
                <a16:creationId xmlns:a16="http://schemas.microsoft.com/office/drawing/2014/main" id="{F9E35C0D-4019-F41E-D26B-E73D020A86AD}"/>
              </a:ext>
            </a:extLst>
          </p:cNvPr>
          <p:cNvSpPr>
            <a:spLocks noGrp="1"/>
          </p:cNvSpPr>
          <p:nvPr>
            <p:ph type="ftr" idx="11"/>
          </p:nvPr>
        </p:nvSpPr>
        <p:spPr/>
        <p:txBody>
          <a:bodyPr/>
          <a:lstStyle/>
          <a:p>
            <a:r>
              <a:rPr lang="en-GB"/>
              <a:t>Jonathan Segev, Intel</a:t>
            </a:r>
          </a:p>
        </p:txBody>
      </p:sp>
      <p:sp>
        <p:nvSpPr>
          <p:cNvPr id="9" name="Slide Number Placeholder 8">
            <a:extLst>
              <a:ext uri="{FF2B5EF4-FFF2-40B4-BE49-F238E27FC236}">
                <a16:creationId xmlns:a16="http://schemas.microsoft.com/office/drawing/2014/main" id="{E73AACD4-5436-4D6C-AC8E-FC36301A4D0C}"/>
              </a:ext>
            </a:extLst>
          </p:cNvPr>
          <p:cNvSpPr>
            <a:spLocks noGrp="1"/>
          </p:cNvSpPr>
          <p:nvPr>
            <p:ph type="sldNum" idx="12"/>
          </p:nvPr>
        </p:nvSpPr>
        <p:spPr/>
        <p:txBody>
          <a:bodyPr/>
          <a:lstStyle/>
          <a:p>
            <a:r>
              <a:rPr lang="en-GB"/>
              <a:t>Slide </a:t>
            </a:r>
            <a:fld id="{1CD163DD-D5E7-41DA-95F2-71530C24F8C3}" type="slidenum">
              <a:rPr lang="en-GB" smtClean="0"/>
              <a:pPr/>
              <a:t>96</a:t>
            </a:fld>
            <a:endParaRPr lang="en-GB"/>
          </a:p>
        </p:txBody>
      </p:sp>
      <p:sp>
        <p:nvSpPr>
          <p:cNvPr id="10" name="Date Placeholder 9">
            <a:extLst>
              <a:ext uri="{FF2B5EF4-FFF2-40B4-BE49-F238E27FC236}">
                <a16:creationId xmlns:a16="http://schemas.microsoft.com/office/drawing/2014/main" id="{1864C992-9588-7C73-31ED-F059FC382295}"/>
              </a:ext>
            </a:extLst>
          </p:cNvPr>
          <p:cNvSpPr>
            <a:spLocks noGrp="1"/>
          </p:cNvSpPr>
          <p:nvPr>
            <p:ph type="dt" idx="10"/>
          </p:nvPr>
        </p:nvSpPr>
        <p:spPr/>
        <p:txBody>
          <a:bodyPr/>
          <a:lstStyle/>
          <a:p>
            <a:r>
              <a:rPr lang="en-US"/>
              <a:t>January 2024</a:t>
            </a:r>
            <a:endParaRPr lang="en-GB"/>
          </a:p>
        </p:txBody>
      </p:sp>
    </p:spTree>
    <p:extLst>
      <p:ext uri="{BB962C8B-B14F-4D97-AF65-F5344CB8AC3E}">
        <p14:creationId xmlns:p14="http://schemas.microsoft.com/office/powerpoint/2010/main" val="39277878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110E4-AD4B-07A6-581B-05545E97E8B7}"/>
              </a:ext>
            </a:extLst>
          </p:cNvPr>
          <p:cNvPicPr>
            <a:picLocks noChangeAspect="1"/>
          </p:cNvPicPr>
          <p:nvPr/>
        </p:nvPicPr>
        <p:blipFill>
          <a:blip r:embed="rId2"/>
          <a:stretch>
            <a:fillRect/>
          </a:stretch>
        </p:blipFill>
        <p:spPr>
          <a:xfrm>
            <a:off x="1672833" y="1412776"/>
            <a:ext cx="8945817" cy="4519729"/>
          </a:xfrm>
          <a:prstGeom prst="rect">
            <a:avLst/>
          </a:prstGeom>
        </p:spPr>
      </p:pic>
      <p:sp>
        <p:nvSpPr>
          <p:cNvPr id="3" name="Footer Placeholder 2">
            <a:extLst>
              <a:ext uri="{FF2B5EF4-FFF2-40B4-BE49-F238E27FC236}">
                <a16:creationId xmlns:a16="http://schemas.microsoft.com/office/drawing/2014/main" id="{060AA3FE-AE43-A0CD-76FE-F8FF55319309}"/>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67BD38CA-0B1C-D2F9-C8CC-0F9338F58EB8}"/>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EBB59865-A90D-DBF2-6732-5C83188A725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679335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January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January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BE990D8-0952-9963-0192-EA7DB2B3038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4170FC8-2729-516C-6FDC-3C1CCEDE6A35}"/>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E664030E-0ACA-B226-577F-6E71A3E7E812}"/>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570037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18 November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15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4C82A698-4765-3434-B8BF-EF839530BA4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4C8FB73-3B51-4A0A-FB32-C3C24A0312E1}"/>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2D803EC5-91EA-3150-26D9-2755C04C4979}"/>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23571282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3953</TotalTime>
  <Words>10864</Words>
  <Application>Microsoft Office PowerPoint</Application>
  <PresentationFormat>Widescreen</PresentationFormat>
  <Paragraphs>1911</Paragraphs>
  <Slides>134</Slides>
  <Notes>78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4" baseType="lpstr">
      <vt:lpstr>Arial</vt:lpstr>
      <vt:lpstr>Arial Black</vt:lpstr>
      <vt:lpstr>Calibri</vt:lpstr>
      <vt:lpstr>Helvetica</vt:lpstr>
      <vt:lpstr>Symbol</vt:lpstr>
      <vt:lpstr>Times</vt:lpstr>
      <vt:lpstr>Times New Roman</vt:lpstr>
      <vt:lpstr>Wingdings</vt:lpstr>
      <vt:lpstr>Office Theme</vt:lpstr>
      <vt:lpstr>Document</vt:lpstr>
      <vt:lpstr>802.11 WG January 2024 Closing Reports</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affiliation (January interim session)</vt:lpstr>
      <vt:lpstr>Attendance by breakout (January interim session)</vt:lpstr>
      <vt:lpstr>Closing Reports</vt:lpstr>
      <vt:lpstr>Abstract</vt:lpstr>
      <vt:lpstr>802.11 WG Editor’s Meeting (January 2024)</vt:lpstr>
      <vt:lpstr>Abstract</vt:lpstr>
      <vt:lpstr>Agenda and Report for 2024-01-16 meeting</vt:lpstr>
      <vt:lpstr>January 16 roundtable status report</vt:lpstr>
      <vt:lpstr>Editor Amendment Ordering</vt:lpstr>
      <vt:lpstr>11bf and 11bh MDR/MEC Planning </vt:lpstr>
      <vt:lpstr>Review updated style guide</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SC’s week at a glance</vt:lpstr>
      <vt:lpstr>ETSI BRAN Update to 802.11 (1/2)</vt:lpstr>
      <vt:lpstr>ETSI BRAN Update to 802.11 (2/2)</vt:lpstr>
      <vt:lpstr>Update from Bluetooth SIG Work</vt:lpstr>
      <vt:lpstr>Technical Submissions &amp; Discussion Items (1/3)</vt:lpstr>
      <vt:lpstr>Technical Submissions &amp; Discussion Items (2/3)</vt:lpstr>
      <vt:lpstr>Technical Submissions &amp; Discussion Items (3/3)</vt:lpstr>
      <vt:lpstr>Announcement: DSA Tutorial in March</vt:lpstr>
      <vt:lpstr>Plans for March</vt:lpstr>
      <vt:lpstr>Telcos</vt:lpstr>
      <vt:lpstr>References for this week</vt:lpstr>
      <vt:lpstr>Coex Submissions</vt:lpstr>
      <vt:lpstr>IEEE 802 JTC1 Standing Committee January 2024 (mixed-mode) closing report</vt:lpstr>
      <vt:lpstr>The IEEE 802 JTC1 SC reviewed the PSDO process status, including IPR issues holding up 802.11ax/ay/ba/az</vt:lpstr>
      <vt:lpstr>The IEEE 802 JTC1 SC will undertake its usual work at its mixed-mode meeting in Denver in March 2024</vt:lpstr>
      <vt:lpstr>REVme Closing Report – January 2024</vt:lpstr>
      <vt:lpstr>Work Completed</vt:lpstr>
      <vt:lpstr>Plans for March</vt:lpstr>
      <vt:lpstr>TGme Timeline (No changes)</vt:lpstr>
      <vt:lpstr>TGbe January Closing Report</vt:lpstr>
      <vt:lpstr>TGbe (Extremely High Throughput)</vt:lpstr>
      <vt:lpstr>Teleconference Plan</vt:lpstr>
      <vt:lpstr>TGbe Timeline And Status</vt:lpstr>
      <vt:lpstr>PowerPoint Presentation</vt:lpstr>
      <vt:lpstr>Abstract</vt:lpstr>
      <vt:lpstr>TGbf (WLAN Sensing)– January 2024</vt:lpstr>
      <vt:lpstr>TGbf Timeline</vt:lpstr>
      <vt:lpstr>PowerPoint Presentation</vt:lpstr>
      <vt:lpstr>TGbh Closing Report </vt:lpstr>
      <vt:lpstr>Abstract</vt:lpstr>
      <vt:lpstr>Work Completed</vt:lpstr>
      <vt:lpstr>Timeline</vt:lpstr>
      <vt:lpstr>Teleconference</vt:lpstr>
      <vt:lpstr>TGbi Closing Report</vt:lpstr>
      <vt:lpstr>IEEE 802.11 TGbi</vt:lpstr>
      <vt:lpstr>Timeline</vt:lpstr>
      <vt:lpstr>IEEE 802.11 TGbi</vt:lpstr>
      <vt:lpstr>TGbk 320MHz Positioning Jan. Meeting Closing Report</vt:lpstr>
      <vt:lpstr>Abstract</vt:lpstr>
      <vt:lpstr>Jan. Meeting Progress and Targets Towards the March Meeting</vt:lpstr>
      <vt:lpstr>TGbk Projected Timeline</vt:lpstr>
      <vt:lpstr>Scheduled TGbk telecons</vt:lpstr>
      <vt:lpstr>TGbn January Closing Report</vt:lpstr>
      <vt:lpstr>TGbn (Ultra High Reliability)</vt:lpstr>
      <vt:lpstr>Teleconference Plan</vt:lpstr>
      <vt:lpstr>TGbn Timeline And Status</vt:lpstr>
      <vt:lpstr>IEEE 802.11 Jan 2024 Interim AMP SG Closing Report</vt:lpstr>
      <vt:lpstr>AMP SG’s Progress during this week</vt:lpstr>
      <vt:lpstr>SG Motion #1: Liaison Response</vt:lpstr>
      <vt:lpstr>AMP SG Timeline Update and Teleconference Plan</vt:lpstr>
      <vt:lpstr>January 2024 IMMW SG Closing Report</vt:lpstr>
      <vt:lpstr>Work Completed</vt:lpstr>
      <vt:lpstr>Plans for March</vt:lpstr>
      <vt:lpstr>January 2024 AIML TIG Closing Report</vt:lpstr>
      <vt:lpstr>Abstract</vt:lpstr>
      <vt:lpstr>Work Completed</vt:lpstr>
      <vt:lpstr>Plans for March 2024</vt:lpstr>
      <vt:lpstr>ITU AHG Closing Report for January 2024 Plenary</vt:lpstr>
      <vt:lpstr>Meeting Results</vt:lpstr>
      <vt:lpstr>Internal Liaisons</vt:lpstr>
      <vt:lpstr>802.15 Liaison Report – Jan. 2024</vt:lpstr>
      <vt:lpstr>802.15 WG Standards Pipeline</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Next Generation Optical Camera Communication (OCC)</vt:lpstr>
      <vt:lpstr>PowerPoint Presentation</vt:lpstr>
      <vt:lpstr>802.18 Liaison Report – January 2024</vt:lpstr>
      <vt:lpstr>RR-TAG at a glance</vt:lpstr>
      <vt:lpstr>Progress since the 2023 November plenary (1)</vt:lpstr>
      <vt:lpstr>Progress since the 2023 November plenary (2)</vt:lpstr>
      <vt:lpstr>Objectives this week:  Wednesday AM1</vt:lpstr>
      <vt:lpstr>Objectives this week:  Thursday AM1 (1)</vt:lpstr>
      <vt:lpstr>Objectives this week:  Thursday AM1 (2)</vt:lpstr>
      <vt:lpstr>Officer elections in March 2024</vt:lpstr>
      <vt:lpstr>802.19 WG January 2024 Liaison Report</vt:lpstr>
      <vt:lpstr>IEEE 802.19 Overview</vt:lpstr>
      <vt:lpstr>Agenda</vt:lpstr>
      <vt:lpstr>March 2024 Elections</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119 March 16-22,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2024-01-19T13:13:48Z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