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83" r:id="rId4"/>
    <p:sldId id="267" r:id="rId5"/>
    <p:sldId id="275" r:id="rId6"/>
    <p:sldId id="280" r:id="rId7"/>
    <p:sldId id="276" r:id="rId8"/>
    <p:sldId id="281" r:id="rId9"/>
    <p:sldId id="282" r:id="rId10"/>
    <p:sldId id="278" r:id="rId11"/>
    <p:sldId id="273" r:id="rId12"/>
    <p:sldId id="279" r:id="rId13"/>
    <p:sldId id="264" r:id="rId14"/>
    <p:sldId id="272" r:id="rId15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802.11-23/2133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802.11-23/2133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802.11-23/2133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802.11-23/2133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de-DE"/>
              <a:t>doc.: IEEE 802.11-23/2133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6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802.11-23/2133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hiertz@ieee.or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tsi.org/deliver/etsi_en/301800_301899/301893/02.02.00_2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box.etsi.org/BRAN/BRAN/70-Draft/00230030/BRAN-230030v112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2024-01-18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ED527-A501-683A-2981-0A842B6A3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Announcement: DSA Tutorial in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9E48E-DDDF-F14E-DFC7-714E0C7F3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</p:spPr>
        <p:txBody>
          <a:bodyPr/>
          <a:lstStyle/>
          <a:p>
            <a:pPr algn="ctr"/>
            <a:r>
              <a:rPr lang="en-US" sz="1400" dirty="0">
                <a:solidFill>
                  <a:schemeClr val="accent6"/>
                </a:solidFill>
              </a:rPr>
              <a:t>Request for giving a tutorial on Dynamic Spectrum Access (DSA)</a:t>
            </a:r>
            <a:endParaRPr lang="en-US" sz="1200" dirty="0"/>
          </a:p>
          <a:p>
            <a:pPr algn="ctr"/>
            <a:r>
              <a:rPr lang="en-US" sz="1200" dirty="0"/>
              <a:t>If you would kindly be willing to give</a:t>
            </a:r>
            <a:br>
              <a:rPr lang="en-US" sz="1200" dirty="0"/>
            </a:br>
            <a:r>
              <a:rPr lang="en-US" sz="1200" dirty="0"/>
              <a:t>a tutorial on Dynamic Spectrum Access (DSA) to ETSI BRAN</a:t>
            </a:r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Please contact Guido </a:t>
            </a:r>
            <a:r>
              <a:rPr lang="en-US" sz="1200" dirty="0" err="1"/>
              <a:t>Hiertz</a:t>
            </a:r>
            <a:r>
              <a:rPr lang="en-US" sz="1200" dirty="0"/>
              <a:t> (</a:t>
            </a:r>
            <a:r>
              <a:rPr lang="en-US" sz="1200" dirty="0">
                <a:hlinkClick r:id="rId2"/>
              </a:rPr>
              <a:t>hiertz@ieee.org</a:t>
            </a:r>
            <a:r>
              <a:rPr lang="en-US" sz="1200" dirty="0"/>
              <a:t>).</a:t>
            </a:r>
          </a:p>
          <a:p>
            <a:pPr algn="ctr"/>
            <a:endParaRPr lang="en-US" sz="1200" dirty="0"/>
          </a:p>
          <a:p>
            <a:pPr algn="ctr"/>
            <a:r>
              <a:rPr lang="en-US" sz="1400" dirty="0">
                <a:solidFill>
                  <a:schemeClr val="accent6"/>
                </a:solidFill>
              </a:rPr>
              <a:t>Mark Gibson (</a:t>
            </a:r>
            <a:r>
              <a:rPr lang="en-US" sz="1400" dirty="0" err="1">
                <a:solidFill>
                  <a:schemeClr val="accent6"/>
                </a:solidFill>
              </a:rPr>
              <a:t>Comsearch</a:t>
            </a:r>
            <a:r>
              <a:rPr lang="en-US" sz="1400" dirty="0">
                <a:solidFill>
                  <a:schemeClr val="accent6"/>
                </a:solidFill>
              </a:rPr>
              <a:t>) volunteered.</a:t>
            </a:r>
          </a:p>
          <a:p>
            <a:pPr algn="ctr"/>
            <a:r>
              <a:rPr lang="en-US" sz="1200" dirty="0"/>
              <a:t>He will give the </a:t>
            </a:r>
            <a:r>
              <a:rPr lang="en-US" sz="1400" dirty="0">
                <a:solidFill>
                  <a:schemeClr val="accent6"/>
                </a:solidFill>
              </a:rPr>
              <a:t>tutorial to </a:t>
            </a:r>
            <a:r>
              <a:rPr lang="en-US" sz="1200" dirty="0"/>
              <a:t>ETSI BRAN as well as to </a:t>
            </a:r>
            <a:r>
              <a:rPr lang="en-US" sz="1400" dirty="0">
                <a:solidFill>
                  <a:schemeClr val="accent6"/>
                </a:solidFill>
              </a:rPr>
              <a:t>802</a:t>
            </a:r>
          </a:p>
          <a:p>
            <a:pPr algn="ctr"/>
            <a:r>
              <a:rPr lang="en-US" sz="1200" dirty="0"/>
              <a:t>Plans for scheduling the tutorial </a:t>
            </a:r>
            <a:r>
              <a:rPr lang="en-US" sz="1400" dirty="0">
                <a:solidFill>
                  <a:schemeClr val="accent6"/>
                </a:solidFill>
              </a:rPr>
              <a:t>Monday EVE of the March meeting</a:t>
            </a:r>
          </a:p>
          <a:p>
            <a:pPr algn="ctr"/>
            <a:r>
              <a:rPr lang="en-US" sz="1200" dirty="0"/>
              <a:t>Confirmed slot:</a:t>
            </a:r>
          </a:p>
          <a:p>
            <a:pPr algn="ctr"/>
            <a:r>
              <a:rPr lang="en-GB" sz="1200" dirty="0"/>
              <a:t>Tutorial "</a:t>
            </a:r>
            <a:r>
              <a:rPr lang="en-GB" sz="1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Automated Frequency Coordination (AFC)</a:t>
            </a:r>
            <a:r>
              <a:rPr lang="en-GB" sz="1200" dirty="0"/>
              <a:t>”</a:t>
            </a:r>
          </a:p>
          <a:p>
            <a:pPr algn="ctr"/>
            <a:r>
              <a:rPr lang="en-GB" sz="1200" dirty="0"/>
              <a:t>assigned to</a:t>
            </a:r>
          </a:p>
          <a:p>
            <a:pPr algn="ctr"/>
            <a:r>
              <a:rPr lang="en-GB" sz="1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Tutorial #2 Monday 7:45-9:05 PM.</a:t>
            </a:r>
          </a:p>
          <a:p>
            <a:pPr algn="ctr"/>
            <a:endParaRPr lang="en-US" sz="1400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6474CB-BF6A-20FF-CD41-B7E9F0B5FB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C5413-95EF-B07F-F997-CA5D8F3C74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F32585-6F90-F697-7D83-6BE2C02D61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D251D1-7000-5475-664C-988ABC691670}"/>
              </a:ext>
            </a:extLst>
          </p:cNvPr>
          <p:cNvCxnSpPr>
            <a:cxnSpLocks/>
          </p:cNvCxnSpPr>
          <p:nvPr/>
        </p:nvCxnSpPr>
        <p:spPr bwMode="auto">
          <a:xfrm flipV="1">
            <a:off x="2123728" y="1652810"/>
            <a:ext cx="5184576" cy="936104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09296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20" y="1029295"/>
            <a:ext cx="7770813" cy="3084910"/>
          </a:xfrm>
        </p:spPr>
        <p:txBody>
          <a:bodyPr/>
          <a:lstStyle/>
          <a:p>
            <a:pPr marL="0" indent="0"/>
            <a:r>
              <a:rPr lang="en-US" sz="1400" dirty="0"/>
              <a:t>Two </a:t>
            </a:r>
            <a:r>
              <a:rPr lang="en-US" sz="1400" dirty="0" err="1"/>
              <a:t>Coex</a:t>
            </a:r>
            <a:r>
              <a:rPr lang="en-US" sz="1400" dirty="0"/>
              <a:t> slots: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One joint 802.11 </a:t>
            </a:r>
            <a:r>
              <a:rPr lang="en-US" sz="1400" dirty="0" err="1"/>
              <a:t>Coex</a:t>
            </a:r>
            <a:r>
              <a:rPr lang="en-US" sz="1400" dirty="0"/>
              <a:t> SC – 802.15.4ab – Tuesday EVE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Two dot11 </a:t>
            </a:r>
            <a:r>
              <a:rPr lang="en-US" sz="1400" dirty="0" err="1"/>
              <a:t>Coex</a:t>
            </a:r>
            <a:r>
              <a:rPr lang="en-US" sz="1400" dirty="0"/>
              <a:t> (only) slot (one before and one after the joint session with .15.4ab)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Joint dot11 dot15.4ab slot: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Agenda </a:t>
            </a:r>
            <a:r>
              <a:rPr lang="en-US" sz="1400" dirty="0" err="1"/>
              <a:t>tbd</a:t>
            </a:r>
            <a:r>
              <a:rPr lang="en-US" sz="14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Dot11 </a:t>
            </a:r>
            <a:r>
              <a:rPr lang="en-US" sz="1400" dirty="0" err="1"/>
              <a:t>Coex</a:t>
            </a:r>
            <a:r>
              <a:rPr lang="en-US" sz="1400" dirty="0"/>
              <a:t> (only):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DSA Tutorial (Monday 802 tutorial slots)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Technical submissions (tba)</a:t>
            </a:r>
          </a:p>
          <a:p>
            <a:pPr marL="0" indent="0"/>
            <a:r>
              <a:rPr lang="en-US" sz="1400" dirty="0"/>
              <a:t>Note: coexistence-related topics are welcome. Please contact the </a:t>
            </a:r>
            <a:r>
              <a:rPr lang="en-US" sz="1400" dirty="0" err="1"/>
              <a:t>Coex</a:t>
            </a:r>
            <a:r>
              <a:rPr lang="en-US" sz="1400" dirty="0"/>
              <a:t> Chair or respond to the call for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37C7-86CE-8D8E-8A8B-F6760BEC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3F1B-B9F4-63CB-5805-C0A4E3EB2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or two telcos to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continue discussion with 802.15.4ab</a:t>
            </a:r>
          </a:p>
          <a:p>
            <a:endParaRPr lang="en-US" dirty="0"/>
          </a:p>
          <a:p>
            <a:r>
              <a:rPr lang="en-US" dirty="0" err="1"/>
              <a:t>Coex</a:t>
            </a:r>
            <a:r>
              <a:rPr lang="en-US" dirty="0"/>
              <a:t> SC members will join 802.15.4ab telco bridge.</a:t>
            </a:r>
          </a:p>
          <a:p>
            <a:endParaRPr lang="en-US" dirty="0"/>
          </a:p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Exact date to be announced 10 days in advance </a:t>
            </a:r>
            <a:r>
              <a:rPr lang="en-US" dirty="0"/>
              <a:t>via the 802.11 WG reflector</a:t>
            </a:r>
          </a:p>
          <a:p>
            <a:r>
              <a:rPr lang="en-US" dirty="0"/>
              <a:t>Time slot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Tuesday 6AM PT / 9AM ET (i.e. existing .15.4ab slot)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93961-FDD9-8EEE-4EBC-C3268EEBE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989D-4D70-AECA-3D35-5F85CF792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E4E450-3F7B-C977-288A-9D6CE5DBD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842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11-23/2130</a:t>
            </a:r>
          </a:p>
          <a:p>
            <a:r>
              <a:rPr lang="en-US" dirty="0"/>
              <a:t>Snapshot Slide:						11-23/2131</a:t>
            </a:r>
          </a:p>
          <a:p>
            <a:r>
              <a:rPr lang="en-US" dirty="0"/>
              <a:t>Meeting / Chair’s Slide Deck:		11-23/2132</a:t>
            </a:r>
          </a:p>
          <a:p>
            <a:r>
              <a:rPr lang="en-US" dirty="0"/>
              <a:t>Closing report:						11-23/2133</a:t>
            </a:r>
          </a:p>
          <a:p>
            <a:r>
              <a:rPr lang="en-US" dirty="0"/>
              <a:t>Meeting minutes:					11-24/0157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A73AD-25FB-F0D2-7D67-1E211FDC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40C22-0964-6283-44DC-66F791834A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6AEE5-1856-910F-6275-BD85A2F241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065543-057D-1CC3-FFF5-0368799E25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D0BE0D9-9E30-7CAD-2390-3DA07A7B3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645437"/>
              </p:ext>
            </p:extLst>
          </p:nvPr>
        </p:nvGraphicFramePr>
        <p:xfrm>
          <a:off x="696914" y="1491630"/>
          <a:ext cx="7759700" cy="30129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11390">
                  <a:extLst>
                    <a:ext uri="{9D8B030D-6E8A-4147-A177-3AD203B41FA5}">
                      <a16:colId xmlns:a16="http://schemas.microsoft.com/office/drawing/2014/main" val="1277005463"/>
                    </a:ext>
                  </a:extLst>
                </a:gridCol>
                <a:gridCol w="1148310">
                  <a:extLst>
                    <a:ext uri="{9D8B030D-6E8A-4147-A177-3AD203B41FA5}">
                      <a16:colId xmlns:a16="http://schemas.microsoft.com/office/drawing/2014/main" val="3807982636"/>
                    </a:ext>
                  </a:extLst>
                </a:gridCol>
              </a:tblGrid>
              <a:tr h="449445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ETSI TC BRAN update, January 2024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11-24/127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3259822236"/>
                  </a:ext>
                </a:extLst>
              </a:tr>
              <a:tr h="449445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Bluetooth SIG January 2024 Update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11-24/0006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1453540243"/>
                  </a:ext>
                </a:extLst>
              </a:tr>
              <a:tr h="449445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NB Simulation Results Comparison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11-24/0148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1969641123"/>
                  </a:ext>
                </a:extLst>
              </a:tr>
              <a:tr h="35955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Bluetooth isochronous audio with LBT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11-24/0122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1660602164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items 11 </a:t>
                      </a:r>
                      <a:r>
                        <a:rPr lang="en-GB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Coex</a:t>
                      </a:r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SC / 15.4ab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11-24/0146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1395775108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Balanced Wireless In-Device Coexistence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11-23/2026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564913706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Revising ETSI EN 303 687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11-24/0019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726280972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Evaluation of Puncturing for Coexistence of IEEE 802.11 and Bluetooth in 6 GHz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11-24/0055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2001027842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for Bluetooth and Wi-Fi Coexistence in 5 and 6GHz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11-24/007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4110315620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 of no-LBT NB on 802.11 devices: Part 2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11-24/0130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3917691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48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January 2024.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F1A-D660-5288-C5CB-CCDBBEEA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SC’s week at a glance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2AE5-FEF0-17E5-3639-85AAE468C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 three 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</a:t>
            </a:r>
            <a:r>
              <a:rPr lang="en-US" dirty="0" err="1"/>
              <a:t>Coex</a:t>
            </a:r>
            <a:r>
              <a:rPr lang="en-US" dirty="0"/>
              <a:t> SC (only)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Joint session with 15.4.ab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10 </a:t>
            </a:r>
            <a:r>
              <a:rPr lang="en-US" dirty="0" err="1"/>
              <a:t>Coex</a:t>
            </a:r>
            <a:r>
              <a:rPr lang="en-US" dirty="0"/>
              <a:t> Submissions &amp; Discussions with 15.4ab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Made use of every minute of our meeting time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Straw poll on an opening statement of </a:t>
            </a:r>
            <a:r>
              <a:rPr lang="en-US" dirty="0" err="1"/>
              <a:t>Coex</a:t>
            </a:r>
            <a:r>
              <a:rPr lang="en-US" dirty="0"/>
              <a:t> for the joint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8B034-B1C8-3E6F-63FC-2595AD3DD2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C08E9-D0A1-225D-04BA-BFEE4AFDD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9CB65-284F-25DD-18B8-AE0B242C17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301 893 (5 GHz)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Work completed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>
                <a:latin typeface="Helvetica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Version 2.2.0</a:t>
            </a:r>
            <a:r>
              <a:rPr lang="en-GB" b="0" dirty="0">
                <a:latin typeface="Helvetica" pitchFamily="2" charset="0"/>
              </a:rPr>
              <a:t> published on 2023-11-16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>
                <a:latin typeface="Helvetica" pitchFamily="2" charset="0"/>
              </a:rPr>
              <a:t>EN Approval Procedure (ENAP) in progress</a:t>
            </a:r>
            <a:endParaRPr lang="en-US" b="0" dirty="0">
              <a:latin typeface="Helvetica" pitchFamily="2" charset="0"/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200" b="0" dirty="0">
              <a:latin typeface="Helvetica" pitchFamily="2" charset="0"/>
            </a:endParaRPr>
          </a:p>
          <a:p>
            <a:pPr marL="0" indent="0"/>
            <a:r>
              <a:rPr lang="en-US" dirty="0">
                <a:latin typeface="Helvetica" pitchFamily="2" charset="0"/>
              </a:rPr>
              <a:t>EN 303 753 (60 GHz)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waiting for approval by European Commission to enter next stage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Re-circulation at national voting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303 687 (6 GHz)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Work on revision EN 303 687 continued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Version 1.1.2</a:t>
            </a:r>
            <a:r>
              <a:rPr lang="en-US" b="0" dirty="0">
                <a:latin typeface="Helvetica" pitchFamily="2" charset="0"/>
              </a:rPr>
              <a:t> published (Early draft)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Spectrum mask requirements for 320 MHz included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New test regarding deferral for narrowband signals included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Further interest in medium access requirements for narrowband frequency hopping equipment and client-to-client 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924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5567B-2CFC-8223-6950-BF298979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from Bluetooth SIG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A3634-F82D-A682-0C6D-7A0026D64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03598"/>
            <a:ext cx="7770813" cy="3084910"/>
          </a:xfrm>
        </p:spPr>
        <p:txBody>
          <a:bodyPr/>
          <a:lstStyle/>
          <a:p>
            <a:r>
              <a:rPr lang="en-US" sz="1600" dirty="0"/>
              <a:t>Addressed FCC23-68</a:t>
            </a:r>
          </a:p>
          <a:p>
            <a:r>
              <a:rPr lang="en-US" sz="1600" dirty="0"/>
              <a:t>Second Report and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VLP Power Levels and Protection of Incumbents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Bluetooth SIG: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Support Wi-Fi conclusions on VLP power and PSD limits (14 dBm and 1 dBm/MHz); narrowband less likely to cause harmful interference.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CBP for protection of BAS and CARS not a concern for U-NII-5</a:t>
            </a:r>
          </a:p>
          <a:p>
            <a:pPr marL="0" lvl="1" indent="0">
              <a:spcBef>
                <a:spcPts val="450"/>
              </a:spcBef>
            </a:pPr>
            <a:r>
              <a:rPr lang="en-US" sz="1600" b="1" dirty="0">
                <a:cs typeface="+mn-cs"/>
              </a:rPr>
              <a:t>Second Further Notice of Proposed Rulemaking</a:t>
            </a:r>
            <a:endParaRPr lang="en-US" sz="1400" dirty="0"/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cs typeface="+mn-cs"/>
              </a:rPr>
              <a:t>Power Limits for Geofenced VLP Devices in the U-NII-5 through U-NII-8 Bands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cs typeface="+mn-cs"/>
              </a:rPr>
              <a:t>Bluetooth SIG: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Currently, Bluetooth does not natively have geolocation capability, but can share in multi-radio devices via coordination with GPS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Narrowband operation may not pose harmful interference threat without geofencing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06AA2-1B60-F129-48CC-BE0D05536E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F5FA7-1870-9BCB-7328-637D8475DD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1CFC43-66A2-957F-1195-9544FD2864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325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34495-0642-467A-30E8-3C38C924E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9F142-409A-99BA-C197-C41D80816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Preparation for joint .15.4ab session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 / comparison of previously discussed NB simulation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Identified discussion items for joint session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Straw poll as initial discussion statement of </a:t>
            </a:r>
            <a:r>
              <a:rPr lang="en-US" dirty="0" err="1"/>
              <a:t>Coex</a:t>
            </a:r>
            <a:r>
              <a:rPr lang="en-US" dirty="0"/>
              <a:t> towards .15.4ab for joint session: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802.11 </a:t>
            </a:r>
            <a:r>
              <a:rPr lang="en-US" dirty="0" err="1"/>
              <a:t>Coex</a:t>
            </a:r>
            <a:r>
              <a:rPr lang="en-US" dirty="0"/>
              <a:t> SC recommends that 802.15.4ab considers adopting a mandatory coexistence mechanism to enable shared use of the spectrum and adequate performance between 802.11 and 802.15.4ab. This mandatory </a:t>
            </a:r>
            <a:r>
              <a:rPr lang="en-US" dirty="0" err="1"/>
              <a:t>coex</a:t>
            </a:r>
            <a:r>
              <a:rPr lang="en-US" dirty="0"/>
              <a:t> mechanism should consist of one or more of LBT or other techniques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err="1"/>
              <a:t>Coex</a:t>
            </a:r>
            <a:r>
              <a:rPr lang="en-US" dirty="0"/>
              <a:t> SC results: Y-N-A: 44 – 13 - 0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07230-7749-9D5B-B250-AFE12DCBA1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6F276-7C4F-25DC-A39B-70CEAF0682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B5F6B3-DA85-869D-04C7-8A9A2B3A61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664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15529E-50C9-77FD-8B0A-916CBC7EF2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209A5-7EB3-6F64-6FCE-EB9FC8369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602BA-8F35-863B-9EDE-044858313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47614"/>
            <a:ext cx="7770813" cy="3084910"/>
          </a:xfrm>
        </p:spPr>
        <p:txBody>
          <a:bodyPr/>
          <a:lstStyle/>
          <a:p>
            <a:r>
              <a:rPr lang="en-US" dirty="0"/>
              <a:t>Joint Session </a:t>
            </a:r>
            <a:r>
              <a:rPr lang="en-US" dirty="0" err="1"/>
              <a:t>Coex</a:t>
            </a:r>
            <a:r>
              <a:rPr lang="en-US" dirty="0"/>
              <a:t> SC with 802.15.4ab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Joint session as a place for discussions welcomed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Straw poll as opening statement for discussion well received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Discussion and feedback: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802.15.4ab build on .15.4 (baseline) which has mandatory coexistence mechanisms in place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Not all implementations follow strictly what is specified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Potential need to improve on the wording in the standard to emphasize this mandatory feature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802.15.4 SA Ballot pool was open. Chairs encouraged members to join the ballot pool to file comments. Future joint sessions could be scheduled to discuss and potentially resolve those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Next Step: continue with joint session in March; intermediate telco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5CA04-3FE0-22C2-A7EE-68E7F8902C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5DE47-50B9-E03E-2D5A-857E300232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0D6EAC-FA08-8036-5692-4AD0AFB52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812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289F5-6754-68A3-993D-EB8D26495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4F9C-C33A-9127-D6AF-84073E482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7309B-6E82-FBF4-7F3E-230A8BD0D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47614"/>
            <a:ext cx="7770813" cy="3084910"/>
          </a:xfrm>
        </p:spPr>
        <p:txBody>
          <a:bodyPr/>
          <a:lstStyle/>
          <a:p>
            <a:r>
              <a:rPr lang="en-US" dirty="0"/>
              <a:t>Additional technical submissions addressed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Performance evaluation of Bluetooth isochronous audio in the presence of a Wi-Fi XR link (23/122)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Revisit of presentation on “In-Device Coexistence (IDC)” previously given to 11bn and 15.4 (23/126)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Comparison of an optimal and a “easy, simple-to-implement” puncturing scheme for coexistence (24/0055)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Discussed framework for Wi-Fi and Bluetooth coexistence in the 5 and 6 GHz bands, viewed from the perspective of Bluetooth (24/0007)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Continued discussion of simulation results of non-LBT BT on 802.11 (</a:t>
            </a:r>
            <a:r>
              <a:rPr lang="en-GB" b="0" dirty="0"/>
              <a:t>11-24/0130)</a:t>
            </a:r>
            <a:r>
              <a:rPr lang="en-US" b="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D38FD-B10B-13A7-E37C-B3C343830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93422-09D7-EDEF-A93F-C628410359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BC161F-D56F-3B09-B6BD-17842C5997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7232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3138</TotalTime>
  <Words>1170</Words>
  <Application>Microsoft Macintosh PowerPoint</Application>
  <PresentationFormat>On-screen Show (16:9)</PresentationFormat>
  <Paragraphs>186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Coex SC’s week at a glance</vt:lpstr>
      <vt:lpstr>ETST BRAN Update to 802.11 (1/2)</vt:lpstr>
      <vt:lpstr>ETST BRAN Update to 802.11 (2/2)</vt:lpstr>
      <vt:lpstr>Update from Bluetooth SIG Work</vt:lpstr>
      <vt:lpstr>Technical Submissions &amp; Discussion Items (1/3)</vt:lpstr>
      <vt:lpstr>Technical Submissions &amp; Discussion Items (2/3)</vt:lpstr>
      <vt:lpstr>Technical Submissions &amp; Discussion Items (3/3)</vt:lpstr>
      <vt:lpstr>Announcement: DSA Tutorial in March</vt:lpstr>
      <vt:lpstr>Plans for March</vt:lpstr>
      <vt:lpstr>Telcos</vt:lpstr>
      <vt:lpstr>References for this week</vt:lpstr>
      <vt:lpstr>Coex Submissions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Closing Report</dc:title>
  <dc:subject/>
  <dc:creator>Marc Emmelmann</dc:creator>
  <cp:keywords/>
  <dc:description/>
  <cp:lastModifiedBy>Emmelmann, Marc</cp:lastModifiedBy>
  <cp:revision>139</cp:revision>
  <cp:lastPrinted>1601-01-01T00:00:00Z</cp:lastPrinted>
  <dcterms:created xsi:type="dcterms:W3CDTF">2019-09-17T07:48:51Z</dcterms:created>
  <dcterms:modified xsi:type="dcterms:W3CDTF">2024-01-18T19:30:58Z</dcterms:modified>
  <cp:category/>
</cp:coreProperties>
</file>