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78" r:id="rId5"/>
    <p:sldId id="284" r:id="rId6"/>
    <p:sldId id="273" r:id="rId7"/>
    <p:sldId id="279" r:id="rId8"/>
    <p:sldId id="281" r:id="rId9"/>
    <p:sldId id="280" r:id="rId10"/>
    <p:sldId id="282" r:id="rId11"/>
    <p:sldId id="283" r:id="rId12"/>
    <p:sldId id="272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97" d="100"/>
          <a:sy n="97" d="100"/>
        </p:scale>
        <p:origin x="103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D29802-56E7-2568-A8A0-096C068AC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BD41240-6D93-E09C-6E86-1A6822864EC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7B5EDF-628E-FF58-97BF-270AF23FEE9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35E507-3602-A093-73EA-579A74E14D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F1BBD6F-6597-50C9-0AEA-4C0FE28FEA8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CFFE58A-852C-06A6-EDAE-1C5F0516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F9903AA-6E31-C82B-4760-81D376058AB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67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35A0DB-DDE6-C0EB-1241-392903375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9037BD9-A8F8-0977-FD87-90443D201F1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C127D46-2F1D-CA83-6572-045DF5058EA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AC73F1-B9B1-4492-8E2B-63861293309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999365F-0C98-2629-4A68-E5AD622B0A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3707D0D-2B28-E55B-0A6B-23673BAB9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FE689C2-C246-6C8D-7D0C-FC80B21097B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93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2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A07AC0-E05E-693D-6AC8-9EEAA22F8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81C37D2-1B0E-020B-2578-C2E14FD516C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DA2EE9-8A6E-B397-0CA7-829815C42F3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F1C80A-E60F-F8EC-68BA-828A0353EF5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7D19A10-A7B7-76EC-3D3F-87D9A3D76BA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CE4D241-AE51-C3E5-9374-6ED77386B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3589E99-5294-2617-4D62-361FFD17995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7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2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69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A8F16C-5D3C-5245-B767-C727647D3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CEDBA96-B1C9-C5FF-0AD7-AB77B4811E7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DCE3ED0-F8FA-041E-BFE6-DCE77BB7F57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C9B854-0798-59F9-D18F-1AD80323C45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DAEC42C-B8D0-83B0-E1AE-AD7C0104B1B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DB45739-724A-B38D-243B-BC19AABD2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C6B3AD8-5B54-23BA-2F83-FA13357D3F8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2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Power Save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5E4AED-A56A-5150-2BD2-BEE6D1F43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CA209AC-FB65-11E4-D73F-24983B149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3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ACF9C2B6-0024-CD86-0C90-E3FF31D71D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AP can transition to the listen state while the assigned STA transmits frame to a peer STA in TXS mode 2 – First P2P transmission case</a:t>
            </a:r>
          </a:p>
          <a:p>
            <a:pPr marL="400050" lvl="1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3192D-4FE1-DC9A-0827-ED50EA77D3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2C108-8502-635C-FE5D-0532F3A4DE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CA3F9-24F9-6C62-B7C5-68570719D2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90355D51-58C4-7C52-2C2A-27C518686865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직사각형 37">
            <a:extLst>
              <a:ext uri="{FF2B5EF4-FFF2-40B4-BE49-F238E27FC236}">
                <a16:creationId xmlns:a16="http://schemas.microsoft.com/office/drawing/2014/main" id="{446065AE-47D6-1A5E-E477-AE830B2D0979}"/>
              </a:ext>
            </a:extLst>
          </p:cNvPr>
          <p:cNvSpPr/>
          <p:nvPr/>
        </p:nvSpPr>
        <p:spPr bwMode="auto">
          <a:xfrm>
            <a:off x="3036636" y="4613587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40">
            <a:extLst>
              <a:ext uri="{FF2B5EF4-FFF2-40B4-BE49-F238E27FC236}">
                <a16:creationId xmlns:a16="http://schemas.microsoft.com/office/drawing/2014/main" id="{F6B1CD81-F911-F153-2124-A21CAA6D7BBB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8">
            <a:extLst>
              <a:ext uri="{FF2B5EF4-FFF2-40B4-BE49-F238E27FC236}">
                <a16:creationId xmlns:a16="http://schemas.microsoft.com/office/drawing/2014/main" id="{D3067215-88AA-D93C-2F7D-1C98F25F2D6E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B6A433-9336-8024-ECD6-EE67C3F0FA84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4987B5-78EA-0316-6D62-5679D7251303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513706-60E4-CAD0-110F-D3FE49917C53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직사각형 40">
            <a:extLst>
              <a:ext uri="{FF2B5EF4-FFF2-40B4-BE49-F238E27FC236}">
                <a16:creationId xmlns:a16="http://schemas.microsoft.com/office/drawing/2014/main" id="{8E2EA27A-0B41-C245-217B-4F7E8CE80E78}"/>
              </a:ext>
            </a:extLst>
          </p:cNvPr>
          <p:cNvSpPr/>
          <p:nvPr/>
        </p:nvSpPr>
        <p:spPr bwMode="auto">
          <a:xfrm>
            <a:off x="3839857" y="4613587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4307D95-1092-7D9B-52E0-4DB3A1C52D6B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7" name="직선 연결선 2">
              <a:extLst>
                <a:ext uri="{FF2B5EF4-FFF2-40B4-BE49-F238E27FC236}">
                  <a16:creationId xmlns:a16="http://schemas.microsoft.com/office/drawing/2014/main" id="{AA8D0757-82B7-3EA3-5A8C-AB03A962E6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8">
              <a:extLst>
                <a:ext uri="{FF2B5EF4-FFF2-40B4-BE49-F238E27FC236}">
                  <a16:creationId xmlns:a16="http://schemas.microsoft.com/office/drawing/2014/main" id="{0D81917B-2971-9D69-337D-50294960A94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37BFBA43-6E1F-3DE4-27A5-909B229820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9">
              <a:extLst>
                <a:ext uri="{FF2B5EF4-FFF2-40B4-BE49-F238E27FC236}">
                  <a16:creationId xmlns:a16="http://schemas.microsoft.com/office/drawing/2014/main" id="{D40A7BBE-A7C9-8D3C-7BCC-E7933C0ABF0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D30543F-9CF5-247A-651D-D53BB0C21054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직사각형 40">
            <a:extLst>
              <a:ext uri="{FF2B5EF4-FFF2-40B4-BE49-F238E27FC236}">
                <a16:creationId xmlns:a16="http://schemas.microsoft.com/office/drawing/2014/main" id="{88F52054-829F-7832-2331-F1AB9BB6476B}"/>
              </a:ext>
            </a:extLst>
          </p:cNvPr>
          <p:cNvSpPr/>
          <p:nvPr/>
        </p:nvSpPr>
        <p:spPr bwMode="auto">
          <a:xfrm rot="16200000">
            <a:off x="5720269" y="4676439"/>
            <a:ext cx="433138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18">
            <a:extLst>
              <a:ext uri="{FF2B5EF4-FFF2-40B4-BE49-F238E27FC236}">
                <a16:creationId xmlns:a16="http://schemas.microsoft.com/office/drawing/2014/main" id="{D288E86B-7369-10F3-1274-421822A8F85E}"/>
              </a:ext>
            </a:extLst>
          </p:cNvPr>
          <p:cNvSpPr/>
          <p:nvPr/>
        </p:nvSpPr>
        <p:spPr bwMode="auto">
          <a:xfrm>
            <a:off x="7250497" y="4065512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40">
            <a:extLst>
              <a:ext uri="{FF2B5EF4-FFF2-40B4-BE49-F238E27FC236}">
                <a16:creationId xmlns:a16="http://schemas.microsoft.com/office/drawing/2014/main" id="{13E1F8EA-C5DF-6023-EA12-E60AB91F60EC}"/>
              </a:ext>
            </a:extLst>
          </p:cNvPr>
          <p:cNvSpPr/>
          <p:nvPr/>
        </p:nvSpPr>
        <p:spPr bwMode="auto">
          <a:xfrm rot="16200000">
            <a:off x="5959093" y="4109829"/>
            <a:ext cx="475821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18">
            <a:extLst>
              <a:ext uri="{FF2B5EF4-FFF2-40B4-BE49-F238E27FC236}">
                <a16:creationId xmlns:a16="http://schemas.microsoft.com/office/drawing/2014/main" id="{DBAAC536-99FE-D981-93E7-365F53E08849}"/>
              </a:ext>
            </a:extLst>
          </p:cNvPr>
          <p:cNvSpPr/>
          <p:nvPr/>
        </p:nvSpPr>
        <p:spPr bwMode="auto">
          <a:xfrm>
            <a:off x="5602131" y="5182424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직사각형 40">
            <a:extLst>
              <a:ext uri="{FF2B5EF4-FFF2-40B4-BE49-F238E27FC236}">
                <a16:creationId xmlns:a16="http://schemas.microsoft.com/office/drawing/2014/main" id="{29949649-F5AF-E63F-126D-E6FFF91DE6DD}"/>
              </a:ext>
            </a:extLst>
          </p:cNvPr>
          <p:cNvSpPr/>
          <p:nvPr/>
        </p:nvSpPr>
        <p:spPr bwMode="auto">
          <a:xfrm>
            <a:off x="4817705" y="4613604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직사각형 18">
            <a:extLst>
              <a:ext uri="{FF2B5EF4-FFF2-40B4-BE49-F238E27FC236}">
                <a16:creationId xmlns:a16="http://schemas.microsoft.com/office/drawing/2014/main" id="{A41041EE-B144-B681-EE98-7721021A00AD}"/>
              </a:ext>
            </a:extLst>
          </p:cNvPr>
          <p:cNvSpPr/>
          <p:nvPr/>
        </p:nvSpPr>
        <p:spPr bwMode="auto">
          <a:xfrm>
            <a:off x="2945989" y="3747192"/>
            <a:ext cx="3148954" cy="16030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Listen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직사각형 18">
            <a:extLst>
              <a:ext uri="{FF2B5EF4-FFF2-40B4-BE49-F238E27FC236}">
                <a16:creationId xmlns:a16="http://schemas.microsoft.com/office/drawing/2014/main" id="{4DCFA2AE-6897-C58C-6025-F347BAB5BF7D}"/>
              </a:ext>
            </a:extLst>
          </p:cNvPr>
          <p:cNvSpPr/>
          <p:nvPr/>
        </p:nvSpPr>
        <p:spPr bwMode="auto">
          <a:xfrm>
            <a:off x="6094942" y="3748774"/>
            <a:ext cx="3253317" cy="163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40">
            <a:extLst>
              <a:ext uri="{FF2B5EF4-FFF2-40B4-BE49-F238E27FC236}">
                <a16:creationId xmlns:a16="http://schemas.microsoft.com/office/drawing/2014/main" id="{5135956C-3253-DFE6-CDE3-ED8C04F5DC71}"/>
              </a:ext>
            </a:extLst>
          </p:cNvPr>
          <p:cNvSpPr/>
          <p:nvPr/>
        </p:nvSpPr>
        <p:spPr bwMode="auto">
          <a:xfrm>
            <a:off x="6399781" y="4613587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직사각형 40">
            <a:extLst>
              <a:ext uri="{FF2B5EF4-FFF2-40B4-BE49-F238E27FC236}">
                <a16:creationId xmlns:a16="http://schemas.microsoft.com/office/drawing/2014/main" id="{CDF616F3-AAAB-F70A-9E34-8DDCAE91F389}"/>
              </a:ext>
            </a:extLst>
          </p:cNvPr>
          <p:cNvSpPr/>
          <p:nvPr/>
        </p:nvSpPr>
        <p:spPr bwMode="auto">
          <a:xfrm>
            <a:off x="7509361" y="4613587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직사각형 18">
            <a:extLst>
              <a:ext uri="{FF2B5EF4-FFF2-40B4-BE49-F238E27FC236}">
                <a16:creationId xmlns:a16="http://schemas.microsoft.com/office/drawing/2014/main" id="{D36C8349-2CD4-31E9-B7CD-FF027A0A409A}"/>
              </a:ext>
            </a:extLst>
          </p:cNvPr>
          <p:cNvSpPr/>
          <p:nvPr/>
        </p:nvSpPr>
        <p:spPr bwMode="auto">
          <a:xfrm>
            <a:off x="8289715" y="407348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011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66797-57B8-E672-03C6-6AE6E321A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533E0AB-7D98-DEE3-29F9-FACA10EBE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3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E3A25601-1B21-ABB5-1342-0CF4C84374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AP can transition to the listen state while the assigned STA transmits frame to a peer STA in TXS mode 2– First UL transmission case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B04FA-6E1E-1BCE-C19C-14E45E4C6E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9F65A-2A30-C9B1-5790-AE3B1A496C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0F909-8415-63A4-06E4-9AE48D43F4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07E7185D-6099-5BCD-C7CC-84C0F547F651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직사각형 37">
            <a:extLst>
              <a:ext uri="{FF2B5EF4-FFF2-40B4-BE49-F238E27FC236}">
                <a16:creationId xmlns:a16="http://schemas.microsoft.com/office/drawing/2014/main" id="{ED3AB36F-2950-F5B9-7882-7BDE0D499374}"/>
              </a:ext>
            </a:extLst>
          </p:cNvPr>
          <p:cNvSpPr/>
          <p:nvPr/>
        </p:nvSpPr>
        <p:spPr bwMode="auto">
          <a:xfrm>
            <a:off x="3036636" y="4613587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40">
            <a:extLst>
              <a:ext uri="{FF2B5EF4-FFF2-40B4-BE49-F238E27FC236}">
                <a16:creationId xmlns:a16="http://schemas.microsoft.com/office/drawing/2014/main" id="{8FCF8153-B73E-E337-CE81-B1F216CFF7B0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8">
            <a:extLst>
              <a:ext uri="{FF2B5EF4-FFF2-40B4-BE49-F238E27FC236}">
                <a16:creationId xmlns:a16="http://schemas.microsoft.com/office/drawing/2014/main" id="{D1DE5800-CD2F-5B88-190C-B184B89E20D8}"/>
              </a:ext>
            </a:extLst>
          </p:cNvPr>
          <p:cNvSpPr/>
          <p:nvPr/>
        </p:nvSpPr>
        <p:spPr bwMode="auto">
          <a:xfrm>
            <a:off x="4637804" y="406908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76BF0D-D03F-5C36-D0B7-064965BEAD69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A832B-C854-4B82-2113-6D194DE70E4B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72D73C-058D-8E1D-658E-FD5CDC40D212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직사각형 40">
            <a:extLst>
              <a:ext uri="{FF2B5EF4-FFF2-40B4-BE49-F238E27FC236}">
                <a16:creationId xmlns:a16="http://schemas.microsoft.com/office/drawing/2014/main" id="{47ECC1B0-10B9-6CE3-180F-9DDE160C6F79}"/>
              </a:ext>
            </a:extLst>
          </p:cNvPr>
          <p:cNvSpPr/>
          <p:nvPr/>
        </p:nvSpPr>
        <p:spPr bwMode="auto">
          <a:xfrm>
            <a:off x="3839857" y="4613587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7FA43F-76D0-4BCB-0B37-DAA5615927A2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7" name="직선 연결선 2">
              <a:extLst>
                <a:ext uri="{FF2B5EF4-FFF2-40B4-BE49-F238E27FC236}">
                  <a16:creationId xmlns:a16="http://schemas.microsoft.com/office/drawing/2014/main" id="{CBB31863-222F-A98F-1ECE-9706BEF6782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8">
              <a:extLst>
                <a:ext uri="{FF2B5EF4-FFF2-40B4-BE49-F238E27FC236}">
                  <a16:creationId xmlns:a16="http://schemas.microsoft.com/office/drawing/2014/main" id="{A07BBD5C-EF62-D05A-E06C-094FCB16716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62D50DBD-B8E6-EC59-7233-CACBB1F5C1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9">
              <a:extLst>
                <a:ext uri="{FF2B5EF4-FFF2-40B4-BE49-F238E27FC236}">
                  <a16:creationId xmlns:a16="http://schemas.microsoft.com/office/drawing/2014/main" id="{0DB01587-B97E-CE7C-1F75-86D46C7737C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3624396-9237-A93A-4074-88A557578473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직사각형 40">
            <a:extLst>
              <a:ext uri="{FF2B5EF4-FFF2-40B4-BE49-F238E27FC236}">
                <a16:creationId xmlns:a16="http://schemas.microsoft.com/office/drawing/2014/main" id="{08B0F841-D680-9972-7085-BE1BE3F8E7E5}"/>
              </a:ext>
            </a:extLst>
          </p:cNvPr>
          <p:cNvSpPr/>
          <p:nvPr/>
        </p:nvSpPr>
        <p:spPr bwMode="auto">
          <a:xfrm rot="16200000">
            <a:off x="7846574" y="4672310"/>
            <a:ext cx="433138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18">
            <a:extLst>
              <a:ext uri="{FF2B5EF4-FFF2-40B4-BE49-F238E27FC236}">
                <a16:creationId xmlns:a16="http://schemas.microsoft.com/office/drawing/2014/main" id="{A2E779EA-98AB-C3F7-2949-19B7DEA90FD7}"/>
              </a:ext>
            </a:extLst>
          </p:cNvPr>
          <p:cNvSpPr/>
          <p:nvPr/>
        </p:nvSpPr>
        <p:spPr bwMode="auto">
          <a:xfrm>
            <a:off x="6665455" y="5186040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40">
            <a:extLst>
              <a:ext uri="{FF2B5EF4-FFF2-40B4-BE49-F238E27FC236}">
                <a16:creationId xmlns:a16="http://schemas.microsoft.com/office/drawing/2014/main" id="{F87DFB1D-6CDA-786F-7C87-198E958FC931}"/>
              </a:ext>
            </a:extLst>
          </p:cNvPr>
          <p:cNvSpPr/>
          <p:nvPr/>
        </p:nvSpPr>
        <p:spPr bwMode="auto">
          <a:xfrm rot="16200000">
            <a:off x="8029551" y="4109484"/>
            <a:ext cx="475821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18">
            <a:extLst>
              <a:ext uri="{FF2B5EF4-FFF2-40B4-BE49-F238E27FC236}">
                <a16:creationId xmlns:a16="http://schemas.microsoft.com/office/drawing/2014/main" id="{A295630A-AA3F-7B2E-1716-68CB399CC78F}"/>
              </a:ext>
            </a:extLst>
          </p:cNvPr>
          <p:cNvSpPr/>
          <p:nvPr/>
        </p:nvSpPr>
        <p:spPr bwMode="auto">
          <a:xfrm>
            <a:off x="5620291" y="407457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직사각형 40">
            <a:extLst>
              <a:ext uri="{FF2B5EF4-FFF2-40B4-BE49-F238E27FC236}">
                <a16:creationId xmlns:a16="http://schemas.microsoft.com/office/drawing/2014/main" id="{7E622198-56A0-724D-DCE2-E642A519C3F0}"/>
              </a:ext>
            </a:extLst>
          </p:cNvPr>
          <p:cNvSpPr/>
          <p:nvPr/>
        </p:nvSpPr>
        <p:spPr bwMode="auto">
          <a:xfrm>
            <a:off x="4817705" y="4613604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직사각형 18">
            <a:extLst>
              <a:ext uri="{FF2B5EF4-FFF2-40B4-BE49-F238E27FC236}">
                <a16:creationId xmlns:a16="http://schemas.microsoft.com/office/drawing/2014/main" id="{8F09D1AC-646B-7B59-1C40-A4BA826FEA5C}"/>
              </a:ext>
            </a:extLst>
          </p:cNvPr>
          <p:cNvSpPr/>
          <p:nvPr/>
        </p:nvSpPr>
        <p:spPr bwMode="auto">
          <a:xfrm>
            <a:off x="5793319" y="3727922"/>
            <a:ext cx="2371886" cy="18586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Listen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직사각형 18">
            <a:extLst>
              <a:ext uri="{FF2B5EF4-FFF2-40B4-BE49-F238E27FC236}">
                <a16:creationId xmlns:a16="http://schemas.microsoft.com/office/drawing/2014/main" id="{35EF21A4-D717-6970-81C1-394D65FF08C1}"/>
              </a:ext>
            </a:extLst>
          </p:cNvPr>
          <p:cNvSpPr/>
          <p:nvPr/>
        </p:nvSpPr>
        <p:spPr bwMode="auto">
          <a:xfrm>
            <a:off x="2957175" y="3732794"/>
            <a:ext cx="2836144" cy="1858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40">
            <a:extLst>
              <a:ext uri="{FF2B5EF4-FFF2-40B4-BE49-F238E27FC236}">
                <a16:creationId xmlns:a16="http://schemas.microsoft.com/office/drawing/2014/main" id="{ABC39D98-7F43-56B4-CFEE-F624E87DF11A}"/>
              </a:ext>
            </a:extLst>
          </p:cNvPr>
          <p:cNvSpPr/>
          <p:nvPr/>
        </p:nvSpPr>
        <p:spPr bwMode="auto">
          <a:xfrm>
            <a:off x="5852539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직사각형 40">
            <a:extLst>
              <a:ext uri="{FF2B5EF4-FFF2-40B4-BE49-F238E27FC236}">
                <a16:creationId xmlns:a16="http://schemas.microsoft.com/office/drawing/2014/main" id="{29526554-9242-664C-782D-1935EF86CD9E}"/>
              </a:ext>
            </a:extLst>
          </p:cNvPr>
          <p:cNvSpPr/>
          <p:nvPr/>
        </p:nvSpPr>
        <p:spPr bwMode="auto">
          <a:xfrm>
            <a:off x="6883261" y="461556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직사각형 18">
            <a:extLst>
              <a:ext uri="{FF2B5EF4-FFF2-40B4-BE49-F238E27FC236}">
                <a16:creationId xmlns:a16="http://schemas.microsoft.com/office/drawing/2014/main" id="{C69A499A-7F19-E95A-202A-F0E7CB0DDFBF}"/>
              </a:ext>
            </a:extLst>
          </p:cNvPr>
          <p:cNvSpPr/>
          <p:nvPr/>
        </p:nvSpPr>
        <p:spPr bwMode="auto">
          <a:xfrm>
            <a:off x="7719349" y="5186040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직사각형 18">
            <a:extLst>
              <a:ext uri="{FF2B5EF4-FFF2-40B4-BE49-F238E27FC236}">
                <a16:creationId xmlns:a16="http://schemas.microsoft.com/office/drawing/2014/main" id="{CDB3C362-3321-ABC0-53A1-9C9764F8C15C}"/>
              </a:ext>
            </a:extLst>
          </p:cNvPr>
          <p:cNvSpPr/>
          <p:nvPr/>
        </p:nvSpPr>
        <p:spPr bwMode="auto">
          <a:xfrm>
            <a:off x="8165205" y="3727922"/>
            <a:ext cx="2395289" cy="1858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7708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proposed the methods to reduce the power consumptions of non-AP STAs and AP in TXS procedure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Unassigned STAs may enter the doze state during the TXS allocation duration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Assigned STAs may enter the doze state/listen </a:t>
            </a:r>
            <a:r>
              <a:rPr lang="en-US" sz="1600"/>
              <a:t>state after </a:t>
            </a:r>
            <a:r>
              <a:rPr lang="en-US" sz="1600" dirty="0"/>
              <a:t>the STAs return the remaining duration to the AP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In that case, AP should not transmit a frame to those STAs in doze state and transmit, to STA in listen state, ICF before sending other frames to the STA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may also enter the listen state during P2P transmission by the assigned STA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details (e.g., signaling, conditions) are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[1] 11bn PAR 23/0078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[2] 23/1965r2, Dynamic PS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11bn PAR [1] , power saving of AP as well as non-AP STA is one of key features.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methods for reducing power consumption of STA or AP in Triggered TXOP Sharing procedure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Triggered TXOP Sharing in EHT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An AP can allocate a time portion of an obtained TXOP to one associated non-AP EHT STA for transmitting one or more non-TB PPDUs.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2">
            <a:extLst>
              <a:ext uri="{FF2B5EF4-FFF2-40B4-BE49-F238E27FC236}">
                <a16:creationId xmlns:a16="http://schemas.microsoft.com/office/drawing/2014/main" id="{7691D7C4-884A-3654-F62F-1492C2688C47}"/>
              </a:ext>
            </a:extLst>
          </p:cNvPr>
          <p:cNvCxnSpPr>
            <a:cxnSpLocks/>
          </p:cNvCxnSpPr>
          <p:nvPr/>
        </p:nvCxnSpPr>
        <p:spPr bwMode="auto">
          <a:xfrm>
            <a:off x="1199456" y="3789040"/>
            <a:ext cx="3816424" cy="28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8">
            <a:extLst>
              <a:ext uri="{FF2B5EF4-FFF2-40B4-BE49-F238E27FC236}">
                <a16:creationId xmlns:a16="http://schemas.microsoft.com/office/drawing/2014/main" id="{3BF7E521-A19A-2136-627C-B3F120AD210C}"/>
              </a:ext>
            </a:extLst>
          </p:cNvPr>
          <p:cNvCxnSpPr>
            <a:cxnSpLocks/>
          </p:cNvCxnSpPr>
          <p:nvPr/>
        </p:nvCxnSpPr>
        <p:spPr bwMode="auto">
          <a:xfrm>
            <a:off x="1199456" y="4797152"/>
            <a:ext cx="38164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F1B44EB8-B024-8BE3-26F7-2F0B933CBC13}"/>
              </a:ext>
            </a:extLst>
          </p:cNvPr>
          <p:cNvCxnSpPr>
            <a:cxnSpLocks/>
          </p:cNvCxnSpPr>
          <p:nvPr/>
        </p:nvCxnSpPr>
        <p:spPr bwMode="auto">
          <a:xfrm>
            <a:off x="2168550" y="3212976"/>
            <a:ext cx="0" cy="18722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14">
            <a:extLst>
              <a:ext uri="{FF2B5EF4-FFF2-40B4-BE49-F238E27FC236}">
                <a16:creationId xmlns:a16="http://schemas.microsoft.com/office/drawing/2014/main" id="{BD356E79-1A98-E1AF-8755-EF2488264411}"/>
              </a:ext>
            </a:extLst>
          </p:cNvPr>
          <p:cNvCxnSpPr>
            <a:cxnSpLocks/>
          </p:cNvCxnSpPr>
          <p:nvPr/>
        </p:nvCxnSpPr>
        <p:spPr bwMode="auto">
          <a:xfrm>
            <a:off x="2179099" y="3367708"/>
            <a:ext cx="24247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D360B51-20C0-AF66-4E0F-81B8231693E6}"/>
              </a:ext>
            </a:extLst>
          </p:cNvPr>
          <p:cNvSpPr txBox="1"/>
          <p:nvPr/>
        </p:nvSpPr>
        <p:spPr>
          <a:xfrm>
            <a:off x="2459382" y="3070573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Allocation Duration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직사각형 37">
            <a:extLst>
              <a:ext uri="{FF2B5EF4-FFF2-40B4-BE49-F238E27FC236}">
                <a16:creationId xmlns:a16="http://schemas.microsoft.com/office/drawing/2014/main" id="{D2727D52-2B91-8E2E-4178-E7E9462462E9}"/>
              </a:ext>
            </a:extLst>
          </p:cNvPr>
          <p:cNvSpPr/>
          <p:nvPr/>
        </p:nvSpPr>
        <p:spPr bwMode="auto">
          <a:xfrm>
            <a:off x="2259198" y="4416151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직사각형 40">
            <a:extLst>
              <a:ext uri="{FF2B5EF4-FFF2-40B4-BE49-F238E27FC236}">
                <a16:creationId xmlns:a16="http://schemas.microsoft.com/office/drawing/2014/main" id="{ADF368AA-9B3D-5816-4EDC-618E48B33A0C}"/>
              </a:ext>
            </a:extLst>
          </p:cNvPr>
          <p:cNvSpPr/>
          <p:nvPr/>
        </p:nvSpPr>
        <p:spPr bwMode="auto">
          <a:xfrm>
            <a:off x="1408780" y="3411136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직사각형 18">
            <a:extLst>
              <a:ext uri="{FF2B5EF4-FFF2-40B4-BE49-F238E27FC236}">
                <a16:creationId xmlns:a16="http://schemas.microsoft.com/office/drawing/2014/main" id="{BC626E73-1EFD-01D6-565B-E26A764F56EF}"/>
              </a:ext>
            </a:extLst>
          </p:cNvPr>
          <p:cNvSpPr/>
          <p:nvPr/>
        </p:nvSpPr>
        <p:spPr bwMode="auto">
          <a:xfrm>
            <a:off x="3928128" y="3414544"/>
            <a:ext cx="28415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608EBA-0144-B268-4D94-35DB1C03E800}"/>
              </a:ext>
            </a:extLst>
          </p:cNvPr>
          <p:cNvSpPr txBox="1"/>
          <p:nvPr/>
        </p:nvSpPr>
        <p:spPr>
          <a:xfrm>
            <a:off x="407368" y="357301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0BAB59-EB5E-FEFC-5141-4DCE8BAC716C}"/>
              </a:ext>
            </a:extLst>
          </p:cNvPr>
          <p:cNvSpPr txBox="1"/>
          <p:nvPr/>
        </p:nvSpPr>
        <p:spPr>
          <a:xfrm>
            <a:off x="335360" y="458112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3" name="직사각형 40">
            <a:extLst>
              <a:ext uri="{FF2B5EF4-FFF2-40B4-BE49-F238E27FC236}">
                <a16:creationId xmlns:a16="http://schemas.microsoft.com/office/drawing/2014/main" id="{10EC160C-21EC-024C-C217-742C07926555}"/>
              </a:ext>
            </a:extLst>
          </p:cNvPr>
          <p:cNvSpPr/>
          <p:nvPr/>
        </p:nvSpPr>
        <p:spPr bwMode="auto">
          <a:xfrm>
            <a:off x="3062418" y="4419799"/>
            <a:ext cx="81907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CF94F25-90CF-D933-D40B-118F4B6934B3}"/>
              </a:ext>
            </a:extLst>
          </p:cNvPr>
          <p:cNvGrpSpPr/>
          <p:nvPr/>
        </p:nvGrpSpPr>
        <p:grpSpPr>
          <a:xfrm>
            <a:off x="6571130" y="3808830"/>
            <a:ext cx="4349405" cy="2027530"/>
            <a:chOff x="6571131" y="3808830"/>
            <a:chExt cx="3816424" cy="2027530"/>
          </a:xfrm>
        </p:grpSpPr>
        <p:cxnSp>
          <p:nvCxnSpPr>
            <p:cNvPr id="49" name="직선 연결선 2">
              <a:extLst>
                <a:ext uri="{FF2B5EF4-FFF2-40B4-BE49-F238E27FC236}">
                  <a16:creationId xmlns:a16="http://schemas.microsoft.com/office/drawing/2014/main" id="{0192966D-8C13-E5DB-24F4-9C4F698A24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131" y="3808830"/>
              <a:ext cx="3816424" cy="285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직선 연결선 8">
              <a:extLst>
                <a:ext uri="{FF2B5EF4-FFF2-40B4-BE49-F238E27FC236}">
                  <a16:creationId xmlns:a16="http://schemas.microsoft.com/office/drawing/2014/main" id="{7EA30245-DE05-EF4C-CEDF-3256A7879A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131" y="4816942"/>
              <a:ext cx="38164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직선 연결선 9">
              <a:extLst>
                <a:ext uri="{FF2B5EF4-FFF2-40B4-BE49-F238E27FC236}">
                  <a16:creationId xmlns:a16="http://schemas.microsoft.com/office/drawing/2014/main" id="{EC2715F5-2BBF-5F9D-F163-420847C9D8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71131" y="5825054"/>
              <a:ext cx="3799197" cy="1130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2" name="직선 연결선 11">
            <a:extLst>
              <a:ext uri="{FF2B5EF4-FFF2-40B4-BE49-F238E27FC236}">
                <a16:creationId xmlns:a16="http://schemas.microsoft.com/office/drawing/2014/main" id="{5F0E8584-C54B-B045-ED34-F2605B3EA035}"/>
              </a:ext>
            </a:extLst>
          </p:cNvPr>
          <p:cNvCxnSpPr>
            <a:cxnSpLocks/>
          </p:cNvCxnSpPr>
          <p:nvPr/>
        </p:nvCxnSpPr>
        <p:spPr bwMode="auto">
          <a:xfrm>
            <a:off x="7540225" y="323276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직선 연결선 14">
            <a:extLst>
              <a:ext uri="{FF2B5EF4-FFF2-40B4-BE49-F238E27FC236}">
                <a16:creationId xmlns:a16="http://schemas.microsoft.com/office/drawing/2014/main" id="{198B1764-6B96-8A00-AF73-A59A16417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7550774" y="3367708"/>
            <a:ext cx="3369761" cy="19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11706E6-760C-C1C3-AD07-B97BFDABD9A0}"/>
              </a:ext>
            </a:extLst>
          </p:cNvPr>
          <p:cNvSpPr txBox="1"/>
          <p:nvPr/>
        </p:nvSpPr>
        <p:spPr>
          <a:xfrm>
            <a:off x="7831057" y="3090363"/>
            <a:ext cx="1625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Allocation Duration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55" name="직사각형 37">
            <a:extLst>
              <a:ext uri="{FF2B5EF4-FFF2-40B4-BE49-F238E27FC236}">
                <a16:creationId xmlns:a16="http://schemas.microsoft.com/office/drawing/2014/main" id="{BBF4DCBF-6576-B3D9-AFBC-E7C2B87F228F}"/>
              </a:ext>
            </a:extLst>
          </p:cNvPr>
          <p:cNvSpPr/>
          <p:nvPr/>
        </p:nvSpPr>
        <p:spPr bwMode="auto">
          <a:xfrm>
            <a:off x="7630873" y="4443128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40">
            <a:extLst>
              <a:ext uri="{FF2B5EF4-FFF2-40B4-BE49-F238E27FC236}">
                <a16:creationId xmlns:a16="http://schemas.microsoft.com/office/drawing/2014/main" id="{248F2CA9-CA59-0294-7BEB-3D7DD0721A47}"/>
              </a:ext>
            </a:extLst>
          </p:cNvPr>
          <p:cNvSpPr/>
          <p:nvPr/>
        </p:nvSpPr>
        <p:spPr bwMode="auto">
          <a:xfrm>
            <a:off x="6780455" y="3430926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직사각형 18">
            <a:extLst>
              <a:ext uri="{FF2B5EF4-FFF2-40B4-BE49-F238E27FC236}">
                <a16:creationId xmlns:a16="http://schemas.microsoft.com/office/drawing/2014/main" id="{2AD40987-ED09-0075-0D49-96A48D415C03}"/>
              </a:ext>
            </a:extLst>
          </p:cNvPr>
          <p:cNvSpPr/>
          <p:nvPr/>
        </p:nvSpPr>
        <p:spPr bwMode="auto">
          <a:xfrm>
            <a:off x="9361008" y="5454945"/>
            <a:ext cx="28415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74B9111-B53A-A782-8649-4D912F568590}"/>
              </a:ext>
            </a:extLst>
          </p:cNvPr>
          <p:cNvSpPr txBox="1"/>
          <p:nvPr/>
        </p:nvSpPr>
        <p:spPr>
          <a:xfrm>
            <a:off x="5779043" y="359280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5302A8-5ED2-C6EE-AA27-D7C8AAF37CAB}"/>
              </a:ext>
            </a:extLst>
          </p:cNvPr>
          <p:cNvSpPr txBox="1"/>
          <p:nvPr/>
        </p:nvSpPr>
        <p:spPr>
          <a:xfrm>
            <a:off x="5707035" y="460091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3FD35B-AFE9-FF94-C6BB-DE4F4CD4A86D}"/>
              </a:ext>
            </a:extLst>
          </p:cNvPr>
          <p:cNvSpPr txBox="1"/>
          <p:nvPr/>
        </p:nvSpPr>
        <p:spPr>
          <a:xfrm>
            <a:off x="5707035" y="557941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61" name="직사각형 40">
            <a:extLst>
              <a:ext uri="{FF2B5EF4-FFF2-40B4-BE49-F238E27FC236}">
                <a16:creationId xmlns:a16="http://schemas.microsoft.com/office/drawing/2014/main" id="{FB67EB79-CC90-4A23-1054-7DFF8461F8E3}"/>
              </a:ext>
            </a:extLst>
          </p:cNvPr>
          <p:cNvSpPr/>
          <p:nvPr/>
        </p:nvSpPr>
        <p:spPr bwMode="auto">
          <a:xfrm>
            <a:off x="8434093" y="4443128"/>
            <a:ext cx="81907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24F2532-3EDA-123A-BCEA-4F2F9888F97A}"/>
              </a:ext>
            </a:extLst>
          </p:cNvPr>
          <p:cNvSpPr txBox="1"/>
          <p:nvPr/>
        </p:nvSpPr>
        <p:spPr>
          <a:xfrm>
            <a:off x="2001031" y="5764079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TXS Mode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096" name="TextBox 4095">
            <a:extLst>
              <a:ext uri="{FF2B5EF4-FFF2-40B4-BE49-F238E27FC236}">
                <a16:creationId xmlns:a16="http://schemas.microsoft.com/office/drawing/2014/main" id="{87ED3E04-6B3A-DF8E-C44F-809C90A6992F}"/>
              </a:ext>
            </a:extLst>
          </p:cNvPr>
          <p:cNvSpPr txBox="1"/>
          <p:nvPr/>
        </p:nvSpPr>
        <p:spPr>
          <a:xfrm>
            <a:off x="7977329" y="6102357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TXS Mode 2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직사각형 40">
            <a:extLst>
              <a:ext uri="{FF2B5EF4-FFF2-40B4-BE49-F238E27FC236}">
                <a16:creationId xmlns:a16="http://schemas.microsoft.com/office/drawing/2014/main" id="{10B39D8A-D8B2-FCA0-78D3-85C198595C1F}"/>
              </a:ext>
            </a:extLst>
          </p:cNvPr>
          <p:cNvSpPr/>
          <p:nvPr/>
        </p:nvSpPr>
        <p:spPr bwMode="auto">
          <a:xfrm>
            <a:off x="9688242" y="4434099"/>
            <a:ext cx="81907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18">
            <a:extLst>
              <a:ext uri="{FF2B5EF4-FFF2-40B4-BE49-F238E27FC236}">
                <a16:creationId xmlns:a16="http://schemas.microsoft.com/office/drawing/2014/main" id="{6006BAB4-C3CF-2D73-631E-3894BB96BC28}"/>
              </a:ext>
            </a:extLst>
          </p:cNvPr>
          <p:cNvSpPr/>
          <p:nvPr/>
        </p:nvSpPr>
        <p:spPr bwMode="auto">
          <a:xfrm>
            <a:off x="10454804" y="3429002"/>
            <a:ext cx="28415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Triggered TXOP Sharing in EHT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7185"/>
            <a:ext cx="10361084" cy="1807839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During TXS allocated time, non-AP STAs that don’t participate in the procedure are still in awake state although they want to save more power and they don’t intend to communicate with AP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TXS mode 2, the non-AP STA allocated by the AP may return the remaining time of the allocated time if the STA finished the transmission earlier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13" name="직선 연결선 11">
            <a:extLst>
              <a:ext uri="{FF2B5EF4-FFF2-40B4-BE49-F238E27FC236}">
                <a16:creationId xmlns:a16="http://schemas.microsoft.com/office/drawing/2014/main" id="{0913C485-4B17-B6EB-AB5E-F2F7D5918CB7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4">
            <a:extLst>
              <a:ext uri="{FF2B5EF4-FFF2-40B4-BE49-F238E27FC236}">
                <a16:creationId xmlns:a16="http://schemas.microsoft.com/office/drawing/2014/main" id="{436823F1-A2D4-08E7-6EB6-1DC81FB2921C}"/>
              </a:ext>
            </a:extLst>
          </p:cNvPr>
          <p:cNvCxnSpPr>
            <a:cxnSpLocks/>
          </p:cNvCxnSpPr>
          <p:nvPr/>
        </p:nvCxnSpPr>
        <p:spPr bwMode="auto">
          <a:xfrm>
            <a:off x="2956537" y="4026764"/>
            <a:ext cx="5515727" cy="106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2C95FC6-D5E9-40D6-AC93-3455589BA0E9}"/>
              </a:ext>
            </a:extLst>
          </p:cNvPr>
          <p:cNvSpPr txBox="1"/>
          <p:nvPr/>
        </p:nvSpPr>
        <p:spPr>
          <a:xfrm>
            <a:off x="3036636" y="3729629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Duration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직사각형 37">
            <a:extLst>
              <a:ext uri="{FF2B5EF4-FFF2-40B4-BE49-F238E27FC236}">
                <a16:creationId xmlns:a16="http://schemas.microsoft.com/office/drawing/2014/main" id="{B53CB029-447C-5E6D-C41C-F3B520AF23CD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직사각형 40">
            <a:extLst>
              <a:ext uri="{FF2B5EF4-FFF2-40B4-BE49-F238E27FC236}">
                <a16:creationId xmlns:a16="http://schemas.microsoft.com/office/drawing/2014/main" id="{85D8D4FA-1FBD-BE76-8AE0-D27B3987CA39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18">
            <a:extLst>
              <a:ext uri="{FF2B5EF4-FFF2-40B4-BE49-F238E27FC236}">
                <a16:creationId xmlns:a16="http://schemas.microsoft.com/office/drawing/2014/main" id="{CD86FC8D-DE4D-5E74-1D01-A1B1F9A87925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8E9865-4841-6BE5-1298-992C920388BD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545069-8ED6-125A-7B9B-141E8099C08D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F0727B-1D22-2769-12A1-F3975D6E09B1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직사각형 40">
            <a:extLst>
              <a:ext uri="{FF2B5EF4-FFF2-40B4-BE49-F238E27FC236}">
                <a16:creationId xmlns:a16="http://schemas.microsoft.com/office/drawing/2014/main" id="{A18A173A-3117-B0CF-3024-B0B1FC6A47F9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8A613BF-9D1A-BA7B-B076-1B2BCB52447A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7" name="직선 연결선 2">
              <a:extLst>
                <a:ext uri="{FF2B5EF4-FFF2-40B4-BE49-F238E27FC236}">
                  <a16:creationId xmlns:a16="http://schemas.microsoft.com/office/drawing/2014/main" id="{5A6934E6-C369-0E3A-7A74-226AD4B0B1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직선 연결선 8">
              <a:extLst>
                <a:ext uri="{FF2B5EF4-FFF2-40B4-BE49-F238E27FC236}">
                  <a16:creationId xmlns:a16="http://schemas.microsoft.com/office/drawing/2014/main" id="{33F15E21-1E7D-0A18-CB19-E1EA588D479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직선 연결선 9">
              <a:extLst>
                <a:ext uri="{FF2B5EF4-FFF2-40B4-BE49-F238E27FC236}">
                  <a16:creationId xmlns:a16="http://schemas.microsoft.com/office/drawing/2014/main" id="{EFBF3C22-F9CE-84C5-CEEC-9EF4A0027D8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연결선 9">
              <a:extLst>
                <a:ext uri="{FF2B5EF4-FFF2-40B4-BE49-F238E27FC236}">
                  <a16:creationId xmlns:a16="http://schemas.microsoft.com/office/drawing/2014/main" id="{8A156DEF-22C8-4624-0917-DB587B796A3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D48322B5-9CCB-5F2F-5698-B94D0729B6F6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직사각형 18">
            <a:extLst>
              <a:ext uri="{FF2B5EF4-FFF2-40B4-BE49-F238E27FC236}">
                <a16:creationId xmlns:a16="http://schemas.microsoft.com/office/drawing/2014/main" id="{82E7AF41-925D-0E50-7ED7-A0975ED1A22D}"/>
              </a:ext>
            </a:extLst>
          </p:cNvPr>
          <p:cNvSpPr/>
          <p:nvPr/>
        </p:nvSpPr>
        <p:spPr bwMode="auto">
          <a:xfrm>
            <a:off x="5632395" y="519566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40">
            <a:extLst>
              <a:ext uri="{FF2B5EF4-FFF2-40B4-BE49-F238E27FC236}">
                <a16:creationId xmlns:a16="http://schemas.microsoft.com/office/drawing/2014/main" id="{508097F1-8E9B-EB69-093C-2A052299A4D3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40">
            <a:extLst>
              <a:ext uri="{FF2B5EF4-FFF2-40B4-BE49-F238E27FC236}">
                <a16:creationId xmlns:a16="http://schemas.microsoft.com/office/drawing/2014/main" id="{4764683B-57E4-9EBB-A43D-45725697B4F0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18">
            <a:extLst>
              <a:ext uri="{FF2B5EF4-FFF2-40B4-BE49-F238E27FC236}">
                <a16:creationId xmlns:a16="http://schemas.microsoft.com/office/drawing/2014/main" id="{E02A32BC-457F-43A5-249B-C8C11ADC51FA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18">
            <a:extLst>
              <a:ext uri="{FF2B5EF4-FFF2-40B4-BE49-F238E27FC236}">
                <a16:creationId xmlns:a16="http://schemas.microsoft.com/office/drawing/2014/main" id="{FF7A827E-36C1-EACD-710E-0B044948E48C}"/>
              </a:ext>
            </a:extLst>
          </p:cNvPr>
          <p:cNvSpPr/>
          <p:nvPr/>
        </p:nvSpPr>
        <p:spPr bwMode="auto">
          <a:xfrm>
            <a:off x="2945987" y="5917570"/>
            <a:ext cx="7542495" cy="1888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직선 연결선 14">
            <a:extLst>
              <a:ext uri="{FF2B5EF4-FFF2-40B4-BE49-F238E27FC236}">
                <a16:creationId xmlns:a16="http://schemas.microsoft.com/office/drawing/2014/main" id="{8221B6CB-9C9E-4897-4809-1C0971707A5F}"/>
              </a:ext>
            </a:extLst>
          </p:cNvPr>
          <p:cNvCxnSpPr>
            <a:cxnSpLocks/>
          </p:cNvCxnSpPr>
          <p:nvPr/>
        </p:nvCxnSpPr>
        <p:spPr bwMode="auto">
          <a:xfrm>
            <a:off x="2956537" y="3799262"/>
            <a:ext cx="73159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AF02227-3F62-2CDD-D659-F7BC77E46E00}"/>
              </a:ext>
            </a:extLst>
          </p:cNvPr>
          <p:cNvSpPr txBox="1"/>
          <p:nvPr/>
        </p:nvSpPr>
        <p:spPr>
          <a:xfrm>
            <a:off x="3026088" y="3448974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TXOP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직사각형 40">
            <a:extLst>
              <a:ext uri="{FF2B5EF4-FFF2-40B4-BE49-F238E27FC236}">
                <a16:creationId xmlns:a16="http://schemas.microsoft.com/office/drawing/2014/main" id="{271660FA-E571-1C65-F8D2-48F1EA2D1605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18">
            <a:extLst>
              <a:ext uri="{FF2B5EF4-FFF2-40B4-BE49-F238E27FC236}">
                <a16:creationId xmlns:a16="http://schemas.microsoft.com/office/drawing/2014/main" id="{B2D1C309-21BC-A641-C05A-B0C725EB0821}"/>
              </a:ext>
            </a:extLst>
          </p:cNvPr>
          <p:cNvSpPr/>
          <p:nvPr/>
        </p:nvSpPr>
        <p:spPr bwMode="auto">
          <a:xfrm>
            <a:off x="8184232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99" name="직사각형 40">
            <a:extLst>
              <a:ext uri="{FF2B5EF4-FFF2-40B4-BE49-F238E27FC236}">
                <a16:creationId xmlns:a16="http://schemas.microsoft.com/office/drawing/2014/main" id="{88638E15-5EE7-DBA2-39AC-24BDB78F5F7B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00" name="직사각형 18">
            <a:extLst>
              <a:ext uri="{FF2B5EF4-FFF2-40B4-BE49-F238E27FC236}">
                <a16:creationId xmlns:a16="http://schemas.microsoft.com/office/drawing/2014/main" id="{C9B9D2F1-C4D9-6DF3-2292-8A5A9D0C6343}"/>
              </a:ext>
            </a:extLst>
          </p:cNvPr>
          <p:cNvSpPr/>
          <p:nvPr/>
        </p:nvSpPr>
        <p:spPr bwMode="auto">
          <a:xfrm>
            <a:off x="9552384" y="572361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048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1178E-82C8-1111-EF87-E01AD9F97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03F4C7B-EC95-5B1E-6EDD-FCB9268FE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Dynamic PS mode [2]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3465A826-DCD7-B560-F8B3-649CF87A79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272" y="3140968"/>
            <a:ext cx="10361084" cy="1807839"/>
          </a:xfrm>
          <a:ln/>
        </p:spPr>
        <p:txBody>
          <a:bodyPr/>
          <a:lstStyle/>
          <a:p>
            <a:r>
              <a:rPr lang="en-US" sz="2000" dirty="0"/>
              <a:t>STA is in Listen State unless solicited to transition to Awake state</a:t>
            </a:r>
          </a:p>
          <a:p>
            <a:pPr lvl="1"/>
            <a:r>
              <a:rPr lang="en-US" sz="1800" b="1" dirty="0"/>
              <a:t>Listen State:</a:t>
            </a:r>
            <a:r>
              <a:rPr lang="en-US" sz="1800" dirty="0"/>
              <a:t> STA is only capable of RX PPDUs of certain configuration </a:t>
            </a:r>
          </a:p>
          <a:p>
            <a:pPr lvl="2"/>
            <a:r>
              <a:rPr lang="en-US" sz="1600" dirty="0"/>
              <a:t>E.g., non-HT (dup) PPDUs, and mandatory data rates</a:t>
            </a:r>
          </a:p>
          <a:p>
            <a:pPr lvl="1"/>
            <a:r>
              <a:rPr lang="en-US" sz="1800" b="1" dirty="0"/>
              <a:t>Awake State: </a:t>
            </a:r>
            <a:r>
              <a:rPr lang="en-US" sz="1800" dirty="0"/>
              <a:t>STA is capable of RX PPDUs with highest BW/NSS</a:t>
            </a:r>
          </a:p>
          <a:p>
            <a:pPr lvl="2"/>
            <a:r>
              <a:rPr lang="en-US" sz="1600" dirty="0"/>
              <a:t>E.g., as advertised in most recent Caps/OMN/OM Control (for both AM and PS modes)</a:t>
            </a:r>
          </a:p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2CBD5-4C81-5034-56D3-931201978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0BDD9-D84B-5D9C-553F-4D5E5FE092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3941B-BEAE-5ACB-FCAB-2A7A45F1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3D2406-1625-47C2-DBD6-A4C80F66B1B5}"/>
              </a:ext>
            </a:extLst>
          </p:cNvPr>
          <p:cNvGrpSpPr/>
          <p:nvPr/>
        </p:nvGrpSpPr>
        <p:grpSpPr>
          <a:xfrm>
            <a:off x="1546431" y="2035333"/>
            <a:ext cx="8493773" cy="978012"/>
            <a:chOff x="1924406" y="5253585"/>
            <a:chExt cx="8493773" cy="97801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EECDF3D-79F6-6653-F46E-2C40ED89C438}"/>
                </a:ext>
              </a:extLst>
            </p:cNvPr>
            <p:cNvGrpSpPr/>
            <p:nvPr/>
          </p:nvGrpSpPr>
          <p:grpSpPr>
            <a:xfrm>
              <a:off x="1924406" y="5477693"/>
              <a:ext cx="8493773" cy="753904"/>
              <a:chOff x="1924406" y="5425440"/>
              <a:chExt cx="8493773" cy="753904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CF43919-14C4-47E1-B574-0EAB8484F3E4}"/>
                  </a:ext>
                </a:extLst>
              </p:cNvPr>
              <p:cNvSpPr/>
              <p:nvPr/>
            </p:nvSpPr>
            <p:spPr bwMode="auto">
              <a:xfrm>
                <a:off x="4867767" y="5706913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 i="1" u="sng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8A30AA9-8CD3-FE37-E956-6E763EBF75D1}"/>
                  </a:ext>
                </a:extLst>
              </p:cNvPr>
              <p:cNvSpPr/>
              <p:nvPr/>
            </p:nvSpPr>
            <p:spPr bwMode="auto">
              <a:xfrm>
                <a:off x="2195242" y="5711416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i="1" u="sng" dirty="0"/>
                  <a:t>&lt;20MHz,1SS&gt;</a:t>
                </a:r>
              </a:p>
              <a:p>
                <a:pPr algn="ctr"/>
                <a:r>
                  <a:rPr lang="en-US" sz="1100" i="1" u="sng" dirty="0"/>
                  <a:t>Non-HT (dup) PPDU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478E964-D235-5C24-58F2-51DC5E7D4CCB}"/>
                  </a:ext>
                </a:extLst>
              </p:cNvPr>
              <p:cNvSpPr/>
              <p:nvPr/>
            </p:nvSpPr>
            <p:spPr bwMode="auto">
              <a:xfrm>
                <a:off x="3932503" y="5436194"/>
                <a:ext cx="1130528" cy="743150"/>
              </a:xfrm>
              <a:prstGeom prst="rect">
                <a:avLst/>
              </a:prstGeom>
              <a:solidFill>
                <a:srgbClr val="00B050">
                  <a:alpha val="30980"/>
                </a:srgbClr>
              </a:solidFill>
              <a:ln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i="1" u="sng" dirty="0"/>
                  <a:t>&lt;80MHz,1SS&gt;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A5A25E1-F911-ADCA-DC58-56F6F571BF89}"/>
                  </a:ext>
                </a:extLst>
              </p:cNvPr>
              <p:cNvSpPr/>
              <p:nvPr/>
            </p:nvSpPr>
            <p:spPr bwMode="auto">
              <a:xfrm>
                <a:off x="6578632" y="5425440"/>
                <a:ext cx="1345231" cy="743150"/>
              </a:xfrm>
              <a:prstGeom prst="rect">
                <a:avLst/>
              </a:prstGeom>
              <a:solidFill>
                <a:srgbClr val="00B050">
                  <a:alpha val="63000"/>
                </a:srgbClr>
              </a:solidFill>
              <a:ln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100" i="1" u="sng" dirty="0"/>
                  <a:t>&lt;160MHz, 2SS&gt;</a:t>
                </a:r>
              </a:p>
              <a:p>
                <a:pPr algn="ctr"/>
                <a:endParaRPr lang="en-US" b="1" dirty="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782FEC5-7D90-E206-8CCD-117E32291EE5}"/>
                  </a:ext>
                </a:extLst>
              </p:cNvPr>
              <p:cNvSpPr/>
              <p:nvPr/>
            </p:nvSpPr>
            <p:spPr bwMode="auto">
              <a:xfrm>
                <a:off x="7680893" y="5720218"/>
                <a:ext cx="1740768" cy="447050"/>
              </a:xfrm>
              <a:prstGeom prst="rect">
                <a:avLst/>
              </a:prstGeom>
              <a:solidFill>
                <a:srgbClr val="00B050">
                  <a:alpha val="14902"/>
                </a:srgbClr>
              </a:solidFill>
              <a:ln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100" i="1" u="sng" dirty="0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F60598D-CA74-953F-BED3-A604B3E8BD03}"/>
                  </a:ext>
                </a:extLst>
              </p:cNvPr>
              <p:cNvGrpSpPr/>
              <p:nvPr/>
            </p:nvGrpSpPr>
            <p:grpSpPr>
              <a:xfrm>
                <a:off x="1924406" y="5719307"/>
                <a:ext cx="8493773" cy="449283"/>
                <a:chOff x="1924406" y="3272115"/>
                <a:chExt cx="8493773" cy="449283"/>
              </a:xfrm>
            </p:grpSpPr>
            <p:cxnSp>
              <p:nvCxnSpPr>
                <p:cNvPr id="49" name="Straight Arrow Connector 48">
                  <a:extLst>
                    <a:ext uri="{FF2B5EF4-FFF2-40B4-BE49-F238E27FC236}">
                      <a16:creationId xmlns:a16="http://schemas.microsoft.com/office/drawing/2014/main" id="{E66C6319-D262-6950-586F-4D88E625DE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24406" y="3721398"/>
                  <a:ext cx="8493773" cy="0"/>
                </a:xfrm>
                <a:prstGeom prst="straightConnector1">
                  <a:avLst/>
                </a:prstGeom>
                <a:ln>
                  <a:tailEnd type="stealt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B0CF5821-20AC-68D5-AC33-1EA26E8686A5}"/>
                    </a:ext>
                  </a:extLst>
                </p:cNvPr>
                <p:cNvSpPr/>
                <p:nvPr/>
              </p:nvSpPr>
              <p:spPr bwMode="auto">
                <a:xfrm>
                  <a:off x="2195240" y="3272115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GB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  <p:sp>
              <p:nvSpPr>
                <p:cNvPr id="51" name="TextBox 45">
                  <a:extLst>
                    <a:ext uri="{FF2B5EF4-FFF2-40B4-BE49-F238E27FC236}">
                      <a16:creationId xmlns:a16="http://schemas.microsoft.com/office/drawing/2014/main" id="{EA74FBDC-91C4-371E-A84B-D2924AE020A1}"/>
                    </a:ext>
                  </a:extLst>
                </p:cNvPr>
                <p:cNvSpPr txBox="1"/>
                <p:nvPr/>
              </p:nvSpPr>
              <p:spPr>
                <a:xfrm>
                  <a:off x="9351910" y="3307706"/>
                  <a:ext cx="691372" cy="236347"/>
                </a:xfrm>
                <a:prstGeom prst="rect">
                  <a:avLst/>
                </a:prstGeom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n-GB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96000"/>
                    </a:lnSpc>
                  </a:pPr>
                  <a:r>
                    <a:rPr lang="en-US" sz="1600" dirty="0">
                      <a:solidFill>
                        <a:schemeClr val="tx2"/>
                      </a:solidFill>
                      <a:latin typeface="Microsoft Sans Serif"/>
                      <a:cs typeface="Microsoft Sans Serif" panose="020B0604020202020204" pitchFamily="34" charset="0"/>
                    </a:rPr>
                    <a:t>…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B3EEEAF6-D693-7E5A-FBD9-8777A8D14E67}"/>
                    </a:ext>
                  </a:extLst>
                </p:cNvPr>
                <p:cNvSpPr/>
                <p:nvPr/>
              </p:nvSpPr>
              <p:spPr bwMode="auto">
                <a:xfrm>
                  <a:off x="8337872" y="3272134"/>
                  <a:ext cx="153512" cy="44828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GB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800" dirty="0">
                      <a:solidFill>
                        <a:schemeClr val="tx1"/>
                      </a:solidFill>
                    </a:rPr>
                    <a:t>Beacon</a:t>
                  </a:r>
                </a:p>
              </p:txBody>
            </p:sp>
          </p:grp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4CF1895C-22E1-7E1D-1578-14C38F313E05}"/>
                  </a:ext>
                </a:extLst>
              </p:cNvPr>
              <p:cNvSpPr/>
              <p:nvPr/>
            </p:nvSpPr>
            <p:spPr bwMode="auto">
              <a:xfrm>
                <a:off x="3732231" y="5713102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F2F0F13-E81F-C3C7-11B9-03079EE1DC91}"/>
                  </a:ext>
                </a:extLst>
              </p:cNvPr>
              <p:cNvSpPr/>
              <p:nvPr/>
            </p:nvSpPr>
            <p:spPr bwMode="auto">
              <a:xfrm>
                <a:off x="3962406" y="5717665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7CB3FA4-C1B3-5EE4-3391-2027C9BE8FC8}"/>
                  </a:ext>
                </a:extLst>
              </p:cNvPr>
              <p:cNvSpPr/>
              <p:nvPr/>
            </p:nvSpPr>
            <p:spPr bwMode="auto">
              <a:xfrm rot="5400000">
                <a:off x="4269582" y="5621138"/>
                <a:ext cx="444893" cy="64123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AF1F650-6651-3CAF-04F3-E881755826D0}"/>
                  </a:ext>
                </a:extLst>
              </p:cNvPr>
              <p:cNvSpPr/>
              <p:nvPr/>
            </p:nvSpPr>
            <p:spPr bwMode="auto">
              <a:xfrm>
                <a:off x="4882177" y="5709557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CAA96BC7-F218-4A9E-E42C-E83A4AF99ED1}"/>
                  </a:ext>
                </a:extLst>
              </p:cNvPr>
              <p:cNvSpPr/>
              <p:nvPr/>
            </p:nvSpPr>
            <p:spPr bwMode="auto">
              <a:xfrm>
                <a:off x="6378360" y="5710258"/>
                <a:ext cx="15351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ICF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8AC475F7-94D1-5915-31F6-471E8C581247}"/>
                  </a:ext>
                </a:extLst>
              </p:cNvPr>
              <p:cNvSpPr/>
              <p:nvPr/>
            </p:nvSpPr>
            <p:spPr bwMode="auto">
              <a:xfrm>
                <a:off x="6608535" y="5714821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ICR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6D961D2-3480-C821-0CCC-C377F3F307D2}"/>
                  </a:ext>
                </a:extLst>
              </p:cNvPr>
              <p:cNvSpPr/>
              <p:nvPr/>
            </p:nvSpPr>
            <p:spPr bwMode="auto">
              <a:xfrm rot="5400000">
                <a:off x="7026770" y="5507236"/>
                <a:ext cx="444893" cy="86335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8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Data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2C049322-5687-18AA-756A-0582E003F079}"/>
                  </a:ext>
                </a:extLst>
              </p:cNvPr>
              <p:cNvSpPr/>
              <p:nvPr/>
            </p:nvSpPr>
            <p:spPr bwMode="auto">
              <a:xfrm>
                <a:off x="7754738" y="5706713"/>
                <a:ext cx="139132" cy="44828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vert270" wrap="square" lIns="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800" dirty="0">
                    <a:solidFill>
                      <a:schemeClr val="tx1"/>
                    </a:solidFill>
                  </a:rPr>
                  <a:t>BA</a:t>
                </a:r>
              </a:p>
            </p:txBody>
          </p: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143AC43-1A0E-D48B-2170-34E00B44D858}"/>
                </a:ext>
              </a:extLst>
            </p:cNvPr>
            <p:cNvCxnSpPr>
              <a:cxnSpLocks/>
            </p:cNvCxnSpPr>
            <p:nvPr/>
          </p:nvCxnSpPr>
          <p:spPr>
            <a:xfrm>
              <a:off x="3732231" y="5442857"/>
              <a:ext cx="1330800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0" name="TextBox 26">
              <a:extLst>
                <a:ext uri="{FF2B5EF4-FFF2-40B4-BE49-F238E27FC236}">
                  <a16:creationId xmlns:a16="http://schemas.microsoft.com/office/drawing/2014/main" id="{E815B298-92C3-F7B6-AF0D-DD4DDBAB0EAF}"/>
                </a:ext>
              </a:extLst>
            </p:cNvPr>
            <p:cNvSpPr txBox="1"/>
            <p:nvPr/>
          </p:nvSpPr>
          <p:spPr>
            <a:xfrm>
              <a:off x="3681561" y="5253585"/>
              <a:ext cx="1428276" cy="155107"/>
            </a:xfrm>
            <a:prstGeom prst="rect">
              <a:avLst/>
            </a:prstGeom>
          </p:spPr>
          <p:txBody>
            <a:bodyPr wrap="none" lIns="0" tIns="0" rIns="0" bIns="0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41E7DED-FED8-A443-F63D-EF658BC14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78360" y="5465027"/>
              <a:ext cx="1515510" cy="410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6" name="TextBox 28">
              <a:extLst>
                <a:ext uri="{FF2B5EF4-FFF2-40B4-BE49-F238E27FC236}">
                  <a16:creationId xmlns:a16="http://schemas.microsoft.com/office/drawing/2014/main" id="{5999C8A4-12C8-2261-7082-A4D8FFDF545B}"/>
                </a:ext>
              </a:extLst>
            </p:cNvPr>
            <p:cNvSpPr txBox="1"/>
            <p:nvPr/>
          </p:nvSpPr>
          <p:spPr>
            <a:xfrm>
              <a:off x="6371775" y="5295493"/>
              <a:ext cx="1515510" cy="1551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96000"/>
                </a:lnSpc>
              </a:pPr>
              <a:r>
                <a:rPr lang="en-US" sz="1050" dirty="0">
                  <a:solidFill>
                    <a:schemeClr val="tx2"/>
                  </a:solidFill>
                  <a:latin typeface="Microsoft Sans Serif"/>
                  <a:cs typeface="Microsoft Sans Serif" panose="020B0604020202020204" pitchFamily="34" charset="0"/>
                </a:rPr>
                <a:t>Frame Exchange/TXOP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516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1591815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/>
              <a:t>When a STA receive an MU-RTS TXS Trigger frame, if the STA is not scheduled and supports the TXS PS Mode 1, the STA enters the doze state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/>
              <a:t>During the TXS allocated time, the AP does not transmit a frame to the STA and the AP can transmit a frame to another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11">
            <a:extLst>
              <a:ext uri="{FF2B5EF4-FFF2-40B4-BE49-F238E27FC236}">
                <a16:creationId xmlns:a16="http://schemas.microsoft.com/office/drawing/2014/main" id="{DB022B36-5FA9-BB18-606A-C1C5AB76E764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14">
            <a:extLst>
              <a:ext uri="{FF2B5EF4-FFF2-40B4-BE49-F238E27FC236}">
                <a16:creationId xmlns:a16="http://schemas.microsoft.com/office/drawing/2014/main" id="{CB440DD4-ADBA-21CD-D59F-8416A2667ECB}"/>
              </a:ext>
            </a:extLst>
          </p:cNvPr>
          <p:cNvCxnSpPr>
            <a:cxnSpLocks/>
          </p:cNvCxnSpPr>
          <p:nvPr/>
        </p:nvCxnSpPr>
        <p:spPr bwMode="auto">
          <a:xfrm>
            <a:off x="2956537" y="4026764"/>
            <a:ext cx="551572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812062C-6F22-454B-64C9-339E486BE660}"/>
              </a:ext>
            </a:extLst>
          </p:cNvPr>
          <p:cNvSpPr txBox="1"/>
          <p:nvPr/>
        </p:nvSpPr>
        <p:spPr>
          <a:xfrm>
            <a:off x="3036636" y="3729629"/>
            <a:ext cx="4859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직사각형 37">
            <a:extLst>
              <a:ext uri="{FF2B5EF4-FFF2-40B4-BE49-F238E27FC236}">
                <a16:creationId xmlns:a16="http://schemas.microsoft.com/office/drawing/2014/main" id="{E5B13D32-6762-2C85-B32E-7700C4DB5687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40">
            <a:extLst>
              <a:ext uri="{FF2B5EF4-FFF2-40B4-BE49-F238E27FC236}">
                <a16:creationId xmlns:a16="http://schemas.microsoft.com/office/drawing/2014/main" id="{6F7E1473-5382-6677-856A-31AD4C19AA98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18">
            <a:extLst>
              <a:ext uri="{FF2B5EF4-FFF2-40B4-BE49-F238E27FC236}">
                <a16:creationId xmlns:a16="http://schemas.microsoft.com/office/drawing/2014/main" id="{972DFCD0-B886-E9F8-CFEE-DFDE04C1C661}"/>
              </a:ext>
            </a:extLst>
          </p:cNvPr>
          <p:cNvSpPr/>
          <p:nvPr/>
        </p:nvSpPr>
        <p:spPr bwMode="auto">
          <a:xfrm>
            <a:off x="4624283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40B5D-7087-9036-B17B-132406971F44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A2C52-DE3C-1AF3-15F8-5BCE2B65B6DA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0D13AB-4C21-0E6A-CEA0-B1A7D7A93785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직사각형 40">
            <a:extLst>
              <a:ext uri="{FF2B5EF4-FFF2-40B4-BE49-F238E27FC236}">
                <a16:creationId xmlns:a16="http://schemas.microsoft.com/office/drawing/2014/main" id="{4F9A9FC7-1009-F7EF-E2C0-68D291160380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777DE3-EF19-C7DC-C7D5-75F646873021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6" name="직선 연결선 2">
              <a:extLst>
                <a:ext uri="{FF2B5EF4-FFF2-40B4-BE49-F238E27FC236}">
                  <a16:creationId xmlns:a16="http://schemas.microsoft.com/office/drawing/2014/main" id="{FD3E92DB-4B21-A178-9CBD-4847E11196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8">
              <a:extLst>
                <a:ext uri="{FF2B5EF4-FFF2-40B4-BE49-F238E27FC236}">
                  <a16:creationId xmlns:a16="http://schemas.microsoft.com/office/drawing/2014/main" id="{17FDCEF1-62F6-9C25-77B7-0CC6AB514B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9">
              <a:extLst>
                <a:ext uri="{FF2B5EF4-FFF2-40B4-BE49-F238E27FC236}">
                  <a16:creationId xmlns:a16="http://schemas.microsoft.com/office/drawing/2014/main" id="{3C5C5091-F1B5-283B-BD6A-F68D32791C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5E08BC01-2BAE-3647-5B16-A5452D5C14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67E4976-0CC5-67D3-A57A-1E7579BAE650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직사각형 18">
            <a:extLst>
              <a:ext uri="{FF2B5EF4-FFF2-40B4-BE49-F238E27FC236}">
                <a16:creationId xmlns:a16="http://schemas.microsoft.com/office/drawing/2014/main" id="{DA073752-CE8A-0C29-D9F8-245C8F452EC8}"/>
              </a:ext>
            </a:extLst>
          </p:cNvPr>
          <p:cNvSpPr/>
          <p:nvPr/>
        </p:nvSpPr>
        <p:spPr bwMode="auto">
          <a:xfrm>
            <a:off x="5632395" y="5195667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직사각형 40">
            <a:extLst>
              <a:ext uri="{FF2B5EF4-FFF2-40B4-BE49-F238E27FC236}">
                <a16:creationId xmlns:a16="http://schemas.microsoft.com/office/drawing/2014/main" id="{689A1262-6823-9D50-64F3-0C1FF03335FD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40">
            <a:extLst>
              <a:ext uri="{FF2B5EF4-FFF2-40B4-BE49-F238E27FC236}">
                <a16:creationId xmlns:a16="http://schemas.microsoft.com/office/drawing/2014/main" id="{95A418DE-13C4-B794-7F61-1BBB4D8C8370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18">
            <a:extLst>
              <a:ext uri="{FF2B5EF4-FFF2-40B4-BE49-F238E27FC236}">
                <a16:creationId xmlns:a16="http://schemas.microsoft.com/office/drawing/2014/main" id="{6493DE0C-15A1-A66C-F257-EB1668D3B227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18">
            <a:extLst>
              <a:ext uri="{FF2B5EF4-FFF2-40B4-BE49-F238E27FC236}">
                <a16:creationId xmlns:a16="http://schemas.microsoft.com/office/drawing/2014/main" id="{C7DBF3BC-9D84-DF36-B3BF-9A82F898AEF8}"/>
              </a:ext>
            </a:extLst>
          </p:cNvPr>
          <p:cNvSpPr/>
          <p:nvPr/>
        </p:nvSpPr>
        <p:spPr bwMode="auto">
          <a:xfrm>
            <a:off x="2945988" y="5931274"/>
            <a:ext cx="5598281" cy="17510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40">
            <a:extLst>
              <a:ext uri="{FF2B5EF4-FFF2-40B4-BE49-F238E27FC236}">
                <a16:creationId xmlns:a16="http://schemas.microsoft.com/office/drawing/2014/main" id="{C77FAFF2-5E98-153C-306E-3C909BFADBFC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18">
            <a:extLst>
              <a:ext uri="{FF2B5EF4-FFF2-40B4-BE49-F238E27FC236}">
                <a16:creationId xmlns:a16="http://schemas.microsoft.com/office/drawing/2014/main" id="{6901BCF3-BEA4-046D-2977-86A9741A95FA}"/>
              </a:ext>
            </a:extLst>
          </p:cNvPr>
          <p:cNvSpPr/>
          <p:nvPr/>
        </p:nvSpPr>
        <p:spPr bwMode="auto">
          <a:xfrm>
            <a:off x="8184232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40">
            <a:extLst>
              <a:ext uri="{FF2B5EF4-FFF2-40B4-BE49-F238E27FC236}">
                <a16:creationId xmlns:a16="http://schemas.microsoft.com/office/drawing/2014/main" id="{7B174F5E-D31E-2E65-07D8-9ED180BCAD18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18">
            <a:extLst>
              <a:ext uri="{FF2B5EF4-FFF2-40B4-BE49-F238E27FC236}">
                <a16:creationId xmlns:a16="http://schemas.microsoft.com/office/drawing/2014/main" id="{88175A49-4A31-EC93-8ED9-D1E3927C20FB}"/>
              </a:ext>
            </a:extLst>
          </p:cNvPr>
          <p:cNvSpPr/>
          <p:nvPr/>
        </p:nvSpPr>
        <p:spPr bwMode="auto">
          <a:xfrm>
            <a:off x="9552384" y="573183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68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2"/>
            <a:ext cx="10582196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The STA can enable or disable the TXS PS Mode 1 before the TXS procedure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STA may enter the doze state only in case of enabling the TXS PS Mode 1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Ex1) if the STA has lower battery power, the STA can enable the TXS PS Mode 1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/>
              <a:t>Ex2) if the STA has higher battery power or wants to receive DL frame as soon as possible (e.g., latency sensitive (or urgent) traffic), the STA may disable the TXS PS Mode 1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11">
            <a:extLst>
              <a:ext uri="{FF2B5EF4-FFF2-40B4-BE49-F238E27FC236}">
                <a16:creationId xmlns:a16="http://schemas.microsoft.com/office/drawing/2014/main" id="{DB022B36-5FA9-BB18-606A-C1C5AB76E764}"/>
              </a:ext>
            </a:extLst>
          </p:cNvPr>
          <p:cNvCxnSpPr>
            <a:cxnSpLocks/>
          </p:cNvCxnSpPr>
          <p:nvPr/>
        </p:nvCxnSpPr>
        <p:spPr bwMode="auto">
          <a:xfrm>
            <a:off x="5682291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14">
            <a:extLst>
              <a:ext uri="{FF2B5EF4-FFF2-40B4-BE49-F238E27FC236}">
                <a16:creationId xmlns:a16="http://schemas.microsoft.com/office/drawing/2014/main" id="{CB440DD4-ADBA-21CD-D59F-8416A2667ECB}"/>
              </a:ext>
            </a:extLst>
          </p:cNvPr>
          <p:cNvCxnSpPr>
            <a:cxnSpLocks/>
          </p:cNvCxnSpPr>
          <p:nvPr/>
        </p:nvCxnSpPr>
        <p:spPr bwMode="auto">
          <a:xfrm>
            <a:off x="5692840" y="4026764"/>
            <a:ext cx="436359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812062C-6F22-454B-64C9-339E486BE660}"/>
              </a:ext>
            </a:extLst>
          </p:cNvPr>
          <p:cNvSpPr txBox="1"/>
          <p:nvPr/>
        </p:nvSpPr>
        <p:spPr>
          <a:xfrm>
            <a:off x="5772940" y="3729629"/>
            <a:ext cx="4283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Allocation Time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직사각형 37">
            <a:extLst>
              <a:ext uri="{FF2B5EF4-FFF2-40B4-BE49-F238E27FC236}">
                <a16:creationId xmlns:a16="http://schemas.microsoft.com/office/drawing/2014/main" id="{E5B13D32-6762-2C85-B32E-7700C4DB5687}"/>
              </a:ext>
            </a:extLst>
          </p:cNvPr>
          <p:cNvSpPr/>
          <p:nvPr/>
        </p:nvSpPr>
        <p:spPr bwMode="auto">
          <a:xfrm>
            <a:off x="5772939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40">
            <a:extLst>
              <a:ext uri="{FF2B5EF4-FFF2-40B4-BE49-F238E27FC236}">
                <a16:creationId xmlns:a16="http://schemas.microsoft.com/office/drawing/2014/main" id="{6F7E1473-5382-6677-856A-31AD4C19AA98}"/>
              </a:ext>
            </a:extLst>
          </p:cNvPr>
          <p:cNvSpPr/>
          <p:nvPr/>
        </p:nvSpPr>
        <p:spPr bwMode="auto">
          <a:xfrm>
            <a:off x="4922521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18">
            <a:extLst>
              <a:ext uri="{FF2B5EF4-FFF2-40B4-BE49-F238E27FC236}">
                <a16:creationId xmlns:a16="http://schemas.microsoft.com/office/drawing/2014/main" id="{972DFCD0-B886-E9F8-CFEE-DFDE04C1C661}"/>
              </a:ext>
            </a:extLst>
          </p:cNvPr>
          <p:cNvSpPr/>
          <p:nvPr/>
        </p:nvSpPr>
        <p:spPr bwMode="auto">
          <a:xfrm>
            <a:off x="7360586" y="518842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40B5D-7087-9036-B17B-132406971F44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1A2C52-DE3C-1AF3-15F8-5BCE2B65B6DA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0D13AB-4C21-0E6A-CEA0-B1A7D7A93785}"/>
              </a:ext>
            </a:extLst>
          </p:cNvPr>
          <p:cNvSpPr txBox="1"/>
          <p:nvPr/>
        </p:nvSpPr>
        <p:spPr>
          <a:xfrm>
            <a:off x="1112798" y="5320135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직사각형 40">
            <a:extLst>
              <a:ext uri="{FF2B5EF4-FFF2-40B4-BE49-F238E27FC236}">
                <a16:creationId xmlns:a16="http://schemas.microsoft.com/office/drawing/2014/main" id="{4F9A9FC7-1009-F7EF-E2C0-68D291160380}"/>
              </a:ext>
            </a:extLst>
          </p:cNvPr>
          <p:cNvSpPr/>
          <p:nvPr/>
        </p:nvSpPr>
        <p:spPr bwMode="auto">
          <a:xfrm>
            <a:off x="6576160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D777DE3-EF19-C7DC-C7D5-75F646873021}"/>
              </a:ext>
            </a:extLst>
          </p:cNvPr>
          <p:cNvGrpSpPr/>
          <p:nvPr/>
        </p:nvGrpSpPr>
        <p:grpSpPr>
          <a:xfrm>
            <a:off x="1976893" y="4448096"/>
            <a:ext cx="8583601" cy="1665525"/>
            <a:chOff x="1976894" y="4121589"/>
            <a:chExt cx="4983202" cy="1665525"/>
          </a:xfrm>
          <a:noFill/>
        </p:grpSpPr>
        <p:cxnSp>
          <p:nvCxnSpPr>
            <p:cNvPr id="16" name="직선 연결선 2">
              <a:extLst>
                <a:ext uri="{FF2B5EF4-FFF2-40B4-BE49-F238E27FC236}">
                  <a16:creationId xmlns:a16="http://schemas.microsoft.com/office/drawing/2014/main" id="{FD3E92DB-4B21-A178-9CBD-4847E11196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121589"/>
              <a:ext cx="4983202" cy="472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연결선 8">
              <a:extLst>
                <a:ext uri="{FF2B5EF4-FFF2-40B4-BE49-F238E27FC236}">
                  <a16:creationId xmlns:a16="http://schemas.microsoft.com/office/drawing/2014/main" id="{17FDCEF1-62F6-9C25-77B7-0CC6AB514B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4666910"/>
              <a:ext cx="4983202" cy="3539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연결선 9">
              <a:extLst>
                <a:ext uri="{FF2B5EF4-FFF2-40B4-BE49-F238E27FC236}">
                  <a16:creationId xmlns:a16="http://schemas.microsoft.com/office/drawing/2014/main" id="{3C5C5091-F1B5-283B-BD6A-F68D32791CC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239269"/>
              <a:ext cx="4983202" cy="7244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9">
              <a:extLst>
                <a:ext uri="{FF2B5EF4-FFF2-40B4-BE49-F238E27FC236}">
                  <a16:creationId xmlns:a16="http://schemas.microsoft.com/office/drawing/2014/main" id="{5E08BC01-2BAE-3647-5B16-A5452D5C141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76894" y="5787114"/>
              <a:ext cx="4983202" cy="0"/>
            </a:xfrm>
            <a:prstGeom prst="lin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67E4976-0CC5-67D3-A57A-1E7579BAE650}"/>
              </a:ext>
            </a:extLst>
          </p:cNvPr>
          <p:cNvSpPr txBox="1"/>
          <p:nvPr/>
        </p:nvSpPr>
        <p:spPr>
          <a:xfrm>
            <a:off x="1112798" y="5867980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직사각형 40">
            <a:extLst>
              <a:ext uri="{FF2B5EF4-FFF2-40B4-BE49-F238E27FC236}">
                <a16:creationId xmlns:a16="http://schemas.microsoft.com/office/drawing/2014/main" id="{95A418DE-13C4-B794-7F61-1BBB4D8C8370}"/>
              </a:ext>
            </a:extLst>
          </p:cNvPr>
          <p:cNvSpPr/>
          <p:nvPr/>
        </p:nvSpPr>
        <p:spPr bwMode="auto">
          <a:xfrm>
            <a:off x="7680175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18">
            <a:extLst>
              <a:ext uri="{FF2B5EF4-FFF2-40B4-BE49-F238E27FC236}">
                <a16:creationId xmlns:a16="http://schemas.microsoft.com/office/drawing/2014/main" id="{6493DE0C-15A1-A66C-F257-EB1668D3B227}"/>
              </a:ext>
            </a:extLst>
          </p:cNvPr>
          <p:cNvSpPr/>
          <p:nvPr/>
        </p:nvSpPr>
        <p:spPr bwMode="auto">
          <a:xfrm>
            <a:off x="8184231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18">
            <a:extLst>
              <a:ext uri="{FF2B5EF4-FFF2-40B4-BE49-F238E27FC236}">
                <a16:creationId xmlns:a16="http://schemas.microsoft.com/office/drawing/2014/main" id="{C7DBF3BC-9D84-DF36-B3BF-9A82F898AEF8}"/>
              </a:ext>
            </a:extLst>
          </p:cNvPr>
          <p:cNvSpPr/>
          <p:nvPr/>
        </p:nvSpPr>
        <p:spPr bwMode="auto">
          <a:xfrm>
            <a:off x="5682292" y="5920512"/>
            <a:ext cx="4374148" cy="18586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40">
            <a:extLst>
              <a:ext uri="{FF2B5EF4-FFF2-40B4-BE49-F238E27FC236}">
                <a16:creationId xmlns:a16="http://schemas.microsoft.com/office/drawing/2014/main" id="{C77FAFF2-5E98-153C-306E-3C909BFADBFC}"/>
              </a:ext>
            </a:extLst>
          </p:cNvPr>
          <p:cNvSpPr/>
          <p:nvPr/>
        </p:nvSpPr>
        <p:spPr bwMode="auto">
          <a:xfrm>
            <a:off x="8760295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18">
            <a:extLst>
              <a:ext uri="{FF2B5EF4-FFF2-40B4-BE49-F238E27FC236}">
                <a16:creationId xmlns:a16="http://schemas.microsoft.com/office/drawing/2014/main" id="{6901BCF3-BEA4-046D-2977-86A9741A95FA}"/>
              </a:ext>
            </a:extLst>
          </p:cNvPr>
          <p:cNvSpPr/>
          <p:nvPr/>
        </p:nvSpPr>
        <p:spPr bwMode="auto">
          <a:xfrm>
            <a:off x="9768407" y="5185716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40">
            <a:extLst>
              <a:ext uri="{FF2B5EF4-FFF2-40B4-BE49-F238E27FC236}">
                <a16:creationId xmlns:a16="http://schemas.microsoft.com/office/drawing/2014/main" id="{E073352A-59BB-7DAF-AB97-FAFB61EFA386}"/>
              </a:ext>
            </a:extLst>
          </p:cNvPr>
          <p:cNvSpPr/>
          <p:nvPr/>
        </p:nvSpPr>
        <p:spPr bwMode="auto">
          <a:xfrm>
            <a:off x="2210314" y="5731835"/>
            <a:ext cx="86134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Enabling TXS PS 1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직사각형 18">
            <a:extLst>
              <a:ext uri="{FF2B5EF4-FFF2-40B4-BE49-F238E27FC236}">
                <a16:creationId xmlns:a16="http://schemas.microsoft.com/office/drawing/2014/main" id="{C76F01C8-1E21-8DC1-142B-130BC9399154}"/>
              </a:ext>
            </a:extLst>
          </p:cNvPr>
          <p:cNvSpPr/>
          <p:nvPr/>
        </p:nvSpPr>
        <p:spPr bwMode="auto">
          <a:xfrm>
            <a:off x="3387209" y="4275462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0665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E2690-551E-ECB8-8849-7FCE35013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08C9D30-1EC8-B191-5759-D139FDE01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2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AE3F55E-9A36-1155-9BE7-57C5A7A03C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If the TXS assigned STA returns the remaining duration, the STA enters the doze state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AP does not transmit a frame to the STA that enters the doze state during the remaining duration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The detailed procedures are TBD (e.g., signalling, remaining duration)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9F02-52F2-22CF-D61C-8B627D442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9229C-463D-3444-B99C-0A603A780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995D7-79D6-CB0E-F7B9-C3D406316B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1" name="직선 연결선 11">
            <a:extLst>
              <a:ext uri="{FF2B5EF4-FFF2-40B4-BE49-F238E27FC236}">
                <a16:creationId xmlns:a16="http://schemas.microsoft.com/office/drawing/2014/main" id="{D9B00B1C-B12A-AE94-9013-E6337E474C62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직사각형 37">
            <a:extLst>
              <a:ext uri="{FF2B5EF4-FFF2-40B4-BE49-F238E27FC236}">
                <a16:creationId xmlns:a16="http://schemas.microsoft.com/office/drawing/2014/main" id="{099F57BA-4B3D-BE23-2860-7712E030D4D1}"/>
              </a:ext>
            </a:extLst>
          </p:cNvPr>
          <p:cNvSpPr/>
          <p:nvPr/>
        </p:nvSpPr>
        <p:spPr bwMode="auto">
          <a:xfrm>
            <a:off x="3036636" y="4619603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40">
            <a:extLst>
              <a:ext uri="{FF2B5EF4-FFF2-40B4-BE49-F238E27FC236}">
                <a16:creationId xmlns:a16="http://schemas.microsoft.com/office/drawing/2014/main" id="{CC1A2AB5-5600-F8D5-0628-523EC8526544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18">
            <a:extLst>
              <a:ext uri="{FF2B5EF4-FFF2-40B4-BE49-F238E27FC236}">
                <a16:creationId xmlns:a16="http://schemas.microsoft.com/office/drawing/2014/main" id="{52B8849D-CD9E-CC5F-2839-FEB3AF8E7E53}"/>
              </a:ext>
            </a:extLst>
          </p:cNvPr>
          <p:cNvSpPr/>
          <p:nvPr/>
        </p:nvSpPr>
        <p:spPr bwMode="auto">
          <a:xfrm>
            <a:off x="4624283" y="5260431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CB89FD-8D55-0A6D-86E2-258B37B8B945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60C962-A159-A783-CF10-397F0E580621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63D6D60-88E5-7F62-8CA3-9987BD4A9B96}"/>
              </a:ext>
            </a:extLst>
          </p:cNvPr>
          <p:cNvSpPr txBox="1"/>
          <p:nvPr/>
        </p:nvSpPr>
        <p:spPr>
          <a:xfrm>
            <a:off x="1112798" y="539214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7" name="직사각형 40">
            <a:extLst>
              <a:ext uri="{FF2B5EF4-FFF2-40B4-BE49-F238E27FC236}">
                <a16:creationId xmlns:a16="http://schemas.microsoft.com/office/drawing/2014/main" id="{8E5F12E2-2FB1-CFEB-03E0-28585E368E6D}"/>
              </a:ext>
            </a:extLst>
          </p:cNvPr>
          <p:cNvSpPr/>
          <p:nvPr/>
        </p:nvSpPr>
        <p:spPr bwMode="auto">
          <a:xfrm>
            <a:off x="3839857" y="4619603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직선 연결선 2">
            <a:extLst>
              <a:ext uri="{FF2B5EF4-FFF2-40B4-BE49-F238E27FC236}">
                <a16:creationId xmlns:a16="http://schemas.microsoft.com/office/drawing/2014/main" id="{B62AA596-AFC1-72B8-7352-0AD0390F0BCC}"/>
              </a:ext>
            </a:extLst>
          </p:cNvPr>
          <p:cNvCxnSpPr>
            <a:cxnSpLocks/>
          </p:cNvCxnSpPr>
          <p:nvPr/>
        </p:nvCxnSpPr>
        <p:spPr bwMode="auto">
          <a:xfrm>
            <a:off x="1976893" y="4448096"/>
            <a:ext cx="8583601" cy="47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직선 연결선 8">
            <a:extLst>
              <a:ext uri="{FF2B5EF4-FFF2-40B4-BE49-F238E27FC236}">
                <a16:creationId xmlns:a16="http://schemas.microsoft.com/office/drawing/2014/main" id="{853DC843-2C66-36C4-D6D7-2887601A93FE}"/>
              </a:ext>
            </a:extLst>
          </p:cNvPr>
          <p:cNvCxnSpPr>
            <a:cxnSpLocks/>
          </p:cNvCxnSpPr>
          <p:nvPr/>
        </p:nvCxnSpPr>
        <p:spPr bwMode="auto">
          <a:xfrm>
            <a:off x="1976893" y="4993417"/>
            <a:ext cx="8583601" cy="353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직선 연결선 9">
            <a:extLst>
              <a:ext uri="{FF2B5EF4-FFF2-40B4-BE49-F238E27FC236}">
                <a16:creationId xmlns:a16="http://schemas.microsoft.com/office/drawing/2014/main" id="{9EF0DEDB-72E0-5C97-C05F-BC4E8E37B0E4}"/>
              </a:ext>
            </a:extLst>
          </p:cNvPr>
          <p:cNvCxnSpPr>
            <a:cxnSpLocks/>
          </p:cNvCxnSpPr>
          <p:nvPr/>
        </p:nvCxnSpPr>
        <p:spPr bwMode="auto">
          <a:xfrm>
            <a:off x="1976893" y="5637784"/>
            <a:ext cx="8583601" cy="724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직선 연결선 9">
            <a:extLst>
              <a:ext uri="{FF2B5EF4-FFF2-40B4-BE49-F238E27FC236}">
                <a16:creationId xmlns:a16="http://schemas.microsoft.com/office/drawing/2014/main" id="{29542529-4ED7-B064-FC4F-F82702E14D12}"/>
              </a:ext>
            </a:extLst>
          </p:cNvPr>
          <p:cNvCxnSpPr>
            <a:cxnSpLocks/>
          </p:cNvCxnSpPr>
          <p:nvPr/>
        </p:nvCxnSpPr>
        <p:spPr bwMode="auto">
          <a:xfrm>
            <a:off x="1976893" y="6185629"/>
            <a:ext cx="8583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ABEE870-7C38-6B41-62FE-ACA4F3AFDFC6}"/>
              </a:ext>
            </a:extLst>
          </p:cNvPr>
          <p:cNvSpPr txBox="1"/>
          <p:nvPr/>
        </p:nvSpPr>
        <p:spPr>
          <a:xfrm>
            <a:off x="1112798" y="593998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44" name="직사각형 18">
            <a:extLst>
              <a:ext uri="{FF2B5EF4-FFF2-40B4-BE49-F238E27FC236}">
                <a16:creationId xmlns:a16="http://schemas.microsoft.com/office/drawing/2014/main" id="{3EEA6575-3C77-01D3-EC32-1864E12B3CCB}"/>
              </a:ext>
            </a:extLst>
          </p:cNvPr>
          <p:cNvSpPr/>
          <p:nvPr/>
        </p:nvSpPr>
        <p:spPr bwMode="auto">
          <a:xfrm>
            <a:off x="5632395" y="5267675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0">
            <a:extLst>
              <a:ext uri="{FF2B5EF4-FFF2-40B4-BE49-F238E27FC236}">
                <a16:creationId xmlns:a16="http://schemas.microsoft.com/office/drawing/2014/main" id="{E4E06660-2FB3-B958-91AD-8D9A4621344D}"/>
              </a:ext>
            </a:extLst>
          </p:cNvPr>
          <p:cNvSpPr/>
          <p:nvPr/>
        </p:nvSpPr>
        <p:spPr bwMode="auto">
          <a:xfrm>
            <a:off x="4848629" y="4619603"/>
            <a:ext cx="74331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0">
            <a:extLst>
              <a:ext uri="{FF2B5EF4-FFF2-40B4-BE49-F238E27FC236}">
                <a16:creationId xmlns:a16="http://schemas.microsoft.com/office/drawing/2014/main" id="{018E0E28-E09B-1A1F-63CE-CB2BD6A3620C}"/>
              </a:ext>
            </a:extLst>
          </p:cNvPr>
          <p:cNvSpPr/>
          <p:nvPr/>
        </p:nvSpPr>
        <p:spPr bwMode="auto">
          <a:xfrm>
            <a:off x="5838850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18">
            <a:extLst>
              <a:ext uri="{FF2B5EF4-FFF2-40B4-BE49-F238E27FC236}">
                <a16:creationId xmlns:a16="http://schemas.microsoft.com/office/drawing/2014/main" id="{09415903-CA7E-92BD-C1F8-0AAA616B3014}"/>
              </a:ext>
            </a:extLst>
          </p:cNvPr>
          <p:cNvSpPr/>
          <p:nvPr/>
        </p:nvSpPr>
        <p:spPr bwMode="auto">
          <a:xfrm>
            <a:off x="6384032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18">
            <a:extLst>
              <a:ext uri="{FF2B5EF4-FFF2-40B4-BE49-F238E27FC236}">
                <a16:creationId xmlns:a16="http://schemas.microsoft.com/office/drawing/2014/main" id="{F6D48456-C7ED-E9B8-9CFA-5B3C10E9FC06}"/>
              </a:ext>
            </a:extLst>
          </p:cNvPr>
          <p:cNvSpPr/>
          <p:nvPr/>
        </p:nvSpPr>
        <p:spPr bwMode="auto">
          <a:xfrm>
            <a:off x="2945988" y="4995128"/>
            <a:ext cx="3988164" cy="1858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0">
            <a:extLst>
              <a:ext uri="{FF2B5EF4-FFF2-40B4-BE49-F238E27FC236}">
                <a16:creationId xmlns:a16="http://schemas.microsoft.com/office/drawing/2014/main" id="{FB27EF26-680D-83C4-68C6-E7D69673A9C9}"/>
              </a:ext>
            </a:extLst>
          </p:cNvPr>
          <p:cNvSpPr/>
          <p:nvPr/>
        </p:nvSpPr>
        <p:spPr bwMode="auto">
          <a:xfrm>
            <a:off x="7136232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직사각형 18">
            <a:extLst>
              <a:ext uri="{FF2B5EF4-FFF2-40B4-BE49-F238E27FC236}">
                <a16:creationId xmlns:a16="http://schemas.microsoft.com/office/drawing/2014/main" id="{CF6F5721-944B-4134-42A8-84DD301CA70C}"/>
              </a:ext>
            </a:extLst>
          </p:cNvPr>
          <p:cNvSpPr/>
          <p:nvPr/>
        </p:nvSpPr>
        <p:spPr bwMode="auto">
          <a:xfrm>
            <a:off x="8184232" y="5257724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직사각형 40">
            <a:extLst>
              <a:ext uri="{FF2B5EF4-FFF2-40B4-BE49-F238E27FC236}">
                <a16:creationId xmlns:a16="http://schemas.microsoft.com/office/drawing/2014/main" id="{3AC72A53-BFE2-CB8B-D00E-9327A7338E10}"/>
              </a:ext>
            </a:extLst>
          </p:cNvPr>
          <p:cNvSpPr/>
          <p:nvPr/>
        </p:nvSpPr>
        <p:spPr bwMode="auto">
          <a:xfrm>
            <a:off x="8472264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직사각형 18">
            <a:extLst>
              <a:ext uri="{FF2B5EF4-FFF2-40B4-BE49-F238E27FC236}">
                <a16:creationId xmlns:a16="http://schemas.microsoft.com/office/drawing/2014/main" id="{32BEAAE3-54C7-7A34-FF6D-41B720D33968}"/>
              </a:ext>
            </a:extLst>
          </p:cNvPr>
          <p:cNvSpPr/>
          <p:nvPr/>
        </p:nvSpPr>
        <p:spPr bwMode="auto">
          <a:xfrm>
            <a:off x="9552384" y="580384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직사각형 18">
            <a:extLst>
              <a:ext uri="{FF2B5EF4-FFF2-40B4-BE49-F238E27FC236}">
                <a16:creationId xmlns:a16="http://schemas.microsoft.com/office/drawing/2014/main" id="{9B9A8ECA-40F7-E62A-F3EC-DF04F58E6B27}"/>
              </a:ext>
            </a:extLst>
          </p:cNvPr>
          <p:cNvSpPr/>
          <p:nvPr/>
        </p:nvSpPr>
        <p:spPr bwMode="auto">
          <a:xfrm>
            <a:off x="6934151" y="4995825"/>
            <a:ext cx="2822178" cy="18586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Doze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390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TXS Power Save (PS) Operation – TPS Mode 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1463340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The STA can enter the listen state instead of the doze state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AP will transmit an initial control frame firstly before transmitting DL frame to the STA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1" name="직선 연결선 11">
            <a:extLst>
              <a:ext uri="{FF2B5EF4-FFF2-40B4-BE49-F238E27FC236}">
                <a16:creationId xmlns:a16="http://schemas.microsoft.com/office/drawing/2014/main" id="{7DF1C10A-1D5E-EB23-5F50-7EDA8D0D5183}"/>
              </a:ext>
            </a:extLst>
          </p:cNvPr>
          <p:cNvCxnSpPr>
            <a:cxnSpLocks/>
          </p:cNvCxnSpPr>
          <p:nvPr/>
        </p:nvCxnSpPr>
        <p:spPr bwMode="auto">
          <a:xfrm>
            <a:off x="2945988" y="3645024"/>
            <a:ext cx="0" cy="259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직사각형 37">
            <a:extLst>
              <a:ext uri="{FF2B5EF4-FFF2-40B4-BE49-F238E27FC236}">
                <a16:creationId xmlns:a16="http://schemas.microsoft.com/office/drawing/2014/main" id="{298D1439-B209-F84C-7D8E-353AC3A8AD5C}"/>
              </a:ext>
            </a:extLst>
          </p:cNvPr>
          <p:cNvSpPr/>
          <p:nvPr/>
        </p:nvSpPr>
        <p:spPr bwMode="auto">
          <a:xfrm>
            <a:off x="3036636" y="4613587"/>
            <a:ext cx="746235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40">
            <a:extLst>
              <a:ext uri="{FF2B5EF4-FFF2-40B4-BE49-F238E27FC236}">
                <a16:creationId xmlns:a16="http://schemas.microsoft.com/office/drawing/2014/main" id="{5667102A-4750-3A6F-A97C-367C84522B07}"/>
              </a:ext>
            </a:extLst>
          </p:cNvPr>
          <p:cNvSpPr/>
          <p:nvPr/>
        </p:nvSpPr>
        <p:spPr bwMode="auto">
          <a:xfrm>
            <a:off x="2186218" y="4070192"/>
            <a:ext cx="759770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MU-RTS TXS 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18">
            <a:extLst>
              <a:ext uri="{FF2B5EF4-FFF2-40B4-BE49-F238E27FC236}">
                <a16:creationId xmlns:a16="http://schemas.microsoft.com/office/drawing/2014/main" id="{C9CD9EF8-4A85-1498-260A-E721FC9CE887}"/>
              </a:ext>
            </a:extLst>
          </p:cNvPr>
          <p:cNvSpPr/>
          <p:nvPr/>
        </p:nvSpPr>
        <p:spPr bwMode="auto">
          <a:xfrm>
            <a:off x="4624283" y="5260431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8CAA45C-B491-61BB-3FEF-0D6EC2C687FA}"/>
              </a:ext>
            </a:extLst>
          </p:cNvPr>
          <p:cNvSpPr txBox="1"/>
          <p:nvPr/>
        </p:nvSpPr>
        <p:spPr>
          <a:xfrm>
            <a:off x="1184806" y="42320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AP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AE27AA-7F2B-538E-A4EF-60FEA4333DF7}"/>
              </a:ext>
            </a:extLst>
          </p:cNvPr>
          <p:cNvSpPr txBox="1"/>
          <p:nvPr/>
        </p:nvSpPr>
        <p:spPr>
          <a:xfrm>
            <a:off x="1112798" y="477739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STA1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47E779-0A7A-A199-BC0D-2C7AC60C1392}"/>
              </a:ext>
            </a:extLst>
          </p:cNvPr>
          <p:cNvSpPr txBox="1"/>
          <p:nvPr/>
        </p:nvSpPr>
        <p:spPr>
          <a:xfrm>
            <a:off x="1112798" y="5392143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STA2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37" name="직사각형 40">
            <a:extLst>
              <a:ext uri="{FF2B5EF4-FFF2-40B4-BE49-F238E27FC236}">
                <a16:creationId xmlns:a16="http://schemas.microsoft.com/office/drawing/2014/main" id="{1CD91052-34D4-424F-224B-3B76CD648FF0}"/>
              </a:ext>
            </a:extLst>
          </p:cNvPr>
          <p:cNvSpPr/>
          <p:nvPr/>
        </p:nvSpPr>
        <p:spPr bwMode="auto">
          <a:xfrm>
            <a:off x="3839857" y="4613587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직선 연결선 2">
            <a:extLst>
              <a:ext uri="{FF2B5EF4-FFF2-40B4-BE49-F238E27FC236}">
                <a16:creationId xmlns:a16="http://schemas.microsoft.com/office/drawing/2014/main" id="{CFCD2740-8641-BFEA-5824-2E4234CBA9C8}"/>
              </a:ext>
            </a:extLst>
          </p:cNvPr>
          <p:cNvCxnSpPr>
            <a:cxnSpLocks/>
          </p:cNvCxnSpPr>
          <p:nvPr/>
        </p:nvCxnSpPr>
        <p:spPr bwMode="auto">
          <a:xfrm>
            <a:off x="1976893" y="4448096"/>
            <a:ext cx="8583601" cy="47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직선 연결선 8">
            <a:extLst>
              <a:ext uri="{FF2B5EF4-FFF2-40B4-BE49-F238E27FC236}">
                <a16:creationId xmlns:a16="http://schemas.microsoft.com/office/drawing/2014/main" id="{5A7B8CFC-1AF8-3377-638F-86C2EBE96007}"/>
              </a:ext>
            </a:extLst>
          </p:cNvPr>
          <p:cNvCxnSpPr>
            <a:cxnSpLocks/>
          </p:cNvCxnSpPr>
          <p:nvPr/>
        </p:nvCxnSpPr>
        <p:spPr bwMode="auto">
          <a:xfrm>
            <a:off x="1976893" y="4993417"/>
            <a:ext cx="8583601" cy="353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직선 연결선 9">
            <a:extLst>
              <a:ext uri="{FF2B5EF4-FFF2-40B4-BE49-F238E27FC236}">
                <a16:creationId xmlns:a16="http://schemas.microsoft.com/office/drawing/2014/main" id="{4ABC489D-E9C3-3D73-25B8-11F75C271F8C}"/>
              </a:ext>
            </a:extLst>
          </p:cNvPr>
          <p:cNvCxnSpPr>
            <a:cxnSpLocks/>
          </p:cNvCxnSpPr>
          <p:nvPr/>
        </p:nvCxnSpPr>
        <p:spPr bwMode="auto">
          <a:xfrm>
            <a:off x="1976893" y="5637784"/>
            <a:ext cx="8583601" cy="724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직선 연결선 9">
            <a:extLst>
              <a:ext uri="{FF2B5EF4-FFF2-40B4-BE49-F238E27FC236}">
                <a16:creationId xmlns:a16="http://schemas.microsoft.com/office/drawing/2014/main" id="{C98EF259-6288-882D-3794-6C46C7218556}"/>
              </a:ext>
            </a:extLst>
          </p:cNvPr>
          <p:cNvCxnSpPr>
            <a:cxnSpLocks/>
          </p:cNvCxnSpPr>
          <p:nvPr/>
        </p:nvCxnSpPr>
        <p:spPr bwMode="auto">
          <a:xfrm>
            <a:off x="1976893" y="6185629"/>
            <a:ext cx="85836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F4E6113-C33E-CFDB-7D56-C0939B5D98E7}"/>
              </a:ext>
            </a:extLst>
          </p:cNvPr>
          <p:cNvSpPr txBox="1"/>
          <p:nvPr/>
        </p:nvSpPr>
        <p:spPr>
          <a:xfrm>
            <a:off x="1112798" y="5939988"/>
            <a:ext cx="717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>
                <a:solidFill>
                  <a:schemeClr val="tx1"/>
                </a:solidFill>
              </a:rPr>
              <a:t>STA3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46" name="직사각형 40">
            <a:extLst>
              <a:ext uri="{FF2B5EF4-FFF2-40B4-BE49-F238E27FC236}">
                <a16:creationId xmlns:a16="http://schemas.microsoft.com/office/drawing/2014/main" id="{CC3E774C-6300-1BBE-A983-A6B4C92E391C}"/>
              </a:ext>
            </a:extLst>
          </p:cNvPr>
          <p:cNvSpPr/>
          <p:nvPr/>
        </p:nvSpPr>
        <p:spPr bwMode="auto">
          <a:xfrm>
            <a:off x="5982868" y="4616064"/>
            <a:ext cx="473174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18">
            <a:extLst>
              <a:ext uri="{FF2B5EF4-FFF2-40B4-BE49-F238E27FC236}">
                <a16:creationId xmlns:a16="http://schemas.microsoft.com/office/drawing/2014/main" id="{F6518CFC-3F49-851E-8582-14C206F0CDA8}"/>
              </a:ext>
            </a:extLst>
          </p:cNvPr>
          <p:cNvSpPr/>
          <p:nvPr/>
        </p:nvSpPr>
        <p:spPr bwMode="auto">
          <a:xfrm>
            <a:off x="6528050" y="4281309"/>
            <a:ext cx="504054" cy="1690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직사각형 40">
            <a:extLst>
              <a:ext uri="{FF2B5EF4-FFF2-40B4-BE49-F238E27FC236}">
                <a16:creationId xmlns:a16="http://schemas.microsoft.com/office/drawing/2014/main" id="{1F7404BF-CC89-D7FA-7759-278E55704A7B}"/>
              </a:ext>
            </a:extLst>
          </p:cNvPr>
          <p:cNvSpPr/>
          <p:nvPr/>
        </p:nvSpPr>
        <p:spPr bwMode="auto">
          <a:xfrm rot="16200000">
            <a:off x="8573780" y="4129012"/>
            <a:ext cx="433138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직사각형 18">
            <a:extLst>
              <a:ext uri="{FF2B5EF4-FFF2-40B4-BE49-F238E27FC236}">
                <a16:creationId xmlns:a16="http://schemas.microsoft.com/office/drawing/2014/main" id="{D39DCE3E-A92E-7D5F-FBFF-26D4E11F967A}"/>
              </a:ext>
            </a:extLst>
          </p:cNvPr>
          <p:cNvSpPr/>
          <p:nvPr/>
        </p:nvSpPr>
        <p:spPr bwMode="auto">
          <a:xfrm>
            <a:off x="10303426" y="4619602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직사각형 40">
            <a:extLst>
              <a:ext uri="{FF2B5EF4-FFF2-40B4-BE49-F238E27FC236}">
                <a16:creationId xmlns:a16="http://schemas.microsoft.com/office/drawing/2014/main" id="{0BB40E5A-A596-EFC2-5017-3076B30FAA22}"/>
              </a:ext>
            </a:extLst>
          </p:cNvPr>
          <p:cNvSpPr/>
          <p:nvPr/>
        </p:nvSpPr>
        <p:spPr bwMode="auto">
          <a:xfrm rot="16200000">
            <a:off x="8864907" y="4644969"/>
            <a:ext cx="475821" cy="20412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직사각형 40">
            <a:extLst>
              <a:ext uri="{FF2B5EF4-FFF2-40B4-BE49-F238E27FC236}">
                <a16:creationId xmlns:a16="http://schemas.microsoft.com/office/drawing/2014/main" id="{EB5A64F1-E46F-7B47-D957-DDED2EEE099F}"/>
              </a:ext>
            </a:extLst>
          </p:cNvPr>
          <p:cNvSpPr/>
          <p:nvPr/>
        </p:nvSpPr>
        <p:spPr bwMode="auto">
          <a:xfrm>
            <a:off x="9268269" y="4076230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직사각형 40">
            <a:extLst>
              <a:ext uri="{FF2B5EF4-FFF2-40B4-BE49-F238E27FC236}">
                <a16:creationId xmlns:a16="http://schemas.microsoft.com/office/drawing/2014/main" id="{604989F6-4FD1-C845-DA5E-37E7F0B4090B}"/>
              </a:ext>
            </a:extLst>
          </p:cNvPr>
          <p:cNvSpPr/>
          <p:nvPr/>
        </p:nvSpPr>
        <p:spPr bwMode="auto">
          <a:xfrm>
            <a:off x="7432595" y="4072513"/>
            <a:ext cx="903981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frame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직사각형 18">
            <a:extLst>
              <a:ext uri="{FF2B5EF4-FFF2-40B4-BE49-F238E27FC236}">
                <a16:creationId xmlns:a16="http://schemas.microsoft.com/office/drawing/2014/main" id="{7D9CC8FA-17C6-5776-A43B-E6D747AF3F89}"/>
              </a:ext>
            </a:extLst>
          </p:cNvPr>
          <p:cNvSpPr/>
          <p:nvPr/>
        </p:nvSpPr>
        <p:spPr bwMode="auto">
          <a:xfrm>
            <a:off x="8512715" y="5803843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직사각형 18">
            <a:extLst>
              <a:ext uri="{FF2B5EF4-FFF2-40B4-BE49-F238E27FC236}">
                <a16:creationId xmlns:a16="http://schemas.microsoft.com/office/drawing/2014/main" id="{99F25EAD-B813-886A-C69D-56434E4B217C}"/>
              </a:ext>
            </a:extLst>
          </p:cNvPr>
          <p:cNvSpPr/>
          <p:nvPr/>
        </p:nvSpPr>
        <p:spPr bwMode="auto">
          <a:xfrm>
            <a:off x="5602131" y="5254432"/>
            <a:ext cx="175573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직사각형 40">
            <a:extLst>
              <a:ext uri="{FF2B5EF4-FFF2-40B4-BE49-F238E27FC236}">
                <a16:creationId xmlns:a16="http://schemas.microsoft.com/office/drawing/2014/main" id="{B98BE92A-F1F9-4A1F-CB12-4FDA1CEC6D63}"/>
              </a:ext>
            </a:extLst>
          </p:cNvPr>
          <p:cNvSpPr/>
          <p:nvPr/>
        </p:nvSpPr>
        <p:spPr bwMode="auto">
          <a:xfrm>
            <a:off x="4817705" y="4613604"/>
            <a:ext cx="743976" cy="3773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8">
            <a:extLst>
              <a:ext uri="{FF2B5EF4-FFF2-40B4-BE49-F238E27FC236}">
                <a16:creationId xmlns:a16="http://schemas.microsoft.com/office/drawing/2014/main" id="{58D5D5D6-912A-A7EB-7967-5B36FA009FF7}"/>
              </a:ext>
            </a:extLst>
          </p:cNvPr>
          <p:cNvSpPr/>
          <p:nvPr/>
        </p:nvSpPr>
        <p:spPr bwMode="auto">
          <a:xfrm>
            <a:off x="2945987" y="4995128"/>
            <a:ext cx="4086105" cy="1858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직사각형 18">
            <a:extLst>
              <a:ext uri="{FF2B5EF4-FFF2-40B4-BE49-F238E27FC236}">
                <a16:creationId xmlns:a16="http://schemas.microsoft.com/office/drawing/2014/main" id="{67ABE6D7-F033-64FD-3C78-DAFA14DBE814}"/>
              </a:ext>
            </a:extLst>
          </p:cNvPr>
          <p:cNvSpPr/>
          <p:nvPr/>
        </p:nvSpPr>
        <p:spPr bwMode="auto">
          <a:xfrm>
            <a:off x="7032104" y="4995825"/>
            <a:ext cx="1968652" cy="185865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Listen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직사각형 18">
            <a:extLst>
              <a:ext uri="{FF2B5EF4-FFF2-40B4-BE49-F238E27FC236}">
                <a16:creationId xmlns:a16="http://schemas.microsoft.com/office/drawing/2014/main" id="{849B2EE6-36B5-61C9-FE85-4B4D896847C5}"/>
              </a:ext>
            </a:extLst>
          </p:cNvPr>
          <p:cNvSpPr/>
          <p:nvPr/>
        </p:nvSpPr>
        <p:spPr bwMode="auto">
          <a:xfrm>
            <a:off x="9000757" y="4990467"/>
            <a:ext cx="1541400" cy="18586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Awake state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1922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11106</TotalTime>
  <Words>1277</Words>
  <Application>Microsoft Office PowerPoint</Application>
  <PresentationFormat>Widescreen</PresentationFormat>
  <Paragraphs>307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Unicode MS</vt:lpstr>
      <vt:lpstr>Microsoft Sans Serif</vt:lpstr>
      <vt:lpstr>Times New Roman</vt:lpstr>
      <vt:lpstr>Office 테마</vt:lpstr>
      <vt:lpstr>Document</vt:lpstr>
      <vt:lpstr>Power Save for UHR</vt:lpstr>
      <vt:lpstr>Introduction</vt:lpstr>
      <vt:lpstr>Recap: Triggered TXOP Sharing in EHT</vt:lpstr>
      <vt:lpstr>Recap: Triggered TXOP Sharing in EHT</vt:lpstr>
      <vt:lpstr>Recap: Dynamic PS mode [2]</vt:lpstr>
      <vt:lpstr>TXS Power Save (PS) Operation – TPS Mode 1</vt:lpstr>
      <vt:lpstr>TXS Power Save (PS) Operation – TPS Mode 1</vt:lpstr>
      <vt:lpstr>TXS Power Save (PS) Operation – TPS Mode 2</vt:lpstr>
      <vt:lpstr>TXS Power Save (PS) Operation – TPS Mode 2</vt:lpstr>
      <vt:lpstr>TXS Power Save (PS) Operation – TPS Mode 3</vt:lpstr>
      <vt:lpstr>TXS Power Save (PS) Operation – TPS Mode 3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26</cp:revision>
  <cp:lastPrinted>1601-01-01T00:00:00Z</cp:lastPrinted>
  <dcterms:created xsi:type="dcterms:W3CDTF">2023-03-27T11:21:45Z</dcterms:created>
  <dcterms:modified xsi:type="dcterms:W3CDTF">2024-03-12T19:29:27Z</dcterms:modified>
</cp:coreProperties>
</file>