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10.xml" ContentType="application/vnd.openxmlformats-officedocument.themeOverride+xml"/>
  <Override PartName="/ppt/charts/chart11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11.xml" ContentType="application/vnd.openxmlformats-officedocument.themeOverride+xml"/>
  <Override PartName="/ppt/charts/chart12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12.xml" ContentType="application/vnd.openxmlformats-officedocument.themeOverride+xml"/>
  <Override PartName="/ppt/charts/chart13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13.xml" ContentType="application/vnd.openxmlformats-officedocument.themeOverr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256" r:id="rId2"/>
    <p:sldId id="2383" r:id="rId3"/>
    <p:sldId id="2382" r:id="rId4"/>
    <p:sldId id="2380" r:id="rId5"/>
    <p:sldId id="2408" r:id="rId6"/>
    <p:sldId id="2473" r:id="rId7"/>
    <p:sldId id="705" r:id="rId8"/>
    <p:sldId id="2403" r:id="rId9"/>
    <p:sldId id="2406" r:id="rId10"/>
    <p:sldId id="2388" r:id="rId11"/>
    <p:sldId id="2409" r:id="rId12"/>
    <p:sldId id="2426" r:id="rId13"/>
    <p:sldId id="2452" r:id="rId14"/>
    <p:sldId id="2429" r:id="rId15"/>
    <p:sldId id="2453" r:id="rId16"/>
    <p:sldId id="2432" r:id="rId17"/>
    <p:sldId id="2456" r:id="rId18"/>
    <p:sldId id="2438" r:id="rId19"/>
    <p:sldId id="2475" r:id="rId20"/>
    <p:sldId id="2476" r:id="rId21"/>
    <p:sldId id="2477" r:id="rId22"/>
    <p:sldId id="2414" r:id="rId23"/>
    <p:sldId id="2396" r:id="rId24"/>
    <p:sldId id="2466" r:id="rId25"/>
    <p:sldId id="2467" r:id="rId26"/>
    <p:sldId id="2470" r:id="rId27"/>
    <p:sldId id="2471" r:id="rId28"/>
    <p:sldId id="2474" r:id="rId29"/>
    <p:sldId id="2407" r:id="rId30"/>
    <p:sldId id="2478" r:id="rId31"/>
    <p:sldId id="2389" r:id="rId32"/>
    <p:sldId id="2464" r:id="rId33"/>
    <p:sldId id="2465" r:id="rId34"/>
    <p:sldId id="2468" r:id="rId35"/>
    <p:sldId id="2469" r:id="rId36"/>
  </p:sldIdLst>
  <p:sldSz cx="9144000" cy="6858000" type="screen4x3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8499EC2-6B14-DE06-65C1-B79D17B196FE}" name="Cordeiro, Carlos" initials="CC" userId="S::carlos.cordeiro@intel.com::88fae4d8-0bc4-44b0-bd3b-95ac83b12c17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riou, Laurent" initials="CL" lastIdx="1" clrIdx="0">
    <p:extLst>
      <p:ext uri="{19B8F6BF-5375-455C-9EA6-DF929625EA0E}">
        <p15:presenceInfo xmlns:p15="http://schemas.microsoft.com/office/powerpoint/2012/main" userId="S::laurent.cariou@intel.com::4453f93f-2ed2-46e8-bb8c-3237fbfdd40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7F7F7"/>
    <a:srgbClr val="ECEC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7503" autoAdjust="0"/>
    <p:restoredTop sz="97457" autoAdjust="0"/>
  </p:normalViewPr>
  <p:slideViewPr>
    <p:cSldViewPr>
      <p:cViewPr>
        <p:scale>
          <a:sx n="96" d="100"/>
          <a:sy n="96" d="100"/>
        </p:scale>
        <p:origin x="979" y="5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5580"/>
    </p:cViewPr>
  </p:sorterViewPr>
  <p:notesViewPr>
    <p:cSldViewPr>
      <p:cViewPr varScale="1">
        <p:scale>
          <a:sx n="120" d="100"/>
          <a:sy n="120" d="100"/>
        </p:scale>
        <p:origin x="5020" y="-14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8/10/relationships/authors" Target="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Work\Matlab\RBK\12345\cat_tabled_526272.xlsx" TargetMode="External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file:///C:\Work\Matlab\RBK\DS_VO\delay_tabled_hidden_small.xlsx" TargetMode="Externa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file:///C:\Work\Matlab\RBK\DS_VO\delay_tabled_hidden_small.xlsx" TargetMode="Externa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oleObject" Target="file:///C:\Work\Matlab\RBK\DS_VO\delay_tabled_hidden_small.xlsx" TargetMode="Externa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oleObject" Target="file:///C:\Work\Matlab\RBK\DS_VO\delay_tabled_hidden_small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Work\Matlab\RBK\12345\cat_tabled_526272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Work\Matlab\RBK\12345\cat_tabled_526272.xlsx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Work\Matlab\RBK\12345\cat_tabled_526272.xlsx" TargetMode="External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Work\Matlab\RBK\12345\cat_tabled_526272.xlsx" TargetMode="External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Work\Matlab\RBK\DS_VO\delay_tabled_hidden_big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C:\Work\Matlab\RBK\DS_VO\delay_tabled_hidden_big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C:\Work\Matlab\RBK\DS_VO\delay_tabled_hidden_big.xlsx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C:\Work\Matlab\RBK\DS_VO\delay_tabled_hidden_big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vert="horz"/>
          <a:lstStyle/>
          <a:p>
            <a:pPr>
              <a:defRPr/>
            </a:pPr>
            <a:r>
              <a:rPr lang="en-US"/>
              <a:t>95th percentile ,DL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1024734196361048"/>
          <c:y val="0.12964661013223044"/>
          <c:w val="0.85420169936385071"/>
          <c:h val="0.73690176822583131"/>
        </c:manualLayout>
      </c:layout>
      <c:lineChart>
        <c:grouping val="standard"/>
        <c:varyColors val="0"/>
        <c:ser>
          <c:idx val="3"/>
          <c:order val="0"/>
          <c:tx>
            <c:strRef>
              <c:f>'95'!$B$1</c:f>
              <c:strCache>
                <c:ptCount val="1"/>
                <c:pt idx="0">
                  <c:v>Legacy DL</c:v>
                </c:pt>
              </c:strCache>
            </c:strRef>
          </c:tx>
          <c:cat>
            <c:strRef>
              <c:f>'95'!$A$2:$A$43</c:f>
              <c:strCache>
                <c:ptCount val="37"/>
                <c:pt idx="0">
                  <c:v>2 BSS</c:v>
                </c:pt>
                <c:pt idx="6">
                  <c:v>3 BSS</c:v>
                </c:pt>
                <c:pt idx="12">
                  <c:v>4 BSS</c:v>
                </c:pt>
                <c:pt idx="18">
                  <c:v>5 BSS</c:v>
                </c:pt>
                <c:pt idx="24">
                  <c:v>6 BSS</c:v>
                </c:pt>
                <c:pt idx="30">
                  <c:v>7 BSS</c:v>
                </c:pt>
                <c:pt idx="36">
                  <c:v>8 BSS</c:v>
                </c:pt>
              </c:strCache>
            </c:strRef>
          </c:cat>
          <c:val>
            <c:numRef>
              <c:f>'95'!$E$2:$E$43</c:f>
              <c:numCache>
                <c:formatCode>General</c:formatCode>
                <c:ptCount val="42"/>
                <c:pt idx="0">
                  <c:v>5.4841884E-2</c:v>
                </c:pt>
                <c:pt idx="1">
                  <c:v>7.8765476000000167E-2</c:v>
                </c:pt>
                <c:pt idx="2">
                  <c:v>0.10305975000000001</c:v>
                </c:pt>
                <c:pt idx="3">
                  <c:v>0.13363167999999997</c:v>
                </c:pt>
                <c:pt idx="4">
                  <c:v>0.15551980000000004</c:v>
                </c:pt>
                <c:pt idx="5">
                  <c:v>0.17292763999999991</c:v>
                </c:pt>
                <c:pt idx="6">
                  <c:v>6.6224432E-2</c:v>
                </c:pt>
                <c:pt idx="7">
                  <c:v>7.8280433999999705E-2</c:v>
                </c:pt>
                <c:pt idx="8">
                  <c:v>0.11200468999999999</c:v>
                </c:pt>
                <c:pt idx="9">
                  <c:v>0.1415953400000001</c:v>
                </c:pt>
                <c:pt idx="10">
                  <c:v>0.14135311999999989</c:v>
                </c:pt>
                <c:pt idx="11">
                  <c:v>0.15264465000000024</c:v>
                </c:pt>
                <c:pt idx="12">
                  <c:v>8.129013299999896E-2</c:v>
                </c:pt>
                <c:pt idx="13">
                  <c:v>0.10054101999999998</c:v>
                </c:pt>
                <c:pt idx="14">
                  <c:v>0.108638</c:v>
                </c:pt>
                <c:pt idx="15">
                  <c:v>0.1220321999999998</c:v>
                </c:pt>
                <c:pt idx="16">
                  <c:v>0.11971684</c:v>
                </c:pt>
                <c:pt idx="17">
                  <c:v>0.17747995999999969</c:v>
                </c:pt>
                <c:pt idx="18">
                  <c:v>5.5442267999999996E-2</c:v>
                </c:pt>
                <c:pt idx="19">
                  <c:v>6.7005196000000017E-2</c:v>
                </c:pt>
                <c:pt idx="20">
                  <c:v>6.5651620000000271E-2</c:v>
                </c:pt>
                <c:pt idx="21">
                  <c:v>7.4304463999999959E-2</c:v>
                </c:pt>
                <c:pt idx="22">
                  <c:v>9.3224130999999821E-2</c:v>
                </c:pt>
                <c:pt idx="23">
                  <c:v>0.12773201999999995</c:v>
                </c:pt>
                <c:pt idx="24">
                  <c:v>5.6193662000000005E-2</c:v>
                </c:pt>
                <c:pt idx="25">
                  <c:v>5.8054391999999955E-2</c:v>
                </c:pt>
                <c:pt idx="26">
                  <c:v>9.5228843999999979E-2</c:v>
                </c:pt>
                <c:pt idx="27">
                  <c:v>0.11516319999999972</c:v>
                </c:pt>
                <c:pt idx="28">
                  <c:v>0.115617</c:v>
                </c:pt>
                <c:pt idx="29">
                  <c:v>0.14874069999999973</c:v>
                </c:pt>
                <c:pt idx="30">
                  <c:v>7.0261271999999833E-2</c:v>
                </c:pt>
                <c:pt idx="31">
                  <c:v>7.0012991999999996E-2</c:v>
                </c:pt>
                <c:pt idx="32">
                  <c:v>7.9989057999999863E-2</c:v>
                </c:pt>
                <c:pt idx="33">
                  <c:v>0.1169095</c:v>
                </c:pt>
                <c:pt idx="34">
                  <c:v>0.1304215</c:v>
                </c:pt>
                <c:pt idx="35">
                  <c:v>0.14947115999999996</c:v>
                </c:pt>
                <c:pt idx="36">
                  <c:v>4.5592929999999962E-2</c:v>
                </c:pt>
                <c:pt idx="37">
                  <c:v>5.4449159999999976E-2</c:v>
                </c:pt>
                <c:pt idx="38">
                  <c:v>8.7713975999999985E-2</c:v>
                </c:pt>
                <c:pt idx="39">
                  <c:v>0.11259028000000004</c:v>
                </c:pt>
                <c:pt idx="40">
                  <c:v>0.12331757999999995</c:v>
                </c:pt>
                <c:pt idx="41">
                  <c:v>0.15468330999999996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400-4734-A02F-3E0D44D6833C}"/>
            </c:ext>
          </c:extLst>
        </c:ser>
        <c:ser>
          <c:idx val="5"/>
          <c:order val="1"/>
          <c:tx>
            <c:strRef>
              <c:f>'95'!$J$1</c:f>
              <c:strCache>
                <c:ptCount val="1"/>
                <c:pt idx="0">
                  <c:v>Leg 127 DL</c:v>
                </c:pt>
              </c:strCache>
            </c:strRef>
          </c:tx>
          <c:cat>
            <c:strRef>
              <c:f>'95'!$A$2:$A$43</c:f>
              <c:strCache>
                <c:ptCount val="37"/>
                <c:pt idx="0">
                  <c:v>2 BSS</c:v>
                </c:pt>
                <c:pt idx="6">
                  <c:v>3 BSS</c:v>
                </c:pt>
                <c:pt idx="12">
                  <c:v>4 BSS</c:v>
                </c:pt>
                <c:pt idx="18">
                  <c:v>5 BSS</c:v>
                </c:pt>
                <c:pt idx="24">
                  <c:v>6 BSS</c:v>
                </c:pt>
                <c:pt idx="30">
                  <c:v>7 BSS</c:v>
                </c:pt>
                <c:pt idx="36">
                  <c:v>8 BSS</c:v>
                </c:pt>
              </c:strCache>
            </c:strRef>
          </c:cat>
          <c:val>
            <c:numRef>
              <c:f>'95'!$K$2:$K$43</c:f>
              <c:numCache>
                <c:formatCode>General</c:formatCode>
                <c:ptCount val="42"/>
                <c:pt idx="0">
                  <c:v>2.5538299999999996E-2</c:v>
                </c:pt>
                <c:pt idx="1">
                  <c:v>4.2811724999999995E-2</c:v>
                </c:pt>
                <c:pt idx="2">
                  <c:v>7.1894490000000005E-2</c:v>
                </c:pt>
                <c:pt idx="3">
                  <c:v>7.4318899999999979E-2</c:v>
                </c:pt>
                <c:pt idx="4">
                  <c:v>8.2880949999999995E-2</c:v>
                </c:pt>
                <c:pt idx="5">
                  <c:v>0.11271899999999997</c:v>
                </c:pt>
                <c:pt idx="6">
                  <c:v>3.5939255000000003E-2</c:v>
                </c:pt>
                <c:pt idx="7">
                  <c:v>4.8785529999999987E-2</c:v>
                </c:pt>
                <c:pt idx="8">
                  <c:v>7.1283179999999974E-2</c:v>
                </c:pt>
                <c:pt idx="9">
                  <c:v>7.3934899999999998E-2</c:v>
                </c:pt>
                <c:pt idx="10">
                  <c:v>7.7114109999999958E-2</c:v>
                </c:pt>
                <c:pt idx="11">
                  <c:v>9.7605499999999984E-2</c:v>
                </c:pt>
                <c:pt idx="12">
                  <c:v>5.4198969999999985E-2</c:v>
                </c:pt>
                <c:pt idx="13">
                  <c:v>6.4651600000000004E-2</c:v>
                </c:pt>
                <c:pt idx="14">
                  <c:v>7.1725099999999903E-2</c:v>
                </c:pt>
                <c:pt idx="15">
                  <c:v>9.5675074999999998E-2</c:v>
                </c:pt>
                <c:pt idx="16">
                  <c:v>0.117044</c:v>
                </c:pt>
                <c:pt idx="17">
                  <c:v>0.11550924999999999</c:v>
                </c:pt>
                <c:pt idx="18">
                  <c:v>3.2187300000000002E-2</c:v>
                </c:pt>
                <c:pt idx="19">
                  <c:v>3.8543750000000002E-2</c:v>
                </c:pt>
                <c:pt idx="20">
                  <c:v>5.1820574999999994E-2</c:v>
                </c:pt>
                <c:pt idx="21">
                  <c:v>5.5646409999999868E-2</c:v>
                </c:pt>
                <c:pt idx="22">
                  <c:v>7.4515524999999985E-2</c:v>
                </c:pt>
                <c:pt idx="23">
                  <c:v>0.11147700000000001</c:v>
                </c:pt>
                <c:pt idx="24">
                  <c:v>3.2763E-2</c:v>
                </c:pt>
                <c:pt idx="25">
                  <c:v>3.7444309999999995E-2</c:v>
                </c:pt>
                <c:pt idx="26">
                  <c:v>5.6623025E-2</c:v>
                </c:pt>
                <c:pt idx="27">
                  <c:v>6.6132734999999998E-2</c:v>
                </c:pt>
                <c:pt idx="28">
                  <c:v>8.8801029999999795E-2</c:v>
                </c:pt>
                <c:pt idx="29">
                  <c:v>0.11090140000000005</c:v>
                </c:pt>
                <c:pt idx="30">
                  <c:v>3.8427220000000005E-2</c:v>
                </c:pt>
                <c:pt idx="31">
                  <c:v>4.4383425000000004E-2</c:v>
                </c:pt>
                <c:pt idx="32">
                  <c:v>7.0158079999999998E-2</c:v>
                </c:pt>
                <c:pt idx="33">
                  <c:v>7.2857869999999991E-2</c:v>
                </c:pt>
                <c:pt idx="34">
                  <c:v>9.2359499999999997E-2</c:v>
                </c:pt>
                <c:pt idx="35">
                  <c:v>0.12028099999999983</c:v>
                </c:pt>
                <c:pt idx="36">
                  <c:v>2.575999E-2</c:v>
                </c:pt>
                <c:pt idx="37">
                  <c:v>3.6202524999999999E-2</c:v>
                </c:pt>
                <c:pt idx="38">
                  <c:v>6.3060279999999969E-2</c:v>
                </c:pt>
                <c:pt idx="39">
                  <c:v>7.2368539999999995E-2</c:v>
                </c:pt>
                <c:pt idx="40">
                  <c:v>7.8209624999999977E-2</c:v>
                </c:pt>
                <c:pt idx="41">
                  <c:v>0.1211295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400-4734-A02F-3E0D44D6833C}"/>
            </c:ext>
          </c:extLst>
        </c:ser>
        <c:ser>
          <c:idx val="4"/>
          <c:order val="2"/>
          <c:tx>
            <c:strRef>
              <c:f>'95'!$F$1</c:f>
              <c:strCache>
                <c:ptCount val="1"/>
                <c:pt idx="0">
                  <c:v>HiP EDCA DL UDS + R</c:v>
                </c:pt>
              </c:strCache>
            </c:strRef>
          </c:tx>
          <c:cat>
            <c:strRef>
              <c:f>'95'!$A$2:$A$43</c:f>
              <c:strCache>
                <c:ptCount val="37"/>
                <c:pt idx="0">
                  <c:v>2 BSS</c:v>
                </c:pt>
                <c:pt idx="6">
                  <c:v>3 BSS</c:v>
                </c:pt>
                <c:pt idx="12">
                  <c:v>4 BSS</c:v>
                </c:pt>
                <c:pt idx="18">
                  <c:v>5 BSS</c:v>
                </c:pt>
                <c:pt idx="24">
                  <c:v>6 BSS</c:v>
                </c:pt>
                <c:pt idx="30">
                  <c:v>7 BSS</c:v>
                </c:pt>
                <c:pt idx="36">
                  <c:v>8 BSS</c:v>
                </c:pt>
              </c:strCache>
            </c:strRef>
          </c:cat>
          <c:val>
            <c:numRef>
              <c:f>'95'!$G$2:$G$43</c:f>
              <c:numCache>
                <c:formatCode>General</c:formatCode>
                <c:ptCount val="42"/>
                <c:pt idx="0">
                  <c:v>2.9505674999999992E-2</c:v>
                </c:pt>
                <c:pt idx="1">
                  <c:v>3.8718225000000002E-2</c:v>
                </c:pt>
                <c:pt idx="2">
                  <c:v>6.134674999999995E-2</c:v>
                </c:pt>
                <c:pt idx="3">
                  <c:v>5.9588514999999939E-2</c:v>
                </c:pt>
                <c:pt idx="4">
                  <c:v>9.7768969999999955E-2</c:v>
                </c:pt>
                <c:pt idx="5">
                  <c:v>9.2032799999999998E-2</c:v>
                </c:pt>
                <c:pt idx="6">
                  <c:v>3.6247209999999988E-2</c:v>
                </c:pt>
                <c:pt idx="7">
                  <c:v>5.0169535000000001E-2</c:v>
                </c:pt>
                <c:pt idx="8">
                  <c:v>6.7024199999999937E-2</c:v>
                </c:pt>
                <c:pt idx="9">
                  <c:v>8.4797429999999938E-2</c:v>
                </c:pt>
                <c:pt idx="10">
                  <c:v>0.10179814999999988</c:v>
                </c:pt>
                <c:pt idx="11">
                  <c:v>0.12232</c:v>
                </c:pt>
                <c:pt idx="12">
                  <c:v>4.6218244999999991E-2</c:v>
                </c:pt>
                <c:pt idx="13">
                  <c:v>5.5980199999999952E-2</c:v>
                </c:pt>
                <c:pt idx="14">
                  <c:v>0.10154987499999996</c:v>
                </c:pt>
                <c:pt idx="15">
                  <c:v>0.11061139999999996</c:v>
                </c:pt>
                <c:pt idx="16">
                  <c:v>0.10671660000000002</c:v>
                </c:pt>
                <c:pt idx="17">
                  <c:v>0.13966959999999995</c:v>
                </c:pt>
                <c:pt idx="18">
                  <c:v>3.3879054999999936E-2</c:v>
                </c:pt>
                <c:pt idx="19">
                  <c:v>4.5482500000000002E-2</c:v>
                </c:pt>
                <c:pt idx="20">
                  <c:v>6.83174E-2</c:v>
                </c:pt>
                <c:pt idx="21">
                  <c:v>7.428701999999994E-2</c:v>
                </c:pt>
                <c:pt idx="22">
                  <c:v>0.10907509999999994</c:v>
                </c:pt>
                <c:pt idx="23">
                  <c:v>0.13203119999999999</c:v>
                </c:pt>
                <c:pt idx="24">
                  <c:v>3.6660280000000003E-2</c:v>
                </c:pt>
                <c:pt idx="25">
                  <c:v>4.9173790000000002E-2</c:v>
                </c:pt>
                <c:pt idx="26">
                  <c:v>7.3034929999999998E-2</c:v>
                </c:pt>
                <c:pt idx="27">
                  <c:v>7.9795349999999987E-2</c:v>
                </c:pt>
                <c:pt idx="28">
                  <c:v>0.12189309999999999</c:v>
                </c:pt>
                <c:pt idx="29">
                  <c:v>0.12275449999999991</c:v>
                </c:pt>
                <c:pt idx="30">
                  <c:v>4.3792119999999997E-2</c:v>
                </c:pt>
                <c:pt idx="31">
                  <c:v>6.8188789999999999E-2</c:v>
                </c:pt>
                <c:pt idx="32">
                  <c:v>8.5805959999999987E-2</c:v>
                </c:pt>
                <c:pt idx="33">
                  <c:v>8.6805174999999984E-2</c:v>
                </c:pt>
                <c:pt idx="34">
                  <c:v>9.9179359999999897E-2</c:v>
                </c:pt>
                <c:pt idx="35">
                  <c:v>0.10688885000000001</c:v>
                </c:pt>
                <c:pt idx="36">
                  <c:v>3.0932000000000001E-2</c:v>
                </c:pt>
                <c:pt idx="37">
                  <c:v>4.3840199999999996E-2</c:v>
                </c:pt>
                <c:pt idx="38">
                  <c:v>7.3458869999999954E-2</c:v>
                </c:pt>
                <c:pt idx="39">
                  <c:v>8.7420749999999992E-2</c:v>
                </c:pt>
                <c:pt idx="40">
                  <c:v>9.0484059999999616E-2</c:v>
                </c:pt>
                <c:pt idx="41">
                  <c:v>0.12994499999999998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400-4734-A02F-3E0D44D6833C}"/>
            </c:ext>
          </c:extLst>
        </c:ser>
        <c:ser>
          <c:idx val="0"/>
          <c:order val="3"/>
          <c:tx>
            <c:strRef>
              <c:f>'95'!$F$46</c:f>
              <c:strCache>
                <c:ptCount val="1"/>
                <c:pt idx="0">
                  <c:v>HiP EDCA DL UDS+nR</c:v>
                </c:pt>
              </c:strCache>
            </c:strRef>
          </c:tx>
          <c:spPr>
            <a:ln w="19050" cap="rnd">
              <a:solidFill>
                <a:schemeClr val="accent2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'95'!$A$2:$A$43</c:f>
              <c:strCache>
                <c:ptCount val="37"/>
                <c:pt idx="0">
                  <c:v>2 BSS</c:v>
                </c:pt>
                <c:pt idx="6">
                  <c:v>3 BSS</c:v>
                </c:pt>
                <c:pt idx="12">
                  <c:v>4 BSS</c:v>
                </c:pt>
                <c:pt idx="18">
                  <c:v>5 BSS</c:v>
                </c:pt>
                <c:pt idx="24">
                  <c:v>6 BSS</c:v>
                </c:pt>
                <c:pt idx="30">
                  <c:v>7 BSS</c:v>
                </c:pt>
                <c:pt idx="36">
                  <c:v>8 BSS</c:v>
                </c:pt>
              </c:strCache>
            </c:strRef>
          </c:cat>
          <c:val>
            <c:numRef>
              <c:f>'95'!$G$47:$G$88</c:f>
              <c:numCache>
                <c:formatCode>General</c:formatCode>
                <c:ptCount val="42"/>
                <c:pt idx="0">
                  <c:v>2.6296550000000002E-2</c:v>
                </c:pt>
                <c:pt idx="1">
                  <c:v>4.1012754999999998E-2</c:v>
                </c:pt>
                <c:pt idx="2">
                  <c:v>6.1200329999999997E-2</c:v>
                </c:pt>
                <c:pt idx="3">
                  <c:v>7.4569200000000002E-2</c:v>
                </c:pt>
                <c:pt idx="4">
                  <c:v>9.1990969999999991E-2</c:v>
                </c:pt>
                <c:pt idx="5">
                  <c:v>0.10886124999999999</c:v>
                </c:pt>
                <c:pt idx="6">
                  <c:v>3.6872550000000004E-2</c:v>
                </c:pt>
                <c:pt idx="7">
                  <c:v>4.8489319999999989E-2</c:v>
                </c:pt>
                <c:pt idx="8">
                  <c:v>7.2283349999999996E-2</c:v>
                </c:pt>
                <c:pt idx="9">
                  <c:v>0.11302615000000001</c:v>
                </c:pt>
                <c:pt idx="10">
                  <c:v>0.10633649999999999</c:v>
                </c:pt>
                <c:pt idx="11">
                  <c:v>0.12060639999999997</c:v>
                </c:pt>
                <c:pt idx="12">
                  <c:v>5.4417900000000005E-2</c:v>
                </c:pt>
                <c:pt idx="13">
                  <c:v>5.5747234999999867E-2</c:v>
                </c:pt>
                <c:pt idx="14">
                  <c:v>7.7139559999999982E-2</c:v>
                </c:pt>
                <c:pt idx="15">
                  <c:v>0.1135215</c:v>
                </c:pt>
                <c:pt idx="16">
                  <c:v>0.11082764999999993</c:v>
                </c:pt>
                <c:pt idx="17">
                  <c:v>0.1635335</c:v>
                </c:pt>
                <c:pt idx="18">
                  <c:v>3.438163999999997E-2</c:v>
                </c:pt>
                <c:pt idx="19">
                  <c:v>4.9537499999999998E-2</c:v>
                </c:pt>
                <c:pt idx="20">
                  <c:v>6.8931820000000005E-2</c:v>
                </c:pt>
                <c:pt idx="21">
                  <c:v>8.0663654999999945E-2</c:v>
                </c:pt>
                <c:pt idx="22">
                  <c:v>0.100938</c:v>
                </c:pt>
                <c:pt idx="23">
                  <c:v>0.10284384999999986</c:v>
                </c:pt>
                <c:pt idx="24">
                  <c:v>3.880952E-2</c:v>
                </c:pt>
                <c:pt idx="25">
                  <c:v>4.3566800000000003E-2</c:v>
                </c:pt>
                <c:pt idx="26">
                  <c:v>8.4329499999999988E-2</c:v>
                </c:pt>
                <c:pt idx="27">
                  <c:v>9.8378199999999985E-2</c:v>
                </c:pt>
                <c:pt idx="28">
                  <c:v>9.9881119999999934E-2</c:v>
                </c:pt>
                <c:pt idx="29">
                  <c:v>0.13149849999999999</c:v>
                </c:pt>
                <c:pt idx="30">
                  <c:v>4.6961175000000001E-2</c:v>
                </c:pt>
                <c:pt idx="31">
                  <c:v>5.9478409999999995E-2</c:v>
                </c:pt>
                <c:pt idx="32">
                  <c:v>7.7935609999999947E-2</c:v>
                </c:pt>
                <c:pt idx="33">
                  <c:v>9.1744579999999951E-2</c:v>
                </c:pt>
                <c:pt idx="34">
                  <c:v>0.10926999999999998</c:v>
                </c:pt>
                <c:pt idx="35">
                  <c:v>0.19098000000000001</c:v>
                </c:pt>
                <c:pt idx="36">
                  <c:v>3.302997000000002E-2</c:v>
                </c:pt>
                <c:pt idx="37">
                  <c:v>4.6807254999999978E-2</c:v>
                </c:pt>
                <c:pt idx="38">
                  <c:v>7.3480879999999971E-2</c:v>
                </c:pt>
                <c:pt idx="39">
                  <c:v>7.5512630000000039E-2</c:v>
                </c:pt>
                <c:pt idx="40">
                  <c:v>0.14924669999999998</c:v>
                </c:pt>
                <c:pt idx="41">
                  <c:v>9.6977719999999989E-2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400-4734-A02F-3E0D44D6833C}"/>
            </c:ext>
          </c:extLst>
        </c:ser>
        <c:ser>
          <c:idx val="2"/>
          <c:order val="4"/>
          <c:tx>
            <c:strRef>
              <c:f>'95'!$F$91</c:f>
              <c:strCache>
                <c:ptCount val="1"/>
                <c:pt idx="0">
                  <c:v>HiP EDCA DL CDS+nR</c:v>
                </c:pt>
              </c:strCache>
            </c:strRef>
          </c:tx>
          <c:spPr>
            <a:ln w="19050" cap="rnd">
              <a:solidFill>
                <a:schemeClr val="tx1">
                  <a:lumMod val="95000"/>
                  <a:lumOff val="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'95'!$A$2:$A$43</c:f>
              <c:strCache>
                <c:ptCount val="37"/>
                <c:pt idx="0">
                  <c:v>2 BSS</c:v>
                </c:pt>
                <c:pt idx="6">
                  <c:v>3 BSS</c:v>
                </c:pt>
                <c:pt idx="12">
                  <c:v>4 BSS</c:v>
                </c:pt>
                <c:pt idx="18">
                  <c:v>5 BSS</c:v>
                </c:pt>
                <c:pt idx="24">
                  <c:v>6 BSS</c:v>
                </c:pt>
                <c:pt idx="30">
                  <c:v>7 BSS</c:v>
                </c:pt>
                <c:pt idx="36">
                  <c:v>8 BSS</c:v>
                </c:pt>
              </c:strCache>
            </c:strRef>
          </c:cat>
          <c:val>
            <c:numRef>
              <c:f>'95'!$G$92:$G$133</c:f>
              <c:numCache>
                <c:formatCode>General</c:formatCode>
                <c:ptCount val="42"/>
                <c:pt idx="0">
                  <c:v>2.7072960000000028E-2</c:v>
                </c:pt>
                <c:pt idx="1">
                  <c:v>4.3243799999999943E-2</c:v>
                </c:pt>
                <c:pt idx="2">
                  <c:v>5.8876829999999991E-2</c:v>
                </c:pt>
                <c:pt idx="3">
                  <c:v>7.3634919999999909E-2</c:v>
                </c:pt>
                <c:pt idx="4">
                  <c:v>8.2694369999999962E-2</c:v>
                </c:pt>
                <c:pt idx="5">
                  <c:v>7.8448459999999998E-2</c:v>
                </c:pt>
                <c:pt idx="6">
                  <c:v>3.2011979999999988E-2</c:v>
                </c:pt>
                <c:pt idx="7">
                  <c:v>4.4513549999999999E-2</c:v>
                </c:pt>
                <c:pt idx="8">
                  <c:v>6.6703399999999996E-2</c:v>
                </c:pt>
                <c:pt idx="9">
                  <c:v>8.4508559999999983E-2</c:v>
                </c:pt>
                <c:pt idx="10">
                  <c:v>7.2104719999999844E-2</c:v>
                </c:pt>
                <c:pt idx="11">
                  <c:v>7.0394850000000009E-2</c:v>
                </c:pt>
                <c:pt idx="12">
                  <c:v>4.476115E-2</c:v>
                </c:pt>
                <c:pt idx="13">
                  <c:v>5.2512839999999991E-2</c:v>
                </c:pt>
                <c:pt idx="14">
                  <c:v>6.5731540000000005E-2</c:v>
                </c:pt>
                <c:pt idx="15">
                  <c:v>7.8404000000000001E-2</c:v>
                </c:pt>
                <c:pt idx="16">
                  <c:v>8.808321999999992E-2</c:v>
                </c:pt>
                <c:pt idx="17">
                  <c:v>8.470144999999997E-2</c:v>
                </c:pt>
                <c:pt idx="18">
                  <c:v>3.4954079999999998E-2</c:v>
                </c:pt>
                <c:pt idx="19">
                  <c:v>3.6910379999999979E-2</c:v>
                </c:pt>
                <c:pt idx="20">
                  <c:v>5.025547999999995E-2</c:v>
                </c:pt>
                <c:pt idx="21">
                  <c:v>4.9436659999999993E-2</c:v>
                </c:pt>
                <c:pt idx="22">
                  <c:v>5.7414874999999997E-2</c:v>
                </c:pt>
                <c:pt idx="23">
                  <c:v>7.1479399999999998E-2</c:v>
                </c:pt>
                <c:pt idx="24">
                  <c:v>3.360378499999999E-2</c:v>
                </c:pt>
                <c:pt idx="25">
                  <c:v>4.3188345000000031E-2</c:v>
                </c:pt>
                <c:pt idx="26">
                  <c:v>6.3264264999999972E-2</c:v>
                </c:pt>
                <c:pt idx="27">
                  <c:v>5.6930359999999985E-2</c:v>
                </c:pt>
                <c:pt idx="28">
                  <c:v>7.9127474999999989E-2</c:v>
                </c:pt>
                <c:pt idx="29">
                  <c:v>7.5124309999999986E-2</c:v>
                </c:pt>
                <c:pt idx="30">
                  <c:v>4.1624764999999994E-2</c:v>
                </c:pt>
                <c:pt idx="31">
                  <c:v>4.5137724999999955E-2</c:v>
                </c:pt>
                <c:pt idx="32">
                  <c:v>6.6861950000000003E-2</c:v>
                </c:pt>
                <c:pt idx="33">
                  <c:v>6.6984399999999999E-2</c:v>
                </c:pt>
                <c:pt idx="34">
                  <c:v>6.855362999999999E-2</c:v>
                </c:pt>
                <c:pt idx="35">
                  <c:v>8.4268040000000044E-2</c:v>
                </c:pt>
                <c:pt idx="36">
                  <c:v>3.4338554999999979E-2</c:v>
                </c:pt>
                <c:pt idx="37">
                  <c:v>3.9999499999999993E-2</c:v>
                </c:pt>
                <c:pt idx="38">
                  <c:v>6.5022300000000005E-2</c:v>
                </c:pt>
                <c:pt idx="39">
                  <c:v>6.6566139999999954E-2</c:v>
                </c:pt>
                <c:pt idx="40">
                  <c:v>6.8692309999999993E-2</c:v>
                </c:pt>
                <c:pt idx="41">
                  <c:v>7.8252849999999985E-2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1400-4734-A02F-3E0D44D683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44231888"/>
        <c:axId val="2032381328"/>
      </c:lineChart>
      <c:catAx>
        <c:axId val="1644231888"/>
        <c:scaling>
          <c:orientation val="minMax"/>
        </c:scaling>
        <c:delete val="0"/>
        <c:axPos val="b"/>
        <c:majorGridlines/>
        <c:numFmt formatCode="General" sourceLinked="1"/>
        <c:majorTickMark val="cross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2032381328"/>
        <c:crosses val="autoZero"/>
        <c:auto val="1"/>
        <c:lblAlgn val="ctr"/>
        <c:lblOffset val="100"/>
        <c:tickMarkSkip val="6"/>
        <c:noMultiLvlLbl val="0"/>
      </c:catAx>
      <c:valAx>
        <c:axId val="20323813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overlay val="0"/>
          <c:spPr>
            <a:noFill/>
            <a:ln>
              <a:noFill/>
            </a:ln>
            <a:effectLst/>
          </c:spPr>
          <c:txPr>
            <a:bodyPr rot="-5400000" vert="horz"/>
            <a:lstStyle/>
            <a:p>
              <a:pPr>
                <a:defRPr/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1644231888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14272543262600648"/>
          <c:y val="0.9357534213545855"/>
          <c:w val="0.78100338093331556"/>
          <c:h val="5.9706165600795398E-2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gap"/>
    <c:showDLblsOverMax val="0"/>
    <c:extLst/>
  </c:chart>
  <c:spPr>
    <a:ln>
      <a:solidFill>
        <a:sysClr val="windowText" lastClr="000000"/>
      </a:solidFill>
    </a:ln>
  </c:spPr>
  <c:txPr>
    <a:bodyPr/>
    <a:lstStyle/>
    <a:p>
      <a:pPr>
        <a:defRPr sz="600"/>
      </a:pPr>
      <a:endParaRPr lang="en-US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95% percentile, 1BSS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'1 BSS'!$C$2</c:f>
              <c:strCache>
                <c:ptCount val="1"/>
                <c:pt idx="0">
                  <c:v>LEGACY DL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'1 BSS'!$B$3:$B$17</c:f>
              <c:strCache>
                <c:ptCount val="15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14</c:v>
                </c:pt>
                <c:pt idx="13">
                  <c:v>15</c:v>
                </c:pt>
                <c:pt idx="14">
                  <c:v>16</c:v>
                </c:pt>
              </c:strCache>
            </c:strRef>
          </c:cat>
          <c:val>
            <c:numRef>
              <c:f>'1 BSS'!$D$3:$D$17</c:f>
              <c:numCache>
                <c:formatCode>General</c:formatCode>
                <c:ptCount val="15"/>
                <c:pt idx="0">
                  <c:v>4.3078305000000001E-3</c:v>
                </c:pt>
                <c:pt idx="1">
                  <c:v>4.4008359999999982E-3</c:v>
                </c:pt>
                <c:pt idx="2">
                  <c:v>4.3079959999999997E-3</c:v>
                </c:pt>
                <c:pt idx="3">
                  <c:v>4.3727329999999984E-3</c:v>
                </c:pt>
                <c:pt idx="4">
                  <c:v>4.288371E-3</c:v>
                </c:pt>
                <c:pt idx="5">
                  <c:v>4.4603299999999993E-3</c:v>
                </c:pt>
                <c:pt idx="6">
                  <c:v>4.5289529999999988E-3</c:v>
                </c:pt>
                <c:pt idx="7">
                  <c:v>4.7281479999999997E-3</c:v>
                </c:pt>
                <c:pt idx="8">
                  <c:v>4.7801299999999996E-3</c:v>
                </c:pt>
                <c:pt idx="9">
                  <c:v>4.7073180000000003E-3</c:v>
                </c:pt>
                <c:pt idx="10">
                  <c:v>4.8713239999999998E-3</c:v>
                </c:pt>
                <c:pt idx="11">
                  <c:v>4.6989800000000002E-3</c:v>
                </c:pt>
                <c:pt idx="12">
                  <c:v>4.8070119999999968E-3</c:v>
                </c:pt>
                <c:pt idx="13">
                  <c:v>4.7700559999999965E-3</c:v>
                </c:pt>
                <c:pt idx="14">
                  <c:v>4.8067319999999993E-3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A77-40BF-901F-FFC3F291D84E}"/>
            </c:ext>
          </c:extLst>
        </c:ser>
        <c:ser>
          <c:idx val="1"/>
          <c:order val="1"/>
          <c:tx>
            <c:strRef>
              <c:f>'1 BSS'!$H$2</c:f>
              <c:strCache>
                <c:ptCount val="1"/>
                <c:pt idx="0">
                  <c:v>DS DL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'1 BSS'!$B$3:$B$17</c:f>
              <c:strCache>
                <c:ptCount val="15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14</c:v>
                </c:pt>
                <c:pt idx="13">
                  <c:v>15</c:v>
                </c:pt>
                <c:pt idx="14">
                  <c:v>16</c:v>
                </c:pt>
              </c:strCache>
            </c:strRef>
          </c:cat>
          <c:val>
            <c:numRef>
              <c:f>'1 BSS'!$I$3:$I$17</c:f>
              <c:numCache>
                <c:formatCode>General</c:formatCode>
                <c:ptCount val="15"/>
                <c:pt idx="0">
                  <c:v>4.0846124999999994E-3</c:v>
                </c:pt>
                <c:pt idx="1">
                  <c:v>4.1064899999999991E-3</c:v>
                </c:pt>
                <c:pt idx="2">
                  <c:v>4.0767159999999993E-3</c:v>
                </c:pt>
                <c:pt idx="3">
                  <c:v>3.9947275000000006E-3</c:v>
                </c:pt>
                <c:pt idx="4">
                  <c:v>4.1038359999999996E-3</c:v>
                </c:pt>
                <c:pt idx="5">
                  <c:v>4.1644599999999992E-3</c:v>
                </c:pt>
                <c:pt idx="6">
                  <c:v>4.0464819999999997E-3</c:v>
                </c:pt>
                <c:pt idx="7">
                  <c:v>4.194627999999998E-3</c:v>
                </c:pt>
                <c:pt idx="8">
                  <c:v>4.1209100000000002E-3</c:v>
                </c:pt>
                <c:pt idx="9">
                  <c:v>4.2091079999999996E-3</c:v>
                </c:pt>
                <c:pt idx="10">
                  <c:v>4.2438759999999989E-3</c:v>
                </c:pt>
                <c:pt idx="11">
                  <c:v>4.2577749999999992E-3</c:v>
                </c:pt>
                <c:pt idx="12">
                  <c:v>4.2512774999999992E-3</c:v>
                </c:pt>
                <c:pt idx="13">
                  <c:v>4.2618875000000004E-3</c:v>
                </c:pt>
                <c:pt idx="14">
                  <c:v>4.2732819999999998E-3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A77-40BF-901F-FFC3F291D84E}"/>
            </c:ext>
          </c:extLst>
        </c:ser>
        <c:ser>
          <c:idx val="2"/>
          <c:order val="2"/>
          <c:tx>
            <c:strRef>
              <c:f>'1 BSS'!$M$2</c:f>
              <c:strCache>
                <c:ptCount val="1"/>
                <c:pt idx="0">
                  <c:v>LEGACY UL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'1 BSS'!$B$3:$B$17</c:f>
              <c:strCache>
                <c:ptCount val="15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14</c:v>
                </c:pt>
                <c:pt idx="13">
                  <c:v>15</c:v>
                </c:pt>
                <c:pt idx="14">
                  <c:v>16</c:v>
                </c:pt>
              </c:strCache>
            </c:strRef>
          </c:cat>
          <c:val>
            <c:numRef>
              <c:f>'1 BSS'!$N$3:$N$17</c:f>
              <c:numCache>
                <c:formatCode>General</c:formatCode>
                <c:ptCount val="15"/>
                <c:pt idx="0">
                  <c:v>4.2119109999999987E-3</c:v>
                </c:pt>
                <c:pt idx="1">
                  <c:v>4.327296999999999E-3</c:v>
                </c:pt>
                <c:pt idx="2">
                  <c:v>4.3660719999999986E-3</c:v>
                </c:pt>
                <c:pt idx="3">
                  <c:v>4.4367879999999997E-3</c:v>
                </c:pt>
                <c:pt idx="4">
                  <c:v>4.3673439999999996E-3</c:v>
                </c:pt>
                <c:pt idx="5">
                  <c:v>4.3703934999999991E-3</c:v>
                </c:pt>
                <c:pt idx="6">
                  <c:v>4.4616879999999992E-3</c:v>
                </c:pt>
                <c:pt idx="7">
                  <c:v>7.6374179999999948E-3</c:v>
                </c:pt>
                <c:pt idx="8">
                  <c:v>7.7136099999999992E-3</c:v>
                </c:pt>
                <c:pt idx="9">
                  <c:v>8.2939409999999957E-3</c:v>
                </c:pt>
                <c:pt idx="10">
                  <c:v>7.6236860000000019E-3</c:v>
                </c:pt>
                <c:pt idx="11">
                  <c:v>8.5504219999999881E-3</c:v>
                </c:pt>
                <c:pt idx="12">
                  <c:v>8.3804019999999969E-3</c:v>
                </c:pt>
                <c:pt idx="13">
                  <c:v>8.2007799999999995E-3</c:v>
                </c:pt>
                <c:pt idx="14">
                  <c:v>8.1865094999999943E-3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A77-40BF-901F-FFC3F291D84E}"/>
            </c:ext>
          </c:extLst>
        </c:ser>
        <c:ser>
          <c:idx val="3"/>
          <c:order val="3"/>
          <c:tx>
            <c:strRef>
              <c:f>'1 BSS'!$R$2</c:f>
              <c:strCache>
                <c:ptCount val="1"/>
                <c:pt idx="0">
                  <c:v>DS UL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'1 BSS'!$B$3:$B$17</c:f>
              <c:strCache>
                <c:ptCount val="15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14</c:v>
                </c:pt>
                <c:pt idx="13">
                  <c:v>15</c:v>
                </c:pt>
                <c:pt idx="14">
                  <c:v>16</c:v>
                </c:pt>
              </c:strCache>
            </c:strRef>
          </c:cat>
          <c:val>
            <c:numRef>
              <c:f>'1 BSS'!$S$3:$S$17</c:f>
              <c:numCache>
                <c:formatCode>General</c:formatCode>
                <c:ptCount val="15"/>
                <c:pt idx="0">
                  <c:v>4.1075804999999993E-3</c:v>
                </c:pt>
                <c:pt idx="1">
                  <c:v>4.1264470000000001E-3</c:v>
                </c:pt>
                <c:pt idx="2">
                  <c:v>4.3894919999999931E-3</c:v>
                </c:pt>
                <c:pt idx="3">
                  <c:v>4.1856440000000005E-3</c:v>
                </c:pt>
                <c:pt idx="4">
                  <c:v>4.1138649999999995E-3</c:v>
                </c:pt>
                <c:pt idx="5">
                  <c:v>4.1163539999999983E-3</c:v>
                </c:pt>
                <c:pt idx="6">
                  <c:v>4.2994700000000005E-3</c:v>
                </c:pt>
                <c:pt idx="7">
                  <c:v>4.3551759999999997E-3</c:v>
                </c:pt>
                <c:pt idx="8">
                  <c:v>4.4036409999999998E-3</c:v>
                </c:pt>
                <c:pt idx="9">
                  <c:v>4.4061949999999999E-3</c:v>
                </c:pt>
                <c:pt idx="10">
                  <c:v>4.4398680000000005E-3</c:v>
                </c:pt>
                <c:pt idx="11">
                  <c:v>4.371598E-3</c:v>
                </c:pt>
                <c:pt idx="12">
                  <c:v>4.3592420000000002E-3</c:v>
                </c:pt>
                <c:pt idx="13">
                  <c:v>4.2980199999999996E-3</c:v>
                </c:pt>
                <c:pt idx="14">
                  <c:v>4.4858314999999998E-3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A77-40BF-901F-FFC3F291D8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dropLines>
        <c:smooth val="0"/>
        <c:axId val="1957783488"/>
        <c:axId val="736354592"/>
      </c:lineChart>
      <c:catAx>
        <c:axId val="195778348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number of STAs per BSS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6354592"/>
        <c:crosses val="autoZero"/>
        <c:auto val="1"/>
        <c:lblAlgn val="ctr"/>
        <c:lblOffset val="100"/>
        <c:noMultiLvlLbl val="0"/>
      </c:catAx>
      <c:valAx>
        <c:axId val="736354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Delay, 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577834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ysClr val="windowText" lastClr="000000"/>
      </a:solidFill>
    </a:ln>
    <a:effectLst/>
  </c:spPr>
  <c:txPr>
    <a:bodyPr/>
    <a:lstStyle/>
    <a:p>
      <a:pPr>
        <a:defRPr sz="800"/>
      </a:pPr>
      <a:endParaRPr lang="en-US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95% percentile, 3BSS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'3 BSS'!$C$2</c:f>
              <c:strCache>
                <c:ptCount val="1"/>
                <c:pt idx="0">
                  <c:v>LEGACY DL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'3 BSS'!$B$3:$B$17</c:f>
              <c:strCache>
                <c:ptCount val="15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14</c:v>
                </c:pt>
                <c:pt idx="13">
                  <c:v>15</c:v>
                </c:pt>
                <c:pt idx="14">
                  <c:v>16</c:v>
                </c:pt>
              </c:strCache>
            </c:strRef>
          </c:cat>
          <c:val>
            <c:numRef>
              <c:f>'3 BSS'!$D$3:$D$17</c:f>
              <c:numCache>
                <c:formatCode>General</c:formatCode>
                <c:ptCount val="15"/>
                <c:pt idx="0">
                  <c:v>5.0891075000000004E-3</c:v>
                </c:pt>
                <c:pt idx="1">
                  <c:v>5.4323804999999942E-3</c:v>
                </c:pt>
                <c:pt idx="2">
                  <c:v>5.5317834999999982E-3</c:v>
                </c:pt>
                <c:pt idx="3">
                  <c:v>5.5741809999999906E-3</c:v>
                </c:pt>
                <c:pt idx="4">
                  <c:v>6.2898824999999998E-3</c:v>
                </c:pt>
                <c:pt idx="5">
                  <c:v>6.2671849999999998E-3</c:v>
                </c:pt>
                <c:pt idx="6">
                  <c:v>6.1745119999999966E-3</c:v>
                </c:pt>
                <c:pt idx="7">
                  <c:v>6.3682480000000008E-3</c:v>
                </c:pt>
                <c:pt idx="8">
                  <c:v>6.2303454999999962E-3</c:v>
                </c:pt>
                <c:pt idx="9">
                  <c:v>6.4622739999999979E-3</c:v>
                </c:pt>
                <c:pt idx="10">
                  <c:v>6.4691679999999991E-3</c:v>
                </c:pt>
                <c:pt idx="11">
                  <c:v>6.4148679999999981E-3</c:v>
                </c:pt>
                <c:pt idx="12">
                  <c:v>6.4492179999999961E-3</c:v>
                </c:pt>
                <c:pt idx="13">
                  <c:v>6.397428499999999E-3</c:v>
                </c:pt>
                <c:pt idx="14">
                  <c:v>6.5191399999999971E-3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F16-45E3-9CAF-1435EC4B0365}"/>
            </c:ext>
          </c:extLst>
        </c:ser>
        <c:ser>
          <c:idx val="1"/>
          <c:order val="1"/>
          <c:tx>
            <c:strRef>
              <c:f>'3 BSS'!$H$2</c:f>
              <c:strCache>
                <c:ptCount val="1"/>
                <c:pt idx="0">
                  <c:v>DS DL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'3 BSS'!$B$3:$B$17</c:f>
              <c:strCache>
                <c:ptCount val="15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14</c:v>
                </c:pt>
                <c:pt idx="13">
                  <c:v>15</c:v>
                </c:pt>
                <c:pt idx="14">
                  <c:v>16</c:v>
                </c:pt>
              </c:strCache>
            </c:strRef>
          </c:cat>
          <c:val>
            <c:numRef>
              <c:f>'3 BSS'!$I$3:$I$17</c:f>
              <c:numCache>
                <c:formatCode>General</c:formatCode>
                <c:ptCount val="15"/>
                <c:pt idx="0">
                  <c:v>4.5455440000000003E-3</c:v>
                </c:pt>
                <c:pt idx="1">
                  <c:v>4.4878739999999967E-3</c:v>
                </c:pt>
                <c:pt idx="2">
                  <c:v>4.5470550000000012E-3</c:v>
                </c:pt>
                <c:pt idx="3">
                  <c:v>4.4619249999999994E-3</c:v>
                </c:pt>
                <c:pt idx="4">
                  <c:v>4.4621399999999999E-3</c:v>
                </c:pt>
                <c:pt idx="5">
                  <c:v>4.5074175000000003E-3</c:v>
                </c:pt>
                <c:pt idx="6">
                  <c:v>4.5119399999999999E-3</c:v>
                </c:pt>
                <c:pt idx="7">
                  <c:v>5.0564100000000008E-3</c:v>
                </c:pt>
                <c:pt idx="8">
                  <c:v>5.0145575E-3</c:v>
                </c:pt>
                <c:pt idx="9">
                  <c:v>5.0334180000000004E-3</c:v>
                </c:pt>
                <c:pt idx="10">
                  <c:v>4.9853180000000016E-3</c:v>
                </c:pt>
                <c:pt idx="11">
                  <c:v>4.9429619999999995E-3</c:v>
                </c:pt>
                <c:pt idx="12">
                  <c:v>4.9679210000000001E-3</c:v>
                </c:pt>
                <c:pt idx="13">
                  <c:v>5.036131999999997E-3</c:v>
                </c:pt>
                <c:pt idx="14">
                  <c:v>4.9423500000000016E-3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F16-45E3-9CAF-1435EC4B0365}"/>
            </c:ext>
          </c:extLst>
        </c:ser>
        <c:ser>
          <c:idx val="2"/>
          <c:order val="2"/>
          <c:tx>
            <c:strRef>
              <c:f>'3 BSS'!$M$2</c:f>
              <c:strCache>
                <c:ptCount val="1"/>
                <c:pt idx="0">
                  <c:v>LEGACY UL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'3 BSS'!$B$3:$B$17</c:f>
              <c:strCache>
                <c:ptCount val="15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14</c:v>
                </c:pt>
                <c:pt idx="13">
                  <c:v>15</c:v>
                </c:pt>
                <c:pt idx="14">
                  <c:v>16</c:v>
                </c:pt>
              </c:strCache>
            </c:strRef>
          </c:cat>
          <c:val>
            <c:numRef>
              <c:f>'3 BSS'!$N$3:$N$17</c:f>
              <c:numCache>
                <c:formatCode>General</c:formatCode>
                <c:ptCount val="15"/>
                <c:pt idx="0">
                  <c:v>8.4970824999999993E-3</c:v>
                </c:pt>
                <c:pt idx="1">
                  <c:v>8.7755359999999987E-3</c:v>
                </c:pt>
                <c:pt idx="2">
                  <c:v>9.1577740000000005E-3</c:v>
                </c:pt>
                <c:pt idx="3">
                  <c:v>9.5467679999999954E-3</c:v>
                </c:pt>
                <c:pt idx="4">
                  <c:v>1.0251499999999995E-2</c:v>
                </c:pt>
                <c:pt idx="5">
                  <c:v>1.1229525000000001E-2</c:v>
                </c:pt>
                <c:pt idx="6">
                  <c:v>1.1013159999999999E-2</c:v>
                </c:pt>
                <c:pt idx="7">
                  <c:v>1.4045310000000002E-2</c:v>
                </c:pt>
                <c:pt idx="8">
                  <c:v>1.4615949999999989E-2</c:v>
                </c:pt>
                <c:pt idx="9">
                  <c:v>1.4773970000000001E-2</c:v>
                </c:pt>
                <c:pt idx="10">
                  <c:v>1.4862599999999991E-2</c:v>
                </c:pt>
                <c:pt idx="11">
                  <c:v>1.5014979999999997E-2</c:v>
                </c:pt>
                <c:pt idx="12">
                  <c:v>1.508615E-2</c:v>
                </c:pt>
                <c:pt idx="13">
                  <c:v>1.4938320000000005E-2</c:v>
                </c:pt>
                <c:pt idx="14">
                  <c:v>1.5491375000000005E-2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F16-45E3-9CAF-1435EC4B0365}"/>
            </c:ext>
          </c:extLst>
        </c:ser>
        <c:ser>
          <c:idx val="3"/>
          <c:order val="3"/>
          <c:tx>
            <c:strRef>
              <c:f>'3 BSS'!$R$2</c:f>
              <c:strCache>
                <c:ptCount val="1"/>
                <c:pt idx="0">
                  <c:v>DS UL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'3 BSS'!$B$3:$B$17</c:f>
              <c:strCache>
                <c:ptCount val="15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14</c:v>
                </c:pt>
                <c:pt idx="13">
                  <c:v>15</c:v>
                </c:pt>
                <c:pt idx="14">
                  <c:v>16</c:v>
                </c:pt>
              </c:strCache>
            </c:strRef>
          </c:cat>
          <c:val>
            <c:numRef>
              <c:f>'3 BSS'!$S$3:$S$17</c:f>
              <c:numCache>
                <c:formatCode>General</c:formatCode>
                <c:ptCount val="15"/>
                <c:pt idx="0">
                  <c:v>4.4805449999999998E-3</c:v>
                </c:pt>
                <c:pt idx="1">
                  <c:v>4.5387350000000003E-3</c:v>
                </c:pt>
                <c:pt idx="2">
                  <c:v>4.5454660000000006E-3</c:v>
                </c:pt>
                <c:pt idx="3">
                  <c:v>4.5328609999999965E-3</c:v>
                </c:pt>
                <c:pt idx="4">
                  <c:v>4.5174499999999966E-3</c:v>
                </c:pt>
                <c:pt idx="5">
                  <c:v>4.5268125000000005E-3</c:v>
                </c:pt>
                <c:pt idx="6">
                  <c:v>4.4960914999999995E-3</c:v>
                </c:pt>
                <c:pt idx="7">
                  <c:v>4.9610135E-3</c:v>
                </c:pt>
                <c:pt idx="8">
                  <c:v>5.0240854999999999E-3</c:v>
                </c:pt>
                <c:pt idx="9">
                  <c:v>5.0624339999999959E-3</c:v>
                </c:pt>
                <c:pt idx="10">
                  <c:v>5.0018009999999993E-3</c:v>
                </c:pt>
                <c:pt idx="11">
                  <c:v>5.0350424999999997E-3</c:v>
                </c:pt>
                <c:pt idx="12">
                  <c:v>5.1572624999999999E-3</c:v>
                </c:pt>
                <c:pt idx="13">
                  <c:v>5.0344099999999996E-3</c:v>
                </c:pt>
                <c:pt idx="14">
                  <c:v>5.0536419999999997E-3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DF16-45E3-9CAF-1435EC4B03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dropLines>
        <c:smooth val="0"/>
        <c:axId val="1957783488"/>
        <c:axId val="736354592"/>
      </c:lineChart>
      <c:catAx>
        <c:axId val="195778348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number of STAs per BSS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6354592"/>
        <c:crosses val="autoZero"/>
        <c:auto val="1"/>
        <c:lblAlgn val="ctr"/>
        <c:lblOffset val="100"/>
        <c:noMultiLvlLbl val="0"/>
      </c:catAx>
      <c:valAx>
        <c:axId val="736354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Delay, 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577834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ysClr val="windowText" lastClr="000000"/>
      </a:solidFill>
    </a:ln>
    <a:effectLst/>
  </c:spPr>
  <c:txPr>
    <a:bodyPr/>
    <a:lstStyle/>
    <a:p>
      <a:pPr>
        <a:defRPr sz="800"/>
      </a:pPr>
      <a:endParaRPr lang="en-US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95% percentile,  5BSS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'5 BSS'!$C$2</c:f>
              <c:strCache>
                <c:ptCount val="1"/>
                <c:pt idx="0">
                  <c:v>LEGACY DL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'5 BSS'!$B$3:$B$17</c:f>
              <c:strCache>
                <c:ptCount val="15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14</c:v>
                </c:pt>
                <c:pt idx="13">
                  <c:v>15</c:v>
                </c:pt>
                <c:pt idx="14">
                  <c:v>16</c:v>
                </c:pt>
              </c:strCache>
            </c:strRef>
          </c:cat>
          <c:val>
            <c:numRef>
              <c:f>'5 BSS'!$D$3:$D$17</c:f>
              <c:numCache>
                <c:formatCode>General</c:formatCode>
                <c:ptCount val="15"/>
                <c:pt idx="0">
                  <c:v>5.3745709999999964E-3</c:v>
                </c:pt>
                <c:pt idx="1">
                  <c:v>5.5520859999999995E-3</c:v>
                </c:pt>
                <c:pt idx="2">
                  <c:v>5.7230839999999998E-3</c:v>
                </c:pt>
                <c:pt idx="3">
                  <c:v>6.0241439999999986E-3</c:v>
                </c:pt>
                <c:pt idx="4">
                  <c:v>6.1530089999999966E-3</c:v>
                </c:pt>
                <c:pt idx="5">
                  <c:v>6.2202014999999987E-3</c:v>
                </c:pt>
                <c:pt idx="6">
                  <c:v>6.4482099999999942E-3</c:v>
                </c:pt>
                <c:pt idx="7">
                  <c:v>5.9162309999999992E-3</c:v>
                </c:pt>
                <c:pt idx="8">
                  <c:v>5.9899224999999997E-3</c:v>
                </c:pt>
                <c:pt idx="9">
                  <c:v>6.0125899999999999E-3</c:v>
                </c:pt>
                <c:pt idx="10">
                  <c:v>6.062521999999999E-3</c:v>
                </c:pt>
                <c:pt idx="11">
                  <c:v>6.2777969999999964E-3</c:v>
                </c:pt>
                <c:pt idx="12">
                  <c:v>6.1413299999999995E-3</c:v>
                </c:pt>
                <c:pt idx="13">
                  <c:v>6.1001479999999988E-3</c:v>
                </c:pt>
                <c:pt idx="14">
                  <c:v>6.4131514999999977E-3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7E3-4B10-A30D-DD6E7E20B703}"/>
            </c:ext>
          </c:extLst>
        </c:ser>
        <c:ser>
          <c:idx val="1"/>
          <c:order val="1"/>
          <c:tx>
            <c:strRef>
              <c:f>'5 BSS'!$H$2</c:f>
              <c:strCache>
                <c:ptCount val="1"/>
                <c:pt idx="0">
                  <c:v>DS DL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'5 BSS'!$B$3:$B$17</c:f>
              <c:strCache>
                <c:ptCount val="15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14</c:v>
                </c:pt>
                <c:pt idx="13">
                  <c:v>15</c:v>
                </c:pt>
                <c:pt idx="14">
                  <c:v>16</c:v>
                </c:pt>
              </c:strCache>
            </c:strRef>
          </c:cat>
          <c:val>
            <c:numRef>
              <c:f>'5 BSS'!$I$3:$I$17</c:f>
              <c:numCache>
                <c:formatCode>General</c:formatCode>
                <c:ptCount val="15"/>
                <c:pt idx="0">
                  <c:v>4.7804064999999998E-3</c:v>
                </c:pt>
                <c:pt idx="1">
                  <c:v>4.8298144999999997E-3</c:v>
                </c:pt>
                <c:pt idx="2">
                  <c:v>4.9198419999999998E-3</c:v>
                </c:pt>
                <c:pt idx="3">
                  <c:v>4.82462E-3</c:v>
                </c:pt>
                <c:pt idx="4">
                  <c:v>4.9035219999999996E-3</c:v>
                </c:pt>
                <c:pt idx="5">
                  <c:v>4.8698359999999989E-3</c:v>
                </c:pt>
                <c:pt idx="6">
                  <c:v>4.8786720000000006E-3</c:v>
                </c:pt>
                <c:pt idx="7">
                  <c:v>6.0089235E-3</c:v>
                </c:pt>
                <c:pt idx="8">
                  <c:v>5.9919779999999994E-3</c:v>
                </c:pt>
                <c:pt idx="9">
                  <c:v>5.9400700000000004E-3</c:v>
                </c:pt>
                <c:pt idx="10">
                  <c:v>6.0208484999999898E-3</c:v>
                </c:pt>
                <c:pt idx="11">
                  <c:v>5.931149999999997E-3</c:v>
                </c:pt>
                <c:pt idx="12">
                  <c:v>5.8617475000000002E-3</c:v>
                </c:pt>
                <c:pt idx="13">
                  <c:v>6.1897394999999994E-3</c:v>
                </c:pt>
                <c:pt idx="14">
                  <c:v>6.0974194999999978E-3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7E3-4B10-A30D-DD6E7E20B703}"/>
            </c:ext>
          </c:extLst>
        </c:ser>
        <c:ser>
          <c:idx val="2"/>
          <c:order val="2"/>
          <c:tx>
            <c:strRef>
              <c:f>'5 BSS'!$M$2</c:f>
              <c:strCache>
                <c:ptCount val="1"/>
                <c:pt idx="0">
                  <c:v>LEGACY UL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'5 BSS'!$B$3:$B$17</c:f>
              <c:strCache>
                <c:ptCount val="15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14</c:v>
                </c:pt>
                <c:pt idx="13">
                  <c:v>15</c:v>
                </c:pt>
                <c:pt idx="14">
                  <c:v>16</c:v>
                </c:pt>
              </c:strCache>
            </c:strRef>
          </c:cat>
          <c:val>
            <c:numRef>
              <c:f>'5 BSS'!$N$3:$N$17</c:f>
              <c:numCache>
                <c:formatCode>General</c:formatCode>
                <c:ptCount val="15"/>
                <c:pt idx="0">
                  <c:v>1.0103840000000001E-2</c:v>
                </c:pt>
                <c:pt idx="1">
                  <c:v>1.060487999999999E-2</c:v>
                </c:pt>
                <c:pt idx="2">
                  <c:v>1.1704319999999999E-2</c:v>
                </c:pt>
                <c:pt idx="3">
                  <c:v>1.1506219999999998E-2</c:v>
                </c:pt>
                <c:pt idx="4">
                  <c:v>1.2483584999999998E-2</c:v>
                </c:pt>
                <c:pt idx="5">
                  <c:v>1.2966909999999996E-2</c:v>
                </c:pt>
                <c:pt idx="6">
                  <c:v>1.3257299999999998E-2</c:v>
                </c:pt>
                <c:pt idx="7">
                  <c:v>1.6260694999999995E-2</c:v>
                </c:pt>
                <c:pt idx="8">
                  <c:v>1.6715109999999998E-2</c:v>
                </c:pt>
                <c:pt idx="9">
                  <c:v>1.6640969999999995E-2</c:v>
                </c:pt>
                <c:pt idx="10">
                  <c:v>1.6893264999999991E-2</c:v>
                </c:pt>
                <c:pt idx="11">
                  <c:v>1.6866550000000001E-2</c:v>
                </c:pt>
                <c:pt idx="12">
                  <c:v>1.7275889999999995E-2</c:v>
                </c:pt>
                <c:pt idx="13">
                  <c:v>1.7218739999999993E-2</c:v>
                </c:pt>
                <c:pt idx="14">
                  <c:v>1.7713159999999978E-2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7E3-4B10-A30D-DD6E7E20B703}"/>
            </c:ext>
          </c:extLst>
        </c:ser>
        <c:ser>
          <c:idx val="3"/>
          <c:order val="3"/>
          <c:tx>
            <c:strRef>
              <c:f>'5 BSS'!$R$2</c:f>
              <c:strCache>
                <c:ptCount val="1"/>
                <c:pt idx="0">
                  <c:v>DS UL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'5 BSS'!$B$3:$B$17</c:f>
              <c:strCache>
                <c:ptCount val="15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14</c:v>
                </c:pt>
                <c:pt idx="13">
                  <c:v>15</c:v>
                </c:pt>
                <c:pt idx="14">
                  <c:v>16</c:v>
                </c:pt>
              </c:strCache>
            </c:strRef>
          </c:cat>
          <c:val>
            <c:numRef>
              <c:f>'5 BSS'!$S$3:$S$17</c:f>
              <c:numCache>
                <c:formatCode>General</c:formatCode>
                <c:ptCount val="15"/>
                <c:pt idx="0">
                  <c:v>4.8176749999999996E-3</c:v>
                </c:pt>
                <c:pt idx="1">
                  <c:v>4.805140999999998E-3</c:v>
                </c:pt>
                <c:pt idx="2">
                  <c:v>4.8878719999999997E-3</c:v>
                </c:pt>
                <c:pt idx="3">
                  <c:v>4.944139999999997E-3</c:v>
                </c:pt>
                <c:pt idx="4">
                  <c:v>4.8827809999999992E-3</c:v>
                </c:pt>
                <c:pt idx="5">
                  <c:v>4.8833649999999972E-3</c:v>
                </c:pt>
                <c:pt idx="6">
                  <c:v>4.8969734999999969E-3</c:v>
                </c:pt>
                <c:pt idx="7">
                  <c:v>5.8010600000000002E-3</c:v>
                </c:pt>
                <c:pt idx="8">
                  <c:v>5.9077890000000001E-3</c:v>
                </c:pt>
                <c:pt idx="9">
                  <c:v>5.7838519999999999E-3</c:v>
                </c:pt>
                <c:pt idx="10">
                  <c:v>5.9596779999999978E-3</c:v>
                </c:pt>
                <c:pt idx="11">
                  <c:v>5.925484E-3</c:v>
                </c:pt>
                <c:pt idx="12">
                  <c:v>5.7690339999999993E-3</c:v>
                </c:pt>
                <c:pt idx="13">
                  <c:v>5.8515364999999989E-3</c:v>
                </c:pt>
                <c:pt idx="14">
                  <c:v>5.8254075000000001E-3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7E3-4B10-A30D-DD6E7E20B7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dropLines>
        <c:smooth val="0"/>
        <c:axId val="1957783488"/>
        <c:axId val="736354592"/>
      </c:lineChart>
      <c:catAx>
        <c:axId val="195778348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number of STAs per BSS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6354592"/>
        <c:crosses val="autoZero"/>
        <c:auto val="1"/>
        <c:lblAlgn val="ctr"/>
        <c:lblOffset val="100"/>
        <c:noMultiLvlLbl val="0"/>
      </c:catAx>
      <c:valAx>
        <c:axId val="736354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Delay, 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577834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ysClr val="windowText" lastClr="000000"/>
      </a:solidFill>
    </a:ln>
    <a:effectLst/>
  </c:spPr>
  <c:txPr>
    <a:bodyPr/>
    <a:lstStyle/>
    <a:p>
      <a:pPr>
        <a:defRPr sz="800"/>
      </a:pPr>
      <a:endParaRPr lang="en-US"/>
    </a:p>
  </c:txPr>
  <c:externalData r:id="rId4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95% percentile, 7 BSS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'7 BSS'!$C$2</c:f>
              <c:strCache>
                <c:ptCount val="1"/>
                <c:pt idx="0">
                  <c:v>LEGACY DL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'7 BSS'!$B$3:$B$17</c:f>
              <c:strCache>
                <c:ptCount val="15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14</c:v>
                </c:pt>
                <c:pt idx="13">
                  <c:v>15</c:v>
                </c:pt>
                <c:pt idx="14">
                  <c:v>16</c:v>
                </c:pt>
              </c:strCache>
            </c:strRef>
          </c:cat>
          <c:val>
            <c:numRef>
              <c:f>'7 BSS'!$D$3:$D$17</c:f>
              <c:numCache>
                <c:formatCode>General</c:formatCode>
                <c:ptCount val="15"/>
                <c:pt idx="0">
                  <c:v>5.4201715000000003E-3</c:v>
                </c:pt>
                <c:pt idx="1">
                  <c:v>5.5976079999999987E-3</c:v>
                </c:pt>
                <c:pt idx="2">
                  <c:v>5.5538744999999983E-3</c:v>
                </c:pt>
                <c:pt idx="3">
                  <c:v>5.6878940000000006E-3</c:v>
                </c:pt>
                <c:pt idx="4">
                  <c:v>5.8688345000000031E-3</c:v>
                </c:pt>
                <c:pt idx="5">
                  <c:v>6.1232510000000006E-3</c:v>
                </c:pt>
                <c:pt idx="6">
                  <c:v>5.8290860000000016E-3</c:v>
                </c:pt>
                <c:pt idx="7">
                  <c:v>5.7039875000000004E-3</c:v>
                </c:pt>
                <c:pt idx="8">
                  <c:v>5.6332395000000023E-3</c:v>
                </c:pt>
                <c:pt idx="9">
                  <c:v>5.6678500000000003E-3</c:v>
                </c:pt>
                <c:pt idx="10">
                  <c:v>6.5152400000000003E-3</c:v>
                </c:pt>
                <c:pt idx="11">
                  <c:v>5.9709050000000003E-3</c:v>
                </c:pt>
                <c:pt idx="12">
                  <c:v>5.9270619999999977E-3</c:v>
                </c:pt>
                <c:pt idx="13">
                  <c:v>5.7929714999999911E-3</c:v>
                </c:pt>
                <c:pt idx="14">
                  <c:v>6.5920234999999987E-3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094-480F-8B71-496B99AFEBB0}"/>
            </c:ext>
          </c:extLst>
        </c:ser>
        <c:ser>
          <c:idx val="1"/>
          <c:order val="1"/>
          <c:tx>
            <c:strRef>
              <c:f>'7 BSS'!$H$2</c:f>
              <c:strCache>
                <c:ptCount val="1"/>
                <c:pt idx="0">
                  <c:v>DS DL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'7 BSS'!$B$3:$B$17</c:f>
              <c:strCache>
                <c:ptCount val="15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14</c:v>
                </c:pt>
                <c:pt idx="13">
                  <c:v>15</c:v>
                </c:pt>
                <c:pt idx="14">
                  <c:v>16</c:v>
                </c:pt>
              </c:strCache>
            </c:strRef>
          </c:cat>
          <c:val>
            <c:numRef>
              <c:f>'7 BSS'!$I$3:$I$17</c:f>
              <c:numCache>
                <c:formatCode>General</c:formatCode>
                <c:ptCount val="15"/>
                <c:pt idx="0">
                  <c:v>5.1498525000000014E-3</c:v>
                </c:pt>
                <c:pt idx="1">
                  <c:v>5.2003314999999996E-3</c:v>
                </c:pt>
                <c:pt idx="2">
                  <c:v>5.2597139999999995E-3</c:v>
                </c:pt>
                <c:pt idx="3">
                  <c:v>5.2136340000000017E-3</c:v>
                </c:pt>
                <c:pt idx="4">
                  <c:v>5.2729350000000012E-3</c:v>
                </c:pt>
                <c:pt idx="5">
                  <c:v>5.2896009999999997E-3</c:v>
                </c:pt>
                <c:pt idx="6">
                  <c:v>5.2212200000000004E-3</c:v>
                </c:pt>
                <c:pt idx="7">
                  <c:v>7.1308699999999992E-3</c:v>
                </c:pt>
                <c:pt idx="8">
                  <c:v>7.0776099999999998E-3</c:v>
                </c:pt>
                <c:pt idx="9">
                  <c:v>7.1541290000000021E-3</c:v>
                </c:pt>
                <c:pt idx="10">
                  <c:v>7.846114000000003E-3</c:v>
                </c:pt>
                <c:pt idx="11">
                  <c:v>7.3921449999999993E-3</c:v>
                </c:pt>
                <c:pt idx="12">
                  <c:v>7.2116189999999964E-3</c:v>
                </c:pt>
                <c:pt idx="13">
                  <c:v>7.545521999999999E-3</c:v>
                </c:pt>
                <c:pt idx="14">
                  <c:v>8.7900974999999999E-3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094-480F-8B71-496B99AFEBB0}"/>
            </c:ext>
          </c:extLst>
        </c:ser>
        <c:ser>
          <c:idx val="2"/>
          <c:order val="2"/>
          <c:tx>
            <c:strRef>
              <c:f>'7 BSS'!$M$2</c:f>
              <c:strCache>
                <c:ptCount val="1"/>
                <c:pt idx="0">
                  <c:v>LEGACY UL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'7 BSS'!$B$3:$B$17</c:f>
              <c:strCache>
                <c:ptCount val="15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14</c:v>
                </c:pt>
                <c:pt idx="13">
                  <c:v>15</c:v>
                </c:pt>
                <c:pt idx="14">
                  <c:v>16</c:v>
                </c:pt>
              </c:strCache>
            </c:strRef>
          </c:cat>
          <c:val>
            <c:numRef>
              <c:f>'7 BSS'!$N$3:$N$17</c:f>
              <c:numCache>
                <c:formatCode>General</c:formatCode>
                <c:ptCount val="15"/>
                <c:pt idx="0">
                  <c:v>1.1409139999999998E-2</c:v>
                </c:pt>
                <c:pt idx="1">
                  <c:v>1.1984509999999997E-2</c:v>
                </c:pt>
                <c:pt idx="2">
                  <c:v>1.2364809999999995E-2</c:v>
                </c:pt>
                <c:pt idx="3">
                  <c:v>1.24531E-2</c:v>
                </c:pt>
                <c:pt idx="4">
                  <c:v>1.3207449999999999E-2</c:v>
                </c:pt>
                <c:pt idx="5">
                  <c:v>1.3164360000000003E-2</c:v>
                </c:pt>
                <c:pt idx="6">
                  <c:v>1.3262509999999996E-2</c:v>
                </c:pt>
                <c:pt idx="7">
                  <c:v>1.7031675000000003E-2</c:v>
                </c:pt>
                <c:pt idx="8">
                  <c:v>1.7365619999999995E-2</c:v>
                </c:pt>
                <c:pt idx="9">
                  <c:v>1.7559269999999991E-2</c:v>
                </c:pt>
                <c:pt idx="10">
                  <c:v>2.0142125E-2</c:v>
                </c:pt>
                <c:pt idx="11">
                  <c:v>1.8114020000000002E-2</c:v>
                </c:pt>
                <c:pt idx="12">
                  <c:v>1.8402680000000005E-2</c:v>
                </c:pt>
                <c:pt idx="13">
                  <c:v>1.8392260000000001E-2</c:v>
                </c:pt>
                <c:pt idx="14">
                  <c:v>2.0295839999999992E-2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094-480F-8B71-496B99AFEBB0}"/>
            </c:ext>
          </c:extLst>
        </c:ser>
        <c:ser>
          <c:idx val="3"/>
          <c:order val="3"/>
          <c:tx>
            <c:strRef>
              <c:f>'7 BSS'!$R$2</c:f>
              <c:strCache>
                <c:ptCount val="1"/>
                <c:pt idx="0">
                  <c:v>DS UL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'7 BSS'!$B$3:$B$17</c:f>
              <c:strCache>
                <c:ptCount val="15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14</c:v>
                </c:pt>
                <c:pt idx="13">
                  <c:v>15</c:v>
                </c:pt>
                <c:pt idx="14">
                  <c:v>16</c:v>
                </c:pt>
              </c:strCache>
            </c:strRef>
          </c:cat>
          <c:val>
            <c:numRef>
              <c:f>'7 BSS'!$S$3:$S$17</c:f>
              <c:numCache>
                <c:formatCode>General</c:formatCode>
                <c:ptCount val="15"/>
                <c:pt idx="0">
                  <c:v>5.1705745000000004E-3</c:v>
                </c:pt>
                <c:pt idx="1">
                  <c:v>5.2026760000000007E-3</c:v>
                </c:pt>
                <c:pt idx="2">
                  <c:v>5.2893439999999979E-3</c:v>
                </c:pt>
                <c:pt idx="3">
                  <c:v>5.3045799999999997E-3</c:v>
                </c:pt>
                <c:pt idx="4">
                  <c:v>5.2984279999999991E-3</c:v>
                </c:pt>
                <c:pt idx="5">
                  <c:v>5.3249079999999997E-3</c:v>
                </c:pt>
                <c:pt idx="6">
                  <c:v>5.2692850000000003E-3</c:v>
                </c:pt>
                <c:pt idx="7">
                  <c:v>6.7510899999999987E-3</c:v>
                </c:pt>
                <c:pt idx="8">
                  <c:v>6.8178399999999986E-3</c:v>
                </c:pt>
                <c:pt idx="9">
                  <c:v>6.8382749999999996E-3</c:v>
                </c:pt>
                <c:pt idx="10">
                  <c:v>7.4323625000000003E-3</c:v>
                </c:pt>
                <c:pt idx="11">
                  <c:v>7.0301525000000002E-3</c:v>
                </c:pt>
                <c:pt idx="12">
                  <c:v>6.8343850000000001E-3</c:v>
                </c:pt>
                <c:pt idx="13">
                  <c:v>7.1371259999999971E-3</c:v>
                </c:pt>
                <c:pt idx="14">
                  <c:v>8.3018600000000029E-3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094-480F-8B71-496B99AFEB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dropLines>
        <c:smooth val="0"/>
        <c:axId val="1957783488"/>
        <c:axId val="736354592"/>
      </c:lineChart>
      <c:catAx>
        <c:axId val="195778348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number of STAs per BSS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6354592"/>
        <c:crosses val="autoZero"/>
        <c:auto val="1"/>
        <c:lblAlgn val="ctr"/>
        <c:lblOffset val="100"/>
        <c:noMultiLvlLbl val="0"/>
      </c:catAx>
      <c:valAx>
        <c:axId val="736354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Delay, 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577834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ysClr val="windowText" lastClr="000000"/>
      </a:solidFill>
    </a:ln>
    <a:effectLst/>
  </c:spPr>
  <c:txPr>
    <a:bodyPr/>
    <a:lstStyle/>
    <a:p>
      <a:pPr>
        <a:defRPr sz="800"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vert="horz"/>
          <a:lstStyle/>
          <a:p>
            <a:pPr>
              <a:defRPr/>
            </a:pPr>
            <a:r>
              <a:rPr lang="en-US"/>
              <a:t>95th percentile, UL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1024734196361048"/>
          <c:y val="0.12964661013223044"/>
          <c:w val="0.85420169936385071"/>
          <c:h val="0.73690176822583131"/>
        </c:manualLayout>
      </c:layout>
      <c:lineChart>
        <c:grouping val="standard"/>
        <c:varyColors val="0"/>
        <c:ser>
          <c:idx val="3"/>
          <c:order val="0"/>
          <c:tx>
            <c:strRef>
              <c:f>'95'!$N$1</c:f>
              <c:strCache>
                <c:ptCount val="1"/>
                <c:pt idx="0">
                  <c:v>Legacy UL</c:v>
                </c:pt>
              </c:strCache>
            </c:strRef>
          </c:tx>
          <c:spPr>
            <a:ln w="9525"/>
          </c:spPr>
          <c:marker>
            <c:spPr>
              <a:noFill/>
            </c:spPr>
          </c:marker>
          <c:cat>
            <c:strRef>
              <c:f>'95'!$A$2:$A$43</c:f>
              <c:strCache>
                <c:ptCount val="37"/>
                <c:pt idx="0">
                  <c:v>2 BSS</c:v>
                </c:pt>
                <c:pt idx="6">
                  <c:v>3 BSS</c:v>
                </c:pt>
                <c:pt idx="12">
                  <c:v>4 BSS</c:v>
                </c:pt>
                <c:pt idx="18">
                  <c:v>5 BSS</c:v>
                </c:pt>
                <c:pt idx="24">
                  <c:v>6 BSS</c:v>
                </c:pt>
                <c:pt idx="30">
                  <c:v>7 BSS</c:v>
                </c:pt>
                <c:pt idx="36">
                  <c:v>8 BSS</c:v>
                </c:pt>
              </c:strCache>
            </c:strRef>
          </c:cat>
          <c:val>
            <c:numRef>
              <c:f>'95'!$O$2:$O$43</c:f>
              <c:numCache>
                <c:formatCode>General</c:formatCode>
                <c:ptCount val="42"/>
                <c:pt idx="0">
                  <c:v>2.7488119999999984E-2</c:v>
                </c:pt>
                <c:pt idx="1">
                  <c:v>4.1786380000000012E-2</c:v>
                </c:pt>
                <c:pt idx="2">
                  <c:v>7.6060639999999902E-2</c:v>
                </c:pt>
                <c:pt idx="3">
                  <c:v>9.8101724999999917E-2</c:v>
                </c:pt>
                <c:pt idx="4">
                  <c:v>0.13700059999999986</c:v>
                </c:pt>
                <c:pt idx="5">
                  <c:v>0.24050969999999994</c:v>
                </c:pt>
                <c:pt idx="6">
                  <c:v>3.7866219999999992E-2</c:v>
                </c:pt>
                <c:pt idx="7">
                  <c:v>5.2863050000000002E-2</c:v>
                </c:pt>
                <c:pt idx="8">
                  <c:v>9.4231549999999997E-2</c:v>
                </c:pt>
                <c:pt idx="9">
                  <c:v>0.109139</c:v>
                </c:pt>
                <c:pt idx="10">
                  <c:v>0.14992749999999999</c:v>
                </c:pt>
                <c:pt idx="11">
                  <c:v>0.28697794999999948</c:v>
                </c:pt>
                <c:pt idx="12">
                  <c:v>4.7885899999999995E-2</c:v>
                </c:pt>
                <c:pt idx="13">
                  <c:v>6.6886369999999987E-2</c:v>
                </c:pt>
                <c:pt idx="14">
                  <c:v>0.11933619999999986</c:v>
                </c:pt>
                <c:pt idx="15">
                  <c:v>0.16266770000000011</c:v>
                </c:pt>
                <c:pt idx="16">
                  <c:v>0.19894574999999998</c:v>
                </c:pt>
                <c:pt idx="17">
                  <c:v>0.35378779999999876</c:v>
                </c:pt>
                <c:pt idx="18">
                  <c:v>5.207539000000002E-2</c:v>
                </c:pt>
                <c:pt idx="19">
                  <c:v>7.8566384999999919E-2</c:v>
                </c:pt>
                <c:pt idx="20">
                  <c:v>0.11652370000000029</c:v>
                </c:pt>
                <c:pt idx="21">
                  <c:v>0.16903999999999988</c:v>
                </c:pt>
                <c:pt idx="22">
                  <c:v>0.22753699999999999</c:v>
                </c:pt>
                <c:pt idx="23">
                  <c:v>0.38385900000000023</c:v>
                </c:pt>
                <c:pt idx="24">
                  <c:v>4.6208239999999956E-2</c:v>
                </c:pt>
                <c:pt idx="25">
                  <c:v>6.9398639999999914E-2</c:v>
                </c:pt>
                <c:pt idx="26">
                  <c:v>0.112816</c:v>
                </c:pt>
                <c:pt idx="27">
                  <c:v>0.15786600000000001</c:v>
                </c:pt>
                <c:pt idx="28">
                  <c:v>0.19881935000000001</c:v>
                </c:pt>
                <c:pt idx="29">
                  <c:v>0.35975524999999958</c:v>
                </c:pt>
                <c:pt idx="30">
                  <c:v>5.3376274999999987E-2</c:v>
                </c:pt>
                <c:pt idx="31">
                  <c:v>7.5399559999999949E-2</c:v>
                </c:pt>
                <c:pt idx="32">
                  <c:v>0.13316205</c:v>
                </c:pt>
                <c:pt idx="33">
                  <c:v>0.16673164999999998</c:v>
                </c:pt>
                <c:pt idx="34">
                  <c:v>0.23555400000000001</c:v>
                </c:pt>
                <c:pt idx="35">
                  <c:v>0.38929225000000001</c:v>
                </c:pt>
                <c:pt idx="36">
                  <c:v>5.4364889999999985E-2</c:v>
                </c:pt>
                <c:pt idx="37">
                  <c:v>7.6978019999999536E-2</c:v>
                </c:pt>
                <c:pt idx="38">
                  <c:v>0.12571075000000001</c:v>
                </c:pt>
                <c:pt idx="39">
                  <c:v>0.16651919999999995</c:v>
                </c:pt>
                <c:pt idx="40">
                  <c:v>0.21891019999999997</c:v>
                </c:pt>
                <c:pt idx="41">
                  <c:v>0.36026599999999998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576-4ADB-8B17-FC348D86B6FE}"/>
            </c:ext>
          </c:extLst>
        </c:ser>
        <c:ser>
          <c:idx val="5"/>
          <c:order val="1"/>
          <c:tx>
            <c:strRef>
              <c:f>'95'!$V$1</c:f>
              <c:strCache>
                <c:ptCount val="1"/>
                <c:pt idx="0">
                  <c:v>Leg 127 UL</c:v>
                </c:pt>
              </c:strCache>
            </c:strRef>
          </c:tx>
          <c:spPr>
            <a:ln w="9525"/>
          </c:spPr>
          <c:marker>
            <c:symbol val="circle"/>
            <c:size val="3"/>
            <c:spPr>
              <a:ln>
                <a:noFill/>
              </a:ln>
            </c:spPr>
          </c:marker>
          <c:cat>
            <c:strRef>
              <c:f>'95'!$A$2:$A$43</c:f>
              <c:strCache>
                <c:ptCount val="37"/>
                <c:pt idx="0">
                  <c:v>2 BSS</c:v>
                </c:pt>
                <c:pt idx="6">
                  <c:v>3 BSS</c:v>
                </c:pt>
                <c:pt idx="12">
                  <c:v>4 BSS</c:v>
                </c:pt>
                <c:pt idx="18">
                  <c:v>5 BSS</c:v>
                </c:pt>
                <c:pt idx="24">
                  <c:v>6 BSS</c:v>
                </c:pt>
                <c:pt idx="30">
                  <c:v>7 BSS</c:v>
                </c:pt>
                <c:pt idx="36">
                  <c:v>8 BSS</c:v>
                </c:pt>
              </c:strCache>
            </c:strRef>
          </c:cat>
          <c:val>
            <c:numRef>
              <c:f>'95'!$W$2:$W$43</c:f>
              <c:numCache>
                <c:formatCode>General</c:formatCode>
                <c:ptCount val="42"/>
                <c:pt idx="0">
                  <c:v>2.8381194999999994E-2</c:v>
                </c:pt>
                <c:pt idx="1">
                  <c:v>4.2178139999999933E-2</c:v>
                </c:pt>
                <c:pt idx="2">
                  <c:v>8.1669320000000115E-2</c:v>
                </c:pt>
                <c:pt idx="3">
                  <c:v>0.11092009999999987</c:v>
                </c:pt>
                <c:pt idx="4">
                  <c:v>0.14460109999999993</c:v>
                </c:pt>
                <c:pt idx="5">
                  <c:v>0.25781579999999993</c:v>
                </c:pt>
                <c:pt idx="6">
                  <c:v>3.5838909999999995E-2</c:v>
                </c:pt>
                <c:pt idx="7">
                  <c:v>6.1858479999999966E-2</c:v>
                </c:pt>
                <c:pt idx="8">
                  <c:v>0.10731129999999996</c:v>
                </c:pt>
                <c:pt idx="9">
                  <c:v>0.12250779999999975</c:v>
                </c:pt>
                <c:pt idx="10">
                  <c:v>0.15515219999999985</c:v>
                </c:pt>
                <c:pt idx="11">
                  <c:v>0.26346520000000018</c:v>
                </c:pt>
                <c:pt idx="12">
                  <c:v>4.8784599999999817E-2</c:v>
                </c:pt>
                <c:pt idx="13">
                  <c:v>7.2401299999999988E-2</c:v>
                </c:pt>
                <c:pt idx="14">
                  <c:v>0.12388999999999961</c:v>
                </c:pt>
                <c:pt idx="15">
                  <c:v>0.14269055000000003</c:v>
                </c:pt>
                <c:pt idx="16">
                  <c:v>0.17874049999999994</c:v>
                </c:pt>
                <c:pt idx="17">
                  <c:v>0.26986839999999979</c:v>
                </c:pt>
                <c:pt idx="18">
                  <c:v>5.10486E-2</c:v>
                </c:pt>
                <c:pt idx="19">
                  <c:v>7.8227694999999861E-2</c:v>
                </c:pt>
                <c:pt idx="20">
                  <c:v>0.11722259999999995</c:v>
                </c:pt>
                <c:pt idx="21">
                  <c:v>0.14604595000000001</c:v>
                </c:pt>
                <c:pt idx="22">
                  <c:v>0.17535899999999999</c:v>
                </c:pt>
                <c:pt idx="23">
                  <c:v>0.2771885</c:v>
                </c:pt>
                <c:pt idx="24">
                  <c:v>4.5864019999999991E-2</c:v>
                </c:pt>
                <c:pt idx="25">
                  <c:v>7.0460314999999968E-2</c:v>
                </c:pt>
                <c:pt idx="26">
                  <c:v>0.11240339999999957</c:v>
                </c:pt>
                <c:pt idx="27">
                  <c:v>0.1442249999999998</c:v>
                </c:pt>
                <c:pt idx="28">
                  <c:v>0.17681899999999975</c:v>
                </c:pt>
                <c:pt idx="29">
                  <c:v>0.27986374999999997</c:v>
                </c:pt>
                <c:pt idx="30">
                  <c:v>5.06256E-2</c:v>
                </c:pt>
                <c:pt idx="31">
                  <c:v>7.4193349999999991E-2</c:v>
                </c:pt>
                <c:pt idx="32">
                  <c:v>0.11766139999999992</c:v>
                </c:pt>
                <c:pt idx="33">
                  <c:v>0.15103600000000011</c:v>
                </c:pt>
                <c:pt idx="34">
                  <c:v>0.18462675000000001</c:v>
                </c:pt>
                <c:pt idx="35">
                  <c:v>0.28584749999999964</c:v>
                </c:pt>
                <c:pt idx="36">
                  <c:v>5.00197E-2</c:v>
                </c:pt>
                <c:pt idx="37">
                  <c:v>7.4942319999999979E-2</c:v>
                </c:pt>
                <c:pt idx="38">
                  <c:v>0.11520430000000008</c:v>
                </c:pt>
                <c:pt idx="39">
                  <c:v>0.1472415</c:v>
                </c:pt>
                <c:pt idx="40">
                  <c:v>0.17878159999999987</c:v>
                </c:pt>
                <c:pt idx="41">
                  <c:v>0.29026659999999993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576-4ADB-8B17-FC348D86B6FE}"/>
            </c:ext>
          </c:extLst>
        </c:ser>
        <c:ser>
          <c:idx val="4"/>
          <c:order val="2"/>
          <c:tx>
            <c:strRef>
              <c:f>'95'!$R$1</c:f>
              <c:strCache>
                <c:ptCount val="1"/>
                <c:pt idx="0">
                  <c:v>HiP EDCA UL UDS + R</c:v>
                </c:pt>
              </c:strCache>
            </c:strRef>
          </c:tx>
          <c:spPr>
            <a:ln w="9525"/>
          </c:spPr>
          <c:cat>
            <c:strRef>
              <c:f>'95'!$A$2:$A$43</c:f>
              <c:strCache>
                <c:ptCount val="37"/>
                <c:pt idx="0">
                  <c:v>2 BSS</c:v>
                </c:pt>
                <c:pt idx="6">
                  <c:v>3 BSS</c:v>
                </c:pt>
                <c:pt idx="12">
                  <c:v>4 BSS</c:v>
                </c:pt>
                <c:pt idx="18">
                  <c:v>5 BSS</c:v>
                </c:pt>
                <c:pt idx="24">
                  <c:v>6 BSS</c:v>
                </c:pt>
                <c:pt idx="30">
                  <c:v>7 BSS</c:v>
                </c:pt>
                <c:pt idx="36">
                  <c:v>8 BSS</c:v>
                </c:pt>
              </c:strCache>
            </c:strRef>
          </c:cat>
          <c:val>
            <c:numRef>
              <c:f>'95'!$S$2:$S$43</c:f>
              <c:numCache>
                <c:formatCode>General</c:formatCode>
                <c:ptCount val="42"/>
                <c:pt idx="0">
                  <c:v>2.4783559999999989E-2</c:v>
                </c:pt>
                <c:pt idx="1">
                  <c:v>4.3231759999999966E-2</c:v>
                </c:pt>
                <c:pt idx="2">
                  <c:v>8.3596219999999929E-2</c:v>
                </c:pt>
                <c:pt idx="3">
                  <c:v>0.10870099999999999</c:v>
                </c:pt>
                <c:pt idx="4">
                  <c:v>0.13764149999999997</c:v>
                </c:pt>
                <c:pt idx="5">
                  <c:v>0.25100699999999992</c:v>
                </c:pt>
                <c:pt idx="6">
                  <c:v>3.6961230000000005E-2</c:v>
                </c:pt>
                <c:pt idx="7">
                  <c:v>5.4953320000000014E-2</c:v>
                </c:pt>
                <c:pt idx="8">
                  <c:v>9.5418749999999997E-2</c:v>
                </c:pt>
                <c:pt idx="9">
                  <c:v>0.12703539999999991</c:v>
                </c:pt>
                <c:pt idx="10">
                  <c:v>0.15121039999999983</c:v>
                </c:pt>
                <c:pt idx="11">
                  <c:v>0.27196149999999997</c:v>
                </c:pt>
                <c:pt idx="12">
                  <c:v>4.2907749999999925E-2</c:v>
                </c:pt>
                <c:pt idx="13">
                  <c:v>6.5826829999999933E-2</c:v>
                </c:pt>
                <c:pt idx="14">
                  <c:v>0.10512524999999986</c:v>
                </c:pt>
                <c:pt idx="15">
                  <c:v>0.13201650000000001</c:v>
                </c:pt>
                <c:pt idx="16">
                  <c:v>0.1620432</c:v>
                </c:pt>
                <c:pt idx="17">
                  <c:v>0.2891961000000004</c:v>
                </c:pt>
                <c:pt idx="18">
                  <c:v>4.4408889999999993E-2</c:v>
                </c:pt>
                <c:pt idx="19">
                  <c:v>6.7202799999999993E-2</c:v>
                </c:pt>
                <c:pt idx="20">
                  <c:v>0.11244279999999998</c:v>
                </c:pt>
                <c:pt idx="21">
                  <c:v>0.140177</c:v>
                </c:pt>
                <c:pt idx="22">
                  <c:v>0.16974879999999978</c:v>
                </c:pt>
                <c:pt idx="23">
                  <c:v>0.30836324999999998</c:v>
                </c:pt>
                <c:pt idx="24">
                  <c:v>4.0655999999999998E-2</c:v>
                </c:pt>
                <c:pt idx="25">
                  <c:v>6.2654184999999959E-2</c:v>
                </c:pt>
                <c:pt idx="26">
                  <c:v>9.8802689999999957E-2</c:v>
                </c:pt>
                <c:pt idx="27">
                  <c:v>0.12686399999999995</c:v>
                </c:pt>
                <c:pt idx="28">
                  <c:v>0.16850199999999971</c:v>
                </c:pt>
                <c:pt idx="29">
                  <c:v>0.31651469999999993</c:v>
                </c:pt>
                <c:pt idx="30">
                  <c:v>4.5222364999999994E-2</c:v>
                </c:pt>
                <c:pt idx="31">
                  <c:v>6.4684449999999921E-2</c:v>
                </c:pt>
                <c:pt idx="32">
                  <c:v>9.908286999999999E-2</c:v>
                </c:pt>
                <c:pt idx="33">
                  <c:v>0.13942779999999999</c:v>
                </c:pt>
                <c:pt idx="34">
                  <c:v>0.17919244999999989</c:v>
                </c:pt>
                <c:pt idx="35">
                  <c:v>0.33921579999999996</c:v>
                </c:pt>
                <c:pt idx="36">
                  <c:v>4.1607209999999985E-2</c:v>
                </c:pt>
                <c:pt idx="37">
                  <c:v>6.1361019999999988E-2</c:v>
                </c:pt>
                <c:pt idx="38">
                  <c:v>0.10556289999999999</c:v>
                </c:pt>
                <c:pt idx="39">
                  <c:v>0.1464401999999998</c:v>
                </c:pt>
                <c:pt idx="40">
                  <c:v>0.18166829999999995</c:v>
                </c:pt>
                <c:pt idx="41">
                  <c:v>0.36348549999999974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576-4ADB-8B17-FC348D86B6FE}"/>
            </c:ext>
          </c:extLst>
        </c:ser>
        <c:ser>
          <c:idx val="0"/>
          <c:order val="3"/>
          <c:tx>
            <c:strRef>
              <c:f>'95'!$R$46</c:f>
              <c:strCache>
                <c:ptCount val="1"/>
                <c:pt idx="0">
                  <c:v>HiP EDCA UL UDS+nR</c:v>
                </c:pt>
              </c:strCache>
            </c:strRef>
          </c:tx>
          <c:spPr>
            <a:ln w="9525" cap="rnd">
              <a:solidFill>
                <a:srgbClr val="9F2936">
                  <a:lumMod val="75000"/>
                </a:srgbClr>
              </a:solidFill>
              <a:round/>
            </a:ln>
            <a:effectLst/>
          </c:spPr>
          <c:marker>
            <c:symbol val="circle"/>
            <c:size val="3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'95'!$A$2:$A$43</c:f>
              <c:strCache>
                <c:ptCount val="37"/>
                <c:pt idx="0">
                  <c:v>2 BSS</c:v>
                </c:pt>
                <c:pt idx="6">
                  <c:v>3 BSS</c:v>
                </c:pt>
                <c:pt idx="12">
                  <c:v>4 BSS</c:v>
                </c:pt>
                <c:pt idx="18">
                  <c:v>5 BSS</c:v>
                </c:pt>
                <c:pt idx="24">
                  <c:v>6 BSS</c:v>
                </c:pt>
                <c:pt idx="30">
                  <c:v>7 BSS</c:v>
                </c:pt>
                <c:pt idx="36">
                  <c:v>8 BSS</c:v>
                </c:pt>
              </c:strCache>
            </c:strRef>
          </c:cat>
          <c:val>
            <c:numRef>
              <c:f>'95'!$S$47:$S$88</c:f>
              <c:numCache>
                <c:formatCode>General</c:formatCode>
                <c:ptCount val="42"/>
                <c:pt idx="0">
                  <c:v>2.5968399999999999E-2</c:v>
                </c:pt>
                <c:pt idx="1">
                  <c:v>4.1952860000000015E-2</c:v>
                </c:pt>
                <c:pt idx="2">
                  <c:v>8.0854560000000061E-2</c:v>
                </c:pt>
                <c:pt idx="3">
                  <c:v>0.10657759999999998</c:v>
                </c:pt>
                <c:pt idx="4">
                  <c:v>0.13004459999999998</c:v>
                </c:pt>
                <c:pt idx="5">
                  <c:v>0.25890299999999999</c:v>
                </c:pt>
                <c:pt idx="6">
                  <c:v>3.7905079999999994E-2</c:v>
                </c:pt>
                <c:pt idx="7">
                  <c:v>5.8071179999999861E-2</c:v>
                </c:pt>
                <c:pt idx="8">
                  <c:v>9.8237350000000001E-2</c:v>
                </c:pt>
                <c:pt idx="9">
                  <c:v>0.12162249999999999</c:v>
                </c:pt>
                <c:pt idx="10">
                  <c:v>0.15271200000000001</c:v>
                </c:pt>
                <c:pt idx="11">
                  <c:v>0.28014199999999995</c:v>
                </c:pt>
                <c:pt idx="12">
                  <c:v>4.2753050000000001E-2</c:v>
                </c:pt>
                <c:pt idx="13">
                  <c:v>6.7737299999999986E-2</c:v>
                </c:pt>
                <c:pt idx="14">
                  <c:v>0.10120125000000001</c:v>
                </c:pt>
                <c:pt idx="15">
                  <c:v>0.12991420000000004</c:v>
                </c:pt>
                <c:pt idx="16">
                  <c:v>0.16355399999999998</c:v>
                </c:pt>
                <c:pt idx="17">
                  <c:v>0.2681653</c:v>
                </c:pt>
                <c:pt idx="18">
                  <c:v>4.3756749999999997E-2</c:v>
                </c:pt>
                <c:pt idx="19">
                  <c:v>6.9798869999999957E-2</c:v>
                </c:pt>
                <c:pt idx="20">
                  <c:v>0.1058238</c:v>
                </c:pt>
                <c:pt idx="21">
                  <c:v>0.13559474999999999</c:v>
                </c:pt>
                <c:pt idx="22">
                  <c:v>0.16231499999999996</c:v>
                </c:pt>
                <c:pt idx="23">
                  <c:v>0.29910380000000003</c:v>
                </c:pt>
                <c:pt idx="24">
                  <c:v>4.3099525E-2</c:v>
                </c:pt>
                <c:pt idx="25">
                  <c:v>6.1647599999999997E-2</c:v>
                </c:pt>
                <c:pt idx="26">
                  <c:v>9.6748974999999848E-2</c:v>
                </c:pt>
                <c:pt idx="27">
                  <c:v>0.1347759</c:v>
                </c:pt>
                <c:pt idx="28">
                  <c:v>0.16538700000000001</c:v>
                </c:pt>
                <c:pt idx="29">
                  <c:v>0.29982399999999976</c:v>
                </c:pt>
                <c:pt idx="30">
                  <c:v>4.562451999999996E-2</c:v>
                </c:pt>
                <c:pt idx="31">
                  <c:v>6.9422049999999999E-2</c:v>
                </c:pt>
                <c:pt idx="32">
                  <c:v>0.10162699999999998</c:v>
                </c:pt>
                <c:pt idx="33">
                  <c:v>0.138738</c:v>
                </c:pt>
                <c:pt idx="34">
                  <c:v>0.17967549999999999</c:v>
                </c:pt>
                <c:pt idx="35">
                  <c:v>0.31541659999999999</c:v>
                </c:pt>
                <c:pt idx="36">
                  <c:v>4.1547579999999994E-2</c:v>
                </c:pt>
                <c:pt idx="37">
                  <c:v>6.0935000000000003E-2</c:v>
                </c:pt>
                <c:pt idx="38">
                  <c:v>0.10039489999999998</c:v>
                </c:pt>
                <c:pt idx="39">
                  <c:v>0.13631655000000004</c:v>
                </c:pt>
                <c:pt idx="40">
                  <c:v>0.18016835000000017</c:v>
                </c:pt>
                <c:pt idx="41">
                  <c:v>0.31519599999999981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576-4ADB-8B17-FC348D86B6FE}"/>
            </c:ext>
          </c:extLst>
        </c:ser>
        <c:ser>
          <c:idx val="2"/>
          <c:order val="4"/>
          <c:tx>
            <c:strRef>
              <c:f>'95'!$R$91</c:f>
              <c:strCache>
                <c:ptCount val="1"/>
                <c:pt idx="0">
                  <c:v>HiP EDCA UL CDS+nR</c:v>
                </c:pt>
              </c:strCache>
            </c:strRef>
          </c:tx>
          <c:spPr>
            <a:ln w="9525" cap="rnd">
              <a:solidFill>
                <a:sysClr val="windowText" lastClr="000000">
                  <a:lumMod val="95000"/>
                  <a:lumOff val="5000"/>
                </a:sysClr>
              </a:solidFill>
              <a:round/>
            </a:ln>
            <a:effectLst/>
          </c:spPr>
          <c:marker>
            <c:symbol val="circle"/>
            <c:size val="3"/>
            <c:spPr>
              <a:solidFill>
                <a:srgbClr val="1B587C"/>
              </a:solidFill>
              <a:ln w="9525">
                <a:noFill/>
              </a:ln>
              <a:effectLst/>
            </c:spPr>
          </c:marker>
          <c:cat>
            <c:strRef>
              <c:f>'95'!$A$2:$A$43</c:f>
              <c:strCache>
                <c:ptCount val="37"/>
                <c:pt idx="0">
                  <c:v>2 BSS</c:v>
                </c:pt>
                <c:pt idx="6">
                  <c:v>3 BSS</c:v>
                </c:pt>
                <c:pt idx="12">
                  <c:v>4 BSS</c:v>
                </c:pt>
                <c:pt idx="18">
                  <c:v>5 BSS</c:v>
                </c:pt>
                <c:pt idx="24">
                  <c:v>6 BSS</c:v>
                </c:pt>
                <c:pt idx="30">
                  <c:v>7 BSS</c:v>
                </c:pt>
                <c:pt idx="36">
                  <c:v>8 BSS</c:v>
                </c:pt>
              </c:strCache>
            </c:strRef>
          </c:cat>
          <c:val>
            <c:numRef>
              <c:f>'95'!$S$92:$S$133</c:f>
              <c:numCache>
                <c:formatCode>General</c:formatCode>
                <c:ptCount val="42"/>
                <c:pt idx="0">
                  <c:v>2.5699499999999979E-2</c:v>
                </c:pt>
                <c:pt idx="1">
                  <c:v>4.045559999999996E-2</c:v>
                </c:pt>
                <c:pt idx="2">
                  <c:v>8.1539480000000011E-2</c:v>
                </c:pt>
                <c:pt idx="3">
                  <c:v>0.1046159999999999</c:v>
                </c:pt>
                <c:pt idx="4">
                  <c:v>0.13558479999999992</c:v>
                </c:pt>
                <c:pt idx="5">
                  <c:v>0.26898650000000002</c:v>
                </c:pt>
                <c:pt idx="6">
                  <c:v>3.5701579999999955E-2</c:v>
                </c:pt>
                <c:pt idx="7">
                  <c:v>5.8593879999999911E-2</c:v>
                </c:pt>
                <c:pt idx="8">
                  <c:v>0.10443339999999995</c:v>
                </c:pt>
                <c:pt idx="9">
                  <c:v>0.1267650999999998</c:v>
                </c:pt>
                <c:pt idx="10">
                  <c:v>0.16080539999999971</c:v>
                </c:pt>
                <c:pt idx="11">
                  <c:v>0.31434699999999999</c:v>
                </c:pt>
                <c:pt idx="12">
                  <c:v>4.6885234999999997E-2</c:v>
                </c:pt>
                <c:pt idx="13">
                  <c:v>7.0445480000000005E-2</c:v>
                </c:pt>
                <c:pt idx="14">
                  <c:v>0.11143615</c:v>
                </c:pt>
                <c:pt idx="15">
                  <c:v>0.15243440000000008</c:v>
                </c:pt>
                <c:pt idx="16">
                  <c:v>0.19717959999999943</c:v>
                </c:pt>
                <c:pt idx="17">
                  <c:v>0.33577134999999947</c:v>
                </c:pt>
                <c:pt idx="18">
                  <c:v>4.9717130000000012E-2</c:v>
                </c:pt>
                <c:pt idx="19">
                  <c:v>7.7451849999999989E-2</c:v>
                </c:pt>
                <c:pt idx="20">
                  <c:v>0.11810429999999994</c:v>
                </c:pt>
                <c:pt idx="21">
                  <c:v>0.15861639999999999</c:v>
                </c:pt>
                <c:pt idx="22">
                  <c:v>0.2031557499999998</c:v>
                </c:pt>
                <c:pt idx="23">
                  <c:v>0.38710149999999999</c:v>
                </c:pt>
                <c:pt idx="24">
                  <c:v>4.5876699999999743E-2</c:v>
                </c:pt>
                <c:pt idx="25">
                  <c:v>6.9665400000000002E-2</c:v>
                </c:pt>
                <c:pt idx="26">
                  <c:v>0.12055219999999998</c:v>
                </c:pt>
                <c:pt idx="27">
                  <c:v>0.15712220000000002</c:v>
                </c:pt>
                <c:pt idx="28">
                  <c:v>0.19414169999999975</c:v>
                </c:pt>
                <c:pt idx="29">
                  <c:v>0.38488930000000005</c:v>
                </c:pt>
                <c:pt idx="30">
                  <c:v>4.8675534999999999E-2</c:v>
                </c:pt>
                <c:pt idx="31">
                  <c:v>7.328485000000004E-2</c:v>
                </c:pt>
                <c:pt idx="32">
                  <c:v>0.12209100000000001</c:v>
                </c:pt>
                <c:pt idx="33">
                  <c:v>0.17497799999999999</c:v>
                </c:pt>
                <c:pt idx="34">
                  <c:v>0.20581559999999968</c:v>
                </c:pt>
                <c:pt idx="35">
                  <c:v>0.43312769999999967</c:v>
                </c:pt>
                <c:pt idx="36">
                  <c:v>4.573525999999993E-2</c:v>
                </c:pt>
                <c:pt idx="37">
                  <c:v>6.9672529999999996E-2</c:v>
                </c:pt>
                <c:pt idx="38">
                  <c:v>0.11191454999999997</c:v>
                </c:pt>
                <c:pt idx="39">
                  <c:v>0.15936519999999998</c:v>
                </c:pt>
                <c:pt idx="40">
                  <c:v>0.20007014999999989</c:v>
                </c:pt>
                <c:pt idx="41">
                  <c:v>0.39173999999999998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F576-4ADB-8B17-FC348D86B6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44231888"/>
        <c:axId val="2032381328"/>
      </c:lineChart>
      <c:catAx>
        <c:axId val="1644231888"/>
        <c:scaling>
          <c:orientation val="minMax"/>
        </c:scaling>
        <c:delete val="0"/>
        <c:axPos val="b"/>
        <c:majorGridlines/>
        <c:numFmt formatCode="General" sourceLinked="1"/>
        <c:majorTickMark val="cross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2032381328"/>
        <c:crosses val="autoZero"/>
        <c:auto val="1"/>
        <c:lblAlgn val="ctr"/>
        <c:lblOffset val="100"/>
        <c:tickMarkSkip val="6"/>
        <c:noMultiLvlLbl val="0"/>
      </c:catAx>
      <c:valAx>
        <c:axId val="20323813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overlay val="0"/>
          <c:spPr>
            <a:noFill/>
            <a:ln>
              <a:noFill/>
            </a:ln>
            <a:effectLst/>
          </c:spPr>
          <c:txPr>
            <a:bodyPr rot="-5400000" vert="horz"/>
            <a:lstStyle/>
            <a:p>
              <a:pPr>
                <a:defRPr/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1644231888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8.1920903954802254E-2"/>
          <c:y val="0.91774069330564767"/>
          <c:w val="0.88418079096045199"/>
          <c:h val="6.8712529625264335E-2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gap"/>
    <c:showDLblsOverMax val="0"/>
    <c:extLst/>
  </c:chart>
  <c:spPr>
    <a:ln>
      <a:solidFill>
        <a:sysClr val="windowText" lastClr="000000"/>
      </a:solidFill>
    </a:ln>
  </c:spPr>
  <c:txPr>
    <a:bodyPr/>
    <a:lstStyle/>
    <a:p>
      <a:pPr>
        <a:defRPr sz="600"/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vert="horz"/>
          <a:lstStyle/>
          <a:p>
            <a:pPr>
              <a:defRPr/>
            </a:pPr>
            <a:r>
              <a:rPr lang="en-US"/>
              <a:t>99th percentile ,DL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1024734196361048"/>
          <c:y val="0.12964661013223044"/>
          <c:w val="0.83873504159437695"/>
          <c:h val="0.6288253999322041"/>
        </c:manualLayout>
      </c:layout>
      <c:lineChart>
        <c:grouping val="standar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Legacy DL</c:v>
                </c:pt>
              </c:strCache>
            </c:strRef>
          </c:tx>
          <c:cat>
            <c:strRef>
              <c:f>Sheet1!$A$2:$A$43</c:f>
              <c:strCache>
                <c:ptCount val="37"/>
                <c:pt idx="0">
                  <c:v>2 BSS</c:v>
                </c:pt>
                <c:pt idx="6">
                  <c:v>3 BSS</c:v>
                </c:pt>
                <c:pt idx="12">
                  <c:v>4 BSS</c:v>
                </c:pt>
                <c:pt idx="18">
                  <c:v>5 BSS</c:v>
                </c:pt>
                <c:pt idx="24">
                  <c:v>6 BSS</c:v>
                </c:pt>
                <c:pt idx="30">
                  <c:v>7 BSS</c:v>
                </c:pt>
                <c:pt idx="36">
                  <c:v>8 BSS</c:v>
                </c:pt>
              </c:strCache>
            </c:strRef>
          </c:cat>
          <c:val>
            <c:numRef>
              <c:f>Sheet1!$E$2:$E$43</c:f>
              <c:numCache>
                <c:formatCode>General</c:formatCode>
                <c:ptCount val="42"/>
                <c:pt idx="0">
                  <c:v>5.4841884E-2</c:v>
                </c:pt>
                <c:pt idx="1">
                  <c:v>7.8765476000000167E-2</c:v>
                </c:pt>
                <c:pt idx="2">
                  <c:v>0.10305975000000001</c:v>
                </c:pt>
                <c:pt idx="3">
                  <c:v>0.13363167999999997</c:v>
                </c:pt>
                <c:pt idx="4">
                  <c:v>0.15551980000000004</c:v>
                </c:pt>
                <c:pt idx="5">
                  <c:v>0.17292763999999991</c:v>
                </c:pt>
                <c:pt idx="6">
                  <c:v>6.6224432E-2</c:v>
                </c:pt>
                <c:pt idx="7">
                  <c:v>7.8280433999999705E-2</c:v>
                </c:pt>
                <c:pt idx="8">
                  <c:v>0.11200468999999999</c:v>
                </c:pt>
                <c:pt idx="9">
                  <c:v>0.1415953400000001</c:v>
                </c:pt>
                <c:pt idx="10">
                  <c:v>0.14135311999999989</c:v>
                </c:pt>
                <c:pt idx="11">
                  <c:v>0.15264465000000024</c:v>
                </c:pt>
                <c:pt idx="12">
                  <c:v>8.129013299999896E-2</c:v>
                </c:pt>
                <c:pt idx="13">
                  <c:v>0.10054101999999998</c:v>
                </c:pt>
                <c:pt idx="14">
                  <c:v>0.108638</c:v>
                </c:pt>
                <c:pt idx="15">
                  <c:v>0.1220321999999998</c:v>
                </c:pt>
                <c:pt idx="16">
                  <c:v>0.11971684</c:v>
                </c:pt>
                <c:pt idx="17">
                  <c:v>0.17747995999999969</c:v>
                </c:pt>
                <c:pt idx="18">
                  <c:v>5.5442267999999996E-2</c:v>
                </c:pt>
                <c:pt idx="19">
                  <c:v>6.7005196000000017E-2</c:v>
                </c:pt>
                <c:pt idx="20">
                  <c:v>6.5651620000000271E-2</c:v>
                </c:pt>
                <c:pt idx="21">
                  <c:v>7.4304463999999959E-2</c:v>
                </c:pt>
                <c:pt idx="22">
                  <c:v>9.3224130999999821E-2</c:v>
                </c:pt>
                <c:pt idx="23">
                  <c:v>0.12773201999999995</c:v>
                </c:pt>
                <c:pt idx="24">
                  <c:v>5.6193662000000005E-2</c:v>
                </c:pt>
                <c:pt idx="25">
                  <c:v>5.8054391999999955E-2</c:v>
                </c:pt>
                <c:pt idx="26">
                  <c:v>9.5228843999999979E-2</c:v>
                </c:pt>
                <c:pt idx="27">
                  <c:v>0.11516319999999972</c:v>
                </c:pt>
                <c:pt idx="28">
                  <c:v>0.115617</c:v>
                </c:pt>
                <c:pt idx="29">
                  <c:v>0.14874069999999973</c:v>
                </c:pt>
                <c:pt idx="30">
                  <c:v>7.0261271999999833E-2</c:v>
                </c:pt>
                <c:pt idx="31">
                  <c:v>7.0012991999999996E-2</c:v>
                </c:pt>
                <c:pt idx="32">
                  <c:v>7.9989057999999863E-2</c:v>
                </c:pt>
                <c:pt idx="33">
                  <c:v>0.1169095</c:v>
                </c:pt>
                <c:pt idx="34">
                  <c:v>0.1304215</c:v>
                </c:pt>
                <c:pt idx="35">
                  <c:v>0.14947115999999996</c:v>
                </c:pt>
                <c:pt idx="36">
                  <c:v>4.5592929999999962E-2</c:v>
                </c:pt>
                <c:pt idx="37">
                  <c:v>5.4449159999999976E-2</c:v>
                </c:pt>
                <c:pt idx="38">
                  <c:v>8.7713975999999985E-2</c:v>
                </c:pt>
                <c:pt idx="39">
                  <c:v>0.11259028000000004</c:v>
                </c:pt>
                <c:pt idx="40">
                  <c:v>0.12331757999999995</c:v>
                </c:pt>
                <c:pt idx="41">
                  <c:v>0.15468330999999996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E7A-4D9F-9DE4-A276E870A42E}"/>
            </c:ext>
          </c:extLst>
        </c:ser>
        <c:ser>
          <c:idx val="5"/>
          <c:order val="1"/>
          <c:tx>
            <c:strRef>
              <c:f>Sheet1!$J$1</c:f>
              <c:strCache>
                <c:ptCount val="1"/>
                <c:pt idx="0">
                  <c:v>Leg 127 DL</c:v>
                </c:pt>
              </c:strCache>
            </c:strRef>
          </c:tx>
          <c:cat>
            <c:strRef>
              <c:f>Sheet1!$A$2:$A$43</c:f>
              <c:strCache>
                <c:ptCount val="37"/>
                <c:pt idx="0">
                  <c:v>2 BSS</c:v>
                </c:pt>
                <c:pt idx="6">
                  <c:v>3 BSS</c:v>
                </c:pt>
                <c:pt idx="12">
                  <c:v>4 BSS</c:v>
                </c:pt>
                <c:pt idx="18">
                  <c:v>5 BSS</c:v>
                </c:pt>
                <c:pt idx="24">
                  <c:v>6 BSS</c:v>
                </c:pt>
                <c:pt idx="30">
                  <c:v>7 BSS</c:v>
                </c:pt>
                <c:pt idx="36">
                  <c:v>8 BSS</c:v>
                </c:pt>
              </c:strCache>
            </c:strRef>
          </c:cat>
          <c:val>
            <c:numRef>
              <c:f>Sheet1!$M$2:$M$43</c:f>
              <c:numCache>
                <c:formatCode>General</c:formatCode>
                <c:ptCount val="42"/>
                <c:pt idx="0">
                  <c:v>5.0114163999999989E-2</c:v>
                </c:pt>
                <c:pt idx="1">
                  <c:v>7.7738999999999808E-2</c:v>
                </c:pt>
                <c:pt idx="2">
                  <c:v>0.14580207000000012</c:v>
                </c:pt>
                <c:pt idx="3">
                  <c:v>0.14208101999999989</c:v>
                </c:pt>
                <c:pt idx="4">
                  <c:v>0.13780430000000018</c:v>
                </c:pt>
                <c:pt idx="5">
                  <c:v>0.1840887799999999</c:v>
                </c:pt>
                <c:pt idx="6">
                  <c:v>6.5983131000000264E-2</c:v>
                </c:pt>
                <c:pt idx="7">
                  <c:v>8.5138969999999953E-2</c:v>
                </c:pt>
                <c:pt idx="8">
                  <c:v>0.12853959999999964</c:v>
                </c:pt>
                <c:pt idx="9">
                  <c:v>0.14142080000000018</c:v>
                </c:pt>
                <c:pt idx="10">
                  <c:v>0.15740690000000004</c:v>
                </c:pt>
                <c:pt idx="11">
                  <c:v>0.18868054999999934</c:v>
                </c:pt>
                <c:pt idx="12">
                  <c:v>9.6771863999999985E-2</c:v>
                </c:pt>
                <c:pt idx="13">
                  <c:v>0.12271450000000013</c:v>
                </c:pt>
                <c:pt idx="14">
                  <c:v>0.14209512999999993</c:v>
                </c:pt>
                <c:pt idx="15">
                  <c:v>0.17750314999999989</c:v>
                </c:pt>
                <c:pt idx="16">
                  <c:v>0.1758904</c:v>
                </c:pt>
                <c:pt idx="17">
                  <c:v>0.16110604999999997</c:v>
                </c:pt>
                <c:pt idx="18">
                  <c:v>6.74091E-2</c:v>
                </c:pt>
                <c:pt idx="19">
                  <c:v>6.5713489999999986E-2</c:v>
                </c:pt>
                <c:pt idx="20">
                  <c:v>9.8411819000000025E-2</c:v>
                </c:pt>
                <c:pt idx="21">
                  <c:v>8.5953599999999991E-2</c:v>
                </c:pt>
                <c:pt idx="22">
                  <c:v>0.12351320999999993</c:v>
                </c:pt>
                <c:pt idx="23">
                  <c:v>0.20421060000000019</c:v>
                </c:pt>
                <c:pt idx="24">
                  <c:v>5.8856137999999988E-2</c:v>
                </c:pt>
                <c:pt idx="25">
                  <c:v>6.2567794999999898E-2</c:v>
                </c:pt>
                <c:pt idx="26">
                  <c:v>0.112765</c:v>
                </c:pt>
                <c:pt idx="27">
                  <c:v>0.13963800999999998</c:v>
                </c:pt>
                <c:pt idx="28">
                  <c:v>0.18543891000000023</c:v>
                </c:pt>
                <c:pt idx="29">
                  <c:v>0.15331787999999996</c:v>
                </c:pt>
                <c:pt idx="30">
                  <c:v>7.4362416999999847E-2</c:v>
                </c:pt>
                <c:pt idx="31">
                  <c:v>8.0262105000000056E-2</c:v>
                </c:pt>
                <c:pt idx="32">
                  <c:v>0.12546828000000015</c:v>
                </c:pt>
                <c:pt idx="33">
                  <c:v>0.1374856900000003</c:v>
                </c:pt>
                <c:pt idx="34">
                  <c:v>0.16190429999999978</c:v>
                </c:pt>
                <c:pt idx="35">
                  <c:v>0.22358089000000014</c:v>
                </c:pt>
                <c:pt idx="36">
                  <c:v>4.9878786000000001E-2</c:v>
                </c:pt>
                <c:pt idx="37">
                  <c:v>6.0269059999999978E-2</c:v>
                </c:pt>
                <c:pt idx="38">
                  <c:v>0.10100605999999995</c:v>
                </c:pt>
                <c:pt idx="39">
                  <c:v>0.11495025000000006</c:v>
                </c:pt>
                <c:pt idx="40">
                  <c:v>0.14587417000000005</c:v>
                </c:pt>
                <c:pt idx="41">
                  <c:v>0.21326789999999998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E7A-4D9F-9DE4-A276E870A42E}"/>
            </c:ext>
          </c:extLst>
        </c:ser>
        <c:ser>
          <c:idx val="4"/>
          <c:order val="2"/>
          <c:tx>
            <c:strRef>
              <c:f>Sheet1!$F$1</c:f>
              <c:strCache>
                <c:ptCount val="1"/>
                <c:pt idx="0">
                  <c:v>HiP EDCA DL UDS + R</c:v>
                </c:pt>
              </c:strCache>
            </c:strRef>
          </c:tx>
          <c:cat>
            <c:strRef>
              <c:f>Sheet1!$A$2:$A$43</c:f>
              <c:strCache>
                <c:ptCount val="37"/>
                <c:pt idx="0">
                  <c:v>2 BSS</c:v>
                </c:pt>
                <c:pt idx="6">
                  <c:v>3 BSS</c:v>
                </c:pt>
                <c:pt idx="12">
                  <c:v>4 BSS</c:v>
                </c:pt>
                <c:pt idx="18">
                  <c:v>5 BSS</c:v>
                </c:pt>
                <c:pt idx="24">
                  <c:v>6 BSS</c:v>
                </c:pt>
                <c:pt idx="30">
                  <c:v>7 BSS</c:v>
                </c:pt>
                <c:pt idx="36">
                  <c:v>8 BSS</c:v>
                </c:pt>
              </c:strCache>
            </c:strRef>
          </c:cat>
          <c:val>
            <c:numRef>
              <c:f>Sheet1!$I$2:$I$43</c:f>
              <c:numCache>
                <c:formatCode>General</c:formatCode>
                <c:ptCount val="42"/>
                <c:pt idx="0">
                  <c:v>5.4428532000000023E-2</c:v>
                </c:pt>
                <c:pt idx="1">
                  <c:v>8.7595929999999989E-2</c:v>
                </c:pt>
                <c:pt idx="2">
                  <c:v>0.10752136999999967</c:v>
                </c:pt>
                <c:pt idx="3">
                  <c:v>0.10956661999999961</c:v>
                </c:pt>
                <c:pt idx="4">
                  <c:v>0.20212756000000018</c:v>
                </c:pt>
                <c:pt idx="5">
                  <c:v>0.16440399999999905</c:v>
                </c:pt>
                <c:pt idx="6">
                  <c:v>6.8886540999999996E-2</c:v>
                </c:pt>
                <c:pt idx="7">
                  <c:v>8.5472235999999993E-2</c:v>
                </c:pt>
                <c:pt idx="8">
                  <c:v>0.13399217999999941</c:v>
                </c:pt>
                <c:pt idx="9">
                  <c:v>0.13113929999999979</c:v>
                </c:pt>
                <c:pt idx="10">
                  <c:v>0.17553670999999987</c:v>
                </c:pt>
                <c:pt idx="11">
                  <c:v>0.18352499999999999</c:v>
                </c:pt>
                <c:pt idx="12">
                  <c:v>7.9884050999999984E-2</c:v>
                </c:pt>
                <c:pt idx="13">
                  <c:v>0.10598291999999999</c:v>
                </c:pt>
                <c:pt idx="14">
                  <c:v>0.18099960000000032</c:v>
                </c:pt>
                <c:pt idx="15">
                  <c:v>0.15345284000000012</c:v>
                </c:pt>
                <c:pt idx="16">
                  <c:v>0.21250267999999997</c:v>
                </c:pt>
                <c:pt idx="17">
                  <c:v>0.24201267999999967</c:v>
                </c:pt>
                <c:pt idx="18">
                  <c:v>7.7639234000000015E-2</c:v>
                </c:pt>
                <c:pt idx="19">
                  <c:v>7.9758189999999909E-2</c:v>
                </c:pt>
                <c:pt idx="20">
                  <c:v>0.10474899999999999</c:v>
                </c:pt>
                <c:pt idx="21">
                  <c:v>0.11310582000000002</c:v>
                </c:pt>
                <c:pt idx="22">
                  <c:v>0.15090563999999945</c:v>
                </c:pt>
                <c:pt idx="23">
                  <c:v>0.17868399999999959</c:v>
                </c:pt>
                <c:pt idx="24">
                  <c:v>6.5758932000000006E-2</c:v>
                </c:pt>
                <c:pt idx="25">
                  <c:v>8.1088749999999876E-2</c:v>
                </c:pt>
                <c:pt idx="26">
                  <c:v>0.12635399</c:v>
                </c:pt>
                <c:pt idx="27">
                  <c:v>0.13346825000000001</c:v>
                </c:pt>
                <c:pt idx="28">
                  <c:v>0.21722120000000034</c:v>
                </c:pt>
                <c:pt idx="29">
                  <c:v>0.30660810000000049</c:v>
                </c:pt>
                <c:pt idx="30">
                  <c:v>7.5266307999999921E-2</c:v>
                </c:pt>
                <c:pt idx="31">
                  <c:v>9.9193543000000065E-2</c:v>
                </c:pt>
                <c:pt idx="32">
                  <c:v>0.13528826000000033</c:v>
                </c:pt>
                <c:pt idx="33">
                  <c:v>0.12829764999999999</c:v>
                </c:pt>
                <c:pt idx="34">
                  <c:v>0.15718527999999976</c:v>
                </c:pt>
                <c:pt idx="35">
                  <c:v>0.17712502000000008</c:v>
                </c:pt>
                <c:pt idx="36">
                  <c:v>5.2612649999999955E-2</c:v>
                </c:pt>
                <c:pt idx="37">
                  <c:v>9.315683199999987E-2</c:v>
                </c:pt>
                <c:pt idx="38">
                  <c:v>0.12696592000000009</c:v>
                </c:pt>
                <c:pt idx="39">
                  <c:v>0.12543290000000032</c:v>
                </c:pt>
                <c:pt idx="40">
                  <c:v>0.16441986000000011</c:v>
                </c:pt>
                <c:pt idx="41">
                  <c:v>0.20059871999999937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E7A-4D9F-9DE4-A276E870A42E}"/>
            </c:ext>
          </c:extLst>
        </c:ser>
        <c:ser>
          <c:idx val="0"/>
          <c:order val="3"/>
          <c:tx>
            <c:strRef>
              <c:f>Sheet1!$F$46</c:f>
              <c:strCache>
                <c:ptCount val="1"/>
                <c:pt idx="0">
                  <c:v>HiP EDCA DL UDS+nR</c:v>
                </c:pt>
              </c:strCache>
            </c:strRef>
          </c:tx>
          <c:spPr>
            <a:ln w="19050" cap="rnd">
              <a:solidFill>
                <a:schemeClr val="accent2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Sheet1!$A$2:$A$43</c:f>
              <c:strCache>
                <c:ptCount val="37"/>
                <c:pt idx="0">
                  <c:v>2 BSS</c:v>
                </c:pt>
                <c:pt idx="6">
                  <c:v>3 BSS</c:v>
                </c:pt>
                <c:pt idx="12">
                  <c:v>4 BSS</c:v>
                </c:pt>
                <c:pt idx="18">
                  <c:v>5 BSS</c:v>
                </c:pt>
                <c:pt idx="24">
                  <c:v>6 BSS</c:v>
                </c:pt>
                <c:pt idx="30">
                  <c:v>7 BSS</c:v>
                </c:pt>
                <c:pt idx="36">
                  <c:v>8 BSS</c:v>
                </c:pt>
              </c:strCache>
            </c:strRef>
          </c:cat>
          <c:val>
            <c:numRef>
              <c:f>Sheet1!$I$47:$I$88</c:f>
              <c:numCache>
                <c:formatCode>General</c:formatCode>
                <c:ptCount val="42"/>
                <c:pt idx="0">
                  <c:v>4.9476249999999999E-2</c:v>
                </c:pt>
                <c:pt idx="1">
                  <c:v>8.538067199999988E-2</c:v>
                </c:pt>
                <c:pt idx="2">
                  <c:v>0.12592500999999998</c:v>
                </c:pt>
                <c:pt idx="3">
                  <c:v>0.15819840000000007</c:v>
                </c:pt>
                <c:pt idx="4">
                  <c:v>0.19572580999999928</c:v>
                </c:pt>
                <c:pt idx="5">
                  <c:v>0.18386880000000019</c:v>
                </c:pt>
                <c:pt idx="6">
                  <c:v>6.3851009999999916E-2</c:v>
                </c:pt>
                <c:pt idx="7">
                  <c:v>0.10774217999999998</c:v>
                </c:pt>
                <c:pt idx="8">
                  <c:v>0.12973700000000005</c:v>
                </c:pt>
                <c:pt idx="9">
                  <c:v>0.21330667999999997</c:v>
                </c:pt>
                <c:pt idx="10">
                  <c:v>0.20855655999999981</c:v>
                </c:pt>
                <c:pt idx="11">
                  <c:v>0.24166251999999999</c:v>
                </c:pt>
                <c:pt idx="12">
                  <c:v>0.10050284999999942</c:v>
                </c:pt>
                <c:pt idx="13">
                  <c:v>0.11158275000000013</c:v>
                </c:pt>
                <c:pt idx="14">
                  <c:v>0.13416336000000023</c:v>
                </c:pt>
                <c:pt idx="15">
                  <c:v>0.16770153000000002</c:v>
                </c:pt>
                <c:pt idx="16">
                  <c:v>0.21241988999999972</c:v>
                </c:pt>
                <c:pt idx="17">
                  <c:v>0.20790575</c:v>
                </c:pt>
                <c:pt idx="18">
                  <c:v>5.9847511999999978E-2</c:v>
                </c:pt>
                <c:pt idx="19">
                  <c:v>9.4706199999999963E-2</c:v>
                </c:pt>
                <c:pt idx="20">
                  <c:v>0.12422491999999995</c:v>
                </c:pt>
                <c:pt idx="21">
                  <c:v>0.11591633999999999</c:v>
                </c:pt>
                <c:pt idx="22">
                  <c:v>0.13293859999999966</c:v>
                </c:pt>
                <c:pt idx="23">
                  <c:v>0.20947617000000007</c:v>
                </c:pt>
                <c:pt idx="24">
                  <c:v>7.0810891999999973E-2</c:v>
                </c:pt>
                <c:pt idx="25">
                  <c:v>8.0274630000000041E-2</c:v>
                </c:pt>
                <c:pt idx="26">
                  <c:v>0.12767709999999996</c:v>
                </c:pt>
                <c:pt idx="27">
                  <c:v>0.16940799999999995</c:v>
                </c:pt>
                <c:pt idx="28">
                  <c:v>0.16374999999999978</c:v>
                </c:pt>
                <c:pt idx="29">
                  <c:v>0.22277218999999995</c:v>
                </c:pt>
                <c:pt idx="30">
                  <c:v>9.0312684999999893E-2</c:v>
                </c:pt>
                <c:pt idx="31">
                  <c:v>0.10429862999999964</c:v>
                </c:pt>
                <c:pt idx="32">
                  <c:v>0.1279462999999999</c:v>
                </c:pt>
                <c:pt idx="33">
                  <c:v>0.15663695999999996</c:v>
                </c:pt>
                <c:pt idx="34">
                  <c:v>0.16905263000000026</c:v>
                </c:pt>
                <c:pt idx="35">
                  <c:v>0.21512700000000001</c:v>
                </c:pt>
                <c:pt idx="36">
                  <c:v>6.3317819999999997E-2</c:v>
                </c:pt>
                <c:pt idx="37">
                  <c:v>8.4282852999999991E-2</c:v>
                </c:pt>
                <c:pt idx="38">
                  <c:v>0.12491690999999995</c:v>
                </c:pt>
                <c:pt idx="39">
                  <c:v>0.11597827999999966</c:v>
                </c:pt>
                <c:pt idx="40">
                  <c:v>0.19992419999999997</c:v>
                </c:pt>
                <c:pt idx="41">
                  <c:v>0.15517834000000011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E7A-4D9F-9DE4-A276E870A42E}"/>
            </c:ext>
          </c:extLst>
        </c:ser>
        <c:ser>
          <c:idx val="2"/>
          <c:order val="4"/>
          <c:tx>
            <c:strRef>
              <c:f>Sheet1!$F$91</c:f>
              <c:strCache>
                <c:ptCount val="1"/>
                <c:pt idx="0">
                  <c:v>HiP EDCA DL CDS+nR</c:v>
                </c:pt>
              </c:strCache>
            </c:strRef>
          </c:tx>
          <c:spPr>
            <a:ln w="19050" cap="rnd">
              <a:solidFill>
                <a:schemeClr val="tx1">
                  <a:lumMod val="95000"/>
                  <a:lumOff val="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Sheet1!$A$2:$A$43</c:f>
              <c:strCache>
                <c:ptCount val="37"/>
                <c:pt idx="0">
                  <c:v>2 BSS</c:v>
                </c:pt>
                <c:pt idx="6">
                  <c:v>3 BSS</c:v>
                </c:pt>
                <c:pt idx="12">
                  <c:v>4 BSS</c:v>
                </c:pt>
                <c:pt idx="18">
                  <c:v>5 BSS</c:v>
                </c:pt>
                <c:pt idx="24">
                  <c:v>6 BSS</c:v>
                </c:pt>
                <c:pt idx="30">
                  <c:v>7 BSS</c:v>
                </c:pt>
                <c:pt idx="36">
                  <c:v>8 BSS</c:v>
                </c:pt>
              </c:strCache>
            </c:strRef>
          </c:cat>
          <c:val>
            <c:numRef>
              <c:f>Sheet1!$I$92:$I$133</c:f>
              <c:numCache>
                <c:formatCode>General</c:formatCode>
                <c:ptCount val="42"/>
                <c:pt idx="0">
                  <c:v>4.6402956000000023E-2</c:v>
                </c:pt>
                <c:pt idx="1">
                  <c:v>8.320477600000005E-2</c:v>
                </c:pt>
                <c:pt idx="2">
                  <c:v>0.10541368000000009</c:v>
                </c:pt>
                <c:pt idx="3">
                  <c:v>0.13242030000000019</c:v>
                </c:pt>
                <c:pt idx="4">
                  <c:v>0.16543909999999964</c:v>
                </c:pt>
                <c:pt idx="5">
                  <c:v>0.12099420000000019</c:v>
                </c:pt>
                <c:pt idx="6">
                  <c:v>6.4446727999999939E-2</c:v>
                </c:pt>
                <c:pt idx="7">
                  <c:v>7.7894090000000027E-2</c:v>
                </c:pt>
                <c:pt idx="8">
                  <c:v>0.11228283999999977</c:v>
                </c:pt>
                <c:pt idx="9">
                  <c:v>0.12638772000000004</c:v>
                </c:pt>
                <c:pt idx="10">
                  <c:v>0.13629293000000031</c:v>
                </c:pt>
                <c:pt idx="11">
                  <c:v>0.14310470000000006</c:v>
                </c:pt>
                <c:pt idx="12">
                  <c:v>8.5466771999999941E-2</c:v>
                </c:pt>
                <c:pt idx="13">
                  <c:v>9.7760484000000009E-2</c:v>
                </c:pt>
                <c:pt idx="14">
                  <c:v>0.12576604000000011</c:v>
                </c:pt>
                <c:pt idx="15">
                  <c:v>0.12823784999999999</c:v>
                </c:pt>
                <c:pt idx="16">
                  <c:v>0.14574434000000022</c:v>
                </c:pt>
                <c:pt idx="17">
                  <c:v>0.1451227599999991</c:v>
                </c:pt>
                <c:pt idx="18">
                  <c:v>6.1318599000000105E-2</c:v>
                </c:pt>
                <c:pt idx="19">
                  <c:v>6.6743361999999945E-2</c:v>
                </c:pt>
                <c:pt idx="20">
                  <c:v>9.4651871999999873E-2</c:v>
                </c:pt>
                <c:pt idx="21">
                  <c:v>8.0753532000000128E-2</c:v>
                </c:pt>
                <c:pt idx="22">
                  <c:v>0.10122875000000001</c:v>
                </c:pt>
                <c:pt idx="23">
                  <c:v>0.1139125</c:v>
                </c:pt>
                <c:pt idx="24">
                  <c:v>6.155101999999979E-2</c:v>
                </c:pt>
                <c:pt idx="25">
                  <c:v>6.8182904999999877E-2</c:v>
                </c:pt>
                <c:pt idx="26">
                  <c:v>0.11534195999999998</c:v>
                </c:pt>
                <c:pt idx="27">
                  <c:v>0.11244951</c:v>
                </c:pt>
                <c:pt idx="28">
                  <c:v>0.10417174999999997</c:v>
                </c:pt>
                <c:pt idx="29">
                  <c:v>0.11237272</c:v>
                </c:pt>
                <c:pt idx="30">
                  <c:v>7.7595343999999941E-2</c:v>
                </c:pt>
                <c:pt idx="31">
                  <c:v>8.8572797999999869E-2</c:v>
                </c:pt>
                <c:pt idx="32">
                  <c:v>0.10235649999999999</c:v>
                </c:pt>
                <c:pt idx="33">
                  <c:v>0.11115</c:v>
                </c:pt>
                <c:pt idx="34">
                  <c:v>0.1108630199999999</c:v>
                </c:pt>
                <c:pt idx="35">
                  <c:v>0.11895942999999991</c:v>
                </c:pt>
                <c:pt idx="36">
                  <c:v>5.9437260999999991E-2</c:v>
                </c:pt>
                <c:pt idx="37">
                  <c:v>7.2480249999999996E-2</c:v>
                </c:pt>
                <c:pt idx="38">
                  <c:v>0.10372461999999916</c:v>
                </c:pt>
                <c:pt idx="39">
                  <c:v>0.11258700000000013</c:v>
                </c:pt>
                <c:pt idx="40">
                  <c:v>0.12746065999999998</c:v>
                </c:pt>
                <c:pt idx="41">
                  <c:v>0.12118699999999991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BE7A-4D9F-9DE4-A276E870A4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44231888"/>
        <c:axId val="2032381328"/>
      </c:lineChart>
      <c:catAx>
        <c:axId val="1644231888"/>
        <c:scaling>
          <c:orientation val="minMax"/>
        </c:scaling>
        <c:delete val="0"/>
        <c:axPos val="b"/>
        <c:majorGridlines/>
        <c:numFmt formatCode="General" sourceLinked="1"/>
        <c:majorTickMark val="cross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2032381328"/>
        <c:crosses val="autoZero"/>
        <c:auto val="1"/>
        <c:lblAlgn val="ctr"/>
        <c:lblOffset val="100"/>
        <c:tickMarkSkip val="6"/>
        <c:noMultiLvlLbl val="0"/>
      </c:catAx>
      <c:valAx>
        <c:axId val="20323813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overlay val="0"/>
          <c:spPr>
            <a:noFill/>
            <a:ln>
              <a:noFill/>
            </a:ln>
            <a:effectLst/>
          </c:spPr>
          <c:txPr>
            <a:bodyPr rot="-5400000" vert="horz"/>
            <a:lstStyle/>
            <a:p>
              <a:pPr>
                <a:defRPr/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1644231888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10035255127007429"/>
          <c:y val="0.8817152372077719"/>
          <c:w val="0.84597513234574495"/>
          <c:h val="6.4209347613029905E-2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gap"/>
    <c:showDLblsOverMax val="0"/>
    <c:extLst/>
  </c:chart>
  <c:spPr>
    <a:ln>
      <a:solidFill>
        <a:sysClr val="windowText" lastClr="000000"/>
      </a:solidFill>
    </a:ln>
  </c:spPr>
  <c:txPr>
    <a:bodyPr/>
    <a:lstStyle/>
    <a:p>
      <a:pPr>
        <a:defRPr sz="600"/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vert="horz"/>
          <a:lstStyle/>
          <a:p>
            <a:pPr>
              <a:defRPr/>
            </a:pPr>
            <a:r>
              <a:rPr lang="en-US"/>
              <a:t>99th percentile, UL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0165977134214156"/>
          <c:y val="0.12964661013223044"/>
          <c:w val="0.86278926998531968"/>
          <c:h val="0.6288253999322041"/>
        </c:manualLayout>
      </c:layout>
      <c:lineChart>
        <c:grouping val="standard"/>
        <c:varyColors val="0"/>
        <c:ser>
          <c:idx val="3"/>
          <c:order val="0"/>
          <c:tx>
            <c:strRef>
              <c:f>Sheet1!$N$1</c:f>
              <c:strCache>
                <c:ptCount val="1"/>
                <c:pt idx="0">
                  <c:v>Legacy UL</c:v>
                </c:pt>
              </c:strCache>
            </c:strRef>
          </c:tx>
          <c:cat>
            <c:strRef>
              <c:f>Sheet1!$A$2:$A$43</c:f>
              <c:strCache>
                <c:ptCount val="37"/>
                <c:pt idx="0">
                  <c:v>2 BSS</c:v>
                </c:pt>
                <c:pt idx="6">
                  <c:v>3 BSS</c:v>
                </c:pt>
                <c:pt idx="12">
                  <c:v>4 BSS</c:v>
                </c:pt>
                <c:pt idx="18">
                  <c:v>5 BSS</c:v>
                </c:pt>
                <c:pt idx="24">
                  <c:v>6 BSS</c:v>
                </c:pt>
                <c:pt idx="30">
                  <c:v>7 BSS</c:v>
                </c:pt>
                <c:pt idx="36">
                  <c:v>8 BSS</c:v>
                </c:pt>
              </c:strCache>
            </c:strRef>
          </c:cat>
          <c:val>
            <c:numRef>
              <c:f>Sheet1!$Q$2:$Q$43</c:f>
              <c:numCache>
                <c:formatCode>General</c:formatCode>
                <c:ptCount val="42"/>
                <c:pt idx="0">
                  <c:v>5.4879155999999658E-2</c:v>
                </c:pt>
                <c:pt idx="1">
                  <c:v>9.9699839999999984E-2</c:v>
                </c:pt>
                <c:pt idx="2">
                  <c:v>0.24730213999999962</c:v>
                </c:pt>
                <c:pt idx="3">
                  <c:v>0.31892465999999398</c:v>
                </c:pt>
                <c:pt idx="4">
                  <c:v>0.40826990000000007</c:v>
                </c:pt>
                <c:pt idx="5">
                  <c:v>0.90227486000000101</c:v>
                </c:pt>
                <c:pt idx="6">
                  <c:v>8.8708267999999993E-2</c:v>
                </c:pt>
                <c:pt idx="7">
                  <c:v>0.21446999999999997</c:v>
                </c:pt>
                <c:pt idx="8">
                  <c:v>0.32277905000000323</c:v>
                </c:pt>
                <c:pt idx="9">
                  <c:v>0.41946160000000116</c:v>
                </c:pt>
                <c:pt idx="10">
                  <c:v>0.57276349999998999</c:v>
                </c:pt>
                <c:pt idx="11">
                  <c:v>1.0512678999999978</c:v>
                </c:pt>
                <c:pt idx="12">
                  <c:v>0.21177919999999995</c:v>
                </c:pt>
                <c:pt idx="13">
                  <c:v>0.31217435999999854</c:v>
                </c:pt>
                <c:pt idx="14">
                  <c:v>0.55513963999999971</c:v>
                </c:pt>
                <c:pt idx="15">
                  <c:v>0.68810869999999813</c:v>
                </c:pt>
                <c:pt idx="16">
                  <c:v>0.74785539999999939</c:v>
                </c:pt>
                <c:pt idx="17">
                  <c:v>1.0799794000000009</c:v>
                </c:pt>
                <c:pt idx="18">
                  <c:v>0.26018413999999762</c:v>
                </c:pt>
                <c:pt idx="19">
                  <c:v>0.39950532999999988</c:v>
                </c:pt>
                <c:pt idx="20">
                  <c:v>0.48042647000000027</c:v>
                </c:pt>
                <c:pt idx="21">
                  <c:v>0.65800419999999959</c:v>
                </c:pt>
                <c:pt idx="22">
                  <c:v>0.79330879999999715</c:v>
                </c:pt>
                <c:pt idx="23">
                  <c:v>1.1456644000000029</c:v>
                </c:pt>
                <c:pt idx="24">
                  <c:v>0.22620153000000015</c:v>
                </c:pt>
                <c:pt idx="25">
                  <c:v>0.30880620000000014</c:v>
                </c:pt>
                <c:pt idx="26">
                  <c:v>0.51191219999999826</c:v>
                </c:pt>
                <c:pt idx="27">
                  <c:v>0.63421925000000001</c:v>
                </c:pt>
                <c:pt idx="28">
                  <c:v>0.71443280999999803</c:v>
                </c:pt>
                <c:pt idx="29">
                  <c:v>1.1783159000000003</c:v>
                </c:pt>
                <c:pt idx="30">
                  <c:v>0.23200731999999991</c:v>
                </c:pt>
                <c:pt idx="31">
                  <c:v>0.35787419999999803</c:v>
                </c:pt>
                <c:pt idx="32">
                  <c:v>0.56387294999999993</c:v>
                </c:pt>
                <c:pt idx="33">
                  <c:v>0.66870415999999955</c:v>
                </c:pt>
                <c:pt idx="34">
                  <c:v>0.79609300000000005</c:v>
                </c:pt>
                <c:pt idx="35">
                  <c:v>1.1769110000000067</c:v>
                </c:pt>
                <c:pt idx="36">
                  <c:v>0.20597984999999955</c:v>
                </c:pt>
                <c:pt idx="37">
                  <c:v>0.37349448000000002</c:v>
                </c:pt>
                <c:pt idx="38">
                  <c:v>0.51992610000000705</c:v>
                </c:pt>
                <c:pt idx="39">
                  <c:v>0.65321539999999967</c:v>
                </c:pt>
                <c:pt idx="40">
                  <c:v>0.77790175999999989</c:v>
                </c:pt>
                <c:pt idx="41">
                  <c:v>1.1999580000000001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F48-47AB-B5AB-7075A3E3A21A}"/>
            </c:ext>
          </c:extLst>
        </c:ser>
        <c:ser>
          <c:idx val="5"/>
          <c:order val="1"/>
          <c:tx>
            <c:strRef>
              <c:f>Sheet1!$V$1</c:f>
              <c:strCache>
                <c:ptCount val="1"/>
                <c:pt idx="0">
                  <c:v>Leg 127 UL</c:v>
                </c:pt>
              </c:strCache>
            </c:strRef>
          </c:tx>
          <c:cat>
            <c:strRef>
              <c:f>Sheet1!$A$2:$A$43</c:f>
              <c:strCache>
                <c:ptCount val="37"/>
                <c:pt idx="0">
                  <c:v>2 BSS</c:v>
                </c:pt>
                <c:pt idx="6">
                  <c:v>3 BSS</c:v>
                </c:pt>
                <c:pt idx="12">
                  <c:v>4 BSS</c:v>
                </c:pt>
                <c:pt idx="18">
                  <c:v>5 BSS</c:v>
                </c:pt>
                <c:pt idx="24">
                  <c:v>6 BSS</c:v>
                </c:pt>
                <c:pt idx="30">
                  <c:v>7 BSS</c:v>
                </c:pt>
                <c:pt idx="36">
                  <c:v>8 BSS</c:v>
                </c:pt>
              </c:strCache>
            </c:strRef>
          </c:cat>
          <c:val>
            <c:numRef>
              <c:f>Sheet1!$Y$2:$Y$43</c:f>
              <c:numCache>
                <c:formatCode>General</c:formatCode>
                <c:ptCount val="42"/>
                <c:pt idx="0">
                  <c:v>5.936042899999977E-2</c:v>
                </c:pt>
                <c:pt idx="1">
                  <c:v>0.10457351999999973</c:v>
                </c:pt>
                <c:pt idx="2">
                  <c:v>0.1945269199999993</c:v>
                </c:pt>
                <c:pt idx="3">
                  <c:v>0.24221519999999946</c:v>
                </c:pt>
                <c:pt idx="4">
                  <c:v>0.31470457999999979</c:v>
                </c:pt>
                <c:pt idx="5">
                  <c:v>0.46405188000000031</c:v>
                </c:pt>
                <c:pt idx="6">
                  <c:v>8.059689200000035E-2</c:v>
                </c:pt>
                <c:pt idx="7">
                  <c:v>0.14655602999999928</c:v>
                </c:pt>
                <c:pt idx="8">
                  <c:v>0.23859831000000015</c:v>
                </c:pt>
                <c:pt idx="9">
                  <c:v>0.25580943999999994</c:v>
                </c:pt>
                <c:pt idx="10">
                  <c:v>0.30801871999999908</c:v>
                </c:pt>
                <c:pt idx="11">
                  <c:v>0.4900008500000031</c:v>
                </c:pt>
                <c:pt idx="12">
                  <c:v>0.10274426999999996</c:v>
                </c:pt>
                <c:pt idx="13">
                  <c:v>0.17925195999999996</c:v>
                </c:pt>
                <c:pt idx="14">
                  <c:v>0.25314756000000038</c:v>
                </c:pt>
                <c:pt idx="15">
                  <c:v>0.28978854999999981</c:v>
                </c:pt>
                <c:pt idx="16">
                  <c:v>0.33387909999999976</c:v>
                </c:pt>
                <c:pt idx="17">
                  <c:v>0.47348420000000024</c:v>
                </c:pt>
                <c:pt idx="18">
                  <c:v>0.10590399999999947</c:v>
                </c:pt>
                <c:pt idx="19">
                  <c:v>0.17318543</c:v>
                </c:pt>
                <c:pt idx="20">
                  <c:v>0.24694967999999984</c:v>
                </c:pt>
                <c:pt idx="21">
                  <c:v>0.28030998000000007</c:v>
                </c:pt>
                <c:pt idx="22">
                  <c:v>0.31285370000000012</c:v>
                </c:pt>
                <c:pt idx="23">
                  <c:v>0.49418440000000002</c:v>
                </c:pt>
                <c:pt idx="24">
                  <c:v>0.11424728999999939</c:v>
                </c:pt>
                <c:pt idx="25">
                  <c:v>0.15675354999999919</c:v>
                </c:pt>
                <c:pt idx="26">
                  <c:v>0.23116315000000054</c:v>
                </c:pt>
                <c:pt idx="27">
                  <c:v>0.28320811999999984</c:v>
                </c:pt>
                <c:pt idx="28">
                  <c:v>0.32503292000000034</c:v>
                </c:pt>
                <c:pt idx="29">
                  <c:v>0.49832044999999975</c:v>
                </c:pt>
                <c:pt idx="30">
                  <c:v>0.11273999999999977</c:v>
                </c:pt>
                <c:pt idx="31">
                  <c:v>0.16279980000000024</c:v>
                </c:pt>
                <c:pt idx="32">
                  <c:v>0.22648036000000005</c:v>
                </c:pt>
                <c:pt idx="33">
                  <c:v>0.28941800000000001</c:v>
                </c:pt>
                <c:pt idx="34">
                  <c:v>0.33261754999999948</c:v>
                </c:pt>
                <c:pt idx="35">
                  <c:v>0.49113637999999998</c:v>
                </c:pt>
                <c:pt idx="36">
                  <c:v>0.10926624999999962</c:v>
                </c:pt>
                <c:pt idx="37">
                  <c:v>0.16503369999999995</c:v>
                </c:pt>
                <c:pt idx="38">
                  <c:v>0.23169437999999998</c:v>
                </c:pt>
                <c:pt idx="39">
                  <c:v>0.27959499999999998</c:v>
                </c:pt>
                <c:pt idx="40">
                  <c:v>0.32759175999999923</c:v>
                </c:pt>
                <c:pt idx="41">
                  <c:v>0.50900431999999995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F48-47AB-B5AB-7075A3E3A21A}"/>
            </c:ext>
          </c:extLst>
        </c:ser>
        <c:ser>
          <c:idx val="4"/>
          <c:order val="2"/>
          <c:tx>
            <c:strRef>
              <c:f>Sheet1!$R$1</c:f>
              <c:strCache>
                <c:ptCount val="1"/>
                <c:pt idx="0">
                  <c:v>HiP EDCA UL UDS + R</c:v>
                </c:pt>
              </c:strCache>
            </c:strRef>
          </c:tx>
          <c:cat>
            <c:strRef>
              <c:f>Sheet1!$A$2:$A$43</c:f>
              <c:strCache>
                <c:ptCount val="37"/>
                <c:pt idx="0">
                  <c:v>2 BSS</c:v>
                </c:pt>
                <c:pt idx="6">
                  <c:v>3 BSS</c:v>
                </c:pt>
                <c:pt idx="12">
                  <c:v>4 BSS</c:v>
                </c:pt>
                <c:pt idx="18">
                  <c:v>5 BSS</c:v>
                </c:pt>
                <c:pt idx="24">
                  <c:v>6 BSS</c:v>
                </c:pt>
                <c:pt idx="30">
                  <c:v>7 BSS</c:v>
                </c:pt>
                <c:pt idx="36">
                  <c:v>8 BSS</c:v>
                </c:pt>
              </c:strCache>
            </c:strRef>
          </c:cat>
          <c:val>
            <c:numRef>
              <c:f>Sheet1!$U$2:$U$43</c:f>
              <c:numCache>
                <c:formatCode>General</c:formatCode>
                <c:ptCount val="42"/>
                <c:pt idx="0">
                  <c:v>5.0581981999999984E-2</c:v>
                </c:pt>
                <c:pt idx="1">
                  <c:v>8.7280402000000049E-2</c:v>
                </c:pt>
                <c:pt idx="2">
                  <c:v>0.18803551999999976</c:v>
                </c:pt>
                <c:pt idx="3">
                  <c:v>0.2202855</c:v>
                </c:pt>
                <c:pt idx="4">
                  <c:v>0.26359024999999991</c:v>
                </c:pt>
                <c:pt idx="5">
                  <c:v>0.40406800000000032</c:v>
                </c:pt>
                <c:pt idx="6">
                  <c:v>6.8809039999999919E-2</c:v>
                </c:pt>
                <c:pt idx="7">
                  <c:v>0.11493943999999999</c:v>
                </c:pt>
                <c:pt idx="8">
                  <c:v>0.19467310000000007</c:v>
                </c:pt>
                <c:pt idx="9">
                  <c:v>0.23637291999999949</c:v>
                </c:pt>
                <c:pt idx="10">
                  <c:v>0.28323631999999827</c:v>
                </c:pt>
                <c:pt idx="11">
                  <c:v>0.43993718000000043</c:v>
                </c:pt>
                <c:pt idx="12">
                  <c:v>8.1463387999999942E-2</c:v>
                </c:pt>
                <c:pt idx="13">
                  <c:v>0.12394119000000001</c:v>
                </c:pt>
                <c:pt idx="14">
                  <c:v>0.20592652000000011</c:v>
                </c:pt>
                <c:pt idx="15">
                  <c:v>0.25551580000000002</c:v>
                </c:pt>
                <c:pt idx="16">
                  <c:v>0.29249922999999933</c:v>
                </c:pt>
                <c:pt idx="17">
                  <c:v>0.47074364000000002</c:v>
                </c:pt>
                <c:pt idx="18">
                  <c:v>8.5249748999999653E-2</c:v>
                </c:pt>
                <c:pt idx="19">
                  <c:v>0.12868711999999999</c:v>
                </c:pt>
                <c:pt idx="20">
                  <c:v>0.20039958000000035</c:v>
                </c:pt>
                <c:pt idx="21">
                  <c:v>0.24926259999999983</c:v>
                </c:pt>
                <c:pt idx="22">
                  <c:v>0.3153357599999998</c:v>
                </c:pt>
                <c:pt idx="23">
                  <c:v>0.515374</c:v>
                </c:pt>
                <c:pt idx="24">
                  <c:v>7.8321600000000005E-2</c:v>
                </c:pt>
                <c:pt idx="25">
                  <c:v>0.11741806000000031</c:v>
                </c:pt>
                <c:pt idx="26">
                  <c:v>0.19202394000000003</c:v>
                </c:pt>
                <c:pt idx="27">
                  <c:v>0.23929699999999901</c:v>
                </c:pt>
                <c:pt idx="28">
                  <c:v>0.29909999999999942</c:v>
                </c:pt>
                <c:pt idx="29">
                  <c:v>0.52240468999999856</c:v>
                </c:pt>
                <c:pt idx="30">
                  <c:v>8.1910493999999515E-2</c:v>
                </c:pt>
                <c:pt idx="31">
                  <c:v>0.11700748000000002</c:v>
                </c:pt>
                <c:pt idx="32">
                  <c:v>0.18825007999999999</c:v>
                </c:pt>
                <c:pt idx="33">
                  <c:v>0.25029763999999999</c:v>
                </c:pt>
                <c:pt idx="34">
                  <c:v>0.31659745999999928</c:v>
                </c:pt>
                <c:pt idx="35">
                  <c:v>0.55111343999999995</c:v>
                </c:pt>
                <c:pt idx="36">
                  <c:v>7.5319361999999834E-2</c:v>
                </c:pt>
                <c:pt idx="37">
                  <c:v>0.12091700000000002</c:v>
                </c:pt>
                <c:pt idx="38">
                  <c:v>0.19535513999999926</c:v>
                </c:pt>
                <c:pt idx="39">
                  <c:v>0.25346235999999894</c:v>
                </c:pt>
                <c:pt idx="40">
                  <c:v>0.32864837999999824</c:v>
                </c:pt>
                <c:pt idx="41">
                  <c:v>0.6245059599999998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F48-47AB-B5AB-7075A3E3A21A}"/>
            </c:ext>
          </c:extLst>
        </c:ser>
        <c:ser>
          <c:idx val="0"/>
          <c:order val="3"/>
          <c:tx>
            <c:strRef>
              <c:f>Sheet1!$R$46</c:f>
              <c:strCache>
                <c:ptCount val="1"/>
                <c:pt idx="0">
                  <c:v>HiP EDCA UL UDS+nR</c:v>
                </c:pt>
              </c:strCache>
            </c:strRef>
          </c:tx>
          <c:spPr>
            <a:ln w="19050" cap="rnd">
              <a:solidFill>
                <a:schemeClr val="accent2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Sheet1!$A$2:$A$43</c:f>
              <c:strCache>
                <c:ptCount val="37"/>
                <c:pt idx="0">
                  <c:v>2 BSS</c:v>
                </c:pt>
                <c:pt idx="6">
                  <c:v>3 BSS</c:v>
                </c:pt>
                <c:pt idx="12">
                  <c:v>4 BSS</c:v>
                </c:pt>
                <c:pt idx="18">
                  <c:v>5 BSS</c:v>
                </c:pt>
                <c:pt idx="24">
                  <c:v>6 BSS</c:v>
                </c:pt>
                <c:pt idx="30">
                  <c:v>7 BSS</c:v>
                </c:pt>
                <c:pt idx="36">
                  <c:v>8 BSS</c:v>
                </c:pt>
              </c:strCache>
            </c:strRef>
          </c:cat>
          <c:val>
            <c:numRef>
              <c:f>Sheet1!$U$47:$U$88</c:f>
              <c:numCache>
                <c:formatCode>General</c:formatCode>
                <c:ptCount val="42"/>
                <c:pt idx="0">
                  <c:v>4.8412676000000127E-2</c:v>
                </c:pt>
                <c:pt idx="1">
                  <c:v>8.3365774000000087E-2</c:v>
                </c:pt>
                <c:pt idx="2">
                  <c:v>0.1778453200000002</c:v>
                </c:pt>
                <c:pt idx="3">
                  <c:v>0.22151576000000012</c:v>
                </c:pt>
                <c:pt idx="4">
                  <c:v>0.24614104999999986</c:v>
                </c:pt>
                <c:pt idx="5">
                  <c:v>0.40753735000000002</c:v>
                </c:pt>
                <c:pt idx="6">
                  <c:v>6.8329884000000479E-2</c:v>
                </c:pt>
                <c:pt idx="7">
                  <c:v>0.12496516000000103</c:v>
                </c:pt>
                <c:pt idx="8">
                  <c:v>0.2011241</c:v>
                </c:pt>
                <c:pt idx="9">
                  <c:v>0.235453</c:v>
                </c:pt>
                <c:pt idx="10">
                  <c:v>0.28518794999999997</c:v>
                </c:pt>
                <c:pt idx="11">
                  <c:v>0.4406650899999992</c:v>
                </c:pt>
                <c:pt idx="12">
                  <c:v>8.1983835000000158E-2</c:v>
                </c:pt>
                <c:pt idx="13">
                  <c:v>0.13588697999999996</c:v>
                </c:pt>
                <c:pt idx="14">
                  <c:v>0.20224184999999906</c:v>
                </c:pt>
                <c:pt idx="15">
                  <c:v>0.23744587999999994</c:v>
                </c:pt>
                <c:pt idx="16">
                  <c:v>0.30170843999999991</c:v>
                </c:pt>
                <c:pt idx="17">
                  <c:v>0.45269781999999859</c:v>
                </c:pt>
                <c:pt idx="18">
                  <c:v>8.4131600000000098E-2</c:v>
                </c:pt>
                <c:pt idx="19">
                  <c:v>0.14085731999999945</c:v>
                </c:pt>
                <c:pt idx="20">
                  <c:v>0.2030552000000001</c:v>
                </c:pt>
                <c:pt idx="21">
                  <c:v>0.24992220000000001</c:v>
                </c:pt>
                <c:pt idx="22">
                  <c:v>0.29222395999999973</c:v>
                </c:pt>
                <c:pt idx="23">
                  <c:v>0.49243227000000023</c:v>
                </c:pt>
                <c:pt idx="24">
                  <c:v>8.0315245000000604E-2</c:v>
                </c:pt>
                <c:pt idx="25">
                  <c:v>0.12098440000000046</c:v>
                </c:pt>
                <c:pt idx="26">
                  <c:v>0.18741143999999998</c:v>
                </c:pt>
                <c:pt idx="27">
                  <c:v>0.24397857999999994</c:v>
                </c:pt>
                <c:pt idx="28">
                  <c:v>0.28489320000000029</c:v>
                </c:pt>
                <c:pt idx="29">
                  <c:v>0.50028431999999934</c:v>
                </c:pt>
                <c:pt idx="30">
                  <c:v>8.8299257999999756E-2</c:v>
                </c:pt>
                <c:pt idx="31">
                  <c:v>0.13101399999999999</c:v>
                </c:pt>
                <c:pt idx="32">
                  <c:v>0.18910367999999994</c:v>
                </c:pt>
                <c:pt idx="33">
                  <c:v>0.25214100000000028</c:v>
                </c:pt>
                <c:pt idx="34">
                  <c:v>0.31912139999999967</c:v>
                </c:pt>
                <c:pt idx="35">
                  <c:v>0.52132496000000028</c:v>
                </c:pt>
                <c:pt idx="36">
                  <c:v>7.8766214000000126E-2</c:v>
                </c:pt>
                <c:pt idx="37">
                  <c:v>0.11464489999999999</c:v>
                </c:pt>
                <c:pt idx="38">
                  <c:v>0.18721450000000006</c:v>
                </c:pt>
                <c:pt idx="39">
                  <c:v>0.2488135000000001</c:v>
                </c:pt>
                <c:pt idx="40">
                  <c:v>0.31307328000000001</c:v>
                </c:pt>
                <c:pt idx="41">
                  <c:v>0.52238655999999983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F48-47AB-B5AB-7075A3E3A21A}"/>
            </c:ext>
          </c:extLst>
        </c:ser>
        <c:ser>
          <c:idx val="2"/>
          <c:order val="4"/>
          <c:tx>
            <c:strRef>
              <c:f>Sheet1!$R$91</c:f>
              <c:strCache>
                <c:ptCount val="1"/>
                <c:pt idx="0">
                  <c:v>HiP EDCA UL CDS+nR</c:v>
                </c:pt>
              </c:strCache>
            </c:strRef>
          </c:tx>
          <c:spPr>
            <a:ln w="19050" cap="rnd">
              <a:solidFill>
                <a:schemeClr val="tx1">
                  <a:lumMod val="95000"/>
                  <a:lumOff val="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Sheet1!$A$2:$A$43</c:f>
              <c:strCache>
                <c:ptCount val="37"/>
                <c:pt idx="0">
                  <c:v>2 BSS</c:v>
                </c:pt>
                <c:pt idx="6">
                  <c:v>3 BSS</c:v>
                </c:pt>
                <c:pt idx="12">
                  <c:v>4 BSS</c:v>
                </c:pt>
                <c:pt idx="18">
                  <c:v>5 BSS</c:v>
                </c:pt>
                <c:pt idx="24">
                  <c:v>6 BSS</c:v>
                </c:pt>
                <c:pt idx="30">
                  <c:v>7 BSS</c:v>
                </c:pt>
                <c:pt idx="36">
                  <c:v>8 BSS</c:v>
                </c:pt>
              </c:strCache>
            </c:strRef>
          </c:cat>
          <c:val>
            <c:numRef>
              <c:f>Sheet1!$U$92:$U$133</c:f>
              <c:numCache>
                <c:formatCode>General</c:formatCode>
                <c:ptCount val="42"/>
                <c:pt idx="0">
                  <c:v>4.6751920000000016E-2</c:v>
                </c:pt>
                <c:pt idx="1">
                  <c:v>8.4541833999999871E-2</c:v>
                </c:pt>
                <c:pt idx="2">
                  <c:v>0.18070835999999896</c:v>
                </c:pt>
                <c:pt idx="3">
                  <c:v>0.22554324999999981</c:v>
                </c:pt>
                <c:pt idx="4">
                  <c:v>0.25610892000000018</c:v>
                </c:pt>
                <c:pt idx="5">
                  <c:v>0.42919130000000016</c:v>
                </c:pt>
                <c:pt idx="6">
                  <c:v>7.4036539999999956E-2</c:v>
                </c:pt>
                <c:pt idx="7">
                  <c:v>0.12465132000000009</c:v>
                </c:pt>
                <c:pt idx="8">
                  <c:v>0.20029451999999986</c:v>
                </c:pt>
                <c:pt idx="9">
                  <c:v>0.24092426</c:v>
                </c:pt>
                <c:pt idx="10">
                  <c:v>0.30458747999999819</c:v>
                </c:pt>
                <c:pt idx="11">
                  <c:v>0.49290980000000245</c:v>
                </c:pt>
                <c:pt idx="12">
                  <c:v>8.5440826999999844E-2</c:v>
                </c:pt>
                <c:pt idx="13">
                  <c:v>0.14201753999999994</c:v>
                </c:pt>
                <c:pt idx="14">
                  <c:v>0.22231184999999989</c:v>
                </c:pt>
                <c:pt idx="15">
                  <c:v>0.28573524000000072</c:v>
                </c:pt>
                <c:pt idx="16">
                  <c:v>0.36520408999999987</c:v>
                </c:pt>
                <c:pt idx="17">
                  <c:v>0.59385922000000058</c:v>
                </c:pt>
                <c:pt idx="18">
                  <c:v>9.2736518000000059E-2</c:v>
                </c:pt>
                <c:pt idx="19">
                  <c:v>0.14280851999999977</c:v>
                </c:pt>
                <c:pt idx="20">
                  <c:v>0.21965273999999999</c:v>
                </c:pt>
                <c:pt idx="21">
                  <c:v>0.3013129600000003</c:v>
                </c:pt>
                <c:pt idx="22">
                  <c:v>0.36959674999999992</c:v>
                </c:pt>
                <c:pt idx="23">
                  <c:v>0.64214494999999994</c:v>
                </c:pt>
                <c:pt idx="24">
                  <c:v>8.7025110000000183E-2</c:v>
                </c:pt>
                <c:pt idx="25">
                  <c:v>0.13189819999999999</c:v>
                </c:pt>
                <c:pt idx="26">
                  <c:v>0.22101580000000032</c:v>
                </c:pt>
                <c:pt idx="27">
                  <c:v>0.29834556999999984</c:v>
                </c:pt>
                <c:pt idx="28">
                  <c:v>0.35613966999999991</c:v>
                </c:pt>
                <c:pt idx="29">
                  <c:v>0.66734500000000041</c:v>
                </c:pt>
                <c:pt idx="30">
                  <c:v>9.8008804999999963E-2</c:v>
                </c:pt>
                <c:pt idx="31">
                  <c:v>0.13463246000000001</c:v>
                </c:pt>
                <c:pt idx="32">
                  <c:v>0.22861199999999993</c:v>
                </c:pt>
                <c:pt idx="33">
                  <c:v>0.31800799999999957</c:v>
                </c:pt>
                <c:pt idx="34">
                  <c:v>0.37472169999999899</c:v>
                </c:pt>
                <c:pt idx="35">
                  <c:v>0.72761631999999787</c:v>
                </c:pt>
                <c:pt idx="36">
                  <c:v>8.4781545999998986E-2</c:v>
                </c:pt>
                <c:pt idx="37">
                  <c:v>0.13203345999999985</c:v>
                </c:pt>
                <c:pt idx="38">
                  <c:v>0.20619370999999995</c:v>
                </c:pt>
                <c:pt idx="39">
                  <c:v>0.2868018</c:v>
                </c:pt>
                <c:pt idx="40">
                  <c:v>0.34946467999999997</c:v>
                </c:pt>
                <c:pt idx="41">
                  <c:v>0.66664649999999992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3F48-47AB-B5AB-7075A3E3A2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44231888"/>
        <c:axId val="2032381328"/>
      </c:lineChart>
      <c:catAx>
        <c:axId val="1644231888"/>
        <c:scaling>
          <c:orientation val="minMax"/>
        </c:scaling>
        <c:delete val="0"/>
        <c:axPos val="b"/>
        <c:majorGridlines/>
        <c:numFmt formatCode="General" sourceLinked="1"/>
        <c:majorTickMark val="cross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2032381328"/>
        <c:crosses val="autoZero"/>
        <c:auto val="1"/>
        <c:lblAlgn val="ctr"/>
        <c:lblOffset val="100"/>
        <c:tickMarkSkip val="6"/>
        <c:noMultiLvlLbl val="0"/>
      </c:catAx>
      <c:valAx>
        <c:axId val="20323813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overlay val="0"/>
          <c:spPr>
            <a:noFill/>
            <a:ln>
              <a:noFill/>
            </a:ln>
            <a:effectLst/>
          </c:spPr>
          <c:txPr>
            <a:bodyPr rot="-5400000" vert="horz"/>
            <a:lstStyle/>
            <a:p>
              <a:pPr>
                <a:defRPr/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1644231888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1027254326260065"/>
          <c:y val="0.89072160123224076"/>
          <c:w val="0.8633762622892478"/>
          <c:h val="6.8712529625264376E-2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gap"/>
    <c:showDLblsOverMax val="0"/>
    <c:extLst/>
  </c:chart>
  <c:spPr>
    <a:ln>
      <a:solidFill>
        <a:sysClr val="windowText" lastClr="000000"/>
      </a:solidFill>
    </a:ln>
  </c:spPr>
  <c:txPr>
    <a:bodyPr/>
    <a:lstStyle/>
    <a:p>
      <a:pPr>
        <a:defRPr sz="600"/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vert="horz"/>
          <a:lstStyle/>
          <a:p>
            <a:pPr>
              <a:defRPr/>
            </a:pPr>
            <a:r>
              <a:rPr lang="en-US"/>
              <a:t>99th percentile, UL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0165977134214156"/>
          <c:y val="0.12964661013223044"/>
          <c:w val="0.86278926998531968"/>
          <c:h val="0.6288253999322041"/>
        </c:manualLayout>
      </c:layout>
      <c:lineChart>
        <c:grouping val="standard"/>
        <c:varyColors val="0"/>
        <c:ser>
          <c:idx val="3"/>
          <c:order val="0"/>
          <c:tx>
            <c:strRef>
              <c:f>Sheet1!$N$1</c:f>
              <c:strCache>
                <c:ptCount val="1"/>
                <c:pt idx="0">
                  <c:v>Legacy UL</c:v>
                </c:pt>
              </c:strCache>
            </c:strRef>
          </c:tx>
          <c:spPr>
            <a:ln w="9525"/>
          </c:spPr>
          <c:cat>
            <c:strRef>
              <c:f>Sheet1!$A$2:$A$43</c:f>
              <c:strCache>
                <c:ptCount val="37"/>
                <c:pt idx="0">
                  <c:v>2 BSS</c:v>
                </c:pt>
                <c:pt idx="6">
                  <c:v>3 BSS</c:v>
                </c:pt>
                <c:pt idx="12">
                  <c:v>4 BSS</c:v>
                </c:pt>
                <c:pt idx="18">
                  <c:v>5 BSS</c:v>
                </c:pt>
                <c:pt idx="24">
                  <c:v>6 BSS</c:v>
                </c:pt>
                <c:pt idx="30">
                  <c:v>7 BSS</c:v>
                </c:pt>
                <c:pt idx="36">
                  <c:v>8 BSS</c:v>
                </c:pt>
              </c:strCache>
            </c:strRef>
          </c:cat>
          <c:val>
            <c:numRef>
              <c:f>Sheet1!$Q$2:$Q$43</c:f>
              <c:numCache>
                <c:formatCode>General</c:formatCode>
                <c:ptCount val="42"/>
                <c:pt idx="0">
                  <c:v>5.4879155999999658E-2</c:v>
                </c:pt>
                <c:pt idx="1">
                  <c:v>9.9699839999999984E-2</c:v>
                </c:pt>
                <c:pt idx="2">
                  <c:v>0.24730213999999962</c:v>
                </c:pt>
                <c:pt idx="3">
                  <c:v>0.31892465999999398</c:v>
                </c:pt>
                <c:pt idx="4">
                  <c:v>0.40826990000000007</c:v>
                </c:pt>
                <c:pt idx="5">
                  <c:v>0.90227486000000101</c:v>
                </c:pt>
                <c:pt idx="6">
                  <c:v>8.8708267999999993E-2</c:v>
                </c:pt>
                <c:pt idx="7">
                  <c:v>0.21446999999999997</c:v>
                </c:pt>
                <c:pt idx="8">
                  <c:v>0.32277905000000323</c:v>
                </c:pt>
                <c:pt idx="9">
                  <c:v>0.41946160000000116</c:v>
                </c:pt>
                <c:pt idx="10">
                  <c:v>0.57276349999998999</c:v>
                </c:pt>
                <c:pt idx="11">
                  <c:v>1.0512678999999978</c:v>
                </c:pt>
                <c:pt idx="12">
                  <c:v>0.21177919999999995</c:v>
                </c:pt>
                <c:pt idx="13">
                  <c:v>0.31217435999999854</c:v>
                </c:pt>
                <c:pt idx="14">
                  <c:v>0.55513963999999971</c:v>
                </c:pt>
                <c:pt idx="15">
                  <c:v>0.68810869999999813</c:v>
                </c:pt>
                <c:pt idx="16">
                  <c:v>0.74785539999999939</c:v>
                </c:pt>
                <c:pt idx="17">
                  <c:v>1.0799794000000009</c:v>
                </c:pt>
                <c:pt idx="18">
                  <c:v>0.26018413999999762</c:v>
                </c:pt>
                <c:pt idx="19">
                  <c:v>0.39950532999999988</c:v>
                </c:pt>
                <c:pt idx="20">
                  <c:v>0.48042647000000027</c:v>
                </c:pt>
                <c:pt idx="21">
                  <c:v>0.65800419999999959</c:v>
                </c:pt>
                <c:pt idx="22">
                  <c:v>0.79330879999999715</c:v>
                </c:pt>
                <c:pt idx="23">
                  <c:v>1.1456644000000029</c:v>
                </c:pt>
                <c:pt idx="24">
                  <c:v>0.22620153000000015</c:v>
                </c:pt>
                <c:pt idx="25">
                  <c:v>0.30880620000000014</c:v>
                </c:pt>
                <c:pt idx="26">
                  <c:v>0.51191219999999826</c:v>
                </c:pt>
                <c:pt idx="27">
                  <c:v>0.63421925000000001</c:v>
                </c:pt>
                <c:pt idx="28">
                  <c:v>0.71443280999999803</c:v>
                </c:pt>
                <c:pt idx="29">
                  <c:v>1.1783159000000003</c:v>
                </c:pt>
                <c:pt idx="30">
                  <c:v>0.23200731999999991</c:v>
                </c:pt>
                <c:pt idx="31">
                  <c:v>0.35787419999999803</c:v>
                </c:pt>
                <c:pt idx="32">
                  <c:v>0.56387294999999993</c:v>
                </c:pt>
                <c:pt idx="33">
                  <c:v>0.66870415999999955</c:v>
                </c:pt>
                <c:pt idx="34">
                  <c:v>0.79609300000000005</c:v>
                </c:pt>
                <c:pt idx="35">
                  <c:v>1.1769110000000067</c:v>
                </c:pt>
                <c:pt idx="36">
                  <c:v>0.20597984999999955</c:v>
                </c:pt>
                <c:pt idx="37">
                  <c:v>0.37349448000000002</c:v>
                </c:pt>
                <c:pt idx="38">
                  <c:v>0.51992610000000705</c:v>
                </c:pt>
                <c:pt idx="39">
                  <c:v>0.65321539999999967</c:v>
                </c:pt>
                <c:pt idx="40">
                  <c:v>0.77790175999999989</c:v>
                </c:pt>
                <c:pt idx="41">
                  <c:v>1.1999580000000001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F48-47AB-B5AB-7075A3E3A21A}"/>
            </c:ext>
          </c:extLst>
        </c:ser>
        <c:ser>
          <c:idx val="5"/>
          <c:order val="1"/>
          <c:tx>
            <c:strRef>
              <c:f>Sheet1!$V$1</c:f>
              <c:strCache>
                <c:ptCount val="1"/>
                <c:pt idx="0">
                  <c:v>Leg 127 UL</c:v>
                </c:pt>
              </c:strCache>
            </c:strRef>
          </c:tx>
          <c:spPr>
            <a:ln w="9525" cap="rnd"/>
          </c:spPr>
          <c:marker>
            <c:symbol val="circle"/>
            <c:size val="3"/>
            <c:spPr>
              <a:ln>
                <a:noFill/>
              </a:ln>
            </c:spPr>
          </c:marker>
          <c:cat>
            <c:strRef>
              <c:f>Sheet1!$A$2:$A$43</c:f>
              <c:strCache>
                <c:ptCount val="37"/>
                <c:pt idx="0">
                  <c:v>2 BSS</c:v>
                </c:pt>
                <c:pt idx="6">
                  <c:v>3 BSS</c:v>
                </c:pt>
                <c:pt idx="12">
                  <c:v>4 BSS</c:v>
                </c:pt>
                <c:pt idx="18">
                  <c:v>5 BSS</c:v>
                </c:pt>
                <c:pt idx="24">
                  <c:v>6 BSS</c:v>
                </c:pt>
                <c:pt idx="30">
                  <c:v>7 BSS</c:v>
                </c:pt>
                <c:pt idx="36">
                  <c:v>8 BSS</c:v>
                </c:pt>
              </c:strCache>
            </c:strRef>
          </c:cat>
          <c:val>
            <c:numRef>
              <c:f>Sheet1!$Y$2:$Y$43</c:f>
              <c:numCache>
                <c:formatCode>General</c:formatCode>
                <c:ptCount val="42"/>
                <c:pt idx="0">
                  <c:v>5.936042899999977E-2</c:v>
                </c:pt>
                <c:pt idx="1">
                  <c:v>0.10457351999999973</c:v>
                </c:pt>
                <c:pt idx="2">
                  <c:v>0.1945269199999993</c:v>
                </c:pt>
                <c:pt idx="3">
                  <c:v>0.24221519999999946</c:v>
                </c:pt>
                <c:pt idx="4">
                  <c:v>0.31470457999999979</c:v>
                </c:pt>
                <c:pt idx="5">
                  <c:v>0.46405188000000031</c:v>
                </c:pt>
                <c:pt idx="6">
                  <c:v>8.059689200000035E-2</c:v>
                </c:pt>
                <c:pt idx="7">
                  <c:v>0.14655602999999928</c:v>
                </c:pt>
                <c:pt idx="8">
                  <c:v>0.23859831000000015</c:v>
                </c:pt>
                <c:pt idx="9">
                  <c:v>0.25580943999999994</c:v>
                </c:pt>
                <c:pt idx="10">
                  <c:v>0.30801871999999908</c:v>
                </c:pt>
                <c:pt idx="11">
                  <c:v>0.4900008500000031</c:v>
                </c:pt>
                <c:pt idx="12">
                  <c:v>0.10274426999999996</c:v>
                </c:pt>
                <c:pt idx="13">
                  <c:v>0.17925195999999996</c:v>
                </c:pt>
                <c:pt idx="14">
                  <c:v>0.25314756000000038</c:v>
                </c:pt>
                <c:pt idx="15">
                  <c:v>0.28978854999999981</c:v>
                </c:pt>
                <c:pt idx="16">
                  <c:v>0.33387909999999976</c:v>
                </c:pt>
                <c:pt idx="17">
                  <c:v>0.47348420000000024</c:v>
                </c:pt>
                <c:pt idx="18">
                  <c:v>0.10590399999999947</c:v>
                </c:pt>
                <c:pt idx="19">
                  <c:v>0.17318543</c:v>
                </c:pt>
                <c:pt idx="20">
                  <c:v>0.24694967999999984</c:v>
                </c:pt>
                <c:pt idx="21">
                  <c:v>0.28030998000000007</c:v>
                </c:pt>
                <c:pt idx="22">
                  <c:v>0.31285370000000012</c:v>
                </c:pt>
                <c:pt idx="23">
                  <c:v>0.49418440000000002</c:v>
                </c:pt>
                <c:pt idx="24">
                  <c:v>0.11424728999999939</c:v>
                </c:pt>
                <c:pt idx="25">
                  <c:v>0.15675354999999919</c:v>
                </c:pt>
                <c:pt idx="26">
                  <c:v>0.23116315000000054</c:v>
                </c:pt>
                <c:pt idx="27">
                  <c:v>0.28320811999999984</c:v>
                </c:pt>
                <c:pt idx="28">
                  <c:v>0.32503292000000034</c:v>
                </c:pt>
                <c:pt idx="29">
                  <c:v>0.49832044999999975</c:v>
                </c:pt>
                <c:pt idx="30">
                  <c:v>0.11273999999999977</c:v>
                </c:pt>
                <c:pt idx="31">
                  <c:v>0.16279980000000024</c:v>
                </c:pt>
                <c:pt idx="32">
                  <c:v>0.22648036000000005</c:v>
                </c:pt>
                <c:pt idx="33">
                  <c:v>0.28941800000000001</c:v>
                </c:pt>
                <c:pt idx="34">
                  <c:v>0.33261754999999948</c:v>
                </c:pt>
                <c:pt idx="35">
                  <c:v>0.49113637999999998</c:v>
                </c:pt>
                <c:pt idx="36">
                  <c:v>0.10926624999999962</c:v>
                </c:pt>
                <c:pt idx="37">
                  <c:v>0.16503369999999995</c:v>
                </c:pt>
                <c:pt idx="38">
                  <c:v>0.23169437999999998</c:v>
                </c:pt>
                <c:pt idx="39">
                  <c:v>0.27959499999999998</c:v>
                </c:pt>
                <c:pt idx="40">
                  <c:v>0.32759175999999923</c:v>
                </c:pt>
                <c:pt idx="41">
                  <c:v>0.50900431999999995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F48-47AB-B5AB-7075A3E3A21A}"/>
            </c:ext>
          </c:extLst>
        </c:ser>
        <c:ser>
          <c:idx val="0"/>
          <c:order val="2"/>
          <c:tx>
            <c:strRef>
              <c:f>Sheet1!$R$46</c:f>
              <c:strCache>
                <c:ptCount val="1"/>
                <c:pt idx="0">
                  <c:v>HiP EDCA UL UDS+nR</c:v>
                </c:pt>
              </c:strCache>
            </c:strRef>
          </c:tx>
          <c:spPr>
            <a:ln w="9525" cap="rnd">
              <a:solidFill>
                <a:srgbClr val="9F2936">
                  <a:lumMod val="75000"/>
                </a:srgbClr>
              </a:solidFill>
              <a:round/>
            </a:ln>
            <a:effectLst/>
          </c:spPr>
          <c:marker>
            <c:symbol val="circle"/>
            <c:size val="3"/>
            <c:spPr>
              <a:solidFill>
                <a:schemeClr val="accent1"/>
              </a:solidFill>
              <a:ln w="3175">
                <a:noFill/>
              </a:ln>
              <a:effectLst/>
            </c:spPr>
          </c:marker>
          <c:cat>
            <c:strRef>
              <c:f>Sheet1!$A$2:$A$43</c:f>
              <c:strCache>
                <c:ptCount val="37"/>
                <c:pt idx="0">
                  <c:v>2 BSS</c:v>
                </c:pt>
                <c:pt idx="6">
                  <c:v>3 BSS</c:v>
                </c:pt>
                <c:pt idx="12">
                  <c:v>4 BSS</c:v>
                </c:pt>
                <c:pt idx="18">
                  <c:v>5 BSS</c:v>
                </c:pt>
                <c:pt idx="24">
                  <c:v>6 BSS</c:v>
                </c:pt>
                <c:pt idx="30">
                  <c:v>7 BSS</c:v>
                </c:pt>
                <c:pt idx="36">
                  <c:v>8 BSS</c:v>
                </c:pt>
              </c:strCache>
            </c:strRef>
          </c:cat>
          <c:val>
            <c:numRef>
              <c:f>Sheet1!$U$47:$U$88</c:f>
              <c:numCache>
                <c:formatCode>General</c:formatCode>
                <c:ptCount val="42"/>
                <c:pt idx="0">
                  <c:v>4.8412676000000127E-2</c:v>
                </c:pt>
                <c:pt idx="1">
                  <c:v>8.3365774000000087E-2</c:v>
                </c:pt>
                <c:pt idx="2">
                  <c:v>0.1778453200000002</c:v>
                </c:pt>
                <c:pt idx="3">
                  <c:v>0.22151576000000012</c:v>
                </c:pt>
                <c:pt idx="4">
                  <c:v>0.24614104999999986</c:v>
                </c:pt>
                <c:pt idx="5">
                  <c:v>0.40753735000000002</c:v>
                </c:pt>
                <c:pt idx="6">
                  <c:v>6.8329884000000479E-2</c:v>
                </c:pt>
                <c:pt idx="7">
                  <c:v>0.12496516000000103</c:v>
                </c:pt>
                <c:pt idx="8">
                  <c:v>0.2011241</c:v>
                </c:pt>
                <c:pt idx="9">
                  <c:v>0.235453</c:v>
                </c:pt>
                <c:pt idx="10">
                  <c:v>0.28518794999999997</c:v>
                </c:pt>
                <c:pt idx="11">
                  <c:v>0.4406650899999992</c:v>
                </c:pt>
                <c:pt idx="12">
                  <c:v>8.1983835000000158E-2</c:v>
                </c:pt>
                <c:pt idx="13">
                  <c:v>0.13588697999999996</c:v>
                </c:pt>
                <c:pt idx="14">
                  <c:v>0.20224184999999906</c:v>
                </c:pt>
                <c:pt idx="15">
                  <c:v>0.23744587999999994</c:v>
                </c:pt>
                <c:pt idx="16">
                  <c:v>0.30170843999999991</c:v>
                </c:pt>
                <c:pt idx="17">
                  <c:v>0.45269781999999859</c:v>
                </c:pt>
                <c:pt idx="18">
                  <c:v>8.4131600000000098E-2</c:v>
                </c:pt>
                <c:pt idx="19">
                  <c:v>0.14085731999999945</c:v>
                </c:pt>
                <c:pt idx="20">
                  <c:v>0.2030552000000001</c:v>
                </c:pt>
                <c:pt idx="21">
                  <c:v>0.24992220000000001</c:v>
                </c:pt>
                <c:pt idx="22">
                  <c:v>0.29222395999999973</c:v>
                </c:pt>
                <c:pt idx="23">
                  <c:v>0.49243227000000023</c:v>
                </c:pt>
                <c:pt idx="24">
                  <c:v>8.0315245000000604E-2</c:v>
                </c:pt>
                <c:pt idx="25">
                  <c:v>0.12098440000000046</c:v>
                </c:pt>
                <c:pt idx="26">
                  <c:v>0.18741143999999998</c:v>
                </c:pt>
                <c:pt idx="27">
                  <c:v>0.24397857999999994</c:v>
                </c:pt>
                <c:pt idx="28">
                  <c:v>0.28489320000000029</c:v>
                </c:pt>
                <c:pt idx="29">
                  <c:v>0.50028431999999934</c:v>
                </c:pt>
                <c:pt idx="30">
                  <c:v>8.8299257999999756E-2</c:v>
                </c:pt>
                <c:pt idx="31">
                  <c:v>0.13101399999999999</c:v>
                </c:pt>
                <c:pt idx="32">
                  <c:v>0.18910367999999994</c:v>
                </c:pt>
                <c:pt idx="33">
                  <c:v>0.25214100000000028</c:v>
                </c:pt>
                <c:pt idx="34">
                  <c:v>0.31912139999999967</c:v>
                </c:pt>
                <c:pt idx="35">
                  <c:v>0.52132496000000028</c:v>
                </c:pt>
                <c:pt idx="36">
                  <c:v>7.8766214000000126E-2</c:v>
                </c:pt>
                <c:pt idx="37">
                  <c:v>0.11464489999999999</c:v>
                </c:pt>
                <c:pt idx="38">
                  <c:v>0.18721450000000006</c:v>
                </c:pt>
                <c:pt idx="39">
                  <c:v>0.2488135000000001</c:v>
                </c:pt>
                <c:pt idx="40">
                  <c:v>0.31307328000000001</c:v>
                </c:pt>
                <c:pt idx="41">
                  <c:v>0.52238655999999983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F48-47AB-B5AB-7075A3E3A2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44231888"/>
        <c:axId val="2032381328"/>
      </c:lineChart>
      <c:catAx>
        <c:axId val="1644231888"/>
        <c:scaling>
          <c:orientation val="minMax"/>
        </c:scaling>
        <c:delete val="0"/>
        <c:axPos val="b"/>
        <c:majorGridlines/>
        <c:numFmt formatCode="General" sourceLinked="1"/>
        <c:majorTickMark val="cross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2032381328"/>
        <c:crosses val="autoZero"/>
        <c:auto val="1"/>
        <c:lblAlgn val="ctr"/>
        <c:lblOffset val="100"/>
        <c:tickMarkSkip val="6"/>
        <c:noMultiLvlLbl val="0"/>
      </c:catAx>
      <c:valAx>
        <c:axId val="20323813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overlay val="0"/>
          <c:spPr>
            <a:noFill/>
            <a:ln>
              <a:noFill/>
            </a:ln>
            <a:effectLst/>
          </c:spPr>
          <c:txPr>
            <a:bodyPr rot="-5400000" vert="horz"/>
            <a:lstStyle/>
            <a:p>
              <a:pPr>
                <a:defRPr/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1644231888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1027254326260065"/>
          <c:y val="0.89072160123224076"/>
          <c:w val="0.8633762622892478"/>
          <c:h val="6.8712529625264376E-2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gap"/>
    <c:showDLblsOverMax val="0"/>
    <c:extLst/>
  </c:chart>
  <c:spPr>
    <a:ln>
      <a:solidFill>
        <a:sysClr val="windowText" lastClr="000000"/>
      </a:solidFill>
    </a:ln>
  </c:spPr>
  <c:txPr>
    <a:bodyPr/>
    <a:lstStyle/>
    <a:p>
      <a:pPr>
        <a:defRPr sz="600"/>
      </a:pPr>
      <a:endParaRPr lang="en-US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95% percentile, 1 BSS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'1 BSS'!$C$2</c:f>
              <c:strCache>
                <c:ptCount val="1"/>
                <c:pt idx="0">
                  <c:v>LEGACY DL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'1 BSS'!$B$3:$B$17</c:f>
              <c:strCache>
                <c:ptCount val="15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14</c:v>
                </c:pt>
                <c:pt idx="13">
                  <c:v>15</c:v>
                </c:pt>
                <c:pt idx="14">
                  <c:v>16</c:v>
                </c:pt>
              </c:strCache>
            </c:strRef>
          </c:cat>
          <c:val>
            <c:numRef>
              <c:f>'1 BSS'!$D$3:$D$17</c:f>
              <c:numCache>
                <c:formatCode>General</c:formatCode>
                <c:ptCount val="15"/>
                <c:pt idx="0">
                  <c:v>4.3243865000000001E-3</c:v>
                </c:pt>
                <c:pt idx="1">
                  <c:v>4.4048119999999984E-3</c:v>
                </c:pt>
                <c:pt idx="2">
                  <c:v>4.2893499999999982E-3</c:v>
                </c:pt>
                <c:pt idx="3">
                  <c:v>4.3669325000000002E-3</c:v>
                </c:pt>
                <c:pt idx="4">
                  <c:v>4.4800899999999999E-3</c:v>
                </c:pt>
                <c:pt idx="5">
                  <c:v>4.4911639999999989E-3</c:v>
                </c:pt>
                <c:pt idx="6">
                  <c:v>4.5025809999999994E-3</c:v>
                </c:pt>
                <c:pt idx="7">
                  <c:v>4.6663264999999999E-3</c:v>
                </c:pt>
                <c:pt idx="8">
                  <c:v>4.6838000000000001E-3</c:v>
                </c:pt>
                <c:pt idx="9">
                  <c:v>4.723803999999999E-3</c:v>
                </c:pt>
                <c:pt idx="10">
                  <c:v>4.6568279999999991E-3</c:v>
                </c:pt>
                <c:pt idx="11">
                  <c:v>4.6354339999999999E-3</c:v>
                </c:pt>
                <c:pt idx="12">
                  <c:v>4.648885999999997E-3</c:v>
                </c:pt>
                <c:pt idx="13">
                  <c:v>4.70179E-3</c:v>
                </c:pt>
                <c:pt idx="14">
                  <c:v>4.818368E-3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856-401F-B8E3-40895DA92EA3}"/>
            </c:ext>
          </c:extLst>
        </c:ser>
        <c:ser>
          <c:idx val="1"/>
          <c:order val="1"/>
          <c:tx>
            <c:strRef>
              <c:f>'1 BSS'!$H$2</c:f>
              <c:strCache>
                <c:ptCount val="1"/>
                <c:pt idx="0">
                  <c:v>DS DL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'1 BSS'!$B$3:$B$17</c:f>
              <c:strCache>
                <c:ptCount val="15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14</c:v>
                </c:pt>
                <c:pt idx="13">
                  <c:v>15</c:v>
                </c:pt>
                <c:pt idx="14">
                  <c:v>16</c:v>
                </c:pt>
              </c:strCache>
            </c:strRef>
          </c:cat>
          <c:val>
            <c:numRef>
              <c:f>'1 BSS'!$I$3:$I$17</c:f>
              <c:numCache>
                <c:formatCode>General</c:formatCode>
                <c:ptCount val="15"/>
                <c:pt idx="0">
                  <c:v>4.2567429999999995E-3</c:v>
                </c:pt>
                <c:pt idx="1">
                  <c:v>4.1203939999999994E-3</c:v>
                </c:pt>
                <c:pt idx="2">
                  <c:v>4.0812159999999986E-3</c:v>
                </c:pt>
                <c:pt idx="3">
                  <c:v>4.0824829999999996E-3</c:v>
                </c:pt>
                <c:pt idx="4">
                  <c:v>4.1662374999999995E-3</c:v>
                </c:pt>
                <c:pt idx="5">
                  <c:v>4.1226559999999997E-3</c:v>
                </c:pt>
                <c:pt idx="6">
                  <c:v>4.1568969999999988E-3</c:v>
                </c:pt>
                <c:pt idx="7">
                  <c:v>4.2902219999999998E-3</c:v>
                </c:pt>
                <c:pt idx="8">
                  <c:v>4.2609199999999996E-3</c:v>
                </c:pt>
                <c:pt idx="9">
                  <c:v>4.3229359999999994E-3</c:v>
                </c:pt>
                <c:pt idx="10">
                  <c:v>4.2296544999999991E-3</c:v>
                </c:pt>
                <c:pt idx="11">
                  <c:v>4.2784499999999996E-3</c:v>
                </c:pt>
                <c:pt idx="12">
                  <c:v>4.2338559999999985E-3</c:v>
                </c:pt>
                <c:pt idx="13">
                  <c:v>4.3345979999999994E-3</c:v>
                </c:pt>
                <c:pt idx="14">
                  <c:v>4.2781340000000003E-3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856-401F-B8E3-40895DA92EA3}"/>
            </c:ext>
          </c:extLst>
        </c:ser>
        <c:ser>
          <c:idx val="2"/>
          <c:order val="2"/>
          <c:tx>
            <c:strRef>
              <c:f>'1 BSS'!$M$2</c:f>
              <c:strCache>
                <c:ptCount val="1"/>
                <c:pt idx="0">
                  <c:v>LEGACY UL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'1 BSS'!$B$3:$B$17</c:f>
              <c:strCache>
                <c:ptCount val="15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14</c:v>
                </c:pt>
                <c:pt idx="13">
                  <c:v>15</c:v>
                </c:pt>
                <c:pt idx="14">
                  <c:v>16</c:v>
                </c:pt>
              </c:strCache>
            </c:strRef>
          </c:cat>
          <c:val>
            <c:numRef>
              <c:f>'1 BSS'!$N$3:$N$17</c:f>
              <c:numCache>
                <c:formatCode>General</c:formatCode>
                <c:ptCount val="15"/>
                <c:pt idx="0">
                  <c:v>4.1634754999999996E-3</c:v>
                </c:pt>
                <c:pt idx="1">
                  <c:v>4.3890769999999999E-3</c:v>
                </c:pt>
                <c:pt idx="2">
                  <c:v>4.404739999999999E-3</c:v>
                </c:pt>
                <c:pt idx="3">
                  <c:v>4.5407694999999998E-3</c:v>
                </c:pt>
                <c:pt idx="4">
                  <c:v>4.3456889999999998E-3</c:v>
                </c:pt>
                <c:pt idx="5">
                  <c:v>4.4459379999999974E-3</c:v>
                </c:pt>
                <c:pt idx="6">
                  <c:v>4.3627769999999982E-3</c:v>
                </c:pt>
                <c:pt idx="7">
                  <c:v>7.3308459999999994E-3</c:v>
                </c:pt>
                <c:pt idx="8">
                  <c:v>7.3793309999999959E-3</c:v>
                </c:pt>
                <c:pt idx="9">
                  <c:v>7.3924099999999968E-3</c:v>
                </c:pt>
                <c:pt idx="10">
                  <c:v>8.0408080000000017E-3</c:v>
                </c:pt>
                <c:pt idx="11">
                  <c:v>8.2037759999999717E-3</c:v>
                </c:pt>
                <c:pt idx="12">
                  <c:v>8.4648579999999883E-3</c:v>
                </c:pt>
                <c:pt idx="13">
                  <c:v>8.0827499999999997E-3</c:v>
                </c:pt>
                <c:pt idx="14">
                  <c:v>8.6215584999999907E-3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856-401F-B8E3-40895DA92EA3}"/>
            </c:ext>
          </c:extLst>
        </c:ser>
        <c:ser>
          <c:idx val="3"/>
          <c:order val="3"/>
          <c:tx>
            <c:strRef>
              <c:f>'1 BSS'!$R$2</c:f>
              <c:strCache>
                <c:ptCount val="1"/>
                <c:pt idx="0">
                  <c:v>DS UL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'1 BSS'!$B$3:$B$17</c:f>
              <c:strCache>
                <c:ptCount val="15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14</c:v>
                </c:pt>
                <c:pt idx="13">
                  <c:v>15</c:v>
                </c:pt>
                <c:pt idx="14">
                  <c:v>16</c:v>
                </c:pt>
              </c:strCache>
            </c:strRef>
          </c:cat>
          <c:val>
            <c:numRef>
              <c:f>'1 BSS'!$S$3:$S$17</c:f>
              <c:numCache>
                <c:formatCode>General</c:formatCode>
                <c:ptCount val="15"/>
                <c:pt idx="0">
                  <c:v>4.1558834999999997E-3</c:v>
                </c:pt>
                <c:pt idx="1">
                  <c:v>4.1809379999999995E-3</c:v>
                </c:pt>
                <c:pt idx="2">
                  <c:v>4.2039919999999984E-3</c:v>
                </c:pt>
                <c:pt idx="3">
                  <c:v>4.3031930000000003E-3</c:v>
                </c:pt>
                <c:pt idx="4">
                  <c:v>4.2003890000000006E-3</c:v>
                </c:pt>
                <c:pt idx="5">
                  <c:v>4.1614600000000005E-3</c:v>
                </c:pt>
                <c:pt idx="6">
                  <c:v>4.2473169999999987E-3</c:v>
                </c:pt>
                <c:pt idx="7">
                  <c:v>4.3129659999999997E-3</c:v>
                </c:pt>
                <c:pt idx="8">
                  <c:v>4.3190919999999992E-3</c:v>
                </c:pt>
                <c:pt idx="9">
                  <c:v>4.3460195000000002E-3</c:v>
                </c:pt>
                <c:pt idx="10">
                  <c:v>4.3607209999999997E-3</c:v>
                </c:pt>
                <c:pt idx="11">
                  <c:v>4.5039920000000001E-3</c:v>
                </c:pt>
                <c:pt idx="12">
                  <c:v>4.4083819999999989E-3</c:v>
                </c:pt>
                <c:pt idx="13">
                  <c:v>4.3496799999999999E-3</c:v>
                </c:pt>
                <c:pt idx="14">
                  <c:v>4.3689240000000006E-3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856-401F-B8E3-40895DA92E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dropLines>
        <c:smooth val="0"/>
        <c:axId val="1957783488"/>
        <c:axId val="736354592"/>
      </c:lineChart>
      <c:catAx>
        <c:axId val="195778348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number of STAs per BSS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6354592"/>
        <c:crosses val="autoZero"/>
        <c:auto val="1"/>
        <c:lblAlgn val="ctr"/>
        <c:lblOffset val="100"/>
        <c:noMultiLvlLbl val="0"/>
      </c:catAx>
      <c:valAx>
        <c:axId val="736354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Delay, 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577834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ysClr val="windowText" lastClr="000000"/>
      </a:solidFill>
    </a:ln>
    <a:effectLst/>
  </c:spPr>
  <c:txPr>
    <a:bodyPr/>
    <a:lstStyle/>
    <a:p>
      <a:pPr>
        <a:defRPr sz="800"/>
      </a:pPr>
      <a:endParaRPr lang="en-US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95% percentile, 3 BSS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'3 BSS'!$C$2</c:f>
              <c:strCache>
                <c:ptCount val="1"/>
                <c:pt idx="0">
                  <c:v>LEGACY DL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'3 BSS'!$B$3:$B$17</c:f>
              <c:strCache>
                <c:ptCount val="15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14</c:v>
                </c:pt>
                <c:pt idx="13">
                  <c:v>15</c:v>
                </c:pt>
                <c:pt idx="14">
                  <c:v>16</c:v>
                </c:pt>
              </c:strCache>
            </c:strRef>
          </c:cat>
          <c:val>
            <c:numRef>
              <c:f>'3 BSS'!$D$3:$D$17</c:f>
              <c:numCache>
                <c:formatCode>General</c:formatCode>
                <c:ptCount val="15"/>
                <c:pt idx="0">
                  <c:v>5.708009E-3</c:v>
                </c:pt>
                <c:pt idx="1">
                  <c:v>5.8716979999999877E-3</c:v>
                </c:pt>
                <c:pt idx="2">
                  <c:v>6.2685559999999963E-3</c:v>
                </c:pt>
                <c:pt idx="3">
                  <c:v>6.4855625E-3</c:v>
                </c:pt>
                <c:pt idx="4">
                  <c:v>6.6166084999999958E-3</c:v>
                </c:pt>
                <c:pt idx="5">
                  <c:v>6.760529999999999E-3</c:v>
                </c:pt>
                <c:pt idx="6">
                  <c:v>6.7669150000000001E-3</c:v>
                </c:pt>
                <c:pt idx="7">
                  <c:v>6.6153569999999997E-3</c:v>
                </c:pt>
                <c:pt idx="8">
                  <c:v>6.6253799999999976E-3</c:v>
                </c:pt>
                <c:pt idx="9">
                  <c:v>6.6351334999999994E-3</c:v>
                </c:pt>
                <c:pt idx="10">
                  <c:v>6.5894779999999993E-3</c:v>
                </c:pt>
                <c:pt idx="11">
                  <c:v>6.6002925000000004E-3</c:v>
                </c:pt>
                <c:pt idx="12">
                  <c:v>6.7764700000000006E-3</c:v>
                </c:pt>
                <c:pt idx="13">
                  <c:v>6.6113689999999963E-3</c:v>
                </c:pt>
                <c:pt idx="14">
                  <c:v>6.8759639999999922E-3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DB8-4D79-96FC-D409F92F36A4}"/>
            </c:ext>
          </c:extLst>
        </c:ser>
        <c:ser>
          <c:idx val="1"/>
          <c:order val="1"/>
          <c:tx>
            <c:strRef>
              <c:f>'3 BSS'!$H$2</c:f>
              <c:strCache>
                <c:ptCount val="1"/>
                <c:pt idx="0">
                  <c:v>DS DL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'3 BSS'!$B$3:$B$17</c:f>
              <c:strCache>
                <c:ptCount val="15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14</c:v>
                </c:pt>
                <c:pt idx="13">
                  <c:v>15</c:v>
                </c:pt>
                <c:pt idx="14">
                  <c:v>16</c:v>
                </c:pt>
              </c:strCache>
            </c:strRef>
          </c:cat>
          <c:val>
            <c:numRef>
              <c:f>'3 BSS'!$I$3:$I$17</c:f>
              <c:numCache>
                <c:formatCode>General</c:formatCode>
                <c:ptCount val="15"/>
                <c:pt idx="0">
                  <c:v>4.5833929999999998E-3</c:v>
                </c:pt>
                <c:pt idx="1">
                  <c:v>4.7367159999999976E-3</c:v>
                </c:pt>
                <c:pt idx="2">
                  <c:v>4.6612040000000004E-3</c:v>
                </c:pt>
                <c:pt idx="3">
                  <c:v>5.1404019999999988E-3</c:v>
                </c:pt>
                <c:pt idx="4">
                  <c:v>5.2542359999999989E-3</c:v>
                </c:pt>
                <c:pt idx="5">
                  <c:v>5.3014339999999998E-3</c:v>
                </c:pt>
                <c:pt idx="6">
                  <c:v>5.3241249999999999E-3</c:v>
                </c:pt>
                <c:pt idx="7">
                  <c:v>5.9411969999999988E-3</c:v>
                </c:pt>
                <c:pt idx="8">
                  <c:v>5.8802239999999877E-3</c:v>
                </c:pt>
                <c:pt idx="9">
                  <c:v>6.1091499999999998E-3</c:v>
                </c:pt>
                <c:pt idx="10">
                  <c:v>5.8656074999999998E-3</c:v>
                </c:pt>
                <c:pt idx="11">
                  <c:v>7.125947500000002E-3</c:v>
                </c:pt>
                <c:pt idx="12">
                  <c:v>7.1219399999999967E-3</c:v>
                </c:pt>
                <c:pt idx="13">
                  <c:v>6.9546234999999981E-3</c:v>
                </c:pt>
                <c:pt idx="14">
                  <c:v>7.0896534999999958E-3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DB8-4D79-96FC-D409F92F36A4}"/>
            </c:ext>
          </c:extLst>
        </c:ser>
        <c:ser>
          <c:idx val="2"/>
          <c:order val="2"/>
          <c:tx>
            <c:strRef>
              <c:f>'3 BSS'!$M$2</c:f>
              <c:strCache>
                <c:ptCount val="1"/>
                <c:pt idx="0">
                  <c:v>LEGACY UL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'3 BSS'!$B$3:$B$17</c:f>
              <c:strCache>
                <c:ptCount val="15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14</c:v>
                </c:pt>
                <c:pt idx="13">
                  <c:v>15</c:v>
                </c:pt>
                <c:pt idx="14">
                  <c:v>16</c:v>
                </c:pt>
              </c:strCache>
            </c:strRef>
          </c:cat>
          <c:val>
            <c:numRef>
              <c:f>'3 BSS'!$N$3:$N$17</c:f>
              <c:numCache>
                <c:formatCode>General</c:formatCode>
                <c:ptCount val="15"/>
                <c:pt idx="0">
                  <c:v>7.9441000000000008E-3</c:v>
                </c:pt>
                <c:pt idx="1">
                  <c:v>8.7561665000000077E-3</c:v>
                </c:pt>
                <c:pt idx="2">
                  <c:v>9.160932000000007E-3</c:v>
                </c:pt>
                <c:pt idx="3">
                  <c:v>1.1973579999999989E-2</c:v>
                </c:pt>
                <c:pt idx="4">
                  <c:v>1.2492899999999999E-2</c:v>
                </c:pt>
                <c:pt idx="5">
                  <c:v>1.3319325E-2</c:v>
                </c:pt>
                <c:pt idx="6">
                  <c:v>1.3242279999999995E-2</c:v>
                </c:pt>
                <c:pt idx="7">
                  <c:v>1.5295479999999998E-2</c:v>
                </c:pt>
                <c:pt idx="8">
                  <c:v>1.5865529999999992E-2</c:v>
                </c:pt>
                <c:pt idx="9">
                  <c:v>1.5733495E-2</c:v>
                </c:pt>
                <c:pt idx="10">
                  <c:v>1.6176819999999995E-2</c:v>
                </c:pt>
                <c:pt idx="11">
                  <c:v>1.9329574999999991E-2</c:v>
                </c:pt>
                <c:pt idx="12">
                  <c:v>1.9558020000000002E-2</c:v>
                </c:pt>
                <c:pt idx="13">
                  <c:v>1.9236324999999999E-2</c:v>
                </c:pt>
                <c:pt idx="14">
                  <c:v>1.9261939999999998E-2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DB8-4D79-96FC-D409F92F36A4}"/>
            </c:ext>
          </c:extLst>
        </c:ser>
        <c:ser>
          <c:idx val="3"/>
          <c:order val="3"/>
          <c:tx>
            <c:strRef>
              <c:f>'3 BSS'!$R$2</c:f>
              <c:strCache>
                <c:ptCount val="1"/>
                <c:pt idx="0">
                  <c:v>DS UL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'3 BSS'!$B$3:$B$17</c:f>
              <c:strCache>
                <c:ptCount val="15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14</c:v>
                </c:pt>
                <c:pt idx="13">
                  <c:v>15</c:v>
                </c:pt>
                <c:pt idx="14">
                  <c:v>16</c:v>
                </c:pt>
              </c:strCache>
            </c:strRef>
          </c:cat>
          <c:val>
            <c:numRef>
              <c:f>'3 BSS'!$S$3:$S$17</c:f>
              <c:numCache>
                <c:formatCode>General</c:formatCode>
                <c:ptCount val="15"/>
                <c:pt idx="0">
                  <c:v>4.7422000000000002E-3</c:v>
                </c:pt>
                <c:pt idx="1">
                  <c:v>4.8429190000000011E-3</c:v>
                </c:pt>
                <c:pt idx="2">
                  <c:v>4.7955680000000018E-3</c:v>
                </c:pt>
                <c:pt idx="3">
                  <c:v>5.3070119999999981E-3</c:v>
                </c:pt>
                <c:pt idx="4">
                  <c:v>5.2743499999999997E-3</c:v>
                </c:pt>
                <c:pt idx="5">
                  <c:v>5.3394925000000001E-3</c:v>
                </c:pt>
                <c:pt idx="6">
                  <c:v>5.3859195E-3</c:v>
                </c:pt>
                <c:pt idx="7">
                  <c:v>5.8085639999999978E-3</c:v>
                </c:pt>
                <c:pt idx="8">
                  <c:v>5.7358074999999996E-3</c:v>
                </c:pt>
                <c:pt idx="9">
                  <c:v>5.7987494999999986E-3</c:v>
                </c:pt>
                <c:pt idx="10">
                  <c:v>5.9826299999999992E-3</c:v>
                </c:pt>
                <c:pt idx="11">
                  <c:v>6.4915435000000013E-3</c:v>
                </c:pt>
                <c:pt idx="12">
                  <c:v>6.4051879999999992E-3</c:v>
                </c:pt>
                <c:pt idx="13">
                  <c:v>6.2613299999999998E-3</c:v>
                </c:pt>
                <c:pt idx="14">
                  <c:v>6.4672309999999943E-3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EDB8-4D79-96FC-D409F92F36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dropLines>
        <c:smooth val="0"/>
        <c:axId val="1957783488"/>
        <c:axId val="736354592"/>
      </c:lineChart>
      <c:catAx>
        <c:axId val="195778348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number of STAs per BSS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6354592"/>
        <c:crosses val="autoZero"/>
        <c:auto val="1"/>
        <c:lblAlgn val="ctr"/>
        <c:lblOffset val="100"/>
        <c:noMultiLvlLbl val="0"/>
      </c:catAx>
      <c:valAx>
        <c:axId val="736354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Delay, 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577834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ysClr val="windowText" lastClr="000000"/>
      </a:solidFill>
    </a:ln>
    <a:effectLst/>
  </c:spPr>
  <c:txPr>
    <a:bodyPr/>
    <a:lstStyle/>
    <a:p>
      <a:pPr>
        <a:defRPr sz="800"/>
      </a:pPr>
      <a:endParaRPr lang="en-US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95% percentile, 5 BSS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'5 BSS'!$C$2</c:f>
              <c:strCache>
                <c:ptCount val="1"/>
                <c:pt idx="0">
                  <c:v>LEGACY DL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'5 BSS'!$B$3:$B$17</c:f>
              <c:strCache>
                <c:ptCount val="15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14</c:v>
                </c:pt>
                <c:pt idx="13">
                  <c:v>15</c:v>
                </c:pt>
                <c:pt idx="14">
                  <c:v>16</c:v>
                </c:pt>
              </c:strCache>
            </c:strRef>
          </c:cat>
          <c:val>
            <c:numRef>
              <c:f>'5 BSS'!$D$3:$D$17</c:f>
              <c:numCache>
                <c:formatCode>General</c:formatCode>
                <c:ptCount val="15"/>
                <c:pt idx="0">
                  <c:v>6.3951819999999923E-3</c:v>
                </c:pt>
                <c:pt idx="1">
                  <c:v>6.9380524999999998E-3</c:v>
                </c:pt>
                <c:pt idx="2">
                  <c:v>7.2049145000000004E-3</c:v>
                </c:pt>
                <c:pt idx="3">
                  <c:v>6.7134374999999989E-3</c:v>
                </c:pt>
                <c:pt idx="4">
                  <c:v>7.106277999999998E-3</c:v>
                </c:pt>
                <c:pt idx="5">
                  <c:v>7.2273824999999998E-3</c:v>
                </c:pt>
                <c:pt idx="6">
                  <c:v>7.2335299999999932E-3</c:v>
                </c:pt>
                <c:pt idx="7">
                  <c:v>6.672384499999998E-3</c:v>
                </c:pt>
                <c:pt idx="8">
                  <c:v>7.0511029999999926E-3</c:v>
                </c:pt>
                <c:pt idx="9">
                  <c:v>7.030708999999997E-3</c:v>
                </c:pt>
                <c:pt idx="10">
                  <c:v>6.7484575E-3</c:v>
                </c:pt>
                <c:pt idx="11">
                  <c:v>6.7591279999999997E-3</c:v>
                </c:pt>
                <c:pt idx="12">
                  <c:v>6.7680854999999998E-3</c:v>
                </c:pt>
                <c:pt idx="13">
                  <c:v>6.9627054999999993E-3</c:v>
                </c:pt>
                <c:pt idx="14">
                  <c:v>6.8935159999999988E-3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BE8-484F-9ED2-1F840C6F3CCF}"/>
            </c:ext>
          </c:extLst>
        </c:ser>
        <c:ser>
          <c:idx val="1"/>
          <c:order val="1"/>
          <c:tx>
            <c:strRef>
              <c:f>'5 BSS'!$H$2</c:f>
              <c:strCache>
                <c:ptCount val="1"/>
                <c:pt idx="0">
                  <c:v>DS DL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'5 BSS'!$B$3:$B$17</c:f>
              <c:strCache>
                <c:ptCount val="15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14</c:v>
                </c:pt>
                <c:pt idx="13">
                  <c:v>15</c:v>
                </c:pt>
                <c:pt idx="14">
                  <c:v>16</c:v>
                </c:pt>
              </c:strCache>
            </c:strRef>
          </c:cat>
          <c:val>
            <c:numRef>
              <c:f>'5 BSS'!$I$3:$I$17</c:f>
              <c:numCache>
                <c:formatCode>General</c:formatCode>
                <c:ptCount val="15"/>
                <c:pt idx="0">
                  <c:v>5.3089980000000005E-3</c:v>
                </c:pt>
                <c:pt idx="1">
                  <c:v>5.4421469999999979E-3</c:v>
                </c:pt>
                <c:pt idx="2">
                  <c:v>5.6814934999999973E-3</c:v>
                </c:pt>
                <c:pt idx="3">
                  <c:v>6.4859289999999944E-3</c:v>
                </c:pt>
                <c:pt idx="4">
                  <c:v>6.5107414999999993E-3</c:v>
                </c:pt>
                <c:pt idx="5">
                  <c:v>6.8150679999999988E-3</c:v>
                </c:pt>
                <c:pt idx="6">
                  <c:v>6.820530999999996E-3</c:v>
                </c:pt>
                <c:pt idx="7">
                  <c:v>9.4061400000000003E-3</c:v>
                </c:pt>
                <c:pt idx="8">
                  <c:v>9.2871539999999989E-3</c:v>
                </c:pt>
                <c:pt idx="9">
                  <c:v>9.2944054999999949E-3</c:v>
                </c:pt>
                <c:pt idx="10">
                  <c:v>9.2273430000000007E-3</c:v>
                </c:pt>
                <c:pt idx="11">
                  <c:v>3.0125179999999994E-2</c:v>
                </c:pt>
                <c:pt idx="12">
                  <c:v>3.0694254999999993E-2</c:v>
                </c:pt>
                <c:pt idx="13">
                  <c:v>3.114046999999999E-2</c:v>
                </c:pt>
                <c:pt idx="14">
                  <c:v>3.0459119999999989E-2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BE8-484F-9ED2-1F840C6F3CCF}"/>
            </c:ext>
          </c:extLst>
        </c:ser>
        <c:ser>
          <c:idx val="2"/>
          <c:order val="2"/>
          <c:tx>
            <c:strRef>
              <c:f>'5 BSS'!$M$2</c:f>
              <c:strCache>
                <c:ptCount val="1"/>
                <c:pt idx="0">
                  <c:v>LEGACY UL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'5 BSS'!$B$3:$B$17</c:f>
              <c:strCache>
                <c:ptCount val="15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14</c:v>
                </c:pt>
                <c:pt idx="13">
                  <c:v>15</c:v>
                </c:pt>
                <c:pt idx="14">
                  <c:v>16</c:v>
                </c:pt>
              </c:strCache>
            </c:strRef>
          </c:cat>
          <c:val>
            <c:numRef>
              <c:f>'5 BSS'!$N$3:$N$17</c:f>
              <c:numCache>
                <c:formatCode>General</c:formatCode>
                <c:ptCount val="15"/>
                <c:pt idx="0">
                  <c:v>1.0148749999999988E-2</c:v>
                </c:pt>
                <c:pt idx="1">
                  <c:v>1.1084264999999998E-2</c:v>
                </c:pt>
                <c:pt idx="2">
                  <c:v>1.2096379999999997E-2</c:v>
                </c:pt>
                <c:pt idx="3">
                  <c:v>1.4000869999999973E-2</c:v>
                </c:pt>
                <c:pt idx="4">
                  <c:v>1.5349254999999996E-2</c:v>
                </c:pt>
                <c:pt idx="5">
                  <c:v>1.5756585E-2</c:v>
                </c:pt>
                <c:pt idx="6">
                  <c:v>1.6195999999999988E-2</c:v>
                </c:pt>
                <c:pt idx="7">
                  <c:v>1.9256604999999989E-2</c:v>
                </c:pt>
                <c:pt idx="8">
                  <c:v>2.0836010000000005E-2</c:v>
                </c:pt>
                <c:pt idx="9">
                  <c:v>1.996643E-2</c:v>
                </c:pt>
                <c:pt idx="10">
                  <c:v>2.0667754999999999E-2</c:v>
                </c:pt>
                <c:pt idx="11">
                  <c:v>2.8460304999999998E-2</c:v>
                </c:pt>
                <c:pt idx="12">
                  <c:v>2.9190389999999993E-2</c:v>
                </c:pt>
                <c:pt idx="13">
                  <c:v>2.9645399999999999E-2</c:v>
                </c:pt>
                <c:pt idx="14">
                  <c:v>2.9483714999999997E-2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BE8-484F-9ED2-1F840C6F3CCF}"/>
            </c:ext>
          </c:extLst>
        </c:ser>
        <c:ser>
          <c:idx val="3"/>
          <c:order val="3"/>
          <c:tx>
            <c:strRef>
              <c:f>'5 BSS'!$R$2</c:f>
              <c:strCache>
                <c:ptCount val="1"/>
                <c:pt idx="0">
                  <c:v>DS UL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'5 BSS'!$B$3:$B$17</c:f>
              <c:strCache>
                <c:ptCount val="15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14</c:v>
                </c:pt>
                <c:pt idx="13">
                  <c:v>15</c:v>
                </c:pt>
                <c:pt idx="14">
                  <c:v>16</c:v>
                </c:pt>
              </c:strCache>
            </c:strRef>
          </c:cat>
          <c:val>
            <c:numRef>
              <c:f>'5 BSS'!$S$3:$S$17</c:f>
              <c:numCache>
                <c:formatCode>General</c:formatCode>
                <c:ptCount val="15"/>
                <c:pt idx="0">
                  <c:v>5.5406889999999979E-3</c:v>
                </c:pt>
                <c:pt idx="1">
                  <c:v>5.6925429999999987E-3</c:v>
                </c:pt>
                <c:pt idx="2">
                  <c:v>5.9459699999999983E-3</c:v>
                </c:pt>
                <c:pt idx="3">
                  <c:v>6.3132400000000003E-3</c:v>
                </c:pt>
                <c:pt idx="4">
                  <c:v>6.4240089999999962E-3</c:v>
                </c:pt>
                <c:pt idx="5">
                  <c:v>6.7582250000000005E-3</c:v>
                </c:pt>
                <c:pt idx="6">
                  <c:v>6.6834449999999997E-3</c:v>
                </c:pt>
                <c:pt idx="7">
                  <c:v>8.0242749999999991E-3</c:v>
                </c:pt>
                <c:pt idx="8">
                  <c:v>7.7014550000000003E-3</c:v>
                </c:pt>
                <c:pt idx="9">
                  <c:v>7.7976804999999993E-3</c:v>
                </c:pt>
                <c:pt idx="10">
                  <c:v>7.7716290000000056E-3</c:v>
                </c:pt>
                <c:pt idx="11">
                  <c:v>1.7022509999999998E-2</c:v>
                </c:pt>
                <c:pt idx="12">
                  <c:v>1.7000159999999973E-2</c:v>
                </c:pt>
                <c:pt idx="13">
                  <c:v>1.6737084999999992E-2</c:v>
                </c:pt>
                <c:pt idx="14">
                  <c:v>1.6865665000000002E-2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BE8-484F-9ED2-1F840C6F3C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dropLines>
        <c:smooth val="0"/>
        <c:axId val="1957783488"/>
        <c:axId val="736354592"/>
      </c:lineChart>
      <c:catAx>
        <c:axId val="195778348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number of STAs per BSS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6354592"/>
        <c:crosses val="autoZero"/>
        <c:auto val="1"/>
        <c:lblAlgn val="ctr"/>
        <c:lblOffset val="100"/>
        <c:noMultiLvlLbl val="0"/>
      </c:catAx>
      <c:valAx>
        <c:axId val="736354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Delay, 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577834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ysClr val="windowText" lastClr="000000"/>
      </a:solidFill>
    </a:ln>
    <a:effectLst/>
  </c:spPr>
  <c:txPr>
    <a:bodyPr/>
    <a:lstStyle/>
    <a:p>
      <a:pPr>
        <a:defRPr sz="800"/>
      </a:pPr>
      <a:endParaRPr lang="en-US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95% percentile,  7 BSS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'7 BSS'!$C$2</c:f>
              <c:strCache>
                <c:ptCount val="1"/>
                <c:pt idx="0">
                  <c:v>LEGACY DL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'7 BSS'!$B$3:$B$17</c:f>
              <c:strCache>
                <c:ptCount val="15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14</c:v>
                </c:pt>
                <c:pt idx="13">
                  <c:v>15</c:v>
                </c:pt>
                <c:pt idx="14">
                  <c:v>16</c:v>
                </c:pt>
              </c:strCache>
            </c:strRef>
          </c:cat>
          <c:val>
            <c:numRef>
              <c:f>'7 BSS'!$D$3:$D$17</c:f>
              <c:numCache>
                <c:formatCode>General</c:formatCode>
                <c:ptCount val="15"/>
                <c:pt idx="0">
                  <c:v>7.189057999999993E-3</c:v>
                </c:pt>
                <c:pt idx="1">
                  <c:v>7.8357509999999984E-3</c:v>
                </c:pt>
                <c:pt idx="2">
                  <c:v>8.0449424999999991E-3</c:v>
                </c:pt>
                <c:pt idx="3">
                  <c:v>7.0991650000000002E-3</c:v>
                </c:pt>
                <c:pt idx="4">
                  <c:v>7.5023774999999938E-3</c:v>
                </c:pt>
                <c:pt idx="5">
                  <c:v>7.413827999999999E-3</c:v>
                </c:pt>
                <c:pt idx="6">
                  <c:v>7.6098875000000033E-3</c:v>
                </c:pt>
                <c:pt idx="7">
                  <c:v>7.4543439999999982E-3</c:v>
                </c:pt>
                <c:pt idx="8">
                  <c:v>7.838330000000001E-3</c:v>
                </c:pt>
                <c:pt idx="9">
                  <c:v>7.8761399999999933E-3</c:v>
                </c:pt>
                <c:pt idx="10">
                  <c:v>7.9817499999999975E-3</c:v>
                </c:pt>
                <c:pt idx="11">
                  <c:v>1.0098259999999994E-2</c:v>
                </c:pt>
                <c:pt idx="12">
                  <c:v>9.8398410000000019E-3</c:v>
                </c:pt>
                <c:pt idx="13">
                  <c:v>1.0575619999999997E-2</c:v>
                </c:pt>
                <c:pt idx="14">
                  <c:v>1.0465715E-2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731-4553-87E1-C31C3BB7D229}"/>
            </c:ext>
          </c:extLst>
        </c:ser>
        <c:ser>
          <c:idx val="1"/>
          <c:order val="1"/>
          <c:tx>
            <c:strRef>
              <c:f>'7 BSS'!$H$2</c:f>
              <c:strCache>
                <c:ptCount val="1"/>
                <c:pt idx="0">
                  <c:v>DS DL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'7 BSS'!$B$3:$B$17</c:f>
              <c:strCache>
                <c:ptCount val="15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14</c:v>
                </c:pt>
                <c:pt idx="13">
                  <c:v>15</c:v>
                </c:pt>
                <c:pt idx="14">
                  <c:v>16</c:v>
                </c:pt>
              </c:strCache>
            </c:strRef>
          </c:cat>
          <c:val>
            <c:numRef>
              <c:f>'7 BSS'!$I$3:$I$17</c:f>
              <c:numCache>
                <c:formatCode>General</c:formatCode>
                <c:ptCount val="15"/>
                <c:pt idx="0">
                  <c:v>6.2782270000000043E-3</c:v>
                </c:pt>
                <c:pt idx="1">
                  <c:v>6.5996324999999991E-3</c:v>
                </c:pt>
                <c:pt idx="2">
                  <c:v>7.06005E-3</c:v>
                </c:pt>
                <c:pt idx="3">
                  <c:v>8.4149974999999985E-3</c:v>
                </c:pt>
                <c:pt idx="4">
                  <c:v>9.3385269999999975E-3</c:v>
                </c:pt>
                <c:pt idx="5">
                  <c:v>9.3482799999999953E-3</c:v>
                </c:pt>
                <c:pt idx="6">
                  <c:v>9.797779500000001E-3</c:v>
                </c:pt>
                <c:pt idx="7">
                  <c:v>3.085661E-2</c:v>
                </c:pt>
                <c:pt idx="8">
                  <c:v>3.208104499999994E-2</c:v>
                </c:pt>
                <c:pt idx="9">
                  <c:v>3.2004774999999978E-2</c:v>
                </c:pt>
                <c:pt idx="10">
                  <c:v>3.2331979999999975E-2</c:v>
                </c:pt>
                <c:pt idx="11">
                  <c:v>6.1496699999999994E-2</c:v>
                </c:pt>
                <c:pt idx="12">
                  <c:v>6.1808790000000009E-2</c:v>
                </c:pt>
                <c:pt idx="13">
                  <c:v>6.1607700000000001E-2</c:v>
                </c:pt>
                <c:pt idx="14">
                  <c:v>6.3065444999999984E-2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731-4553-87E1-C31C3BB7D229}"/>
            </c:ext>
          </c:extLst>
        </c:ser>
        <c:ser>
          <c:idx val="2"/>
          <c:order val="2"/>
          <c:tx>
            <c:strRef>
              <c:f>'7 BSS'!$M$2</c:f>
              <c:strCache>
                <c:ptCount val="1"/>
                <c:pt idx="0">
                  <c:v>LEGACY UL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'7 BSS'!$B$3:$B$17</c:f>
              <c:strCache>
                <c:ptCount val="15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14</c:v>
                </c:pt>
                <c:pt idx="13">
                  <c:v>15</c:v>
                </c:pt>
                <c:pt idx="14">
                  <c:v>16</c:v>
                </c:pt>
              </c:strCache>
            </c:strRef>
          </c:cat>
          <c:val>
            <c:numRef>
              <c:f>'7 BSS'!$N$3:$N$17</c:f>
              <c:numCache>
                <c:formatCode>General</c:formatCode>
                <c:ptCount val="15"/>
                <c:pt idx="0">
                  <c:v>1.1772550000000007E-2</c:v>
                </c:pt>
                <c:pt idx="1">
                  <c:v>1.2322399999999997E-2</c:v>
                </c:pt>
                <c:pt idx="2">
                  <c:v>1.2702770000000006E-2</c:v>
                </c:pt>
                <c:pt idx="3">
                  <c:v>1.6714269999999993E-2</c:v>
                </c:pt>
                <c:pt idx="4">
                  <c:v>1.8125700000000002E-2</c:v>
                </c:pt>
                <c:pt idx="5">
                  <c:v>1.8482069999999989E-2</c:v>
                </c:pt>
                <c:pt idx="6">
                  <c:v>1.9345609999999996E-2</c:v>
                </c:pt>
                <c:pt idx="7">
                  <c:v>2.9786944999999978E-2</c:v>
                </c:pt>
                <c:pt idx="8">
                  <c:v>3.137951499999999E-2</c:v>
                </c:pt>
                <c:pt idx="9">
                  <c:v>3.082975E-2</c:v>
                </c:pt>
                <c:pt idx="10">
                  <c:v>3.173597999999999E-2</c:v>
                </c:pt>
                <c:pt idx="11">
                  <c:v>6.6609399999999971E-2</c:v>
                </c:pt>
                <c:pt idx="12">
                  <c:v>6.6995199999999977E-2</c:v>
                </c:pt>
                <c:pt idx="13">
                  <c:v>6.9323839999999998E-2</c:v>
                </c:pt>
                <c:pt idx="14">
                  <c:v>6.9730100000000003E-2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731-4553-87E1-C31C3BB7D229}"/>
            </c:ext>
          </c:extLst>
        </c:ser>
        <c:ser>
          <c:idx val="3"/>
          <c:order val="3"/>
          <c:tx>
            <c:strRef>
              <c:f>'7 BSS'!$R$2</c:f>
              <c:strCache>
                <c:ptCount val="1"/>
                <c:pt idx="0">
                  <c:v>DS UL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'7 BSS'!$B$3:$B$17</c:f>
              <c:strCache>
                <c:ptCount val="15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14</c:v>
                </c:pt>
                <c:pt idx="13">
                  <c:v>15</c:v>
                </c:pt>
                <c:pt idx="14">
                  <c:v>16</c:v>
                </c:pt>
              </c:strCache>
            </c:strRef>
          </c:cat>
          <c:val>
            <c:numRef>
              <c:f>'7 BSS'!$S$3:$S$17</c:f>
              <c:numCache>
                <c:formatCode>General</c:formatCode>
                <c:ptCount val="15"/>
                <c:pt idx="0">
                  <c:v>6.5438485000000003E-3</c:v>
                </c:pt>
                <c:pt idx="1">
                  <c:v>6.6145060000000018E-3</c:v>
                </c:pt>
                <c:pt idx="2">
                  <c:v>7.0618060000000003E-3</c:v>
                </c:pt>
                <c:pt idx="3">
                  <c:v>7.7973999999999995E-3</c:v>
                </c:pt>
                <c:pt idx="4">
                  <c:v>8.2973255000000044E-3</c:v>
                </c:pt>
                <c:pt idx="5">
                  <c:v>8.3593065000000001E-3</c:v>
                </c:pt>
                <c:pt idx="6">
                  <c:v>8.5600699999999943E-3</c:v>
                </c:pt>
                <c:pt idx="7">
                  <c:v>1.949188E-2</c:v>
                </c:pt>
                <c:pt idx="8">
                  <c:v>1.9970600000000002E-2</c:v>
                </c:pt>
                <c:pt idx="9">
                  <c:v>1.9726744999999997E-2</c:v>
                </c:pt>
                <c:pt idx="10">
                  <c:v>1.9983919999999988E-2</c:v>
                </c:pt>
                <c:pt idx="11">
                  <c:v>2.9978004999999985E-2</c:v>
                </c:pt>
                <c:pt idx="12">
                  <c:v>3.0126439999999987E-2</c:v>
                </c:pt>
                <c:pt idx="13">
                  <c:v>2.992705E-2</c:v>
                </c:pt>
                <c:pt idx="14">
                  <c:v>3.0279979999999988E-2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731-4553-87E1-C31C3BB7D2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dropLines>
        <c:smooth val="0"/>
        <c:axId val="1957783488"/>
        <c:axId val="736354592"/>
      </c:lineChart>
      <c:catAx>
        <c:axId val="195778348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number of STAs per BSS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6354592"/>
        <c:crosses val="autoZero"/>
        <c:auto val="1"/>
        <c:lblAlgn val="ctr"/>
        <c:lblOffset val="100"/>
        <c:noMultiLvlLbl val="0"/>
      </c:catAx>
      <c:valAx>
        <c:axId val="736354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Delay, 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577834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ysClr val="windowText" lastClr="000000"/>
      </a:solidFill>
    </a:ln>
    <a:effectLst/>
  </c:spPr>
  <c:txPr>
    <a:bodyPr/>
    <a:lstStyle/>
    <a:p>
      <a:pPr>
        <a:defRPr sz="800"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3/12/2024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Month Year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2525" y="701675"/>
            <a:ext cx="4627563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4387" cy="3467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/>
          </p:nvPr>
        </p:nvSpPr>
        <p:spPr/>
        <p:txBody>
          <a:bodyPr/>
          <a:lstStyle/>
          <a:p>
            <a:r>
              <a:rPr lang="en-US"/>
              <a:t>doc.: IEEE 802.11-xxxx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r>
              <a:rPr lang="en-US"/>
              <a:t>Xx-xxxx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r>
              <a:rPr lang="en-US" dirty="0"/>
              <a:t>Dmitry Akhmetov, Intel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2133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November 2023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, Intel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/>
              <a:t>, Intel</a:t>
            </a:r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November 2023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November 2023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, Intel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1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November 2023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, Intel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November 2023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, Intel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November 2023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, Intel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0813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0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November 2023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/>
              <a:t>, Intel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4344988" y="6475413"/>
            <a:ext cx="528637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685800" y="609600"/>
            <a:ext cx="77724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dirty="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84213" y="6475413"/>
            <a:ext cx="714375" cy="182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477000"/>
            <a:ext cx="78486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5000628" y="357166"/>
            <a:ext cx="3500462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802.11-23/2126r3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</p:sldLayoutIdLst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13" Type="http://schemas.openxmlformats.org/officeDocument/2006/relationships/image" Target="../media/image51.jpeg"/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12" Type="http://schemas.openxmlformats.org/officeDocument/2006/relationships/image" Target="../media/image50.jpeg"/><Relationship Id="rId17" Type="http://schemas.openxmlformats.org/officeDocument/2006/relationships/image" Target="../media/image55.jpeg"/><Relationship Id="rId2" Type="http://schemas.openxmlformats.org/officeDocument/2006/relationships/image" Target="../media/image40.jpeg"/><Relationship Id="rId16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11" Type="http://schemas.openxmlformats.org/officeDocument/2006/relationships/image" Target="../media/image49.jpeg"/><Relationship Id="rId5" Type="http://schemas.openxmlformats.org/officeDocument/2006/relationships/image" Target="../media/image43.jpeg"/><Relationship Id="rId15" Type="http://schemas.openxmlformats.org/officeDocument/2006/relationships/image" Target="../media/image53.jpeg"/><Relationship Id="rId10" Type="http://schemas.openxmlformats.org/officeDocument/2006/relationships/image" Target="../media/image48.jpeg"/><Relationship Id="rId4" Type="http://schemas.openxmlformats.org/officeDocument/2006/relationships/image" Target="../media/image42.jpeg"/><Relationship Id="rId9" Type="http://schemas.openxmlformats.org/officeDocument/2006/relationships/image" Target="../media/image47.jpeg"/><Relationship Id="rId14" Type="http://schemas.openxmlformats.org/officeDocument/2006/relationships/image" Target="../media/image5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3.xml"/><Relationship Id="rId4" Type="http://schemas.openxmlformats.org/officeDocument/2006/relationships/chart" Target="../charts/chart1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jpeg"/><Relationship Id="rId13" Type="http://schemas.openxmlformats.org/officeDocument/2006/relationships/image" Target="../media/image67.jpeg"/><Relationship Id="rId3" Type="http://schemas.openxmlformats.org/officeDocument/2006/relationships/image" Target="../media/image57.jpeg"/><Relationship Id="rId7" Type="http://schemas.openxmlformats.org/officeDocument/2006/relationships/image" Target="../media/image61.jpeg"/><Relationship Id="rId12" Type="http://schemas.openxmlformats.org/officeDocument/2006/relationships/image" Target="../media/image66.jpeg"/><Relationship Id="rId17" Type="http://schemas.openxmlformats.org/officeDocument/2006/relationships/image" Target="../media/image71.jpeg"/><Relationship Id="rId2" Type="http://schemas.openxmlformats.org/officeDocument/2006/relationships/image" Target="../media/image56.jpeg"/><Relationship Id="rId16" Type="http://schemas.openxmlformats.org/officeDocument/2006/relationships/image" Target="../media/image7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jpeg"/><Relationship Id="rId11" Type="http://schemas.openxmlformats.org/officeDocument/2006/relationships/image" Target="../media/image65.jpeg"/><Relationship Id="rId5" Type="http://schemas.openxmlformats.org/officeDocument/2006/relationships/image" Target="../media/image59.jpeg"/><Relationship Id="rId15" Type="http://schemas.openxmlformats.org/officeDocument/2006/relationships/image" Target="../media/image69.jpeg"/><Relationship Id="rId10" Type="http://schemas.openxmlformats.org/officeDocument/2006/relationships/image" Target="../media/image64.jpeg"/><Relationship Id="rId4" Type="http://schemas.openxmlformats.org/officeDocument/2006/relationships/image" Target="../media/image58.jpeg"/><Relationship Id="rId9" Type="http://schemas.openxmlformats.org/officeDocument/2006/relationships/image" Target="../media/image63.jpeg"/><Relationship Id="rId14" Type="http://schemas.openxmlformats.org/officeDocument/2006/relationships/image" Target="../media/image68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jpeg"/><Relationship Id="rId13" Type="http://schemas.openxmlformats.org/officeDocument/2006/relationships/image" Target="../media/image83.jpeg"/><Relationship Id="rId3" Type="http://schemas.openxmlformats.org/officeDocument/2006/relationships/image" Target="../media/image73.jpeg"/><Relationship Id="rId7" Type="http://schemas.openxmlformats.org/officeDocument/2006/relationships/image" Target="../media/image77.jpeg"/><Relationship Id="rId12" Type="http://schemas.openxmlformats.org/officeDocument/2006/relationships/image" Target="../media/image82.jpeg"/><Relationship Id="rId17" Type="http://schemas.openxmlformats.org/officeDocument/2006/relationships/image" Target="../media/image87.jpeg"/><Relationship Id="rId2" Type="http://schemas.openxmlformats.org/officeDocument/2006/relationships/image" Target="../media/image72.jpeg"/><Relationship Id="rId16" Type="http://schemas.openxmlformats.org/officeDocument/2006/relationships/image" Target="../media/image8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jpeg"/><Relationship Id="rId11" Type="http://schemas.openxmlformats.org/officeDocument/2006/relationships/image" Target="../media/image81.jpeg"/><Relationship Id="rId5" Type="http://schemas.openxmlformats.org/officeDocument/2006/relationships/image" Target="../media/image75.jpeg"/><Relationship Id="rId15" Type="http://schemas.openxmlformats.org/officeDocument/2006/relationships/image" Target="../media/image85.jpeg"/><Relationship Id="rId10" Type="http://schemas.openxmlformats.org/officeDocument/2006/relationships/image" Target="../media/image80.jpeg"/><Relationship Id="rId4" Type="http://schemas.openxmlformats.org/officeDocument/2006/relationships/image" Target="../media/image74.jpeg"/><Relationship Id="rId9" Type="http://schemas.openxmlformats.org/officeDocument/2006/relationships/image" Target="../media/image79.jpeg"/><Relationship Id="rId14" Type="http://schemas.openxmlformats.org/officeDocument/2006/relationships/image" Target="../media/image84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jpeg"/><Relationship Id="rId13" Type="http://schemas.openxmlformats.org/officeDocument/2006/relationships/image" Target="../media/image99.jpeg"/><Relationship Id="rId3" Type="http://schemas.openxmlformats.org/officeDocument/2006/relationships/image" Target="../media/image89.jpeg"/><Relationship Id="rId7" Type="http://schemas.openxmlformats.org/officeDocument/2006/relationships/image" Target="../media/image93.jpeg"/><Relationship Id="rId12" Type="http://schemas.openxmlformats.org/officeDocument/2006/relationships/image" Target="../media/image98.jpeg"/><Relationship Id="rId17" Type="http://schemas.openxmlformats.org/officeDocument/2006/relationships/image" Target="../media/image103.jpeg"/><Relationship Id="rId2" Type="http://schemas.openxmlformats.org/officeDocument/2006/relationships/image" Target="../media/image88.jpeg"/><Relationship Id="rId16" Type="http://schemas.openxmlformats.org/officeDocument/2006/relationships/image" Target="../media/image10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.jpeg"/><Relationship Id="rId11" Type="http://schemas.openxmlformats.org/officeDocument/2006/relationships/image" Target="../media/image97.jpeg"/><Relationship Id="rId5" Type="http://schemas.openxmlformats.org/officeDocument/2006/relationships/image" Target="../media/image91.jpeg"/><Relationship Id="rId15" Type="http://schemas.openxmlformats.org/officeDocument/2006/relationships/image" Target="../media/image101.jpeg"/><Relationship Id="rId10" Type="http://schemas.openxmlformats.org/officeDocument/2006/relationships/image" Target="../media/image96.jpeg"/><Relationship Id="rId4" Type="http://schemas.openxmlformats.org/officeDocument/2006/relationships/image" Target="../media/image90.jpeg"/><Relationship Id="rId9" Type="http://schemas.openxmlformats.org/officeDocument/2006/relationships/image" Target="../media/image95.jpeg"/><Relationship Id="rId14" Type="http://schemas.openxmlformats.org/officeDocument/2006/relationships/image" Target="../media/image10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2303451" cy="273050"/>
          </a:xfrm>
        </p:spPr>
        <p:txBody>
          <a:bodyPr/>
          <a:lstStyle/>
          <a:p>
            <a:r>
              <a:rPr lang="en-US" dirty="0"/>
              <a:t>November 2023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 dirty="0"/>
              <a:t>Dmitry Akhmetov et. al., Intel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 dirty="0"/>
          </a:p>
        </p:txBody>
      </p:sp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 dirty="0"/>
              <a:t>Low latency channel access</a:t>
            </a:r>
            <a:endParaRPr lang="en-GB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396875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2023-11-12</a:t>
            </a:r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8959995"/>
              </p:ext>
            </p:extLst>
          </p:nvPr>
        </p:nvGraphicFramePr>
        <p:xfrm>
          <a:off x="463550" y="2968625"/>
          <a:ext cx="8294688" cy="2452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8569266" imgH="2537535" progId="Word.Document.8">
                  <p:embed/>
                </p:oleObj>
              </mc:Choice>
              <mc:Fallback>
                <p:oleObj name="Document" r:id="rId3" imgW="8569266" imgH="2537535" progId="Word.Document.8">
                  <p:embed/>
                  <p:pic>
                    <p:nvPicPr>
                      <p:cNvPr id="307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550" y="2968625"/>
                        <a:ext cx="8294688" cy="24526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533400" y="2133600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Authors:</a:t>
            </a:r>
          </a:p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endParaRPr lang="en-GB" sz="2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654E66-CA15-87E9-D50F-9BABFDCA6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Observations for an </a:t>
            </a:r>
            <a:r>
              <a:rPr lang="en-US" dirty="0">
                <a:highlight>
                  <a:srgbClr val="FFFF00"/>
                </a:highlight>
              </a:rPr>
              <a:t>isolated BSS </a:t>
            </a:r>
            <a:r>
              <a:rPr lang="en-US" dirty="0"/>
              <a:t>case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B93849-F42D-BB2E-3CA7-4715546AC6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 HiP EDCA clearly capable of improving tail latency in UL direction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The larger the number of contenders, the more significant the improvement : from 99</a:t>
            </a:r>
            <a:r>
              <a:rPr lang="en-US" baseline="30000" dirty="0"/>
              <a:t>th</a:t>
            </a:r>
            <a:r>
              <a:rPr lang="en-US" dirty="0"/>
              <a:t> percentile (5 STAs) to 85</a:t>
            </a:r>
            <a:r>
              <a:rPr lang="en-US" baseline="30000" dirty="0"/>
              <a:t>th</a:t>
            </a:r>
            <a:r>
              <a:rPr lang="en-US" dirty="0"/>
              <a:t> (50 STAs)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This is true </a:t>
            </a:r>
            <a:r>
              <a:rPr lang="en-US" dirty="0">
                <a:solidFill>
                  <a:srgbClr val="FF0000"/>
                </a:solidFill>
              </a:rPr>
              <a:t>for both cases </a:t>
            </a:r>
            <a:r>
              <a:rPr lang="en-US" dirty="0"/>
              <a:t>with and without </a:t>
            </a:r>
            <a:r>
              <a:rPr lang="en-US" dirty="0">
                <a:solidFill>
                  <a:srgbClr val="FF0000"/>
                </a:solidFill>
              </a:rPr>
              <a:t>hidden nodes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 DS repetition has very limited effect on tail latency improvement	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Marginal difference between repetition and no repetition case in one BSS case</a:t>
            </a:r>
            <a:endParaRPr lang="en-US" dirty="0">
              <a:solidFill>
                <a:srgbClr val="FF0000"/>
              </a:solidFill>
              <a:highlight>
                <a:srgbClr val="FFFF00"/>
              </a:highlight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05BDD0-F2D1-DCA1-5897-3101E0AA75C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27520E2-31E9-AB70-F42B-44861DF286BF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November 2023</a:t>
            </a:r>
            <a:endParaRPr lang="en-GB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6CCE678-8E7D-0FBE-EA15-77FF8AEF0183}"/>
              </a:ext>
            </a:extLst>
          </p:cNvPr>
          <p:cNvSpPr>
            <a:spLocks noGrp="1"/>
          </p:cNvSpPr>
          <p:nvPr>
            <p:ph type="ftr" idx="14"/>
          </p:nvPr>
        </p:nvSpPr>
        <p:spPr>
          <a:xfrm>
            <a:off x="5357818" y="6475413"/>
            <a:ext cx="3184520" cy="180975"/>
          </a:xfrm>
        </p:spPr>
        <p:txBody>
          <a:bodyPr/>
          <a:lstStyle/>
          <a:p>
            <a:r>
              <a:rPr lang="en-GB" dirty="0"/>
              <a:t>Dmitry Akhmetov et. al., Intel</a:t>
            </a:r>
          </a:p>
        </p:txBody>
      </p:sp>
    </p:spTree>
    <p:extLst>
      <p:ext uri="{BB962C8B-B14F-4D97-AF65-F5344CB8AC3E}">
        <p14:creationId xmlns:p14="http://schemas.microsoft.com/office/powerpoint/2010/main" val="35457574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21AD45-5343-1796-93DC-641423B184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1057858"/>
            <a:ext cx="7770813" cy="542342"/>
          </a:xfrm>
        </p:spPr>
        <p:txBody>
          <a:bodyPr/>
          <a:lstStyle/>
          <a:p>
            <a:r>
              <a:rPr lang="en-US" dirty="0"/>
              <a:t>Simulation configuration</a:t>
            </a:r>
            <a:br>
              <a:rPr lang="en-US" dirty="0"/>
            </a:br>
            <a:r>
              <a:rPr lang="en-US" sz="2400" dirty="0"/>
              <a:t>Scenario 2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2BA11B-36CA-BA13-9A13-F4132E64BA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506" y="2151311"/>
            <a:ext cx="8229599" cy="4161087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400" dirty="0"/>
              <a:t>Enterprise-like layout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/>
              <a:t>Up to 8 APs with variable number of STAs: 1, 2, 4, 6, 8 and 16</a:t>
            </a:r>
            <a:endParaRPr lang="en-US" sz="1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/>
              <a:t>Full buffer traffic in DL and UL direction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/>
              <a:t>2x2x20Mhz @ MCS0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/>
              <a:t>TXOP limit = uniform (1.5ms; 5ms)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/>
              <a:t>New TXOP limit is selected each time when STA/AP won contention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/>
              <a:t>Randomization is only to introduce “burstiness” and extra randomness into channel occupancy  time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/>
              <a:t>STA </a:t>
            </a:r>
            <a:r>
              <a:rPr lang="en-US" sz="1400" dirty="0" err="1"/>
              <a:t>Cw</a:t>
            </a:r>
            <a:r>
              <a:rPr lang="en-US" sz="1400" dirty="0"/>
              <a:t> = </a:t>
            </a:r>
            <a:r>
              <a:rPr lang="en-US" sz="1400" b="1" dirty="0"/>
              <a:t>15/1023</a:t>
            </a:r>
            <a:r>
              <a:rPr lang="en-US" sz="1400" dirty="0"/>
              <a:t>; AP </a:t>
            </a:r>
            <a:r>
              <a:rPr lang="en-US" sz="1400" dirty="0" err="1"/>
              <a:t>Cw</a:t>
            </a:r>
            <a:r>
              <a:rPr lang="en-US" sz="1400" dirty="0"/>
              <a:t>=</a:t>
            </a:r>
            <a:r>
              <a:rPr lang="en-US" sz="1400" b="1" dirty="0"/>
              <a:t>15/63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/>
              <a:t>TxPower: STA = 17dBm; AP=23dBm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>
                <a:highlight>
                  <a:srgbClr val="00FF00"/>
                </a:highlight>
              </a:rPr>
              <a:t>Case 1: Some hidden nodes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/>
              <a:t>STAs assigned on a grid across four 4x4 cube islands, AP in the middle of the island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/>
              <a:t>Overall area size is 80x80meters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>
                <a:highlight>
                  <a:srgbClr val="00FF00"/>
                </a:highlight>
              </a:rPr>
              <a:t>Case 2: All hear all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/>
              <a:t>STAs assigned on a grid across four 4x4 cube islands, AP in the middle of the island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/>
              <a:t>Overall area size is 20x20 meters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AB047C-8ABF-0BA3-19E4-555F34B6656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D2BA0A-C9F3-D1D2-9CB3-6E54AD57E736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Dmitry Akhmetov et. al., Intel</a:t>
            </a:r>
          </a:p>
        </p:txBody>
      </p:sp>
      <p:sp>
        <p:nvSpPr>
          <p:cNvPr id="7" name="Date Placeholder 5">
            <a:extLst>
              <a:ext uri="{FF2B5EF4-FFF2-40B4-BE49-F238E27FC236}">
                <a16:creationId xmlns:a16="http://schemas.microsoft.com/office/drawing/2014/main" id="{B767AD42-4260-1C82-99D7-E6BC837B8C3A}"/>
              </a:ext>
            </a:extLst>
          </p:cNvPr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1874823" cy="273050"/>
          </a:xfrm>
        </p:spPr>
        <p:txBody>
          <a:bodyPr/>
          <a:lstStyle/>
          <a:p>
            <a:r>
              <a:rPr lang="en-US" dirty="0"/>
              <a:t>November 2023</a:t>
            </a:r>
            <a:endParaRPr lang="en-GB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213F51C-CCBE-6CA8-2D3C-F60AD4492233}"/>
              </a:ext>
            </a:extLst>
          </p:cNvPr>
          <p:cNvGrpSpPr/>
          <p:nvPr/>
        </p:nvGrpSpPr>
        <p:grpSpPr>
          <a:xfrm>
            <a:off x="5943600" y="1057858"/>
            <a:ext cx="3200400" cy="2819400"/>
            <a:chOff x="6203642" y="1173195"/>
            <a:chExt cx="2266745" cy="202640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C170E36-72BC-5FC4-598D-01E1463725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629400" y="1534529"/>
              <a:ext cx="1675281" cy="1665072"/>
            </a:xfrm>
            <a:prstGeom prst="rect">
              <a:avLst/>
            </a:prstGeom>
          </p:spPr>
        </p:pic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A51F6178-E825-2B38-08D8-07265EAA67A0}"/>
                </a:ext>
              </a:extLst>
            </p:cNvPr>
            <p:cNvCxnSpPr/>
            <p:nvPr/>
          </p:nvCxnSpPr>
          <p:spPr bwMode="auto">
            <a:xfrm>
              <a:off x="6509562" y="1533730"/>
              <a:ext cx="0" cy="1665871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/>
              <a:tailEnd type="triangle"/>
            </a:ln>
            <a:effectLst/>
          </p:spPr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9690FC57-F2C6-8A54-9EE5-E78A1311C4B4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6629399" y="1459040"/>
              <a:ext cx="1675281" cy="0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/>
              <a:tailEnd type="triangle"/>
            </a:ln>
            <a:effectLst/>
          </p:spPr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CD33700-4D74-C74F-6C39-018EBF2E3EA3}"/>
                </a:ext>
              </a:extLst>
            </p:cNvPr>
            <p:cNvSpPr txBox="1"/>
            <p:nvPr/>
          </p:nvSpPr>
          <p:spPr>
            <a:xfrm>
              <a:off x="7162799" y="1173195"/>
              <a:ext cx="8382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tx1"/>
                  </a:solidFill>
                </a:rPr>
                <a:t>80meters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FECC146-D172-7F83-F841-7A96B3DA066B}"/>
                </a:ext>
              </a:extLst>
            </p:cNvPr>
            <p:cNvSpPr txBox="1"/>
            <p:nvPr/>
          </p:nvSpPr>
          <p:spPr>
            <a:xfrm rot="16200000">
              <a:off x="5923042" y="2168343"/>
              <a:ext cx="8382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tx1"/>
                  </a:solidFill>
                </a:rPr>
                <a:t>80meters</a:t>
              </a:r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4C5A1952-91C7-F67A-A9E8-8FF00373E43F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812798" y="1676400"/>
              <a:ext cx="426202" cy="400471"/>
            </a:xfrm>
            <a:prstGeom prst="straightConnector1">
              <a:avLst/>
            </a:prstGeom>
            <a:solidFill>
              <a:srgbClr val="00B8FF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stealth" w="sm" len="sm"/>
              <a:tailEnd type="stealth" w="sm" len="sm"/>
            </a:ln>
            <a:effectLst/>
          </p:spPr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B72EEFB-DC24-E952-18F4-A33F698D689D}"/>
                </a:ext>
              </a:extLst>
            </p:cNvPr>
            <p:cNvSpPr txBox="1"/>
            <p:nvPr/>
          </p:nvSpPr>
          <p:spPr>
            <a:xfrm rot="2668993">
              <a:off x="6873663" y="1738429"/>
              <a:ext cx="379874" cy="200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>
                  <a:solidFill>
                    <a:schemeClr val="tx1"/>
                  </a:solidFill>
                </a:rPr>
                <a:t>28m</a:t>
              </a:r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42578CDE-08B8-974A-1FDE-1F502674F1A6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7025899" y="2133600"/>
              <a:ext cx="213101" cy="543580"/>
            </a:xfrm>
            <a:prstGeom prst="straightConnector1">
              <a:avLst/>
            </a:prstGeom>
            <a:solidFill>
              <a:srgbClr val="00B8FF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stealth" w="sm" len="sm"/>
              <a:tailEnd type="stealth" w="sm" len="sm"/>
            </a:ln>
            <a:effectLst/>
          </p:spPr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8C7C1F0-8F94-210F-F479-A2D5FCF0B509}"/>
                </a:ext>
              </a:extLst>
            </p:cNvPr>
            <p:cNvSpPr txBox="1"/>
            <p:nvPr/>
          </p:nvSpPr>
          <p:spPr>
            <a:xfrm rot="17709233">
              <a:off x="6866675" y="2290892"/>
              <a:ext cx="379874" cy="1987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>
                  <a:solidFill>
                    <a:schemeClr val="tx1"/>
                  </a:solidFill>
                </a:rPr>
                <a:t>31m</a:t>
              </a:r>
            </a:p>
          </p:txBody>
        </p: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C8BBB05B-7DA4-B2B4-9236-19EDCB72E03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812798" y="1661175"/>
              <a:ext cx="197602" cy="1016005"/>
            </a:xfrm>
            <a:prstGeom prst="straightConnector1">
              <a:avLst/>
            </a:prstGeom>
            <a:solidFill>
              <a:srgbClr val="00B8FF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stealth" w="sm" len="sm"/>
              <a:tailEnd type="stealth" w="sm" len="sm"/>
            </a:ln>
            <a:effectLst/>
          </p:spPr>
        </p:cxn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CA3D189-1A50-0919-3732-EC57FB855EC7}"/>
                </a:ext>
              </a:extLst>
            </p:cNvPr>
            <p:cNvSpPr txBox="1"/>
            <p:nvPr/>
          </p:nvSpPr>
          <p:spPr>
            <a:xfrm rot="4434752">
              <a:off x="6776044" y="2011582"/>
              <a:ext cx="379874" cy="1987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>
                  <a:solidFill>
                    <a:schemeClr val="tx1"/>
                  </a:solidFill>
                </a:rPr>
                <a:t>50m</a:t>
              </a: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2BE79AC6-87E8-1662-EF3E-0EF3F64CDC28}"/>
                </a:ext>
              </a:extLst>
            </p:cNvPr>
            <p:cNvSpPr/>
            <p:nvPr/>
          </p:nvSpPr>
          <p:spPr bwMode="auto">
            <a:xfrm>
              <a:off x="7740277" y="1763936"/>
              <a:ext cx="187403" cy="205289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4DFC8B0F-20FD-9C86-40C7-F4CFD9E38FE8}"/>
                </a:ext>
              </a:extLst>
            </p:cNvPr>
            <p:cNvCxnSpPr>
              <a:cxnSpLocks/>
              <a:stCxn id="34" idx="3"/>
              <a:endCxn id="34" idx="7"/>
            </p:cNvCxnSpPr>
            <p:nvPr/>
          </p:nvCxnSpPr>
          <p:spPr bwMode="auto">
            <a:xfrm flipV="1">
              <a:off x="7767722" y="1794000"/>
              <a:ext cx="132513" cy="145161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 w="sm" len="sm"/>
              <a:tailEnd type="arrow" w="sm" len="sm"/>
            </a:ln>
            <a:effectLst/>
          </p:spPr>
        </p:cxn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44580131-0521-3A77-B727-55376BC49750}"/>
                </a:ext>
              </a:extLst>
            </p:cNvPr>
            <p:cNvSpPr txBox="1"/>
            <p:nvPr/>
          </p:nvSpPr>
          <p:spPr>
            <a:xfrm rot="18134930">
              <a:off x="7550229" y="1672783"/>
              <a:ext cx="379874" cy="2047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solidFill>
                    <a:schemeClr val="tx1"/>
                  </a:solidFill>
                </a:rPr>
                <a:t>D=9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90622B2-F47A-442E-D8D2-EF6A104017BA}"/>
                </a:ext>
              </a:extLst>
            </p:cNvPr>
            <p:cNvSpPr txBox="1"/>
            <p:nvPr/>
          </p:nvSpPr>
          <p:spPr>
            <a:xfrm>
              <a:off x="7376456" y="2917594"/>
              <a:ext cx="31591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69FC1BA-6AD0-9AAB-9D97-2ACEA69DB5C0}"/>
                </a:ext>
              </a:extLst>
            </p:cNvPr>
            <p:cNvSpPr txBox="1"/>
            <p:nvPr/>
          </p:nvSpPr>
          <p:spPr>
            <a:xfrm>
              <a:off x="7937021" y="2681980"/>
              <a:ext cx="31591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FB6E2BF-7835-E3F8-DC73-9242C87163BE}"/>
                </a:ext>
              </a:extLst>
            </p:cNvPr>
            <p:cNvSpPr txBox="1"/>
            <p:nvPr/>
          </p:nvSpPr>
          <p:spPr>
            <a:xfrm>
              <a:off x="6965981" y="2477159"/>
              <a:ext cx="31591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>
                  <a:solidFill>
                    <a:srgbClr val="FF0000"/>
                  </a:solidFill>
                </a:rPr>
                <a:t>3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0DDAB79-FBD4-21BD-2317-1BC5EC501ABD}"/>
                </a:ext>
              </a:extLst>
            </p:cNvPr>
            <p:cNvSpPr txBox="1"/>
            <p:nvPr/>
          </p:nvSpPr>
          <p:spPr>
            <a:xfrm>
              <a:off x="7537109" y="2269701"/>
              <a:ext cx="31591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>
                  <a:solidFill>
                    <a:srgbClr val="FF0000"/>
                  </a:solidFill>
                </a:rPr>
                <a:t>4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FA7BFDA-6E38-50C4-820B-968E09B10C4A}"/>
                </a:ext>
              </a:extLst>
            </p:cNvPr>
            <p:cNvSpPr txBox="1"/>
            <p:nvPr/>
          </p:nvSpPr>
          <p:spPr>
            <a:xfrm>
              <a:off x="8154475" y="2074442"/>
              <a:ext cx="31591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>
                  <a:solidFill>
                    <a:srgbClr val="FF0000"/>
                  </a:solidFill>
                </a:rPr>
                <a:t>5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4D25183-3C83-62EF-77DE-DAE1F747B0DE}"/>
                </a:ext>
              </a:extLst>
            </p:cNvPr>
            <p:cNvSpPr txBox="1"/>
            <p:nvPr/>
          </p:nvSpPr>
          <p:spPr>
            <a:xfrm>
              <a:off x="7153898" y="1844481"/>
              <a:ext cx="31591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>
                  <a:solidFill>
                    <a:srgbClr val="FF0000"/>
                  </a:solidFill>
                </a:rPr>
                <a:t>6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F401E99-EEB0-3BD8-277A-BD7519FC42F7}"/>
                </a:ext>
              </a:extLst>
            </p:cNvPr>
            <p:cNvSpPr txBox="1"/>
            <p:nvPr/>
          </p:nvSpPr>
          <p:spPr>
            <a:xfrm>
              <a:off x="7830856" y="1625451"/>
              <a:ext cx="31591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>
                  <a:solidFill>
                    <a:srgbClr val="FF0000"/>
                  </a:solidFill>
                </a:rPr>
                <a:t>7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CDE7AD5-2770-B10E-E132-83D92B6F69A6}"/>
                </a:ext>
              </a:extLst>
            </p:cNvPr>
            <p:cNvSpPr txBox="1"/>
            <p:nvPr/>
          </p:nvSpPr>
          <p:spPr>
            <a:xfrm>
              <a:off x="6729892" y="1461802"/>
              <a:ext cx="31591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>
                  <a:solidFill>
                    <a:srgbClr val="FF0000"/>
                  </a:solidFill>
                </a:rPr>
                <a:t>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173996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4E7C35-9EDC-2405-B11F-F5163FF45A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914400"/>
            <a:ext cx="7770813" cy="1065213"/>
          </a:xfrm>
        </p:spPr>
        <p:txBody>
          <a:bodyPr/>
          <a:lstStyle/>
          <a:p>
            <a:r>
              <a:rPr lang="en-US" dirty="0"/>
              <a:t>Multi-BSS test</a:t>
            </a:r>
            <a:br>
              <a:rPr lang="en-US" dirty="0"/>
            </a:br>
            <a:r>
              <a:rPr lang="en-US" dirty="0"/>
              <a:t>Repeat with Unique 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E821D9-BC8F-4D80-5029-2D73D717D2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899" y="2286000"/>
            <a:ext cx="7770813" cy="4162198"/>
          </a:xfrm>
        </p:spPr>
        <p:txBody>
          <a:bodyPr/>
          <a:lstStyle/>
          <a:p>
            <a:r>
              <a:rPr lang="en-US" sz="2000" dirty="0"/>
              <a:t>Unique DS = variant of DS which carry </a:t>
            </a:r>
            <a:r>
              <a:rPr lang="en-US" sz="2000" dirty="0" err="1"/>
              <a:t>BssId</a:t>
            </a:r>
            <a:endParaRPr lang="en-US" sz="2000" dirty="0"/>
          </a:p>
          <a:p>
            <a:r>
              <a:rPr lang="en-US" sz="2000" dirty="0"/>
              <a:t>Only AP with Matching </a:t>
            </a:r>
            <a:r>
              <a:rPr lang="en-US" sz="2000" dirty="0" err="1"/>
              <a:t>BssId</a:t>
            </a:r>
            <a:r>
              <a:rPr lang="en-US" sz="2000" dirty="0"/>
              <a:t> respond back with DS</a:t>
            </a:r>
          </a:p>
          <a:p>
            <a:r>
              <a:rPr lang="en-US" sz="2000" dirty="0"/>
              <a:t>Only AP with matching </a:t>
            </a:r>
            <a:r>
              <a:rPr lang="en-US" sz="2000" dirty="0" err="1"/>
              <a:t>BssId</a:t>
            </a:r>
            <a:r>
              <a:rPr lang="en-US" sz="2000" dirty="0"/>
              <a:t> participate in the HiP EDCA</a:t>
            </a:r>
          </a:p>
          <a:p>
            <a:endParaRPr lang="en-US" sz="2000" dirty="0"/>
          </a:p>
          <a:p>
            <a:r>
              <a:rPr lang="en-US" sz="2000" dirty="0"/>
              <a:t>All devices that receive unique DS set EIFS</a:t>
            </a:r>
            <a:endParaRPr lang="en-US" sz="2000" dirty="0">
              <a:solidFill>
                <a:srgbClr val="FF0000"/>
              </a:solidFill>
            </a:endParaRPr>
          </a:p>
          <a:p>
            <a:r>
              <a:rPr lang="en-US" sz="2000" dirty="0">
                <a:solidFill>
                  <a:schemeClr val="tx1"/>
                </a:solidFill>
              </a:rPr>
              <a:t>This is somewhat similar to RTS/CTS but w/o contention</a:t>
            </a:r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08937D-DD87-0AEC-F524-6D0C27F5882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3785B7-98C2-76F9-B0DF-76168BF2F587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Dmitry Akhmetov et. al., Intel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4975B9C-5A90-36B5-C030-29CCF45E5B63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November 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66430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aph showing the number of access points&#10;&#10;Description automatically generated">
            <a:extLst>
              <a:ext uri="{FF2B5EF4-FFF2-40B4-BE49-F238E27FC236}">
                <a16:creationId xmlns:a16="http://schemas.microsoft.com/office/drawing/2014/main" id="{89B7C09D-9618-8036-F7EE-C227E917D8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802" y="685800"/>
            <a:ext cx="2750344" cy="206197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</p:pic>
      <p:pic>
        <p:nvPicPr>
          <p:cNvPr id="9" name="Picture 8" descr="A graph of a signal&#10;&#10;Description automatically generated with medium confidence">
            <a:extLst>
              <a:ext uri="{FF2B5EF4-FFF2-40B4-BE49-F238E27FC236}">
                <a16:creationId xmlns:a16="http://schemas.microsoft.com/office/drawing/2014/main" id="{A74E6E05-902B-A1B4-5FD5-4BA6B474D6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828" y="685800"/>
            <a:ext cx="2750344" cy="206197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</p:pic>
      <p:pic>
        <p:nvPicPr>
          <p:cNvPr id="15" name="Picture 14" descr="A graph of a signal&#10;&#10;Description automatically generated with medium confidence">
            <a:extLst>
              <a:ext uri="{FF2B5EF4-FFF2-40B4-BE49-F238E27FC236}">
                <a16:creationId xmlns:a16="http://schemas.microsoft.com/office/drawing/2014/main" id="{D42A2043-6C2D-E6A1-A1E5-F3CD7E9305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3854" y="685800"/>
            <a:ext cx="2750344" cy="206197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</p:pic>
      <p:pic>
        <p:nvPicPr>
          <p:cNvPr id="2" name="Picture 1" descr="A graph of a number of access points&#10;&#10;Description automatically generated with medium confidence">
            <a:extLst>
              <a:ext uri="{FF2B5EF4-FFF2-40B4-BE49-F238E27FC236}">
                <a16:creationId xmlns:a16="http://schemas.microsoft.com/office/drawing/2014/main" id="{7B565A7A-5F19-6046-D125-DAA4A45598A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035" y="2971800"/>
            <a:ext cx="2750344" cy="206197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 descr="A graph of a number of access points&#10;&#10;Description automatically generated with medium confidence">
            <a:extLst>
              <a:ext uri="{FF2B5EF4-FFF2-40B4-BE49-F238E27FC236}">
                <a16:creationId xmlns:a16="http://schemas.microsoft.com/office/drawing/2014/main" id="{C956A0C2-0459-5EBB-2F12-B4128BC0072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828" y="2971800"/>
            <a:ext cx="2750344" cy="206197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 descr="A graph of a number of access points&#10;&#10;Description automatically generated with medium confidence">
            <a:extLst>
              <a:ext uri="{FF2B5EF4-FFF2-40B4-BE49-F238E27FC236}">
                <a16:creationId xmlns:a16="http://schemas.microsoft.com/office/drawing/2014/main" id="{2E007797-9D47-B1F0-26F5-42DA6CEF28F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9621" y="2971800"/>
            <a:ext cx="2750344" cy="206197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307CF53-E975-7138-EF47-D0317BB502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553" y="5181600"/>
            <a:ext cx="8229600" cy="793685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400" dirty="0"/>
              <a:t>CDFs for 2, 5, and 8 BSSes, each with 8 STAs, rest in Backup section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/>
              <a:t>Clear performance improvement for 2-3 BSSes case vs Legacy and vs Legacy 127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/>
              <a:t>Substantially improves channel access time in UL for 95%th+ percentile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427563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4E7C35-9EDC-2405-B11F-F5163FF45A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Multi-BSS test</a:t>
            </a:r>
            <a:br>
              <a:rPr lang="en-US" dirty="0"/>
            </a:br>
            <a:r>
              <a:rPr lang="en-US" dirty="0">
                <a:solidFill>
                  <a:srgbClr val="FF0000"/>
                </a:solidFill>
              </a:rPr>
              <a:t>No</a:t>
            </a:r>
            <a:r>
              <a:rPr lang="en-US" dirty="0">
                <a:highlight>
                  <a:srgbClr val="F7F7F7"/>
                </a:highlight>
              </a:rPr>
              <a:t> </a:t>
            </a:r>
            <a:r>
              <a:rPr lang="en-US" dirty="0"/>
              <a:t>Repeat with Unique 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E821D9-BC8F-4D80-5029-2D73D717D2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899" y="2133599"/>
            <a:ext cx="7770813" cy="4314599"/>
          </a:xfrm>
        </p:spPr>
        <p:txBody>
          <a:bodyPr/>
          <a:lstStyle/>
          <a:p>
            <a:r>
              <a:rPr lang="en-US" sz="2000" dirty="0"/>
              <a:t>Unique DS = variant of DS which carry </a:t>
            </a:r>
            <a:r>
              <a:rPr lang="en-US" sz="2000" dirty="0" err="1"/>
              <a:t>BssId</a:t>
            </a:r>
            <a:endParaRPr lang="en-US" sz="2000" dirty="0"/>
          </a:p>
          <a:p>
            <a:r>
              <a:rPr lang="en-US" sz="2000" dirty="0"/>
              <a:t>Only own AP participate in the </a:t>
            </a:r>
            <a:r>
              <a:rPr lang="en-US" sz="2000" dirty="0" err="1"/>
              <a:t>HipEDCA</a:t>
            </a:r>
            <a:endParaRPr lang="en-US" sz="2000" dirty="0"/>
          </a:p>
          <a:p>
            <a:r>
              <a:rPr lang="en-US" sz="2000" dirty="0"/>
              <a:t>AP does not respond back</a:t>
            </a:r>
          </a:p>
          <a:p>
            <a:endParaRPr lang="en-US" sz="2000" dirty="0"/>
          </a:p>
          <a:p>
            <a:r>
              <a:rPr lang="en-US" sz="2000" dirty="0"/>
              <a:t>All devices that receive unique DS set EIFS</a:t>
            </a:r>
            <a:endParaRPr lang="en-US" sz="2000" dirty="0">
              <a:solidFill>
                <a:srgbClr val="FF0000"/>
              </a:solidFill>
            </a:endParaRPr>
          </a:p>
          <a:p>
            <a:r>
              <a:rPr lang="en-US" sz="2000" dirty="0">
                <a:solidFill>
                  <a:schemeClr val="tx1"/>
                </a:solidFill>
              </a:rPr>
              <a:t>This is somewhat similar CTS-to-self but w/o contention</a:t>
            </a:r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08937D-DD87-0AEC-F524-6D0C27F5882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3785B7-98C2-76F9-B0DF-76168BF2F587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Dmitry Akhmetov et. al., Intel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4975B9C-5A90-36B5-C030-29CCF45E5B63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November 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79818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raph of a number of access points&#10;&#10;Description automatically generated with medium confidence">
            <a:extLst>
              <a:ext uri="{FF2B5EF4-FFF2-40B4-BE49-F238E27FC236}">
                <a16:creationId xmlns:a16="http://schemas.microsoft.com/office/drawing/2014/main" id="{041CB541-2131-E177-3130-FBA193C3943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31" y="753533"/>
            <a:ext cx="2750344" cy="206197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Picture 13" descr="A graph of a number of channels&#10;&#10;Description automatically generated with medium confidence">
            <a:extLst>
              <a:ext uri="{FF2B5EF4-FFF2-40B4-BE49-F238E27FC236}">
                <a16:creationId xmlns:a16="http://schemas.microsoft.com/office/drawing/2014/main" id="{311FD40B-84BC-60D9-E294-5A11F9DD8A1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753533"/>
            <a:ext cx="2750344" cy="206197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" name="Picture 19" descr="A graph of a number of different access points&#10;&#10;Description automatically generated with medium confidence">
            <a:extLst>
              <a:ext uri="{FF2B5EF4-FFF2-40B4-BE49-F238E27FC236}">
                <a16:creationId xmlns:a16="http://schemas.microsoft.com/office/drawing/2014/main" id="{A21D7431-AAE7-EDBA-C9CD-C79A28424B9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2394" y="753533"/>
            <a:ext cx="2750344" cy="206197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" name="Picture 1" descr="A graph of a channel access&#10;&#10;Description automatically generated">
            <a:extLst>
              <a:ext uri="{FF2B5EF4-FFF2-40B4-BE49-F238E27FC236}">
                <a16:creationId xmlns:a16="http://schemas.microsoft.com/office/drawing/2014/main" id="{F9EA526A-7436-8017-116B-A194BFB5157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31" y="2963333"/>
            <a:ext cx="2750344" cy="206197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 descr="A graph of a number of hidden&#10;&#10;Description automatically generated">
            <a:extLst>
              <a:ext uri="{FF2B5EF4-FFF2-40B4-BE49-F238E27FC236}">
                <a16:creationId xmlns:a16="http://schemas.microsoft.com/office/drawing/2014/main" id="{8B881D60-5BD3-18C5-D721-12B5B2F4046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2971800"/>
            <a:ext cx="2750344" cy="206197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 descr="A graph of a channel access&#10;&#10;Description automatically generated">
            <a:extLst>
              <a:ext uri="{FF2B5EF4-FFF2-40B4-BE49-F238E27FC236}">
                <a16:creationId xmlns:a16="http://schemas.microsoft.com/office/drawing/2014/main" id="{2D83FBF1-C646-9690-2D0C-CB63FFDD6C2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631" y="2971800"/>
            <a:ext cx="2750344" cy="206197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088DA5D-1182-C1A7-3E7D-3B043A2B6F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553" y="5181600"/>
            <a:ext cx="8229600" cy="9906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400" dirty="0"/>
              <a:t>CDFs for 2, 5, and 8 BSSes, each with 8 STAs, rest in Backup section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/>
              <a:t>Clear performance improvement for &lt; 5 BSSes case vs Legacy and vs Legacy 127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/>
              <a:t>Substantially improves channel access time in UL for 92%th+ percentile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0332115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4E7C35-9EDC-2405-B11F-F5163FF45A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Multi-BSS test</a:t>
            </a:r>
            <a:br>
              <a:rPr lang="en-US" dirty="0"/>
            </a:br>
            <a:r>
              <a:rPr lang="en-US" dirty="0">
                <a:solidFill>
                  <a:srgbClr val="FF0000"/>
                </a:solidFill>
              </a:rPr>
              <a:t>No</a:t>
            </a:r>
            <a:r>
              <a:rPr lang="en-US" dirty="0"/>
              <a:t> Repeat with </a:t>
            </a:r>
            <a:r>
              <a:rPr lang="en-US" dirty="0">
                <a:solidFill>
                  <a:srgbClr val="FF0000"/>
                </a:solidFill>
              </a:rPr>
              <a:t>Common 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E821D9-BC8F-4D80-5029-2D73D717D2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899" y="1799999"/>
            <a:ext cx="7770813" cy="2924401"/>
          </a:xfr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r>
              <a:rPr lang="en-US" sz="2000" dirty="0"/>
              <a:t>Common DS. All </a:t>
            </a:r>
            <a:r>
              <a:rPr lang="en-US" sz="2000" dirty="0" err="1"/>
              <a:t>DSes</a:t>
            </a:r>
            <a:r>
              <a:rPr lang="en-US" sz="2000" dirty="0"/>
              <a:t> are the same</a:t>
            </a:r>
          </a:p>
          <a:p>
            <a:r>
              <a:rPr lang="en-US" sz="2000" dirty="0"/>
              <a:t>All APs participate in the HiP EDCA contention</a:t>
            </a:r>
          </a:p>
          <a:p>
            <a:r>
              <a:rPr lang="en-US" sz="2000" dirty="0"/>
              <a:t>No DS repetition</a:t>
            </a:r>
          </a:p>
          <a:p>
            <a:endParaRPr lang="en-US" sz="2000" dirty="0"/>
          </a:p>
          <a:p>
            <a:r>
              <a:rPr lang="en-US" sz="2000" dirty="0"/>
              <a:t>All devices that receive common DS set EIFS except APs</a:t>
            </a:r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08937D-DD87-0AEC-F524-6D0C27F5882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3785B7-98C2-76F9-B0DF-76168BF2F587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Dmitry Akhmetov et. al., Intel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4975B9C-5A90-36B5-C030-29CCF45E5B63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November 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69376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raph of a channel access&#10;&#10;Description automatically generated">
            <a:extLst>
              <a:ext uri="{FF2B5EF4-FFF2-40B4-BE49-F238E27FC236}">
                <a16:creationId xmlns:a16="http://schemas.microsoft.com/office/drawing/2014/main" id="{766F81DD-40B8-DF02-9BA0-5DC68AD3568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908" y="838200"/>
            <a:ext cx="2750344" cy="206197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Picture 13" descr="A graph of a number of cds&#10;&#10;Description automatically generated with medium confidence">
            <a:extLst>
              <a:ext uri="{FF2B5EF4-FFF2-40B4-BE49-F238E27FC236}">
                <a16:creationId xmlns:a16="http://schemas.microsoft.com/office/drawing/2014/main" id="{211C4061-BC82-DBB9-9549-A45158BA21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308" y="838200"/>
            <a:ext cx="2750344" cy="206197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" name="Picture 19" descr="A graph of a number of cd's&#10;&#10;Description automatically generated with medium confidence">
            <a:extLst>
              <a:ext uri="{FF2B5EF4-FFF2-40B4-BE49-F238E27FC236}">
                <a16:creationId xmlns:a16="http://schemas.microsoft.com/office/drawing/2014/main" id="{731E38FD-6731-0B13-B2C7-0F8A26EC816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0664" y="838200"/>
            <a:ext cx="2750344" cy="206197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" name="Picture 1" descr="A graph of a channel access&#10;&#10;Description automatically generated">
            <a:extLst>
              <a:ext uri="{FF2B5EF4-FFF2-40B4-BE49-F238E27FC236}">
                <a16:creationId xmlns:a16="http://schemas.microsoft.com/office/drawing/2014/main" id="{F61CAD5A-B856-3C36-4BF1-69CE8DC66BF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114" y="3048000"/>
            <a:ext cx="2750344" cy="206197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 descr="A graph of a number of channels&#10;&#10;Description automatically generated with medium confidence">
            <a:extLst>
              <a:ext uri="{FF2B5EF4-FFF2-40B4-BE49-F238E27FC236}">
                <a16:creationId xmlns:a16="http://schemas.microsoft.com/office/drawing/2014/main" id="{6EF33CAC-681A-A659-425C-A143CF8CFF6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8775" y="3048000"/>
            <a:ext cx="2750344" cy="206197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 descr="A graph of a number of cds&#10;&#10;Description automatically generated with medium confidence">
            <a:extLst>
              <a:ext uri="{FF2B5EF4-FFF2-40B4-BE49-F238E27FC236}">
                <a16:creationId xmlns:a16="http://schemas.microsoft.com/office/drawing/2014/main" id="{3CB807F7-19D5-0327-6A35-ED60B618A1D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9131" y="3048000"/>
            <a:ext cx="2750344" cy="206197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01AE0E0-4DF5-9CE5-8F77-6F890F3411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5334000"/>
            <a:ext cx="8229600" cy="793685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400" dirty="0"/>
              <a:t>CDFs for 2, 5, and 8 BSSes, each with 8 STAs, rest in Backup section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/>
              <a:t>Clear performance improvement for 2-3 BSSes case vs Legacy and vs Legacy 127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/>
              <a:t>Substantially improves channel access time in UL for 95%th+ percentile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8526199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4E7C35-9EDC-2405-B11F-F5163FF45A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Multi-BSS test(s)</a:t>
            </a:r>
            <a:br>
              <a:rPr lang="en-US" dirty="0"/>
            </a:br>
            <a:r>
              <a:rPr lang="en-US" dirty="0"/>
              <a:t>Repeat with Common DS only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08937D-DD87-0AEC-F524-6D0C27F5882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3785B7-98C2-76F9-B0DF-76168BF2F587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Dmitry Akhmetov et. al., Intel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4975B9C-5A90-36B5-C030-29CCF45E5B63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November 2023</a:t>
            </a:r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04247F1-FE4F-8529-8D56-851E8A6FE139}"/>
              </a:ext>
            </a:extLst>
          </p:cNvPr>
          <p:cNvSpPr txBox="1"/>
          <p:nvPr/>
        </p:nvSpPr>
        <p:spPr>
          <a:xfrm>
            <a:off x="987425" y="1981200"/>
            <a:ext cx="7772400" cy="3839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Generally not working with 2+ BSSes when STA that is sending initial DS in BSS1 is hidden from AP of BSS2, but AP of BSS1 is not</a:t>
            </a:r>
            <a:r>
              <a:rPr lang="en-US" sz="2800" dirty="0">
                <a:solidFill>
                  <a:srgbClr val="FF0000"/>
                </a:solidFill>
              </a:rPr>
              <a:t>.</a:t>
            </a:r>
          </a:p>
          <a:p>
            <a:r>
              <a:rPr lang="en-US" dirty="0">
                <a:solidFill>
                  <a:schemeClr val="tx1"/>
                </a:solidFill>
              </a:rPr>
              <a:t>Example : 4 BSS case</a:t>
            </a:r>
          </a:p>
          <a:p>
            <a:pPr marL="1314450" lvl="1" indent="-5715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STA of BSS1 send DS</a:t>
            </a:r>
          </a:p>
          <a:p>
            <a:pPr marL="1714500" lvl="2" indent="-5715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AP1, AP2 and AP4 hear it</a:t>
            </a:r>
            <a:endParaRPr lang="en-US" sz="2000" dirty="0">
              <a:solidFill>
                <a:schemeClr val="tx1"/>
              </a:solidFill>
            </a:endParaRPr>
          </a:p>
          <a:p>
            <a:pPr marL="2171700" lvl="3" indent="-5715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AP1, AP2 and AP4 respond</a:t>
            </a:r>
            <a:endParaRPr lang="en-US" sz="2000" dirty="0">
              <a:solidFill>
                <a:schemeClr val="tx1"/>
              </a:solidFill>
            </a:endParaRPr>
          </a:p>
          <a:p>
            <a:pPr marL="2628900" lvl="4" indent="-5715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AP3 get repeat DS</a:t>
            </a:r>
            <a:endParaRPr lang="en-US" sz="2000" dirty="0">
              <a:solidFill>
                <a:schemeClr val="tx1"/>
              </a:solidFill>
            </a:endParaRPr>
          </a:p>
          <a:p>
            <a:pPr marL="2857500" lvl="5" indent="-57150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AP3 send DS back</a:t>
            </a:r>
          </a:p>
          <a:p>
            <a:pPr marL="3314700" lvl="6" indent="-57150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1"/>
                </a:solidFill>
              </a:rPr>
              <a:t>AP1, AP2, AP4 hear DS</a:t>
            </a:r>
          </a:p>
          <a:p>
            <a:pPr marL="3771900" lvl="7" indent="-571500"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chemeClr val="tx1"/>
                </a:solidFill>
              </a:rPr>
              <a:t>1, 2 and 4 send DS</a:t>
            </a:r>
          </a:p>
          <a:p>
            <a:pPr marL="4229100" lvl="8" indent="-571500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/>
                </a:solidFill>
              </a:rPr>
              <a:t>AP3 get DS… etc.</a:t>
            </a:r>
            <a:endParaRPr lang="en-US" sz="1800" dirty="0">
              <a:solidFill>
                <a:schemeClr val="tx1"/>
              </a:solidFill>
            </a:endParaRPr>
          </a:p>
          <a:p>
            <a:pPr lvl="2" indent="0"/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6646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A42932-CD54-6B45-4670-74DECE351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877027"/>
            <a:ext cx="7770813" cy="342173"/>
          </a:xfrm>
        </p:spPr>
        <p:txBody>
          <a:bodyPr/>
          <a:lstStyle/>
          <a:p>
            <a:r>
              <a:rPr lang="en-US" dirty="0"/>
              <a:t>Channel access delay @ </a:t>
            </a:r>
            <a:br>
              <a:rPr lang="en-US" dirty="0"/>
            </a:br>
            <a:r>
              <a:rPr lang="en-US" dirty="0"/>
              <a:t>95</a:t>
            </a:r>
            <a:r>
              <a:rPr lang="en-US" baseline="30000" dirty="0"/>
              <a:t>th</a:t>
            </a:r>
            <a:r>
              <a:rPr lang="en-US" dirty="0"/>
              <a:t> percentile </a:t>
            </a:r>
            <a:r>
              <a:rPr lang="en-US" dirty="0" err="1"/>
              <a:t>omparison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96A29C-A828-EE5E-9AF2-496D528C89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4611721"/>
            <a:ext cx="8839200" cy="1865279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200" dirty="0"/>
              <a:t>X-axis: # of BSSes and # of STAs per BSS.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/>
              <a:t>Interval between major ticks contain data for 1, 2, 4, 6, 8 and 16 STAs per BSS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/>
              <a:t>All methods of HiP EDCA announcement substantially improve 95%th percentile for channel access time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000" dirty="0"/>
              <a:t>With UDS (Unique DS)  + </a:t>
            </a:r>
            <a:r>
              <a:rPr lang="en-US" sz="1000" dirty="0" err="1"/>
              <a:t>nR</a:t>
            </a:r>
            <a:r>
              <a:rPr lang="en-US" sz="1000" dirty="0"/>
              <a:t> (no repetition) being the best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E5337B-EBB8-1FB5-1E75-CEE1281E928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19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3B323C-5921-F132-0717-963125EA87CC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Dmitry Akhmetov et. al., Intel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D6450BE-A606-7F8B-4CFC-BA787382FC34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November 2023</a:t>
            </a:r>
            <a:endParaRPr lang="en-GB" dirty="0"/>
          </a:p>
        </p:txBody>
      </p:sp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BE3F8A20-7B20-FE58-34DC-A01239F6ADE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9233996"/>
              </p:ext>
            </p:extLst>
          </p:nvPr>
        </p:nvGraphicFramePr>
        <p:xfrm>
          <a:off x="4598915" y="1520890"/>
          <a:ext cx="4495800" cy="28202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CD81D292-7051-F5E9-79AD-E02C96D21E4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9163075"/>
              </p:ext>
            </p:extLst>
          </p:nvPr>
        </p:nvGraphicFramePr>
        <p:xfrm>
          <a:off x="72437" y="1520890"/>
          <a:ext cx="4495800" cy="28202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732002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8A294-5DF2-4381-BA2B-2B16B75BE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 from 11-23/1065r0: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FF350C-B1BC-4DB1-A6BA-66421ECEC3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912" y="1830388"/>
            <a:ext cx="8153400" cy="41132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UHR PAR aim to reduce tail of the latency and allow high-priority access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EDCA remains the main channel access method in 802.11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/>
              <a:t>On average make everyone suffer equally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200" dirty="0"/>
              <a:t>lead to long latency tail due to failed TX and exponential backoff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/>
              <a:t>Has limits on # of STAs that can efficiently use AC without leading to too high number of collisions (worst for AC_VO)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200" dirty="0"/>
              <a:t>Not possible to define more aggressive parameters using same concept (AIFSN, </a:t>
            </a:r>
            <a:r>
              <a:rPr lang="en-US" sz="1200" dirty="0" err="1"/>
              <a:t>CWmin</a:t>
            </a:r>
            <a:r>
              <a:rPr lang="en-US" sz="1200" dirty="0"/>
              <a:t>/max) as used today without creating more collisions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/>
              <a:t>Even higher AC may lose contention to a lower AC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200" dirty="0"/>
              <a:t>AIFSN and CW values does not provide sufficient traffic separation.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FF0000"/>
                </a:solidFill>
              </a:rPr>
              <a:t>Hard to provide bounded latency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Improvements needed in deployments: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/>
              <a:t>With large number of contenders using the same AC and where the goal would be mainly to cut the latency tail and bound worst-case latency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/>
              <a:t>where we want to ensure even more predictability of channel access than AC_VO without the risk of collisions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1400" dirty="0"/>
          </a:p>
          <a:p>
            <a:pPr lvl="1">
              <a:buFont typeface="Arial" panose="020B0604020202020204" pitchFamily="34" charset="0"/>
              <a:buChar char="•"/>
            </a:pPr>
            <a:endParaRPr lang="en-US" sz="1400" dirty="0"/>
          </a:p>
          <a:p>
            <a:pPr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66AB09-74E2-4FBA-9F6F-604F09D0F82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797154-C55D-4B0F-ADE0-ABDA879538E7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Dmitry Akhmetov et. al., Intel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2ADEACB-3D9A-47AD-BAD1-1AF1C3D73E95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November 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1365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A42932-CD54-6B45-4670-74DECE351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1"/>
            <a:ext cx="7770813" cy="533400"/>
          </a:xfrm>
        </p:spPr>
        <p:txBody>
          <a:bodyPr/>
          <a:lstStyle/>
          <a:p>
            <a:r>
              <a:rPr lang="en-US" dirty="0"/>
              <a:t>99</a:t>
            </a:r>
            <a:r>
              <a:rPr lang="en-US" baseline="30000" dirty="0"/>
              <a:t>th</a:t>
            </a:r>
            <a:r>
              <a:rPr lang="en-US" dirty="0"/>
              <a:t> percentile Comparison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96A29C-A828-EE5E-9AF2-496D528C89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4611721"/>
            <a:ext cx="8839200" cy="1865279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200" dirty="0"/>
              <a:t>X-axis: # of BSSes and # of STAs per BSS.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/>
              <a:t>Interval between major ticks contain data for 1, 2, 4, 6, 8 and 16 STAs per BSS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/>
              <a:t>All methods of HiP EDCA announcement substantially improve 99%th percentile for channel access time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000" dirty="0"/>
              <a:t>With UDS (Unique DS)  + </a:t>
            </a:r>
            <a:r>
              <a:rPr lang="en-US" sz="1000" dirty="0" err="1"/>
              <a:t>nR</a:t>
            </a:r>
            <a:r>
              <a:rPr lang="en-US" sz="1000" dirty="0"/>
              <a:t> (no repetition) being the best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E5337B-EBB8-1FB5-1E75-CEE1281E928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3B323C-5921-F132-0717-963125EA87CC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Dmitry Akhmetov et. al., Intel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D6450BE-A606-7F8B-4CFC-BA787382FC34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November 2023</a:t>
            </a:r>
            <a:endParaRPr lang="en-GB" dirty="0"/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B441E598-69CC-6750-B68F-779EB007F5A2}"/>
              </a:ext>
            </a:extLst>
          </p:cNvPr>
          <p:cNvGraphicFramePr>
            <a:graphicFrameLocks/>
          </p:cNvGraphicFramePr>
          <p:nvPr/>
        </p:nvGraphicFramePr>
        <p:xfrm>
          <a:off x="4577556" y="1524000"/>
          <a:ext cx="4495800" cy="28202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D796D531-A452-4C22-865E-6692F9C88947}"/>
              </a:ext>
            </a:extLst>
          </p:cNvPr>
          <p:cNvGraphicFramePr>
            <a:graphicFrameLocks/>
          </p:cNvGraphicFramePr>
          <p:nvPr/>
        </p:nvGraphicFramePr>
        <p:xfrm>
          <a:off x="60749" y="1524000"/>
          <a:ext cx="4495800" cy="28202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702386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A42932-CD54-6B45-4670-74DECE351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1"/>
            <a:ext cx="7770813" cy="533400"/>
          </a:xfrm>
        </p:spPr>
        <p:txBody>
          <a:bodyPr/>
          <a:lstStyle/>
          <a:p>
            <a:r>
              <a:rPr lang="en-US" dirty="0"/>
              <a:t>99</a:t>
            </a:r>
            <a:r>
              <a:rPr lang="en-US" baseline="30000" dirty="0"/>
              <a:t>th</a:t>
            </a:r>
            <a:r>
              <a:rPr lang="en-US" dirty="0"/>
              <a:t> percentile Comparison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96A29C-A828-EE5E-9AF2-496D528C89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4611721"/>
            <a:ext cx="8839200" cy="1865279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200" dirty="0"/>
              <a:t>X-axis: # of BSSes and # of STAs per BSS.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/>
              <a:t>Interval between major ticks contain data for 1, 2, 4, 6, 8 and 16 STAs per BSS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/>
              <a:t>All methods of HiP EDCA announcement substantially improve 99%th percentile for channel access time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000" dirty="0"/>
              <a:t>With UDS (Unique DS)  + </a:t>
            </a:r>
            <a:r>
              <a:rPr lang="en-US" sz="1000" dirty="0" err="1"/>
              <a:t>nR</a:t>
            </a:r>
            <a:r>
              <a:rPr lang="en-US" sz="1000" dirty="0"/>
              <a:t> (no repetition) being the best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E5337B-EBB8-1FB5-1E75-CEE1281E928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3B323C-5921-F132-0717-963125EA87CC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Dmitry Akhmetov et. al., Intel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D6450BE-A606-7F8B-4CFC-BA787382FC34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November 2023</a:t>
            </a:r>
            <a:endParaRPr lang="en-GB" dirty="0"/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D796D531-A452-4C22-865E-6692F9C8894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27868931"/>
              </p:ext>
            </p:extLst>
          </p:nvPr>
        </p:nvGraphicFramePr>
        <p:xfrm>
          <a:off x="2361406" y="1489472"/>
          <a:ext cx="4725194" cy="29301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600493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654E66-CA15-87E9-D50F-9BABFDCA6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Observations from Multi-BSS setup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B93849-F42D-BB2E-3CA7-4715546AC6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7932738" cy="44942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 HiP EDCA is capable of reducing tail latency in UL direction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 DS signal is better be limited to one BSS only to avoid chain reaction of </a:t>
            </a:r>
            <a:r>
              <a:rPr lang="en-US" dirty="0" err="1"/>
              <a:t>DSes</a:t>
            </a:r>
            <a:r>
              <a:rPr lang="en-US" dirty="0"/>
              <a:t> in neighboring BSSes,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i.e. “UNIQUE”, not “COMMON”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highlight>
                  <a:srgbClr val="FFFF00"/>
                </a:highlight>
              </a:rPr>
              <a:t>This observation is relevant to any other techniques that use any “common” signal/frame </a:t>
            </a:r>
            <a:r>
              <a:rPr lang="en-US" dirty="0" err="1">
                <a:highlight>
                  <a:srgbClr val="FFFF00"/>
                </a:highlight>
              </a:rPr>
              <a:t>TGbn</a:t>
            </a:r>
            <a:r>
              <a:rPr lang="en-US" dirty="0">
                <a:highlight>
                  <a:srgbClr val="FFFF00"/>
                </a:highlight>
              </a:rPr>
              <a:t> going to define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With multi BSS layout, capping CW to some value (127 in this set of experiments) has similar effect.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05BDD0-F2D1-DCA1-5897-3101E0AA75C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22</a:t>
            </a:fld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27520E2-31E9-AB70-F42B-44861DF286BF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November 2023</a:t>
            </a:r>
            <a:endParaRPr lang="en-GB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6CCE678-8E7D-0FBE-EA15-77FF8AEF0183}"/>
              </a:ext>
            </a:extLst>
          </p:cNvPr>
          <p:cNvSpPr>
            <a:spLocks noGrp="1"/>
          </p:cNvSpPr>
          <p:nvPr>
            <p:ph type="ftr" idx="14"/>
          </p:nvPr>
        </p:nvSpPr>
        <p:spPr>
          <a:xfrm>
            <a:off x="5357818" y="6475413"/>
            <a:ext cx="3184520" cy="180975"/>
          </a:xfrm>
        </p:spPr>
        <p:txBody>
          <a:bodyPr/>
          <a:lstStyle/>
          <a:p>
            <a:r>
              <a:rPr lang="en-GB" dirty="0"/>
              <a:t>Dmitry Akhmetov et. al., Intel</a:t>
            </a:r>
          </a:p>
        </p:txBody>
      </p:sp>
    </p:spTree>
    <p:extLst>
      <p:ext uri="{BB962C8B-B14F-4D97-AF65-F5344CB8AC3E}">
        <p14:creationId xmlns:p14="http://schemas.microsoft.com/office/powerpoint/2010/main" val="18125518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E1B9AF-0175-0029-B276-6D8C6A275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HiP EDCA for AC VO</a:t>
            </a:r>
            <a:br>
              <a:rPr lang="en-US" dirty="0"/>
            </a:br>
            <a:r>
              <a:rPr lang="en-US" dirty="0"/>
              <a:t>Multi-BSS setup in 80x80 and 20x20 area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57D207-F042-CBBE-9D3A-7E5681AA9F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2936" y="1981200"/>
            <a:ext cx="7783678" cy="41132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Compare Regular EDCA AC_VO channel access vs </a:t>
            </a:r>
            <a:r>
              <a:rPr lang="en-US" sz="1800" dirty="0" err="1"/>
              <a:t>HiP</a:t>
            </a:r>
            <a:r>
              <a:rPr lang="en-US" sz="1800" dirty="0"/>
              <a:t> EDCA for AC_VO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A STA / AP use HiP EDCA to send frames enqueued to AC_VO;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FF0000"/>
                </a:solidFill>
              </a:rPr>
              <a:t>Alternative: use DS after first failure in AC_VO category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A STA / AP send DS signal to have isolated HiP contention it is has frame enqueued into AC_VO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16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1 to 8 BSSes with # STAs:</a:t>
            </a:r>
          </a:p>
          <a:p>
            <a:pPr marL="457200" lvl="1" indent="0"/>
            <a:endParaRPr lang="en-US" sz="14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VO traffic is bi-directional 160 bytes every average 16ms =uniform (10ms, 22ms)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BE  are legacy with bi-directional full buffer traffic, TXOP = uniform (1.5ms, 5ms)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Statistic of interest: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400" dirty="0"/>
              <a:t>ETE delay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5C4E68-CDBA-F765-1000-FC49EB991AD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23</a:t>
            </a:fld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430324E-73B8-2A73-D20B-D26F74648D5F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November 2023</a:t>
            </a:r>
            <a:endParaRPr lang="en-GB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D223B263-51B7-DCD5-2E4B-14341A523929}"/>
              </a:ext>
            </a:extLst>
          </p:cNvPr>
          <p:cNvSpPr>
            <a:spLocks noGrp="1"/>
          </p:cNvSpPr>
          <p:nvPr>
            <p:ph type="ftr" idx="14"/>
          </p:nvPr>
        </p:nvSpPr>
        <p:spPr>
          <a:xfrm>
            <a:off x="5357818" y="6475413"/>
            <a:ext cx="3184520" cy="180975"/>
          </a:xfrm>
        </p:spPr>
        <p:txBody>
          <a:bodyPr/>
          <a:lstStyle/>
          <a:p>
            <a:r>
              <a:rPr lang="en-GB" dirty="0"/>
              <a:t>Dmitry Akhmetov et. al., Intel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7BC0BCE9-E6FF-5733-A570-357552E05B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7336213"/>
              </p:ext>
            </p:extLst>
          </p:nvPr>
        </p:nvGraphicFramePr>
        <p:xfrm>
          <a:off x="3810003" y="3810000"/>
          <a:ext cx="4732335" cy="787400"/>
        </p:xfrm>
        <a:graphic>
          <a:graphicData uri="http://schemas.openxmlformats.org/drawingml/2006/table">
            <a:tbl>
              <a:tblPr/>
              <a:tblGrid>
                <a:gridCol w="996285">
                  <a:extLst>
                    <a:ext uri="{9D8B030D-6E8A-4147-A177-3AD203B41FA5}">
                      <a16:colId xmlns:a16="http://schemas.microsoft.com/office/drawing/2014/main" val="3017596195"/>
                    </a:ext>
                  </a:extLst>
                </a:gridCol>
                <a:gridCol w="249070">
                  <a:extLst>
                    <a:ext uri="{9D8B030D-6E8A-4147-A177-3AD203B41FA5}">
                      <a16:colId xmlns:a16="http://schemas.microsoft.com/office/drawing/2014/main" val="1591818421"/>
                    </a:ext>
                  </a:extLst>
                </a:gridCol>
                <a:gridCol w="249070">
                  <a:extLst>
                    <a:ext uri="{9D8B030D-6E8A-4147-A177-3AD203B41FA5}">
                      <a16:colId xmlns:a16="http://schemas.microsoft.com/office/drawing/2014/main" val="2630112962"/>
                    </a:ext>
                  </a:extLst>
                </a:gridCol>
                <a:gridCol w="249070">
                  <a:extLst>
                    <a:ext uri="{9D8B030D-6E8A-4147-A177-3AD203B41FA5}">
                      <a16:colId xmlns:a16="http://schemas.microsoft.com/office/drawing/2014/main" val="612051875"/>
                    </a:ext>
                  </a:extLst>
                </a:gridCol>
                <a:gridCol w="249070">
                  <a:extLst>
                    <a:ext uri="{9D8B030D-6E8A-4147-A177-3AD203B41FA5}">
                      <a16:colId xmlns:a16="http://schemas.microsoft.com/office/drawing/2014/main" val="2668190615"/>
                    </a:ext>
                  </a:extLst>
                </a:gridCol>
                <a:gridCol w="249070">
                  <a:extLst>
                    <a:ext uri="{9D8B030D-6E8A-4147-A177-3AD203B41FA5}">
                      <a16:colId xmlns:a16="http://schemas.microsoft.com/office/drawing/2014/main" val="2489048166"/>
                    </a:ext>
                  </a:extLst>
                </a:gridCol>
                <a:gridCol w="249070">
                  <a:extLst>
                    <a:ext uri="{9D8B030D-6E8A-4147-A177-3AD203B41FA5}">
                      <a16:colId xmlns:a16="http://schemas.microsoft.com/office/drawing/2014/main" val="24234055"/>
                    </a:ext>
                  </a:extLst>
                </a:gridCol>
                <a:gridCol w="249070">
                  <a:extLst>
                    <a:ext uri="{9D8B030D-6E8A-4147-A177-3AD203B41FA5}">
                      <a16:colId xmlns:a16="http://schemas.microsoft.com/office/drawing/2014/main" val="557166661"/>
                    </a:ext>
                  </a:extLst>
                </a:gridCol>
                <a:gridCol w="249070">
                  <a:extLst>
                    <a:ext uri="{9D8B030D-6E8A-4147-A177-3AD203B41FA5}">
                      <a16:colId xmlns:a16="http://schemas.microsoft.com/office/drawing/2014/main" val="1313205274"/>
                    </a:ext>
                  </a:extLst>
                </a:gridCol>
                <a:gridCol w="249070">
                  <a:extLst>
                    <a:ext uri="{9D8B030D-6E8A-4147-A177-3AD203B41FA5}">
                      <a16:colId xmlns:a16="http://schemas.microsoft.com/office/drawing/2014/main" val="1661967780"/>
                    </a:ext>
                  </a:extLst>
                </a:gridCol>
                <a:gridCol w="249070">
                  <a:extLst>
                    <a:ext uri="{9D8B030D-6E8A-4147-A177-3AD203B41FA5}">
                      <a16:colId xmlns:a16="http://schemas.microsoft.com/office/drawing/2014/main" val="428679905"/>
                    </a:ext>
                  </a:extLst>
                </a:gridCol>
                <a:gridCol w="249070">
                  <a:extLst>
                    <a:ext uri="{9D8B030D-6E8A-4147-A177-3AD203B41FA5}">
                      <a16:colId xmlns:a16="http://schemas.microsoft.com/office/drawing/2014/main" val="1601965661"/>
                    </a:ext>
                  </a:extLst>
                </a:gridCol>
                <a:gridCol w="249070">
                  <a:extLst>
                    <a:ext uri="{9D8B030D-6E8A-4147-A177-3AD203B41FA5}">
                      <a16:colId xmlns:a16="http://schemas.microsoft.com/office/drawing/2014/main" val="3128397186"/>
                    </a:ext>
                  </a:extLst>
                </a:gridCol>
                <a:gridCol w="249070">
                  <a:extLst>
                    <a:ext uri="{9D8B030D-6E8A-4147-A177-3AD203B41FA5}">
                      <a16:colId xmlns:a16="http://schemas.microsoft.com/office/drawing/2014/main" val="2960095932"/>
                    </a:ext>
                  </a:extLst>
                </a:gridCol>
                <a:gridCol w="249070">
                  <a:extLst>
                    <a:ext uri="{9D8B030D-6E8A-4147-A177-3AD203B41FA5}">
                      <a16:colId xmlns:a16="http://schemas.microsoft.com/office/drawing/2014/main" val="155702615"/>
                    </a:ext>
                  </a:extLst>
                </a:gridCol>
                <a:gridCol w="249070">
                  <a:extLst>
                    <a:ext uri="{9D8B030D-6E8A-4147-A177-3AD203B41FA5}">
                      <a16:colId xmlns:a16="http://schemas.microsoft.com/office/drawing/2014/main" val="1260691233"/>
                    </a:ext>
                  </a:extLst>
                </a:gridCol>
              </a:tblGrid>
              <a:tr h="1968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 STAs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1121816"/>
                  </a:ext>
                </a:extLst>
              </a:tr>
              <a:tr h="1968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VO STAs case 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7956799"/>
                  </a:ext>
                </a:extLst>
              </a:tr>
              <a:tr h="19685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VO STAs case 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highlight>
                            <a:srgbClr val="ECECEC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highlight>
                            <a:srgbClr val="ECECEC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highlight>
                            <a:srgbClr val="ECECEC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highlight>
                            <a:srgbClr val="ECECEC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highlight>
                            <a:srgbClr val="ECECEC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highlight>
                            <a:srgbClr val="ECECEC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highlight>
                            <a:srgbClr val="ECECEC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8917608"/>
                  </a:ext>
                </a:extLst>
              </a:tr>
              <a:tr h="1968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of VO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18642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53875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B7E962-934A-8D85-EF10-B3F58395F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0"/>
            <a:ext cx="7770813" cy="838200"/>
          </a:xfrm>
        </p:spPr>
        <p:txBody>
          <a:bodyPr/>
          <a:lstStyle/>
          <a:p>
            <a:r>
              <a:rPr lang="en-US" dirty="0"/>
              <a:t>Case 1 –hidden nodes with large number of LL streams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68CAE5-03D8-962E-BDA4-76E660C0C9F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7A632D-EC06-8CF9-E01C-069570CE74A7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Dmitry Akhmetov et. al., Intel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D035EEC-3488-9563-F290-2F857C9C7E06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November 2023</a:t>
            </a:r>
            <a:endParaRPr lang="en-GB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EC233237-A286-A4E8-93D6-EEE8FF11C77E}"/>
              </a:ext>
            </a:extLst>
          </p:cNvPr>
          <p:cNvGraphicFramePr>
            <a:graphicFrameLocks noGrp="1"/>
          </p:cNvGraphicFramePr>
          <p:nvPr/>
        </p:nvGraphicFramePr>
        <p:xfrm>
          <a:off x="2362200" y="1638300"/>
          <a:ext cx="4732335" cy="590550"/>
        </p:xfrm>
        <a:graphic>
          <a:graphicData uri="http://schemas.openxmlformats.org/drawingml/2006/table">
            <a:tbl>
              <a:tblPr/>
              <a:tblGrid>
                <a:gridCol w="996285">
                  <a:extLst>
                    <a:ext uri="{9D8B030D-6E8A-4147-A177-3AD203B41FA5}">
                      <a16:colId xmlns:a16="http://schemas.microsoft.com/office/drawing/2014/main" val="3017596195"/>
                    </a:ext>
                  </a:extLst>
                </a:gridCol>
                <a:gridCol w="249070">
                  <a:extLst>
                    <a:ext uri="{9D8B030D-6E8A-4147-A177-3AD203B41FA5}">
                      <a16:colId xmlns:a16="http://schemas.microsoft.com/office/drawing/2014/main" val="1591818421"/>
                    </a:ext>
                  </a:extLst>
                </a:gridCol>
                <a:gridCol w="249070">
                  <a:extLst>
                    <a:ext uri="{9D8B030D-6E8A-4147-A177-3AD203B41FA5}">
                      <a16:colId xmlns:a16="http://schemas.microsoft.com/office/drawing/2014/main" val="2630112962"/>
                    </a:ext>
                  </a:extLst>
                </a:gridCol>
                <a:gridCol w="249070">
                  <a:extLst>
                    <a:ext uri="{9D8B030D-6E8A-4147-A177-3AD203B41FA5}">
                      <a16:colId xmlns:a16="http://schemas.microsoft.com/office/drawing/2014/main" val="612051875"/>
                    </a:ext>
                  </a:extLst>
                </a:gridCol>
                <a:gridCol w="249070">
                  <a:extLst>
                    <a:ext uri="{9D8B030D-6E8A-4147-A177-3AD203B41FA5}">
                      <a16:colId xmlns:a16="http://schemas.microsoft.com/office/drawing/2014/main" val="2668190615"/>
                    </a:ext>
                  </a:extLst>
                </a:gridCol>
                <a:gridCol w="249070">
                  <a:extLst>
                    <a:ext uri="{9D8B030D-6E8A-4147-A177-3AD203B41FA5}">
                      <a16:colId xmlns:a16="http://schemas.microsoft.com/office/drawing/2014/main" val="2489048166"/>
                    </a:ext>
                  </a:extLst>
                </a:gridCol>
                <a:gridCol w="249070">
                  <a:extLst>
                    <a:ext uri="{9D8B030D-6E8A-4147-A177-3AD203B41FA5}">
                      <a16:colId xmlns:a16="http://schemas.microsoft.com/office/drawing/2014/main" val="24234055"/>
                    </a:ext>
                  </a:extLst>
                </a:gridCol>
                <a:gridCol w="249070">
                  <a:extLst>
                    <a:ext uri="{9D8B030D-6E8A-4147-A177-3AD203B41FA5}">
                      <a16:colId xmlns:a16="http://schemas.microsoft.com/office/drawing/2014/main" val="557166661"/>
                    </a:ext>
                  </a:extLst>
                </a:gridCol>
                <a:gridCol w="249070">
                  <a:extLst>
                    <a:ext uri="{9D8B030D-6E8A-4147-A177-3AD203B41FA5}">
                      <a16:colId xmlns:a16="http://schemas.microsoft.com/office/drawing/2014/main" val="1313205274"/>
                    </a:ext>
                  </a:extLst>
                </a:gridCol>
                <a:gridCol w="249070">
                  <a:extLst>
                    <a:ext uri="{9D8B030D-6E8A-4147-A177-3AD203B41FA5}">
                      <a16:colId xmlns:a16="http://schemas.microsoft.com/office/drawing/2014/main" val="1661967780"/>
                    </a:ext>
                  </a:extLst>
                </a:gridCol>
                <a:gridCol w="249070">
                  <a:extLst>
                    <a:ext uri="{9D8B030D-6E8A-4147-A177-3AD203B41FA5}">
                      <a16:colId xmlns:a16="http://schemas.microsoft.com/office/drawing/2014/main" val="428679905"/>
                    </a:ext>
                  </a:extLst>
                </a:gridCol>
                <a:gridCol w="249070">
                  <a:extLst>
                    <a:ext uri="{9D8B030D-6E8A-4147-A177-3AD203B41FA5}">
                      <a16:colId xmlns:a16="http://schemas.microsoft.com/office/drawing/2014/main" val="1601965661"/>
                    </a:ext>
                  </a:extLst>
                </a:gridCol>
                <a:gridCol w="249070">
                  <a:extLst>
                    <a:ext uri="{9D8B030D-6E8A-4147-A177-3AD203B41FA5}">
                      <a16:colId xmlns:a16="http://schemas.microsoft.com/office/drawing/2014/main" val="3128397186"/>
                    </a:ext>
                  </a:extLst>
                </a:gridCol>
                <a:gridCol w="249070">
                  <a:extLst>
                    <a:ext uri="{9D8B030D-6E8A-4147-A177-3AD203B41FA5}">
                      <a16:colId xmlns:a16="http://schemas.microsoft.com/office/drawing/2014/main" val="2960095932"/>
                    </a:ext>
                  </a:extLst>
                </a:gridCol>
                <a:gridCol w="249070">
                  <a:extLst>
                    <a:ext uri="{9D8B030D-6E8A-4147-A177-3AD203B41FA5}">
                      <a16:colId xmlns:a16="http://schemas.microsoft.com/office/drawing/2014/main" val="155702615"/>
                    </a:ext>
                  </a:extLst>
                </a:gridCol>
                <a:gridCol w="249070">
                  <a:extLst>
                    <a:ext uri="{9D8B030D-6E8A-4147-A177-3AD203B41FA5}">
                      <a16:colId xmlns:a16="http://schemas.microsoft.com/office/drawing/2014/main" val="1260691233"/>
                    </a:ext>
                  </a:extLst>
                </a:gridCol>
              </a:tblGrid>
              <a:tr h="1968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 STAs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1121816"/>
                  </a:ext>
                </a:extLst>
              </a:tr>
              <a:tr h="1968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VO STAs case 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7956799"/>
                  </a:ext>
                </a:extLst>
              </a:tr>
              <a:tr h="1968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of VO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1864228"/>
                  </a:ext>
                </a:extLst>
              </a:tr>
            </a:tbl>
          </a:graphicData>
        </a:graphic>
      </p:graphicFrame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id="{8C02A3A9-14E1-42F3-932E-EC0C4E36DEA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481809"/>
              </p:ext>
            </p:extLst>
          </p:nvPr>
        </p:nvGraphicFramePr>
        <p:xfrm>
          <a:off x="665349" y="2228850"/>
          <a:ext cx="3679639" cy="20155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2" name="Chart 21">
            <a:extLst>
              <a:ext uri="{FF2B5EF4-FFF2-40B4-BE49-F238E27FC236}">
                <a16:creationId xmlns:a16="http://schemas.microsoft.com/office/drawing/2014/main" id="{BBC091E2-569F-4B43-9CFE-6D44B2036B1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90972095"/>
              </p:ext>
            </p:extLst>
          </p:nvPr>
        </p:nvGraphicFramePr>
        <p:xfrm>
          <a:off x="4419864" y="2240812"/>
          <a:ext cx="3679639" cy="20132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4" name="Chart 23">
            <a:extLst>
              <a:ext uri="{FF2B5EF4-FFF2-40B4-BE49-F238E27FC236}">
                <a16:creationId xmlns:a16="http://schemas.microsoft.com/office/drawing/2014/main" id="{3C5DB0C1-6C1F-4458-B70B-AEC2A7FD956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49354314"/>
              </p:ext>
            </p:extLst>
          </p:nvPr>
        </p:nvGraphicFramePr>
        <p:xfrm>
          <a:off x="633599" y="4349290"/>
          <a:ext cx="3690449" cy="1959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6" name="Chart 25">
            <a:extLst>
              <a:ext uri="{FF2B5EF4-FFF2-40B4-BE49-F238E27FC236}">
                <a16:creationId xmlns:a16="http://schemas.microsoft.com/office/drawing/2014/main" id="{CF7B0FFE-93D4-44A6-A368-ACECDC93B9D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6984385"/>
              </p:ext>
            </p:extLst>
          </p:nvPr>
        </p:nvGraphicFramePr>
        <p:xfrm>
          <a:off x="4419864" y="4352564"/>
          <a:ext cx="3690449" cy="1959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3482066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" name="Table 33">
            <a:extLst>
              <a:ext uri="{FF2B5EF4-FFF2-40B4-BE49-F238E27FC236}">
                <a16:creationId xmlns:a16="http://schemas.microsoft.com/office/drawing/2014/main" id="{514432AC-6EB7-188D-F5EE-0AD88C948E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0812936"/>
              </p:ext>
            </p:extLst>
          </p:nvPr>
        </p:nvGraphicFramePr>
        <p:xfrm>
          <a:off x="0" y="76200"/>
          <a:ext cx="9144000" cy="6705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3621354505"/>
                    </a:ext>
                  </a:extLst>
                </a:gridCol>
              </a:tblGrid>
              <a:tr h="1676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7519363"/>
                  </a:ext>
                </a:extLst>
              </a:tr>
              <a:tr h="1676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5426500"/>
                  </a:ext>
                </a:extLst>
              </a:tr>
              <a:tr h="1676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2514371"/>
                  </a:ext>
                </a:extLst>
              </a:tr>
              <a:tr h="1676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2085836"/>
                  </a:ext>
                </a:extLst>
              </a:tr>
            </a:tbl>
          </a:graphicData>
        </a:graphic>
      </p:graphicFrame>
      <p:pic>
        <p:nvPicPr>
          <p:cNvPr id="3" name="Picture 2" descr="A graph of a number of streams&#10;&#10;Description automatically generated">
            <a:extLst>
              <a:ext uri="{FF2B5EF4-FFF2-40B4-BE49-F238E27FC236}">
                <a16:creationId xmlns:a16="http://schemas.microsoft.com/office/drawing/2014/main" id="{8A57A5C9-E7AC-F7AD-F1DE-1F3BD8F8F97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6551" y="5173190"/>
            <a:ext cx="2083594" cy="15621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 descr="A graph of a number of streams&#10;&#10;Description automatically generated">
            <a:extLst>
              <a:ext uri="{FF2B5EF4-FFF2-40B4-BE49-F238E27FC236}">
                <a16:creationId xmlns:a16="http://schemas.microsoft.com/office/drawing/2014/main" id="{A765E2B0-9C78-CE24-454F-30CD79AC01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48" y="152400"/>
            <a:ext cx="2083594" cy="15621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 descr="A graph of a line&#10;&#10;Description automatically generated with medium confidence">
            <a:extLst>
              <a:ext uri="{FF2B5EF4-FFF2-40B4-BE49-F238E27FC236}">
                <a16:creationId xmlns:a16="http://schemas.microsoft.com/office/drawing/2014/main" id="{9832B4C7-74F8-244D-EC24-829E5774AE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266" y="1833934"/>
            <a:ext cx="2083594" cy="15621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 descr="A graph of a line graph&#10;&#10;Description automatically generated with medium confidence">
            <a:extLst>
              <a:ext uri="{FF2B5EF4-FFF2-40B4-BE49-F238E27FC236}">
                <a16:creationId xmlns:a16="http://schemas.microsoft.com/office/drawing/2014/main" id="{FE00DD55-585B-977E-780E-45D3B7D3B21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601" y="3502603"/>
            <a:ext cx="2083594" cy="15621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 descr="A graph of a line&#10;&#10;Description automatically generated with medium confidence">
            <a:extLst>
              <a:ext uri="{FF2B5EF4-FFF2-40B4-BE49-F238E27FC236}">
                <a16:creationId xmlns:a16="http://schemas.microsoft.com/office/drawing/2014/main" id="{61AF3F2D-135A-5966-E8A9-11971CD7372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013" y="5173190"/>
            <a:ext cx="2083594" cy="15621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Picture 12" descr="A graph of a line graph&#10;&#10;Description automatically generated with medium confidence">
            <a:extLst>
              <a:ext uri="{FF2B5EF4-FFF2-40B4-BE49-F238E27FC236}">
                <a16:creationId xmlns:a16="http://schemas.microsoft.com/office/drawing/2014/main" id="{6951330E-8530-18F5-0F56-CFB2C11665C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942" y="152400"/>
            <a:ext cx="2083594" cy="15621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Picture 14" descr="A graph of a line graph&#10;&#10;Description automatically generated with medium confidence">
            <a:extLst>
              <a:ext uri="{FF2B5EF4-FFF2-40B4-BE49-F238E27FC236}">
                <a16:creationId xmlns:a16="http://schemas.microsoft.com/office/drawing/2014/main" id="{B313C1BD-00BF-FBA4-2639-1F5B6EA4A4D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7623" y="1833934"/>
            <a:ext cx="2083594" cy="15621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" name="Picture 16" descr="A graph of a line graph&#10;&#10;Description automatically generated with medium confidence">
            <a:extLst>
              <a:ext uri="{FF2B5EF4-FFF2-40B4-BE49-F238E27FC236}">
                <a16:creationId xmlns:a16="http://schemas.microsoft.com/office/drawing/2014/main" id="{9586662B-066A-9D2E-6A78-E9F409F738D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3266" y="3502603"/>
            <a:ext cx="2083594" cy="15621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9" name="Picture 18" descr="A graph of a line&#10;&#10;Description automatically generated with medium confidence">
            <a:extLst>
              <a:ext uri="{FF2B5EF4-FFF2-40B4-BE49-F238E27FC236}">
                <a16:creationId xmlns:a16="http://schemas.microsoft.com/office/drawing/2014/main" id="{7B30A371-E7A6-6054-7BD9-714C4DE5A55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5136" y="5173190"/>
            <a:ext cx="2083594" cy="15621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1" name="Picture 20" descr="A graph of a line graph&#10;&#10;Description automatically generated with medium confidence">
            <a:extLst>
              <a:ext uri="{FF2B5EF4-FFF2-40B4-BE49-F238E27FC236}">
                <a16:creationId xmlns:a16="http://schemas.microsoft.com/office/drawing/2014/main" id="{35198868-2107-DB3E-97BC-A300DDDE600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8736" y="152400"/>
            <a:ext cx="2083594" cy="15621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3" name="Picture 22" descr="A graph of a line graph&#10;&#10;Description automatically generated with medium confidence">
            <a:extLst>
              <a:ext uri="{FF2B5EF4-FFF2-40B4-BE49-F238E27FC236}">
                <a16:creationId xmlns:a16="http://schemas.microsoft.com/office/drawing/2014/main" id="{70AFCE23-FF68-72D1-CF58-410284C9737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7417" y="1833934"/>
            <a:ext cx="2083594" cy="15621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5" name="Picture 24" descr="A graph of a line graph&#10;&#10;Description automatically generated with medium confidence">
            <a:extLst>
              <a:ext uri="{FF2B5EF4-FFF2-40B4-BE49-F238E27FC236}">
                <a16:creationId xmlns:a16="http://schemas.microsoft.com/office/drawing/2014/main" id="{0760EB91-EC5F-CF3A-F537-B90ACF5EA82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7752" y="3502603"/>
            <a:ext cx="2083594" cy="15621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7" name="Picture 26" descr="A graph of a number of streams&#10;&#10;Description automatically generated">
            <a:extLst>
              <a:ext uri="{FF2B5EF4-FFF2-40B4-BE49-F238E27FC236}">
                <a16:creationId xmlns:a16="http://schemas.microsoft.com/office/drawing/2014/main" id="{676EA391-6632-BA64-88A1-604079999652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8736" y="5173190"/>
            <a:ext cx="2083594" cy="15621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9" name="Picture 28" descr="A graph of a number of streams&#10;&#10;Description automatically generated">
            <a:extLst>
              <a:ext uri="{FF2B5EF4-FFF2-40B4-BE49-F238E27FC236}">
                <a16:creationId xmlns:a16="http://schemas.microsoft.com/office/drawing/2014/main" id="{BE6781BC-41AC-FA43-C254-8E4D1395E8A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6551" y="152400"/>
            <a:ext cx="2083594" cy="15621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1" name="Picture 30" descr="A graph of a line graph&#10;&#10;Description automatically generated with medium confidence">
            <a:extLst>
              <a:ext uri="{FF2B5EF4-FFF2-40B4-BE49-F238E27FC236}">
                <a16:creationId xmlns:a16="http://schemas.microsoft.com/office/drawing/2014/main" id="{E4B3A381-B9DA-780B-C58E-A89A4B3B707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232" y="1833686"/>
            <a:ext cx="2083594" cy="15621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3" name="Picture 32" descr="A graph of a number of streams&#10;&#10;Description automatically generated">
            <a:extLst>
              <a:ext uri="{FF2B5EF4-FFF2-40B4-BE49-F238E27FC236}">
                <a16:creationId xmlns:a16="http://schemas.microsoft.com/office/drawing/2014/main" id="{DFD0CA66-0B4B-D0E6-8C54-C858E7B36E04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5567" y="3502603"/>
            <a:ext cx="2083594" cy="15621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917B5E29-25E7-A644-3127-E0D9412463C5}"/>
              </a:ext>
            </a:extLst>
          </p:cNvPr>
          <p:cNvSpPr txBox="1"/>
          <p:nvPr/>
        </p:nvSpPr>
        <p:spPr>
          <a:xfrm>
            <a:off x="58578" y="76200"/>
            <a:ext cx="492443" cy="1709305"/>
          </a:xfrm>
          <a:prstGeom prst="rect">
            <a:avLst/>
          </a:prstGeom>
          <a:noFill/>
        </p:spPr>
        <p:txBody>
          <a:bodyPr vert="vert270" wrap="square" rtlCol="0" anchor="ctr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DL, 8 STAs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8B26527-7DA8-DFBB-B0A3-F7452C05BFDB}"/>
              </a:ext>
            </a:extLst>
          </p:cNvPr>
          <p:cNvSpPr txBox="1"/>
          <p:nvPr/>
        </p:nvSpPr>
        <p:spPr>
          <a:xfrm>
            <a:off x="31254" y="1680791"/>
            <a:ext cx="492443" cy="1709305"/>
          </a:xfrm>
          <a:prstGeom prst="rect">
            <a:avLst/>
          </a:prstGeom>
          <a:noFill/>
        </p:spPr>
        <p:txBody>
          <a:bodyPr vert="vert270" wrap="square" rtlCol="0" anchor="ctr">
            <a:spAutoFit/>
          </a:bodyPr>
          <a:lstStyle/>
          <a:p>
            <a:pPr algn="ctr"/>
            <a:r>
              <a:rPr lang="en-US" sz="2000" dirty="0">
                <a:solidFill>
                  <a:srgbClr val="0070C0"/>
                </a:solidFill>
              </a:rPr>
              <a:t>DL, 16 STAs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A85C422-EA03-4DC8-BCB4-7BE41369FFAA}"/>
              </a:ext>
            </a:extLst>
          </p:cNvPr>
          <p:cNvSpPr txBox="1"/>
          <p:nvPr/>
        </p:nvSpPr>
        <p:spPr>
          <a:xfrm>
            <a:off x="27365" y="3460112"/>
            <a:ext cx="492443" cy="1709305"/>
          </a:xfrm>
          <a:prstGeom prst="rect">
            <a:avLst/>
          </a:prstGeom>
          <a:noFill/>
        </p:spPr>
        <p:txBody>
          <a:bodyPr vert="vert270" wrap="square" rtlCol="0" anchor="ctr">
            <a:spAutoFit/>
          </a:bodyPr>
          <a:lstStyle/>
          <a:p>
            <a:pPr algn="ctr"/>
            <a:r>
              <a:rPr lang="en-US" sz="2000" dirty="0">
                <a:solidFill>
                  <a:srgbClr val="00B050"/>
                </a:solidFill>
              </a:rPr>
              <a:t>UL, 8 STAs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A94D4D0-81D6-C8DB-173D-DA605BC130E9}"/>
              </a:ext>
            </a:extLst>
          </p:cNvPr>
          <p:cNvSpPr txBox="1"/>
          <p:nvPr/>
        </p:nvSpPr>
        <p:spPr>
          <a:xfrm>
            <a:off x="41" y="5064703"/>
            <a:ext cx="492443" cy="1709305"/>
          </a:xfrm>
          <a:prstGeom prst="rect">
            <a:avLst/>
          </a:prstGeom>
          <a:noFill/>
        </p:spPr>
        <p:txBody>
          <a:bodyPr vert="vert270" wrap="square" rtlCol="0" anchor="ctr">
            <a:spAutoFit/>
          </a:bodyPr>
          <a:lstStyle/>
          <a:p>
            <a:pPr algn="ctr"/>
            <a:r>
              <a:rPr lang="en-US" sz="2000" dirty="0">
                <a:solidFill>
                  <a:srgbClr val="7030A0"/>
                </a:solidFill>
              </a:rPr>
              <a:t>UL, 16 STAs</a:t>
            </a:r>
          </a:p>
        </p:txBody>
      </p:sp>
    </p:spTree>
    <p:extLst>
      <p:ext uri="{BB962C8B-B14F-4D97-AF65-F5344CB8AC3E}">
        <p14:creationId xmlns:p14="http://schemas.microsoft.com/office/powerpoint/2010/main" val="28233106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B7E962-934A-8D85-EF10-B3F58395F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0"/>
            <a:ext cx="7770813" cy="838200"/>
          </a:xfrm>
        </p:spPr>
        <p:txBody>
          <a:bodyPr/>
          <a:lstStyle/>
          <a:p>
            <a:r>
              <a:rPr lang="en-US" dirty="0"/>
              <a:t>Case 1 –hidden nodes with small number of LL streams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68CAE5-03D8-962E-BDA4-76E660C0C9F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7A632D-EC06-8CF9-E01C-069570CE74A7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Dmitry Akhmetov et. al., Intel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D035EEC-3488-9563-F290-2F857C9C7E06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November 2023</a:t>
            </a:r>
            <a:endParaRPr lang="en-GB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EC233237-A286-A4E8-93D6-EEE8FF11C77E}"/>
              </a:ext>
            </a:extLst>
          </p:cNvPr>
          <p:cNvGraphicFramePr>
            <a:graphicFrameLocks noGrp="1"/>
          </p:cNvGraphicFramePr>
          <p:nvPr/>
        </p:nvGraphicFramePr>
        <p:xfrm>
          <a:off x="2362200" y="1638300"/>
          <a:ext cx="4732335" cy="590550"/>
        </p:xfrm>
        <a:graphic>
          <a:graphicData uri="http://schemas.openxmlformats.org/drawingml/2006/table">
            <a:tbl>
              <a:tblPr/>
              <a:tblGrid>
                <a:gridCol w="996285">
                  <a:extLst>
                    <a:ext uri="{9D8B030D-6E8A-4147-A177-3AD203B41FA5}">
                      <a16:colId xmlns:a16="http://schemas.microsoft.com/office/drawing/2014/main" val="3017596195"/>
                    </a:ext>
                  </a:extLst>
                </a:gridCol>
                <a:gridCol w="249070">
                  <a:extLst>
                    <a:ext uri="{9D8B030D-6E8A-4147-A177-3AD203B41FA5}">
                      <a16:colId xmlns:a16="http://schemas.microsoft.com/office/drawing/2014/main" val="1591818421"/>
                    </a:ext>
                  </a:extLst>
                </a:gridCol>
                <a:gridCol w="249070">
                  <a:extLst>
                    <a:ext uri="{9D8B030D-6E8A-4147-A177-3AD203B41FA5}">
                      <a16:colId xmlns:a16="http://schemas.microsoft.com/office/drawing/2014/main" val="2630112962"/>
                    </a:ext>
                  </a:extLst>
                </a:gridCol>
                <a:gridCol w="249070">
                  <a:extLst>
                    <a:ext uri="{9D8B030D-6E8A-4147-A177-3AD203B41FA5}">
                      <a16:colId xmlns:a16="http://schemas.microsoft.com/office/drawing/2014/main" val="612051875"/>
                    </a:ext>
                  </a:extLst>
                </a:gridCol>
                <a:gridCol w="249070">
                  <a:extLst>
                    <a:ext uri="{9D8B030D-6E8A-4147-A177-3AD203B41FA5}">
                      <a16:colId xmlns:a16="http://schemas.microsoft.com/office/drawing/2014/main" val="2668190615"/>
                    </a:ext>
                  </a:extLst>
                </a:gridCol>
                <a:gridCol w="249070">
                  <a:extLst>
                    <a:ext uri="{9D8B030D-6E8A-4147-A177-3AD203B41FA5}">
                      <a16:colId xmlns:a16="http://schemas.microsoft.com/office/drawing/2014/main" val="2489048166"/>
                    </a:ext>
                  </a:extLst>
                </a:gridCol>
                <a:gridCol w="249070">
                  <a:extLst>
                    <a:ext uri="{9D8B030D-6E8A-4147-A177-3AD203B41FA5}">
                      <a16:colId xmlns:a16="http://schemas.microsoft.com/office/drawing/2014/main" val="24234055"/>
                    </a:ext>
                  </a:extLst>
                </a:gridCol>
                <a:gridCol w="249070">
                  <a:extLst>
                    <a:ext uri="{9D8B030D-6E8A-4147-A177-3AD203B41FA5}">
                      <a16:colId xmlns:a16="http://schemas.microsoft.com/office/drawing/2014/main" val="557166661"/>
                    </a:ext>
                  </a:extLst>
                </a:gridCol>
                <a:gridCol w="249070">
                  <a:extLst>
                    <a:ext uri="{9D8B030D-6E8A-4147-A177-3AD203B41FA5}">
                      <a16:colId xmlns:a16="http://schemas.microsoft.com/office/drawing/2014/main" val="1313205274"/>
                    </a:ext>
                  </a:extLst>
                </a:gridCol>
                <a:gridCol w="249070">
                  <a:extLst>
                    <a:ext uri="{9D8B030D-6E8A-4147-A177-3AD203B41FA5}">
                      <a16:colId xmlns:a16="http://schemas.microsoft.com/office/drawing/2014/main" val="1661967780"/>
                    </a:ext>
                  </a:extLst>
                </a:gridCol>
                <a:gridCol w="249070">
                  <a:extLst>
                    <a:ext uri="{9D8B030D-6E8A-4147-A177-3AD203B41FA5}">
                      <a16:colId xmlns:a16="http://schemas.microsoft.com/office/drawing/2014/main" val="428679905"/>
                    </a:ext>
                  </a:extLst>
                </a:gridCol>
                <a:gridCol w="249070">
                  <a:extLst>
                    <a:ext uri="{9D8B030D-6E8A-4147-A177-3AD203B41FA5}">
                      <a16:colId xmlns:a16="http://schemas.microsoft.com/office/drawing/2014/main" val="1601965661"/>
                    </a:ext>
                  </a:extLst>
                </a:gridCol>
                <a:gridCol w="249070">
                  <a:extLst>
                    <a:ext uri="{9D8B030D-6E8A-4147-A177-3AD203B41FA5}">
                      <a16:colId xmlns:a16="http://schemas.microsoft.com/office/drawing/2014/main" val="3128397186"/>
                    </a:ext>
                  </a:extLst>
                </a:gridCol>
                <a:gridCol w="249070">
                  <a:extLst>
                    <a:ext uri="{9D8B030D-6E8A-4147-A177-3AD203B41FA5}">
                      <a16:colId xmlns:a16="http://schemas.microsoft.com/office/drawing/2014/main" val="2960095932"/>
                    </a:ext>
                  </a:extLst>
                </a:gridCol>
                <a:gridCol w="249070">
                  <a:extLst>
                    <a:ext uri="{9D8B030D-6E8A-4147-A177-3AD203B41FA5}">
                      <a16:colId xmlns:a16="http://schemas.microsoft.com/office/drawing/2014/main" val="155702615"/>
                    </a:ext>
                  </a:extLst>
                </a:gridCol>
                <a:gridCol w="249070">
                  <a:extLst>
                    <a:ext uri="{9D8B030D-6E8A-4147-A177-3AD203B41FA5}">
                      <a16:colId xmlns:a16="http://schemas.microsoft.com/office/drawing/2014/main" val="1260691233"/>
                    </a:ext>
                  </a:extLst>
                </a:gridCol>
              </a:tblGrid>
              <a:tr h="1968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 STAs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1121816"/>
                  </a:ext>
                </a:extLst>
              </a:tr>
              <a:tr h="1968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VO STAs case 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7956799"/>
                  </a:ext>
                </a:extLst>
              </a:tr>
              <a:tr h="1968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of VO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1864228"/>
                  </a:ext>
                </a:extLst>
              </a:tr>
            </a:tbl>
          </a:graphicData>
        </a:graphic>
      </p:graphicFrame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1AFF25C3-61A1-40BA-F6A0-B2A6D41F32C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5939256"/>
              </p:ext>
            </p:extLst>
          </p:nvPr>
        </p:nvGraphicFramePr>
        <p:xfrm>
          <a:off x="892361" y="2310279"/>
          <a:ext cx="3679639" cy="20155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94CFFAF3-A357-AC57-2FF2-133E58808E7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268773"/>
              </p:ext>
            </p:extLst>
          </p:nvPr>
        </p:nvGraphicFramePr>
        <p:xfrm>
          <a:off x="4626161" y="2310279"/>
          <a:ext cx="3679639" cy="20155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9A5D1976-1C39-D0D4-7839-35953436550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428159"/>
              </p:ext>
            </p:extLst>
          </p:nvPr>
        </p:nvGraphicFramePr>
        <p:xfrm>
          <a:off x="892361" y="4378418"/>
          <a:ext cx="3679639" cy="20155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73F82773-B27A-C19D-1FA0-685CDDC3034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7005462"/>
              </p:ext>
            </p:extLst>
          </p:nvPr>
        </p:nvGraphicFramePr>
        <p:xfrm>
          <a:off x="4626161" y="4378418"/>
          <a:ext cx="3679639" cy="20155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1090500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" name="Table 33">
            <a:extLst>
              <a:ext uri="{FF2B5EF4-FFF2-40B4-BE49-F238E27FC236}">
                <a16:creationId xmlns:a16="http://schemas.microsoft.com/office/drawing/2014/main" id="{514432AC-6EB7-188D-F5EE-0AD88C948E62}"/>
              </a:ext>
            </a:extLst>
          </p:cNvPr>
          <p:cNvGraphicFramePr>
            <a:graphicFrameLocks noGrp="1"/>
          </p:cNvGraphicFramePr>
          <p:nvPr/>
        </p:nvGraphicFramePr>
        <p:xfrm>
          <a:off x="0" y="76200"/>
          <a:ext cx="9144000" cy="6705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3621354505"/>
                    </a:ext>
                  </a:extLst>
                </a:gridCol>
              </a:tblGrid>
              <a:tr h="1676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7519363"/>
                  </a:ext>
                </a:extLst>
              </a:tr>
              <a:tr h="1676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5426500"/>
                  </a:ext>
                </a:extLst>
              </a:tr>
              <a:tr h="1676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2514371"/>
                  </a:ext>
                </a:extLst>
              </a:tr>
              <a:tr h="1676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2085836"/>
                  </a:ext>
                </a:extLst>
              </a:tr>
            </a:tbl>
          </a:graphicData>
        </a:graphic>
      </p:graphicFrame>
      <p:sp>
        <p:nvSpPr>
          <p:cNvPr id="35" name="TextBox 34">
            <a:extLst>
              <a:ext uri="{FF2B5EF4-FFF2-40B4-BE49-F238E27FC236}">
                <a16:creationId xmlns:a16="http://schemas.microsoft.com/office/drawing/2014/main" id="{917B5E29-25E7-A644-3127-E0D9412463C5}"/>
              </a:ext>
            </a:extLst>
          </p:cNvPr>
          <p:cNvSpPr txBox="1"/>
          <p:nvPr/>
        </p:nvSpPr>
        <p:spPr>
          <a:xfrm>
            <a:off x="58578" y="76200"/>
            <a:ext cx="492443" cy="1709305"/>
          </a:xfrm>
          <a:prstGeom prst="rect">
            <a:avLst/>
          </a:prstGeom>
          <a:noFill/>
        </p:spPr>
        <p:txBody>
          <a:bodyPr vert="vert270" wrap="square" rtlCol="0" anchor="ctr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DL, 8 STAs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8B26527-7DA8-DFBB-B0A3-F7452C05BFDB}"/>
              </a:ext>
            </a:extLst>
          </p:cNvPr>
          <p:cNvSpPr txBox="1"/>
          <p:nvPr/>
        </p:nvSpPr>
        <p:spPr>
          <a:xfrm>
            <a:off x="31254" y="1680791"/>
            <a:ext cx="492443" cy="1709305"/>
          </a:xfrm>
          <a:prstGeom prst="rect">
            <a:avLst/>
          </a:prstGeom>
          <a:noFill/>
        </p:spPr>
        <p:txBody>
          <a:bodyPr vert="vert270" wrap="square" rtlCol="0" anchor="ctr">
            <a:spAutoFit/>
          </a:bodyPr>
          <a:lstStyle/>
          <a:p>
            <a:pPr algn="ctr"/>
            <a:r>
              <a:rPr lang="en-US" sz="2000" dirty="0">
                <a:solidFill>
                  <a:srgbClr val="0070C0"/>
                </a:solidFill>
              </a:rPr>
              <a:t>DL, 16 STAs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A85C422-EA03-4DC8-BCB4-7BE41369FFAA}"/>
              </a:ext>
            </a:extLst>
          </p:cNvPr>
          <p:cNvSpPr txBox="1"/>
          <p:nvPr/>
        </p:nvSpPr>
        <p:spPr>
          <a:xfrm>
            <a:off x="27365" y="3460112"/>
            <a:ext cx="492443" cy="1709305"/>
          </a:xfrm>
          <a:prstGeom prst="rect">
            <a:avLst/>
          </a:prstGeom>
          <a:noFill/>
        </p:spPr>
        <p:txBody>
          <a:bodyPr vert="vert270" wrap="square" rtlCol="0" anchor="ctr">
            <a:spAutoFit/>
          </a:bodyPr>
          <a:lstStyle/>
          <a:p>
            <a:pPr algn="ctr"/>
            <a:r>
              <a:rPr lang="en-US" sz="2000" dirty="0">
                <a:solidFill>
                  <a:srgbClr val="00B050"/>
                </a:solidFill>
              </a:rPr>
              <a:t>UL, 8 STAs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A94D4D0-81D6-C8DB-173D-DA605BC130E9}"/>
              </a:ext>
            </a:extLst>
          </p:cNvPr>
          <p:cNvSpPr txBox="1"/>
          <p:nvPr/>
        </p:nvSpPr>
        <p:spPr>
          <a:xfrm>
            <a:off x="41" y="5064703"/>
            <a:ext cx="492443" cy="1709305"/>
          </a:xfrm>
          <a:prstGeom prst="rect">
            <a:avLst/>
          </a:prstGeom>
          <a:noFill/>
        </p:spPr>
        <p:txBody>
          <a:bodyPr vert="vert270" wrap="square" rtlCol="0" anchor="ctr">
            <a:spAutoFit/>
          </a:bodyPr>
          <a:lstStyle/>
          <a:p>
            <a:pPr algn="ctr"/>
            <a:r>
              <a:rPr lang="en-US" sz="2000" dirty="0">
                <a:solidFill>
                  <a:srgbClr val="7030A0"/>
                </a:solidFill>
              </a:rPr>
              <a:t>UL, 16 STAs</a:t>
            </a:r>
          </a:p>
        </p:txBody>
      </p:sp>
      <p:pic>
        <p:nvPicPr>
          <p:cNvPr id="2" name="Picture 1" descr="A graph of a number of streams&#10;&#10;Description automatically generated">
            <a:extLst>
              <a:ext uri="{FF2B5EF4-FFF2-40B4-BE49-F238E27FC236}">
                <a16:creationId xmlns:a16="http://schemas.microsoft.com/office/drawing/2014/main" id="{F18628F5-43DE-7711-2E74-9BB29023C8C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378" y="129761"/>
            <a:ext cx="2083594" cy="15621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 descr="A graph of a line&#10;&#10;Description automatically generated with medium confidence">
            <a:extLst>
              <a:ext uri="{FF2B5EF4-FFF2-40B4-BE49-F238E27FC236}">
                <a16:creationId xmlns:a16="http://schemas.microsoft.com/office/drawing/2014/main" id="{7A5333C0-36E7-1047-9009-C99179B37D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378" y="1799792"/>
            <a:ext cx="2083594" cy="15621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 descr="A graph of a number of streams&#10;&#10;Description automatically generated">
            <a:extLst>
              <a:ext uri="{FF2B5EF4-FFF2-40B4-BE49-F238E27FC236}">
                <a16:creationId xmlns:a16="http://schemas.microsoft.com/office/drawing/2014/main" id="{FC24A66C-9441-7E86-0BB0-5E05BA9D34E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087" y="3481141"/>
            <a:ext cx="2083594" cy="15621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 descr="A graph of a line graph&#10;&#10;Description automatically generated with medium confidence">
            <a:extLst>
              <a:ext uri="{FF2B5EF4-FFF2-40B4-BE49-F238E27FC236}">
                <a16:creationId xmlns:a16="http://schemas.microsoft.com/office/drawing/2014/main" id="{EBA71B52-0BD0-1FFC-2D1F-FD2F98D5600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378" y="5177209"/>
            <a:ext cx="2083594" cy="15621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 descr="A graph of a line&#10;&#10;Description automatically generated with medium confidence">
            <a:extLst>
              <a:ext uri="{FF2B5EF4-FFF2-40B4-BE49-F238E27FC236}">
                <a16:creationId xmlns:a16="http://schemas.microsoft.com/office/drawing/2014/main" id="{BF077EBE-A814-DD86-3D18-55EA30C7F17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1038" y="118691"/>
            <a:ext cx="2083594" cy="15621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Picture 11" descr="A graph of a line&#10;&#10;Description automatically generated with medium confidence">
            <a:extLst>
              <a:ext uri="{FF2B5EF4-FFF2-40B4-BE49-F238E27FC236}">
                <a16:creationId xmlns:a16="http://schemas.microsoft.com/office/drawing/2014/main" id="{5AA39E95-B39A-DE2D-B779-A85EC4E21B0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812" y="1791380"/>
            <a:ext cx="2083594" cy="15621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Picture 13" descr="A graph of a number of streams&#10;&#10;Description automatically generated">
            <a:extLst>
              <a:ext uri="{FF2B5EF4-FFF2-40B4-BE49-F238E27FC236}">
                <a16:creationId xmlns:a16="http://schemas.microsoft.com/office/drawing/2014/main" id="{EC1A9129-8482-EE18-FD22-9DFAB7F61F6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485" y="3484852"/>
            <a:ext cx="2083594" cy="15621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Picture 15" descr="A graph of a line graph&#10;&#10;Description automatically generated with medium confidence">
            <a:extLst>
              <a:ext uri="{FF2B5EF4-FFF2-40B4-BE49-F238E27FC236}">
                <a16:creationId xmlns:a16="http://schemas.microsoft.com/office/drawing/2014/main" id="{397FBD86-07AB-FC81-C322-AC13E86C5EF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7797" y="5169417"/>
            <a:ext cx="2083594" cy="15621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8" name="Picture 17" descr="A graph of a line graph&#10;&#10;Description automatically generated with medium confidence">
            <a:extLst>
              <a:ext uri="{FF2B5EF4-FFF2-40B4-BE49-F238E27FC236}">
                <a16:creationId xmlns:a16="http://schemas.microsoft.com/office/drawing/2014/main" id="{4549F697-AA53-196D-F509-EBCF1283980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8850" y="118691"/>
            <a:ext cx="2083594" cy="15621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" name="Picture 19" descr="A graph of a line graph&#10;&#10;Description automatically generated with medium confidence">
            <a:extLst>
              <a:ext uri="{FF2B5EF4-FFF2-40B4-BE49-F238E27FC236}">
                <a16:creationId xmlns:a16="http://schemas.microsoft.com/office/drawing/2014/main" id="{AF56808E-2BAB-37EB-6886-B944B02498B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8850" y="1785505"/>
            <a:ext cx="2083594" cy="15621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2" name="Picture 21" descr="A graph of a line graph&#10;&#10;Description automatically generated with medium confidence">
            <a:extLst>
              <a:ext uri="{FF2B5EF4-FFF2-40B4-BE49-F238E27FC236}">
                <a16:creationId xmlns:a16="http://schemas.microsoft.com/office/drawing/2014/main" id="{C81B2CB8-96C9-7D2E-7E0A-52AB25E2EEC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358" y="3484852"/>
            <a:ext cx="2083594" cy="15621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4" name="Picture 23" descr="A graph of a number of streams&#10;&#10;Description automatically generated with medium confidence">
            <a:extLst>
              <a:ext uri="{FF2B5EF4-FFF2-40B4-BE49-F238E27FC236}">
                <a16:creationId xmlns:a16="http://schemas.microsoft.com/office/drawing/2014/main" id="{FD88F05E-2955-FBF8-1C1D-D20F2EAC0D79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8850" y="5169417"/>
            <a:ext cx="2083594" cy="15621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6" name="Picture 25" descr="A graph of a number of streams&#10;&#10;Description automatically generated">
            <a:extLst>
              <a:ext uri="{FF2B5EF4-FFF2-40B4-BE49-F238E27FC236}">
                <a16:creationId xmlns:a16="http://schemas.microsoft.com/office/drawing/2014/main" id="{BB62E2B6-B57B-4E9B-F7AD-F2267B6C0F3A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6425" y="135514"/>
            <a:ext cx="2083594" cy="15621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8" name="Picture 27" descr="A graph of a line graph&#10;&#10;Description automatically generated with medium confidence">
            <a:extLst>
              <a:ext uri="{FF2B5EF4-FFF2-40B4-BE49-F238E27FC236}">
                <a16:creationId xmlns:a16="http://schemas.microsoft.com/office/drawing/2014/main" id="{35CE7F31-AA83-67D8-E852-0136A4F20B9C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6425" y="1800287"/>
            <a:ext cx="2083594" cy="15621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0" name="Picture 29" descr="A graph of a number of streams&#10;&#10;Description automatically generated">
            <a:extLst>
              <a:ext uri="{FF2B5EF4-FFF2-40B4-BE49-F238E27FC236}">
                <a16:creationId xmlns:a16="http://schemas.microsoft.com/office/drawing/2014/main" id="{07CF60A2-44C9-510E-2838-475C76CB184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7311" y="3484852"/>
            <a:ext cx="2083594" cy="15621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2" name="Picture 31" descr="A graph of a line graph&#10;&#10;Description automatically generated with medium confidence">
            <a:extLst>
              <a:ext uri="{FF2B5EF4-FFF2-40B4-BE49-F238E27FC236}">
                <a16:creationId xmlns:a16="http://schemas.microsoft.com/office/drawing/2014/main" id="{282C958E-79BC-FE51-FA78-0859713B79CB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6425" y="5169417"/>
            <a:ext cx="2083594" cy="15621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187908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47F187-424F-132F-DB68-9BA1A07078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1"/>
            <a:ext cx="7770813" cy="381000"/>
          </a:xfrm>
        </p:spPr>
        <p:txBody>
          <a:bodyPr/>
          <a:lstStyle/>
          <a:p>
            <a:r>
              <a:rPr lang="en-US" dirty="0"/>
              <a:t>Observation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9B4844-832C-2CAB-91FD-54DB61895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219200"/>
            <a:ext cx="8001000" cy="4572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DS performance is LL load dependent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# of BSSes and # of LL streams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600" dirty="0"/>
              <a:t>With “small” # of streams it provide similar or better performance (~1.3x latency improvements) in DL direction up to 5 BSSes in the area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600" dirty="0"/>
              <a:t>With “large” # of streams DS performance in DL is comparable with legacy mode of operation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600" dirty="0"/>
              <a:t>In provides overall 2x-3x delay improvement in UL direction across all number of STAs and  BSSes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Frequency of LL frames arrival is a key factor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400" dirty="0"/>
              <a:t>The amount of HiP contentions is LL traffic dependent. Same statement is correct for any other _preemption_ techniques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What is LL and what is LL use case is important</a:t>
            </a: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Similar performance observed when DS used to deal with AC_VO failures (not plotted)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DS is sent when a frame from AC_VO experience single failure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ETE delay CDF behavior is similar , only shifted by fixed amount which is a result of time spent for unsuccessful TX attempt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7D02C9-81DA-47F0-5EA3-8C286D9916C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33AA31-0A80-9DB3-68B1-5EF451E835AA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Dmitry Akhmetov et. al., Intel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31875BB-092D-FC7D-02D9-7F4208CE1ACF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November 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4384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654E66-CA15-87E9-D50F-9BABFDCA6A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1"/>
            <a:ext cx="7770813" cy="533400"/>
          </a:xfrm>
        </p:spPr>
        <p:txBody>
          <a:bodyPr/>
          <a:lstStyle/>
          <a:p>
            <a:r>
              <a:rPr lang="en-US" dirty="0"/>
              <a:t>Observations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B93849-F42D-BB2E-3CA7-4715546AC6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298577"/>
            <a:ext cx="7856538" cy="487362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The DS approach has its own limits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Frequency of use needs to be controlled.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Large number of LL streams saturate HiP interval quickly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400" dirty="0"/>
              <a:t>If DS signal is a regular WiFi frame, it can carry duration to control HiP interval duration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DS signal transmission boundary is in conflict with AIFSN values which simply does not provide sufficient traffic priorities separation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PIFS and DIFS are essentially AIFSN = 1 and AIFSN=2.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If Legacy VO traffic is present, it will/may collide with DS that is sent @ AIFSN=2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AIFSN values may be tweaked from AP side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400" dirty="0"/>
              <a:t>STAs shall be compliant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AIFSN values is a bottleneck for traffic separation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AIFSN for DS are TBD and a topic for discussion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highlight>
                  <a:srgbClr val="FFFF00"/>
                </a:highlight>
              </a:rPr>
              <a:t>Contributions 467r0 and 470r0 provide additional thoughts and analysis for latency improvements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467 provide additional simulation results on impact to the latency devices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470 provide some thoughts on potential directions for low latency improvements 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05BDD0-F2D1-DCA1-5897-3101E0AA75C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29</a:t>
            </a:fld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27520E2-31E9-AB70-F42B-44861DF286BF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November 2023</a:t>
            </a:r>
            <a:endParaRPr lang="en-GB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E24363A2-59A1-6C1E-D402-D05DCEAE7934}"/>
              </a:ext>
            </a:extLst>
          </p:cNvPr>
          <p:cNvSpPr>
            <a:spLocks noGrp="1"/>
          </p:cNvSpPr>
          <p:nvPr>
            <p:ph type="ftr" idx="14"/>
          </p:nvPr>
        </p:nvSpPr>
        <p:spPr>
          <a:xfrm>
            <a:off x="5357818" y="6475413"/>
            <a:ext cx="3184520" cy="180975"/>
          </a:xfrm>
        </p:spPr>
        <p:txBody>
          <a:bodyPr/>
          <a:lstStyle/>
          <a:p>
            <a:r>
              <a:rPr lang="en-GB" dirty="0"/>
              <a:t>Dmitry Akhmetov et. al., Intel</a:t>
            </a:r>
          </a:p>
        </p:txBody>
      </p:sp>
    </p:spTree>
    <p:extLst>
      <p:ext uri="{BB962C8B-B14F-4D97-AF65-F5344CB8AC3E}">
        <p14:creationId xmlns:p14="http://schemas.microsoft.com/office/powerpoint/2010/main" val="35667817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F9680-9EA6-42D0-BFC3-D14507DC7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 from 11-23/1065r0: solution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461043-D032-451B-8AF0-62234CE55E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751013"/>
            <a:ext cx="8153401" cy="41132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Proposal would be to isolate STAs with prioritized access from the rest of the STAs at the beginning of a contention period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/>
              <a:t>Achieve this by allowing these STAs to transmit a Defer Signal at the beginning of a contention period to force all STAs that </a:t>
            </a:r>
            <a:r>
              <a:rPr lang="en-US" sz="1400" b="1" dirty="0"/>
              <a:t>are not sending</a:t>
            </a:r>
            <a:r>
              <a:rPr lang="en-US" sz="1400" dirty="0"/>
              <a:t> the Defer Signal to have CCA busy and not participate in the contention period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/>
              <a:t>If multiple of these STAs have prioritized access, they will transmit the same Defer Signal at the same time with the same result on other STAs (CCA busy)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6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And then to allow for a contention only between the STAs with prioritized access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/>
              <a:t>Only STAs that have sent a Defer Signal can participate in this immediately following contention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/>
              <a:t>More degrees of freedom for the contention parameters setting to avoid collisions without loosing priority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400" dirty="0"/>
              <a:t>don’t necessarily need to be too aggressive in order to scale to a larger number of STAs while ensuring low collision rates (contrary to AC_VO)</a:t>
            </a:r>
          </a:p>
          <a:p>
            <a:pPr marL="0" indent="0"/>
            <a:endParaRPr lang="en-US" sz="1050" dirty="0">
              <a:solidFill>
                <a:srgbClr val="FF0000"/>
              </a:solidFill>
            </a:endParaRPr>
          </a:p>
          <a:p>
            <a:pPr marL="0" indent="0"/>
            <a:endParaRPr lang="en-US" sz="1050" dirty="0">
              <a:solidFill>
                <a:srgbClr val="FF0000"/>
              </a:solidFill>
            </a:endParaRPr>
          </a:p>
          <a:p>
            <a:pPr marL="0" indent="0"/>
            <a:endParaRPr lang="en-US" sz="1600" dirty="0"/>
          </a:p>
          <a:p>
            <a:pPr>
              <a:buFont typeface="Arial" panose="020B0604020202020204" pitchFamily="34" charset="0"/>
              <a:buChar char="•"/>
            </a:pPr>
            <a:endParaRPr lang="en-US" sz="11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CFFA5D-CBB2-4453-9025-9A85824C174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D01AAC-A76A-4077-9970-F6B052AA0EEE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Dmitry Akhmetov et. al., Intel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1AF9057-F45A-4B69-A6EE-DA7FCE055945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November 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77374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654E66-CA15-87E9-D50F-9BABFDCA6A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1"/>
            <a:ext cx="7770813" cy="533400"/>
          </a:xfrm>
        </p:spPr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B93849-F42D-BB2E-3CA7-4715546AC6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075" y="2133600"/>
            <a:ext cx="7856538" cy="3048000"/>
          </a:xfrm>
        </p:spPr>
        <p:txBody>
          <a:bodyPr/>
          <a:lstStyle/>
          <a:p>
            <a:pPr marL="457200" lvl="1" indent="0"/>
            <a:r>
              <a:rPr lang="en-US" sz="2800" dirty="0"/>
              <a:t>Based on current evaluating, HIP EDCA allows to get 3x/4x latency improvements (cutting the tail) in a vast number of scenarios/conditions, while preserving legacy STAs performance</a:t>
            </a:r>
            <a:endParaRPr lang="en-US" sz="3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05BDD0-F2D1-DCA1-5897-3101E0AA75C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30</a:t>
            </a:fld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27520E2-31E9-AB70-F42B-44861DF286BF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November 2023</a:t>
            </a:r>
            <a:endParaRPr lang="en-GB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E24363A2-59A1-6C1E-D402-D05DCEAE7934}"/>
              </a:ext>
            </a:extLst>
          </p:cNvPr>
          <p:cNvSpPr>
            <a:spLocks noGrp="1"/>
          </p:cNvSpPr>
          <p:nvPr>
            <p:ph type="ftr" idx="14"/>
          </p:nvPr>
        </p:nvSpPr>
        <p:spPr>
          <a:xfrm>
            <a:off x="5357818" y="6475413"/>
            <a:ext cx="3184520" cy="180975"/>
          </a:xfrm>
        </p:spPr>
        <p:txBody>
          <a:bodyPr/>
          <a:lstStyle/>
          <a:p>
            <a:r>
              <a:rPr lang="en-GB" dirty="0"/>
              <a:t>Dmitry Akhmetov et. al., Intel</a:t>
            </a:r>
          </a:p>
        </p:txBody>
      </p:sp>
    </p:spTree>
    <p:extLst>
      <p:ext uri="{BB962C8B-B14F-4D97-AF65-F5344CB8AC3E}">
        <p14:creationId xmlns:p14="http://schemas.microsoft.com/office/powerpoint/2010/main" val="6216091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49354E-17E5-3DC6-4EFB-764639886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782FFE-6771-D3C7-15AE-CD1B478E71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6F6073-F72B-187A-CA8C-6C1D83CC6D4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31</a:t>
            </a:fld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EC4B121-406E-5884-4FAE-E4B887949DA4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November 2023</a:t>
            </a:r>
            <a:endParaRPr lang="en-GB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EBAB44F3-32E8-CD80-53EC-B1CF8AB4B420}"/>
              </a:ext>
            </a:extLst>
          </p:cNvPr>
          <p:cNvSpPr>
            <a:spLocks noGrp="1"/>
          </p:cNvSpPr>
          <p:nvPr>
            <p:ph type="ftr" idx="14"/>
          </p:nvPr>
        </p:nvSpPr>
        <p:spPr>
          <a:xfrm>
            <a:off x="5357818" y="6475413"/>
            <a:ext cx="3184520" cy="180975"/>
          </a:xfrm>
        </p:spPr>
        <p:txBody>
          <a:bodyPr/>
          <a:lstStyle/>
          <a:p>
            <a:r>
              <a:rPr lang="en-GB" dirty="0"/>
              <a:t>Dmitry Akhmetov et. al., Intel</a:t>
            </a:r>
          </a:p>
        </p:txBody>
      </p:sp>
    </p:spTree>
    <p:extLst>
      <p:ext uri="{BB962C8B-B14F-4D97-AF65-F5344CB8AC3E}">
        <p14:creationId xmlns:p14="http://schemas.microsoft.com/office/powerpoint/2010/main" val="34861944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B7E962-934A-8D85-EF10-B3F58395F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0"/>
            <a:ext cx="7770813" cy="838200"/>
          </a:xfrm>
        </p:spPr>
        <p:txBody>
          <a:bodyPr/>
          <a:lstStyle/>
          <a:p>
            <a:r>
              <a:rPr lang="en-US" dirty="0"/>
              <a:t>Case 1 – no hidden nodes with large number of LL streams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68CAE5-03D8-962E-BDA4-76E660C0C9F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32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7A632D-EC06-8CF9-E01C-069570CE74A7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Dmitry Akhmetov et. al., Intel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D035EEC-3488-9563-F290-2F857C9C7E06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November 2023</a:t>
            </a:r>
            <a:endParaRPr lang="en-GB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EC233237-A286-A4E8-93D6-EEE8FF11C77E}"/>
              </a:ext>
            </a:extLst>
          </p:cNvPr>
          <p:cNvGraphicFramePr>
            <a:graphicFrameLocks noGrp="1"/>
          </p:cNvGraphicFramePr>
          <p:nvPr/>
        </p:nvGraphicFramePr>
        <p:xfrm>
          <a:off x="2362200" y="1638300"/>
          <a:ext cx="4732335" cy="590550"/>
        </p:xfrm>
        <a:graphic>
          <a:graphicData uri="http://schemas.openxmlformats.org/drawingml/2006/table">
            <a:tbl>
              <a:tblPr/>
              <a:tblGrid>
                <a:gridCol w="996285">
                  <a:extLst>
                    <a:ext uri="{9D8B030D-6E8A-4147-A177-3AD203B41FA5}">
                      <a16:colId xmlns:a16="http://schemas.microsoft.com/office/drawing/2014/main" val="3017596195"/>
                    </a:ext>
                  </a:extLst>
                </a:gridCol>
                <a:gridCol w="249070">
                  <a:extLst>
                    <a:ext uri="{9D8B030D-6E8A-4147-A177-3AD203B41FA5}">
                      <a16:colId xmlns:a16="http://schemas.microsoft.com/office/drawing/2014/main" val="1591818421"/>
                    </a:ext>
                  </a:extLst>
                </a:gridCol>
                <a:gridCol w="249070">
                  <a:extLst>
                    <a:ext uri="{9D8B030D-6E8A-4147-A177-3AD203B41FA5}">
                      <a16:colId xmlns:a16="http://schemas.microsoft.com/office/drawing/2014/main" val="2630112962"/>
                    </a:ext>
                  </a:extLst>
                </a:gridCol>
                <a:gridCol w="249070">
                  <a:extLst>
                    <a:ext uri="{9D8B030D-6E8A-4147-A177-3AD203B41FA5}">
                      <a16:colId xmlns:a16="http://schemas.microsoft.com/office/drawing/2014/main" val="612051875"/>
                    </a:ext>
                  </a:extLst>
                </a:gridCol>
                <a:gridCol w="249070">
                  <a:extLst>
                    <a:ext uri="{9D8B030D-6E8A-4147-A177-3AD203B41FA5}">
                      <a16:colId xmlns:a16="http://schemas.microsoft.com/office/drawing/2014/main" val="2668190615"/>
                    </a:ext>
                  </a:extLst>
                </a:gridCol>
                <a:gridCol w="249070">
                  <a:extLst>
                    <a:ext uri="{9D8B030D-6E8A-4147-A177-3AD203B41FA5}">
                      <a16:colId xmlns:a16="http://schemas.microsoft.com/office/drawing/2014/main" val="2489048166"/>
                    </a:ext>
                  </a:extLst>
                </a:gridCol>
                <a:gridCol w="249070">
                  <a:extLst>
                    <a:ext uri="{9D8B030D-6E8A-4147-A177-3AD203B41FA5}">
                      <a16:colId xmlns:a16="http://schemas.microsoft.com/office/drawing/2014/main" val="24234055"/>
                    </a:ext>
                  </a:extLst>
                </a:gridCol>
                <a:gridCol w="249070">
                  <a:extLst>
                    <a:ext uri="{9D8B030D-6E8A-4147-A177-3AD203B41FA5}">
                      <a16:colId xmlns:a16="http://schemas.microsoft.com/office/drawing/2014/main" val="557166661"/>
                    </a:ext>
                  </a:extLst>
                </a:gridCol>
                <a:gridCol w="249070">
                  <a:extLst>
                    <a:ext uri="{9D8B030D-6E8A-4147-A177-3AD203B41FA5}">
                      <a16:colId xmlns:a16="http://schemas.microsoft.com/office/drawing/2014/main" val="1313205274"/>
                    </a:ext>
                  </a:extLst>
                </a:gridCol>
                <a:gridCol w="249070">
                  <a:extLst>
                    <a:ext uri="{9D8B030D-6E8A-4147-A177-3AD203B41FA5}">
                      <a16:colId xmlns:a16="http://schemas.microsoft.com/office/drawing/2014/main" val="1661967780"/>
                    </a:ext>
                  </a:extLst>
                </a:gridCol>
                <a:gridCol w="249070">
                  <a:extLst>
                    <a:ext uri="{9D8B030D-6E8A-4147-A177-3AD203B41FA5}">
                      <a16:colId xmlns:a16="http://schemas.microsoft.com/office/drawing/2014/main" val="428679905"/>
                    </a:ext>
                  </a:extLst>
                </a:gridCol>
                <a:gridCol w="249070">
                  <a:extLst>
                    <a:ext uri="{9D8B030D-6E8A-4147-A177-3AD203B41FA5}">
                      <a16:colId xmlns:a16="http://schemas.microsoft.com/office/drawing/2014/main" val="1601965661"/>
                    </a:ext>
                  </a:extLst>
                </a:gridCol>
                <a:gridCol w="249070">
                  <a:extLst>
                    <a:ext uri="{9D8B030D-6E8A-4147-A177-3AD203B41FA5}">
                      <a16:colId xmlns:a16="http://schemas.microsoft.com/office/drawing/2014/main" val="3128397186"/>
                    </a:ext>
                  </a:extLst>
                </a:gridCol>
                <a:gridCol w="249070">
                  <a:extLst>
                    <a:ext uri="{9D8B030D-6E8A-4147-A177-3AD203B41FA5}">
                      <a16:colId xmlns:a16="http://schemas.microsoft.com/office/drawing/2014/main" val="2960095932"/>
                    </a:ext>
                  </a:extLst>
                </a:gridCol>
                <a:gridCol w="249070">
                  <a:extLst>
                    <a:ext uri="{9D8B030D-6E8A-4147-A177-3AD203B41FA5}">
                      <a16:colId xmlns:a16="http://schemas.microsoft.com/office/drawing/2014/main" val="155702615"/>
                    </a:ext>
                  </a:extLst>
                </a:gridCol>
                <a:gridCol w="249070">
                  <a:extLst>
                    <a:ext uri="{9D8B030D-6E8A-4147-A177-3AD203B41FA5}">
                      <a16:colId xmlns:a16="http://schemas.microsoft.com/office/drawing/2014/main" val="1260691233"/>
                    </a:ext>
                  </a:extLst>
                </a:gridCol>
              </a:tblGrid>
              <a:tr h="1968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 STAs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1121816"/>
                  </a:ext>
                </a:extLst>
              </a:tr>
              <a:tr h="1968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VO STAs case 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7956799"/>
                  </a:ext>
                </a:extLst>
              </a:tr>
              <a:tr h="1968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of VO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18642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538131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BC8781E-06D2-F073-377F-DA229576BE97}"/>
              </a:ext>
            </a:extLst>
          </p:cNvPr>
          <p:cNvGraphicFramePr>
            <a:graphicFrameLocks noGrp="1"/>
          </p:cNvGraphicFramePr>
          <p:nvPr/>
        </p:nvGraphicFramePr>
        <p:xfrm>
          <a:off x="0" y="76200"/>
          <a:ext cx="9144000" cy="6705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3621354505"/>
                    </a:ext>
                  </a:extLst>
                </a:gridCol>
              </a:tblGrid>
              <a:tr h="1676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7519363"/>
                  </a:ext>
                </a:extLst>
              </a:tr>
              <a:tr h="1676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5426500"/>
                  </a:ext>
                </a:extLst>
              </a:tr>
              <a:tr h="1676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2514371"/>
                  </a:ext>
                </a:extLst>
              </a:tr>
              <a:tr h="1676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2085836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710184CB-E433-D97A-64CA-447A1622CF63}"/>
              </a:ext>
            </a:extLst>
          </p:cNvPr>
          <p:cNvSpPr txBox="1"/>
          <p:nvPr/>
        </p:nvSpPr>
        <p:spPr>
          <a:xfrm>
            <a:off x="58578" y="76200"/>
            <a:ext cx="492443" cy="1709305"/>
          </a:xfrm>
          <a:prstGeom prst="rect">
            <a:avLst/>
          </a:prstGeom>
          <a:noFill/>
        </p:spPr>
        <p:txBody>
          <a:bodyPr vert="vert270" wrap="square" rtlCol="0" anchor="ctr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DL, 8 STAs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A3035B4-5CF1-AEE5-EBBE-3822B705ED3D}"/>
              </a:ext>
            </a:extLst>
          </p:cNvPr>
          <p:cNvSpPr txBox="1"/>
          <p:nvPr/>
        </p:nvSpPr>
        <p:spPr>
          <a:xfrm>
            <a:off x="31254" y="1680791"/>
            <a:ext cx="492443" cy="1709305"/>
          </a:xfrm>
          <a:prstGeom prst="rect">
            <a:avLst/>
          </a:prstGeom>
          <a:noFill/>
        </p:spPr>
        <p:txBody>
          <a:bodyPr vert="vert270" wrap="square" rtlCol="0" anchor="ctr">
            <a:spAutoFit/>
          </a:bodyPr>
          <a:lstStyle/>
          <a:p>
            <a:pPr algn="ctr"/>
            <a:r>
              <a:rPr lang="en-US" sz="2000" dirty="0">
                <a:solidFill>
                  <a:srgbClr val="0070C0"/>
                </a:solidFill>
              </a:rPr>
              <a:t>DL, 16 STAs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7E3C14F-5BD4-9A44-5B3A-FCD04B6BC63A}"/>
              </a:ext>
            </a:extLst>
          </p:cNvPr>
          <p:cNvSpPr txBox="1"/>
          <p:nvPr/>
        </p:nvSpPr>
        <p:spPr>
          <a:xfrm>
            <a:off x="27365" y="3460112"/>
            <a:ext cx="492443" cy="1709305"/>
          </a:xfrm>
          <a:prstGeom prst="rect">
            <a:avLst/>
          </a:prstGeom>
          <a:noFill/>
        </p:spPr>
        <p:txBody>
          <a:bodyPr vert="vert270" wrap="square" rtlCol="0" anchor="ctr">
            <a:spAutoFit/>
          </a:bodyPr>
          <a:lstStyle/>
          <a:p>
            <a:pPr algn="ctr"/>
            <a:r>
              <a:rPr lang="en-US" sz="2000" dirty="0">
                <a:solidFill>
                  <a:srgbClr val="00B050"/>
                </a:solidFill>
              </a:rPr>
              <a:t>UL, 8 STAs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F841ED7-85DC-8C8C-5C9D-BC8D5528CAF5}"/>
              </a:ext>
            </a:extLst>
          </p:cNvPr>
          <p:cNvSpPr txBox="1"/>
          <p:nvPr/>
        </p:nvSpPr>
        <p:spPr>
          <a:xfrm>
            <a:off x="41" y="5064703"/>
            <a:ext cx="492443" cy="1709305"/>
          </a:xfrm>
          <a:prstGeom prst="rect">
            <a:avLst/>
          </a:prstGeom>
          <a:noFill/>
        </p:spPr>
        <p:txBody>
          <a:bodyPr vert="vert270" wrap="square" rtlCol="0" anchor="ctr">
            <a:spAutoFit/>
          </a:bodyPr>
          <a:lstStyle/>
          <a:p>
            <a:pPr algn="ctr"/>
            <a:r>
              <a:rPr lang="en-US" sz="2000" dirty="0">
                <a:solidFill>
                  <a:srgbClr val="7030A0"/>
                </a:solidFill>
              </a:rPr>
              <a:t>UL, 16 STAs</a:t>
            </a:r>
          </a:p>
        </p:txBody>
      </p:sp>
      <p:pic>
        <p:nvPicPr>
          <p:cNvPr id="40" name="Picture 39" descr="A graph of a line graph&#10;&#10;Description automatically generated with medium confidence">
            <a:extLst>
              <a:ext uri="{FF2B5EF4-FFF2-40B4-BE49-F238E27FC236}">
                <a16:creationId xmlns:a16="http://schemas.microsoft.com/office/drawing/2014/main" id="{89FEE146-2587-1FAD-2941-0CAD061F0F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330" y="118691"/>
            <a:ext cx="2083594" cy="15621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2" name="Picture 41" descr="A graph of a line graph&#10;&#10;Description automatically generated with medium confidence">
            <a:extLst>
              <a:ext uri="{FF2B5EF4-FFF2-40B4-BE49-F238E27FC236}">
                <a16:creationId xmlns:a16="http://schemas.microsoft.com/office/drawing/2014/main" id="{5FA95719-DD97-12F2-B45D-9B34B21DE76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96" y="3500191"/>
            <a:ext cx="2083594" cy="15621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4" name="Picture 43" descr="A graph of a line graph&#10;&#10;Description automatically generated with medium confidence">
            <a:extLst>
              <a:ext uri="{FF2B5EF4-FFF2-40B4-BE49-F238E27FC236}">
                <a16:creationId xmlns:a16="http://schemas.microsoft.com/office/drawing/2014/main" id="{39135FAE-AE76-E6E7-835F-7012BC7D186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1221" y="118691"/>
            <a:ext cx="2083594" cy="15621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6" name="Picture 45" descr="A graph of a line graph&#10;&#10;Description automatically generated with medium confidence">
            <a:extLst>
              <a:ext uri="{FF2B5EF4-FFF2-40B4-BE49-F238E27FC236}">
                <a16:creationId xmlns:a16="http://schemas.microsoft.com/office/drawing/2014/main" id="{183375E6-41B3-DB83-D6F8-7E4C9514ECF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5387" y="3500191"/>
            <a:ext cx="2083594" cy="15621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8" name="Picture 47" descr="A graph of a line graph&#10;&#10;Description automatically generated with medium confidence">
            <a:extLst>
              <a:ext uri="{FF2B5EF4-FFF2-40B4-BE49-F238E27FC236}">
                <a16:creationId xmlns:a16="http://schemas.microsoft.com/office/drawing/2014/main" id="{767F2373-34E2-563F-F403-D3A15BBECC7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814" y="118691"/>
            <a:ext cx="2083594" cy="15621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0" name="Picture 49" descr="A graph of a line graph&#10;&#10;Description automatically generated with medium confidence">
            <a:extLst>
              <a:ext uri="{FF2B5EF4-FFF2-40B4-BE49-F238E27FC236}">
                <a16:creationId xmlns:a16="http://schemas.microsoft.com/office/drawing/2014/main" id="{B6369D9A-28A7-AE3C-9947-4DE1D43D26A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084" y="3500191"/>
            <a:ext cx="2083594" cy="15621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2" name="Picture 51" descr="A graph of a line graph&#10;&#10;Description automatically generated with medium confidence">
            <a:extLst>
              <a:ext uri="{FF2B5EF4-FFF2-40B4-BE49-F238E27FC236}">
                <a16:creationId xmlns:a16="http://schemas.microsoft.com/office/drawing/2014/main" id="{59766176-A924-10FD-ECB3-EEF919C5FE8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0583" y="118691"/>
            <a:ext cx="2083594" cy="15621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4" name="Picture 53" descr="A graph of a line graph&#10;&#10;Description automatically generated with medium confidence">
            <a:extLst>
              <a:ext uri="{FF2B5EF4-FFF2-40B4-BE49-F238E27FC236}">
                <a16:creationId xmlns:a16="http://schemas.microsoft.com/office/drawing/2014/main" id="{E2680A5A-5E0A-9D11-1C67-A13EADB9FA9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1884" y="3503160"/>
            <a:ext cx="2083594" cy="15621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4" name="Picture 63" descr="A graph of a line graph&#10;&#10;Description automatically generated with medium confidence">
            <a:extLst>
              <a:ext uri="{FF2B5EF4-FFF2-40B4-BE49-F238E27FC236}">
                <a16:creationId xmlns:a16="http://schemas.microsoft.com/office/drawing/2014/main" id="{2844ED66-F144-B7D0-8C05-43316065BBA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898" y="1793360"/>
            <a:ext cx="2083594" cy="15621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6" name="Picture 65" descr="A graph of a line graph&#10;&#10;Description automatically generated with medium confidence">
            <a:extLst>
              <a:ext uri="{FF2B5EF4-FFF2-40B4-BE49-F238E27FC236}">
                <a16:creationId xmlns:a16="http://schemas.microsoft.com/office/drawing/2014/main" id="{81DE7010-DEFF-454E-5873-71054D53D2C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390" y="5157542"/>
            <a:ext cx="2083594" cy="15621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8" name="Picture 67" descr="A graph of a line graph&#10;&#10;Description automatically generated with medium confidence">
            <a:extLst>
              <a:ext uri="{FF2B5EF4-FFF2-40B4-BE49-F238E27FC236}">
                <a16:creationId xmlns:a16="http://schemas.microsoft.com/office/drawing/2014/main" id="{B231C4AA-AFB7-27DB-A4E0-C36ED558B4D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5491" y="1791876"/>
            <a:ext cx="2083594" cy="15621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0" name="Picture 69" descr="A graph of a line graph&#10;&#10;Description automatically generated with medium confidence">
            <a:extLst>
              <a:ext uri="{FF2B5EF4-FFF2-40B4-BE49-F238E27FC236}">
                <a16:creationId xmlns:a16="http://schemas.microsoft.com/office/drawing/2014/main" id="{088EE0E0-39A0-217C-8DC6-7B6500C1A86E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2437" y="5156552"/>
            <a:ext cx="2083594" cy="15621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2" name="Picture 71" descr="A graph of a line graph&#10;&#10;Description automatically generated with medium confidence">
            <a:extLst>
              <a:ext uri="{FF2B5EF4-FFF2-40B4-BE49-F238E27FC236}">
                <a16:creationId xmlns:a16="http://schemas.microsoft.com/office/drawing/2014/main" id="{98684AD6-6268-2DE4-0370-4835A0985A81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084" y="1791876"/>
            <a:ext cx="2083594" cy="15621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4" name="Picture 73" descr="A graph of a line graph&#10;&#10;Description automatically generated with medium confidence">
            <a:extLst>
              <a:ext uri="{FF2B5EF4-FFF2-40B4-BE49-F238E27FC236}">
                <a16:creationId xmlns:a16="http://schemas.microsoft.com/office/drawing/2014/main" id="{838E2FE9-F1EE-3B97-0367-25BFC91E6AF5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134" y="5157542"/>
            <a:ext cx="2083594" cy="15621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6" name="Picture 75" descr="A graph of a line graph&#10;&#10;Description automatically generated with medium confidence">
            <a:extLst>
              <a:ext uri="{FF2B5EF4-FFF2-40B4-BE49-F238E27FC236}">
                <a16:creationId xmlns:a16="http://schemas.microsoft.com/office/drawing/2014/main" id="{F53AC13C-1202-5483-1916-A7FF9646ED4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1884" y="1812410"/>
            <a:ext cx="2083594" cy="15621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8" name="Picture 77" descr="A graph of a line graph&#10;&#10;Description automatically generated with medium confidence">
            <a:extLst>
              <a:ext uri="{FF2B5EF4-FFF2-40B4-BE49-F238E27FC236}">
                <a16:creationId xmlns:a16="http://schemas.microsoft.com/office/drawing/2014/main" id="{14EF1CB4-9581-E361-41C5-9C2A244AB578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8934" y="5156552"/>
            <a:ext cx="2083594" cy="15621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2145397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B7E962-934A-8D85-EF10-B3F58395F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0"/>
            <a:ext cx="7770813" cy="838200"/>
          </a:xfrm>
        </p:spPr>
        <p:txBody>
          <a:bodyPr/>
          <a:lstStyle/>
          <a:p>
            <a:r>
              <a:rPr lang="en-US" dirty="0"/>
              <a:t>Case 1 – no hidden nodes with small number of LL streams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68CAE5-03D8-962E-BDA4-76E660C0C9F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34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7A632D-EC06-8CF9-E01C-069570CE74A7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Dmitry Akhmetov et. al., Intel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D035EEC-3488-9563-F290-2F857C9C7E06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November 2023</a:t>
            </a:r>
            <a:endParaRPr lang="en-GB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EC233237-A286-A4E8-93D6-EEE8FF11C77E}"/>
              </a:ext>
            </a:extLst>
          </p:cNvPr>
          <p:cNvGraphicFramePr>
            <a:graphicFrameLocks noGrp="1"/>
          </p:cNvGraphicFramePr>
          <p:nvPr/>
        </p:nvGraphicFramePr>
        <p:xfrm>
          <a:off x="2362200" y="1638300"/>
          <a:ext cx="4732335" cy="590550"/>
        </p:xfrm>
        <a:graphic>
          <a:graphicData uri="http://schemas.openxmlformats.org/drawingml/2006/table">
            <a:tbl>
              <a:tblPr/>
              <a:tblGrid>
                <a:gridCol w="996285">
                  <a:extLst>
                    <a:ext uri="{9D8B030D-6E8A-4147-A177-3AD203B41FA5}">
                      <a16:colId xmlns:a16="http://schemas.microsoft.com/office/drawing/2014/main" val="3017596195"/>
                    </a:ext>
                  </a:extLst>
                </a:gridCol>
                <a:gridCol w="249070">
                  <a:extLst>
                    <a:ext uri="{9D8B030D-6E8A-4147-A177-3AD203B41FA5}">
                      <a16:colId xmlns:a16="http://schemas.microsoft.com/office/drawing/2014/main" val="1591818421"/>
                    </a:ext>
                  </a:extLst>
                </a:gridCol>
                <a:gridCol w="249070">
                  <a:extLst>
                    <a:ext uri="{9D8B030D-6E8A-4147-A177-3AD203B41FA5}">
                      <a16:colId xmlns:a16="http://schemas.microsoft.com/office/drawing/2014/main" val="2630112962"/>
                    </a:ext>
                  </a:extLst>
                </a:gridCol>
                <a:gridCol w="249070">
                  <a:extLst>
                    <a:ext uri="{9D8B030D-6E8A-4147-A177-3AD203B41FA5}">
                      <a16:colId xmlns:a16="http://schemas.microsoft.com/office/drawing/2014/main" val="612051875"/>
                    </a:ext>
                  </a:extLst>
                </a:gridCol>
                <a:gridCol w="249070">
                  <a:extLst>
                    <a:ext uri="{9D8B030D-6E8A-4147-A177-3AD203B41FA5}">
                      <a16:colId xmlns:a16="http://schemas.microsoft.com/office/drawing/2014/main" val="2668190615"/>
                    </a:ext>
                  </a:extLst>
                </a:gridCol>
                <a:gridCol w="249070">
                  <a:extLst>
                    <a:ext uri="{9D8B030D-6E8A-4147-A177-3AD203B41FA5}">
                      <a16:colId xmlns:a16="http://schemas.microsoft.com/office/drawing/2014/main" val="2489048166"/>
                    </a:ext>
                  </a:extLst>
                </a:gridCol>
                <a:gridCol w="249070">
                  <a:extLst>
                    <a:ext uri="{9D8B030D-6E8A-4147-A177-3AD203B41FA5}">
                      <a16:colId xmlns:a16="http://schemas.microsoft.com/office/drawing/2014/main" val="24234055"/>
                    </a:ext>
                  </a:extLst>
                </a:gridCol>
                <a:gridCol w="249070">
                  <a:extLst>
                    <a:ext uri="{9D8B030D-6E8A-4147-A177-3AD203B41FA5}">
                      <a16:colId xmlns:a16="http://schemas.microsoft.com/office/drawing/2014/main" val="557166661"/>
                    </a:ext>
                  </a:extLst>
                </a:gridCol>
                <a:gridCol w="249070">
                  <a:extLst>
                    <a:ext uri="{9D8B030D-6E8A-4147-A177-3AD203B41FA5}">
                      <a16:colId xmlns:a16="http://schemas.microsoft.com/office/drawing/2014/main" val="1313205274"/>
                    </a:ext>
                  </a:extLst>
                </a:gridCol>
                <a:gridCol w="249070">
                  <a:extLst>
                    <a:ext uri="{9D8B030D-6E8A-4147-A177-3AD203B41FA5}">
                      <a16:colId xmlns:a16="http://schemas.microsoft.com/office/drawing/2014/main" val="1661967780"/>
                    </a:ext>
                  </a:extLst>
                </a:gridCol>
                <a:gridCol w="249070">
                  <a:extLst>
                    <a:ext uri="{9D8B030D-6E8A-4147-A177-3AD203B41FA5}">
                      <a16:colId xmlns:a16="http://schemas.microsoft.com/office/drawing/2014/main" val="428679905"/>
                    </a:ext>
                  </a:extLst>
                </a:gridCol>
                <a:gridCol w="249070">
                  <a:extLst>
                    <a:ext uri="{9D8B030D-6E8A-4147-A177-3AD203B41FA5}">
                      <a16:colId xmlns:a16="http://schemas.microsoft.com/office/drawing/2014/main" val="1601965661"/>
                    </a:ext>
                  </a:extLst>
                </a:gridCol>
                <a:gridCol w="249070">
                  <a:extLst>
                    <a:ext uri="{9D8B030D-6E8A-4147-A177-3AD203B41FA5}">
                      <a16:colId xmlns:a16="http://schemas.microsoft.com/office/drawing/2014/main" val="3128397186"/>
                    </a:ext>
                  </a:extLst>
                </a:gridCol>
                <a:gridCol w="249070">
                  <a:extLst>
                    <a:ext uri="{9D8B030D-6E8A-4147-A177-3AD203B41FA5}">
                      <a16:colId xmlns:a16="http://schemas.microsoft.com/office/drawing/2014/main" val="2960095932"/>
                    </a:ext>
                  </a:extLst>
                </a:gridCol>
                <a:gridCol w="249070">
                  <a:extLst>
                    <a:ext uri="{9D8B030D-6E8A-4147-A177-3AD203B41FA5}">
                      <a16:colId xmlns:a16="http://schemas.microsoft.com/office/drawing/2014/main" val="155702615"/>
                    </a:ext>
                  </a:extLst>
                </a:gridCol>
                <a:gridCol w="249070">
                  <a:extLst>
                    <a:ext uri="{9D8B030D-6E8A-4147-A177-3AD203B41FA5}">
                      <a16:colId xmlns:a16="http://schemas.microsoft.com/office/drawing/2014/main" val="1260691233"/>
                    </a:ext>
                  </a:extLst>
                </a:gridCol>
              </a:tblGrid>
              <a:tr h="1968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 STAs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1121816"/>
                  </a:ext>
                </a:extLst>
              </a:tr>
              <a:tr h="1968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VO STAs case 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7956799"/>
                  </a:ext>
                </a:extLst>
              </a:tr>
              <a:tr h="1968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of VO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18642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711481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BC8781E-06D2-F073-377F-DA229576BE97}"/>
              </a:ext>
            </a:extLst>
          </p:cNvPr>
          <p:cNvGraphicFramePr>
            <a:graphicFrameLocks noGrp="1"/>
          </p:cNvGraphicFramePr>
          <p:nvPr/>
        </p:nvGraphicFramePr>
        <p:xfrm>
          <a:off x="0" y="76200"/>
          <a:ext cx="9144000" cy="6705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3621354505"/>
                    </a:ext>
                  </a:extLst>
                </a:gridCol>
              </a:tblGrid>
              <a:tr h="1676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7519363"/>
                  </a:ext>
                </a:extLst>
              </a:tr>
              <a:tr h="1676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5426500"/>
                  </a:ext>
                </a:extLst>
              </a:tr>
              <a:tr h="1676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2514371"/>
                  </a:ext>
                </a:extLst>
              </a:tr>
              <a:tr h="1676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2085836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710184CB-E433-D97A-64CA-447A1622CF63}"/>
              </a:ext>
            </a:extLst>
          </p:cNvPr>
          <p:cNvSpPr txBox="1"/>
          <p:nvPr/>
        </p:nvSpPr>
        <p:spPr>
          <a:xfrm>
            <a:off x="58578" y="76200"/>
            <a:ext cx="492443" cy="1709305"/>
          </a:xfrm>
          <a:prstGeom prst="rect">
            <a:avLst/>
          </a:prstGeom>
          <a:noFill/>
        </p:spPr>
        <p:txBody>
          <a:bodyPr vert="vert270" wrap="square" rtlCol="0" anchor="ctr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DL, 8 STAs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A3035B4-5CF1-AEE5-EBBE-3822B705ED3D}"/>
              </a:ext>
            </a:extLst>
          </p:cNvPr>
          <p:cNvSpPr txBox="1"/>
          <p:nvPr/>
        </p:nvSpPr>
        <p:spPr>
          <a:xfrm>
            <a:off x="31254" y="1680791"/>
            <a:ext cx="492443" cy="1709305"/>
          </a:xfrm>
          <a:prstGeom prst="rect">
            <a:avLst/>
          </a:prstGeom>
          <a:noFill/>
        </p:spPr>
        <p:txBody>
          <a:bodyPr vert="vert270" wrap="square" rtlCol="0" anchor="ctr">
            <a:spAutoFit/>
          </a:bodyPr>
          <a:lstStyle/>
          <a:p>
            <a:pPr algn="ctr"/>
            <a:r>
              <a:rPr lang="en-US" sz="2000" dirty="0">
                <a:solidFill>
                  <a:srgbClr val="0070C0"/>
                </a:solidFill>
              </a:rPr>
              <a:t>DL, 16 STAs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7E3C14F-5BD4-9A44-5B3A-FCD04B6BC63A}"/>
              </a:ext>
            </a:extLst>
          </p:cNvPr>
          <p:cNvSpPr txBox="1"/>
          <p:nvPr/>
        </p:nvSpPr>
        <p:spPr>
          <a:xfrm>
            <a:off x="27365" y="3460112"/>
            <a:ext cx="492443" cy="1709305"/>
          </a:xfrm>
          <a:prstGeom prst="rect">
            <a:avLst/>
          </a:prstGeom>
          <a:noFill/>
        </p:spPr>
        <p:txBody>
          <a:bodyPr vert="vert270" wrap="square" rtlCol="0" anchor="ctr">
            <a:spAutoFit/>
          </a:bodyPr>
          <a:lstStyle/>
          <a:p>
            <a:pPr algn="ctr"/>
            <a:r>
              <a:rPr lang="en-US" sz="2000" dirty="0">
                <a:solidFill>
                  <a:srgbClr val="00B050"/>
                </a:solidFill>
              </a:rPr>
              <a:t>UL, 8 STAs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F841ED7-85DC-8C8C-5C9D-BC8D5528CAF5}"/>
              </a:ext>
            </a:extLst>
          </p:cNvPr>
          <p:cNvSpPr txBox="1"/>
          <p:nvPr/>
        </p:nvSpPr>
        <p:spPr>
          <a:xfrm>
            <a:off x="41" y="5064703"/>
            <a:ext cx="492443" cy="1709305"/>
          </a:xfrm>
          <a:prstGeom prst="rect">
            <a:avLst/>
          </a:prstGeom>
          <a:noFill/>
        </p:spPr>
        <p:txBody>
          <a:bodyPr vert="vert270" wrap="square" rtlCol="0" anchor="ctr">
            <a:spAutoFit/>
          </a:bodyPr>
          <a:lstStyle/>
          <a:p>
            <a:pPr algn="ctr"/>
            <a:r>
              <a:rPr lang="en-US" sz="2000" dirty="0">
                <a:solidFill>
                  <a:srgbClr val="7030A0"/>
                </a:solidFill>
              </a:rPr>
              <a:t>UL, 16 STAs</a:t>
            </a:r>
          </a:p>
        </p:txBody>
      </p:sp>
      <p:pic>
        <p:nvPicPr>
          <p:cNvPr id="7" name="Picture 6" descr="A graph of a line graph&#10;&#10;Description automatically generated with medium confidence">
            <a:extLst>
              <a:ext uri="{FF2B5EF4-FFF2-40B4-BE49-F238E27FC236}">
                <a16:creationId xmlns:a16="http://schemas.microsoft.com/office/drawing/2014/main" id="{988BFBBC-D7F6-C198-DFCD-0E5783F82DB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765" y="119219"/>
            <a:ext cx="2083594" cy="15621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 descr="A graph with a line and a line&#10;&#10;Description automatically generated with medium confidence">
            <a:extLst>
              <a:ext uri="{FF2B5EF4-FFF2-40B4-BE49-F238E27FC236}">
                <a16:creationId xmlns:a16="http://schemas.microsoft.com/office/drawing/2014/main" id="{3D520E7A-3CD8-860D-5A9E-3BCF3B4F5E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808" y="1798245"/>
            <a:ext cx="2083594" cy="15621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 descr="A graph of a line graph&#10;&#10;Description automatically generated with medium confidence">
            <a:extLst>
              <a:ext uri="{FF2B5EF4-FFF2-40B4-BE49-F238E27FC236}">
                <a16:creationId xmlns:a16="http://schemas.microsoft.com/office/drawing/2014/main" id="{BF350E57-6F13-A679-5CF2-EEE898B58A3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808" y="3497655"/>
            <a:ext cx="2083594" cy="15621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 descr="A graph of a line graph&#10;&#10;Description automatically generated with medium confidence">
            <a:extLst>
              <a:ext uri="{FF2B5EF4-FFF2-40B4-BE49-F238E27FC236}">
                <a16:creationId xmlns:a16="http://schemas.microsoft.com/office/drawing/2014/main" id="{E798CBAB-0744-A84E-84E6-66F1F07FA61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31" y="5169417"/>
            <a:ext cx="2083594" cy="15621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 descr="A graph with a line and a line&#10;&#10;Description automatically generated with medium confidence">
            <a:extLst>
              <a:ext uri="{FF2B5EF4-FFF2-40B4-BE49-F238E27FC236}">
                <a16:creationId xmlns:a16="http://schemas.microsoft.com/office/drawing/2014/main" id="{019C8E7D-DD44-E20E-C43A-86826026DF6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624" y="116591"/>
            <a:ext cx="2083594" cy="15621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Picture 11" descr="A graph of a line graph&#10;&#10;Description automatically generated with medium confidence">
            <a:extLst>
              <a:ext uri="{FF2B5EF4-FFF2-40B4-BE49-F238E27FC236}">
                <a16:creationId xmlns:a16="http://schemas.microsoft.com/office/drawing/2014/main" id="{D3A0D92C-4E8A-ED5B-8029-58B9E9FB32B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040" y="1807123"/>
            <a:ext cx="2083594" cy="15621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Picture 12" descr="A graph of a line graph&#10;&#10;Description automatically generated with medium confidence">
            <a:extLst>
              <a:ext uri="{FF2B5EF4-FFF2-40B4-BE49-F238E27FC236}">
                <a16:creationId xmlns:a16="http://schemas.microsoft.com/office/drawing/2014/main" id="{5301A38B-B818-F488-D4DE-CE207BA6305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4648" y="3497655"/>
            <a:ext cx="2083594" cy="15621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Picture 13" descr="A graph of a line graph&#10;&#10;Description automatically generated with medium confidence">
            <a:extLst>
              <a:ext uri="{FF2B5EF4-FFF2-40B4-BE49-F238E27FC236}">
                <a16:creationId xmlns:a16="http://schemas.microsoft.com/office/drawing/2014/main" id="{0A287D4D-77D6-8BAA-E5D0-242B7B0525C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0574" y="5169417"/>
            <a:ext cx="2083594" cy="15621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Picture 14" descr="A graph of a line graph&#10;&#10;Description automatically generated with medium confidence">
            <a:extLst>
              <a:ext uri="{FF2B5EF4-FFF2-40B4-BE49-F238E27FC236}">
                <a16:creationId xmlns:a16="http://schemas.microsoft.com/office/drawing/2014/main" id="{FB969325-1BCE-91E5-9C6F-E068DAA9859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604" y="126483"/>
            <a:ext cx="2083594" cy="15621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Picture 15" descr="A graph of a line graph&#10;&#10;Description automatically generated with medium confidence">
            <a:extLst>
              <a:ext uri="{FF2B5EF4-FFF2-40B4-BE49-F238E27FC236}">
                <a16:creationId xmlns:a16="http://schemas.microsoft.com/office/drawing/2014/main" id="{CC47A2AA-6D5F-965D-9A80-FDB23704DFA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4788" y="1807123"/>
            <a:ext cx="2083594" cy="15621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" name="Picture 16" descr="A graph of a line graph&#10;&#10;Description automatically generated with medium confidence">
            <a:extLst>
              <a:ext uri="{FF2B5EF4-FFF2-40B4-BE49-F238E27FC236}">
                <a16:creationId xmlns:a16="http://schemas.microsoft.com/office/drawing/2014/main" id="{3915CF87-E8CE-17D1-4384-5AFD447D770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622" y="3497655"/>
            <a:ext cx="2083594" cy="15621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8" name="Picture 17" descr="A graph of a line graph&#10;&#10;Description automatically generated with medium confidence">
            <a:extLst>
              <a:ext uri="{FF2B5EF4-FFF2-40B4-BE49-F238E27FC236}">
                <a16:creationId xmlns:a16="http://schemas.microsoft.com/office/drawing/2014/main" id="{B63399BE-6003-99B2-DCAA-62CE4F7D5B1A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0518" y="5169417"/>
            <a:ext cx="2083594" cy="15621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9" name="Picture 18" descr="A graph of a line graph&#10;&#10;Description automatically generated with medium confidence">
            <a:extLst>
              <a:ext uri="{FF2B5EF4-FFF2-40B4-BE49-F238E27FC236}">
                <a16:creationId xmlns:a16="http://schemas.microsoft.com/office/drawing/2014/main" id="{4887092D-52F0-48C3-D78C-E8F51CA10647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7302" y="126483"/>
            <a:ext cx="2083594" cy="15621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" name="Picture 19" descr="A graph of a line graph&#10;&#10;Description automatically generated with medium confidence">
            <a:extLst>
              <a:ext uri="{FF2B5EF4-FFF2-40B4-BE49-F238E27FC236}">
                <a16:creationId xmlns:a16="http://schemas.microsoft.com/office/drawing/2014/main" id="{9E2BF934-C1BF-6BA8-9CD8-8C5DC1F20127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9394" y="1800224"/>
            <a:ext cx="2083594" cy="15621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1" name="Picture 20" descr="A graph of a line graph&#10;&#10;Description automatically generated with medium confidence">
            <a:extLst>
              <a:ext uri="{FF2B5EF4-FFF2-40B4-BE49-F238E27FC236}">
                <a16:creationId xmlns:a16="http://schemas.microsoft.com/office/drawing/2014/main" id="{05D3F601-E4F9-F8FC-8A06-6665BFD5B380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9394" y="3502603"/>
            <a:ext cx="2083594" cy="15621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2" name="Picture 21" descr="A graph of a line graph&#10;&#10;Description automatically generated with medium confidence">
            <a:extLst>
              <a:ext uri="{FF2B5EF4-FFF2-40B4-BE49-F238E27FC236}">
                <a16:creationId xmlns:a16="http://schemas.microsoft.com/office/drawing/2014/main" id="{7C3F345F-0DB7-29EA-7C6C-B498B8A33FEF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2259" y="5169417"/>
            <a:ext cx="2083594" cy="15621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370873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FC4C4C8-7C22-6F4E-84B1-9C65C2854D09}"/>
              </a:ext>
            </a:extLst>
          </p:cNvPr>
          <p:cNvSpPr/>
          <p:nvPr/>
        </p:nvSpPr>
        <p:spPr bwMode="auto">
          <a:xfrm>
            <a:off x="2286000" y="1601787"/>
            <a:ext cx="2438400" cy="4341813"/>
          </a:xfrm>
          <a:prstGeom prst="rect">
            <a:avLst/>
          </a:prstGeom>
          <a:solidFill>
            <a:srgbClr val="F7F7F7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EB1F15F-DDE1-559B-1F60-9611EF295CE1}"/>
              </a:ext>
            </a:extLst>
          </p:cNvPr>
          <p:cNvSpPr/>
          <p:nvPr/>
        </p:nvSpPr>
        <p:spPr bwMode="auto">
          <a:xfrm>
            <a:off x="4725550" y="1601787"/>
            <a:ext cx="3808850" cy="4341813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6E1E5B-6E00-8079-1B77-27A3769A6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Illustration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5BAA63-D0EE-4866-78D1-9D81D2ED7AE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FD19AB-0F0B-652B-D24E-4556950D1D8E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Dmitry Akhmetov et. al., Intel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AD8D57B-A399-3F30-73F6-4F7978784D91}"/>
              </a:ext>
            </a:extLst>
          </p:cNvPr>
          <p:cNvSpPr/>
          <p:nvPr/>
        </p:nvSpPr>
        <p:spPr bwMode="auto">
          <a:xfrm>
            <a:off x="1447800" y="1601787"/>
            <a:ext cx="838200" cy="4341813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A75C116-35C9-CC69-D58E-C8A451DB2662}"/>
              </a:ext>
            </a:extLst>
          </p:cNvPr>
          <p:cNvSpPr txBox="1"/>
          <p:nvPr/>
        </p:nvSpPr>
        <p:spPr>
          <a:xfrm>
            <a:off x="2561351" y="1566446"/>
            <a:ext cx="19701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EDCA contention period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9DECEAC-7DB7-19BA-0596-EFC3B9FA48A8}"/>
              </a:ext>
            </a:extLst>
          </p:cNvPr>
          <p:cNvSpPr txBox="1"/>
          <p:nvPr/>
        </p:nvSpPr>
        <p:spPr>
          <a:xfrm>
            <a:off x="1003341" y="1600200"/>
            <a:ext cx="12826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Previous </a:t>
            </a:r>
            <a:r>
              <a:rPr lang="en-US" sz="1400" dirty="0" err="1">
                <a:solidFill>
                  <a:schemeClr val="tx1"/>
                </a:solidFill>
              </a:rPr>
              <a:t>TxOP</a:t>
            </a:r>
            <a:endParaRPr lang="en-US" sz="1400" dirty="0">
              <a:solidFill>
                <a:schemeClr val="tx1"/>
              </a:solidFill>
            </a:endParaRPr>
          </a:p>
          <a:p>
            <a:r>
              <a:rPr lang="en-US" sz="1400" dirty="0">
                <a:solidFill>
                  <a:schemeClr val="tx1"/>
                </a:solidFill>
              </a:rPr>
              <a:t>From STA1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DB8EEAA-E221-9EFF-DA81-8BE5E02E29B5}"/>
              </a:ext>
            </a:extLst>
          </p:cNvPr>
          <p:cNvSpPr txBox="1"/>
          <p:nvPr/>
        </p:nvSpPr>
        <p:spPr>
          <a:xfrm>
            <a:off x="4942638" y="1597223"/>
            <a:ext cx="19153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solidFill>
                  <a:schemeClr val="tx1"/>
                </a:solidFill>
              </a:rPr>
              <a:t>TxOP</a:t>
            </a:r>
            <a:r>
              <a:rPr lang="en-US" sz="1400" dirty="0">
                <a:solidFill>
                  <a:schemeClr val="tx1"/>
                </a:solidFill>
              </a:rPr>
              <a:t> gained by STA3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EA73747-B141-17DA-43E0-FF71798D64DA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November 2023</a:t>
            </a:r>
            <a:endParaRPr lang="en-GB" dirty="0"/>
          </a:p>
        </p:txBody>
      </p:sp>
      <p:sp>
        <p:nvSpPr>
          <p:cNvPr id="15" name="Line 5">
            <a:extLst>
              <a:ext uri="{FF2B5EF4-FFF2-40B4-BE49-F238E27FC236}">
                <a16:creationId xmlns:a16="http://schemas.microsoft.com/office/drawing/2014/main" id="{1E1E5EE0-7EB6-01B1-25D6-2BA65783381B}"/>
              </a:ext>
            </a:extLst>
          </p:cNvPr>
          <p:cNvSpPr>
            <a:spLocks noChangeShapeType="1"/>
          </p:cNvSpPr>
          <p:nvPr/>
        </p:nvSpPr>
        <p:spPr bwMode="auto">
          <a:xfrm>
            <a:off x="1609725" y="3014663"/>
            <a:ext cx="6889750" cy="0"/>
          </a:xfrm>
          <a:prstGeom prst="line">
            <a:avLst/>
          </a:prstGeom>
          <a:noFill/>
          <a:ln w="17463" cap="rnd">
            <a:solidFill>
              <a:srgbClr val="4672C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Line 6">
            <a:extLst>
              <a:ext uri="{FF2B5EF4-FFF2-40B4-BE49-F238E27FC236}">
                <a16:creationId xmlns:a16="http://schemas.microsoft.com/office/drawing/2014/main" id="{BEEBDA92-1BE2-F98B-A9F0-E9B84E50FA73}"/>
              </a:ext>
            </a:extLst>
          </p:cNvPr>
          <p:cNvSpPr>
            <a:spLocks noChangeShapeType="1"/>
          </p:cNvSpPr>
          <p:nvPr/>
        </p:nvSpPr>
        <p:spPr bwMode="auto">
          <a:xfrm>
            <a:off x="1584325" y="3779837"/>
            <a:ext cx="6926262" cy="0"/>
          </a:xfrm>
          <a:prstGeom prst="line">
            <a:avLst/>
          </a:prstGeom>
          <a:noFill/>
          <a:ln w="17463" cap="rnd">
            <a:solidFill>
              <a:srgbClr val="4672C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Line 7">
            <a:extLst>
              <a:ext uri="{FF2B5EF4-FFF2-40B4-BE49-F238E27FC236}">
                <a16:creationId xmlns:a16="http://schemas.microsoft.com/office/drawing/2014/main" id="{BF8B77C3-B393-31B4-C69A-969DF47A0316}"/>
              </a:ext>
            </a:extLst>
          </p:cNvPr>
          <p:cNvSpPr>
            <a:spLocks noChangeShapeType="1"/>
          </p:cNvSpPr>
          <p:nvPr/>
        </p:nvSpPr>
        <p:spPr bwMode="auto">
          <a:xfrm>
            <a:off x="1584325" y="4621212"/>
            <a:ext cx="6889750" cy="0"/>
          </a:xfrm>
          <a:prstGeom prst="line">
            <a:avLst/>
          </a:prstGeom>
          <a:noFill/>
          <a:ln w="17463" cap="rnd">
            <a:solidFill>
              <a:srgbClr val="4672C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Line 8">
            <a:extLst>
              <a:ext uri="{FF2B5EF4-FFF2-40B4-BE49-F238E27FC236}">
                <a16:creationId xmlns:a16="http://schemas.microsoft.com/office/drawing/2014/main" id="{866CDF9E-CF50-B56F-8D28-17441135211B}"/>
              </a:ext>
            </a:extLst>
          </p:cNvPr>
          <p:cNvSpPr>
            <a:spLocks noChangeShapeType="1"/>
          </p:cNvSpPr>
          <p:nvPr/>
        </p:nvSpPr>
        <p:spPr bwMode="auto">
          <a:xfrm>
            <a:off x="1558925" y="5386387"/>
            <a:ext cx="6926262" cy="0"/>
          </a:xfrm>
          <a:prstGeom prst="line">
            <a:avLst/>
          </a:prstGeom>
          <a:noFill/>
          <a:ln w="17463" cap="rnd">
            <a:solidFill>
              <a:srgbClr val="4672C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Rectangle 9">
            <a:extLst>
              <a:ext uri="{FF2B5EF4-FFF2-40B4-BE49-F238E27FC236}">
                <a16:creationId xmlns:a16="http://schemas.microsoft.com/office/drawing/2014/main" id="{FECAF046-C70D-C4B2-5480-8D8776E730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9000" y="5237162"/>
            <a:ext cx="5207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4672C4"/>
                </a:solidFill>
                <a:effectLst/>
                <a:latin typeface="Calibri" panose="020F0502020204030204" pitchFamily="34" charset="0"/>
              </a:rPr>
              <a:t>STA4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Rectangle 10">
            <a:extLst>
              <a:ext uri="{FF2B5EF4-FFF2-40B4-BE49-F238E27FC236}">
                <a16:creationId xmlns:a16="http://schemas.microsoft.com/office/drawing/2014/main" id="{79FC7F1F-1146-5531-AE84-ABF458B6E9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9000" y="4433887"/>
            <a:ext cx="5207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4672C4"/>
                </a:solidFill>
                <a:effectLst/>
                <a:latin typeface="Calibri" panose="020F0502020204030204" pitchFamily="34" charset="0"/>
              </a:rPr>
              <a:t>STA3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Rectangle 11">
            <a:extLst>
              <a:ext uri="{FF2B5EF4-FFF2-40B4-BE49-F238E27FC236}">
                <a16:creationId xmlns:a16="http://schemas.microsoft.com/office/drawing/2014/main" id="{5ECA34C6-DE4A-D955-2A02-90949CE94D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9000" y="3494087"/>
            <a:ext cx="5207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4672C4"/>
                </a:solidFill>
                <a:effectLst/>
                <a:latin typeface="Calibri" panose="020F0502020204030204" pitchFamily="34" charset="0"/>
              </a:rPr>
              <a:t>STA2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" name="Rectangle 12">
            <a:extLst>
              <a:ext uri="{FF2B5EF4-FFF2-40B4-BE49-F238E27FC236}">
                <a16:creationId xmlns:a16="http://schemas.microsoft.com/office/drawing/2014/main" id="{D583DA20-C7A8-FF80-5573-22DDE73843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9637" y="3746500"/>
            <a:ext cx="458787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rgbClr val="4672C4"/>
                </a:solidFill>
                <a:effectLst/>
                <a:latin typeface="Calibri" panose="020F0502020204030204" pitchFamily="34" charset="0"/>
              </a:rPr>
              <a:t>Legacy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Rectangle 13">
            <a:extLst>
              <a:ext uri="{FF2B5EF4-FFF2-40B4-BE49-F238E27FC236}">
                <a16:creationId xmlns:a16="http://schemas.microsoft.com/office/drawing/2014/main" id="{3AB3D901-51B1-20B4-A560-35FEB120C9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9000" y="2728913"/>
            <a:ext cx="550862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4672C4"/>
                </a:solidFill>
                <a:effectLst/>
                <a:latin typeface="Calibri" panose="020F0502020204030204" pitchFamily="34" charset="0"/>
              </a:rPr>
              <a:t>STA1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Rectangle 14">
            <a:extLst>
              <a:ext uri="{FF2B5EF4-FFF2-40B4-BE49-F238E27FC236}">
                <a16:creationId xmlns:a16="http://schemas.microsoft.com/office/drawing/2014/main" id="{63D904F8-BB9A-4B6A-D57D-C965DEA520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9637" y="2984500"/>
            <a:ext cx="458787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4672C4"/>
                </a:solidFill>
                <a:effectLst/>
                <a:latin typeface="Calibri" panose="020F0502020204030204" pitchFamily="34" charset="0"/>
              </a:rPr>
              <a:t>Legacy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" name="Rectangle 15">
            <a:extLst>
              <a:ext uri="{FF2B5EF4-FFF2-40B4-BE49-F238E27FC236}">
                <a16:creationId xmlns:a16="http://schemas.microsoft.com/office/drawing/2014/main" id="{9E06C61E-ADC2-6926-EA54-8E778FA178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2762" y="2404755"/>
            <a:ext cx="744537" cy="458787"/>
          </a:xfrm>
          <a:prstGeom prst="rect">
            <a:avLst/>
          </a:prstGeom>
          <a:solidFill>
            <a:srgbClr val="4672C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Freeform 18">
            <a:extLst>
              <a:ext uri="{FF2B5EF4-FFF2-40B4-BE49-F238E27FC236}">
                <a16:creationId xmlns:a16="http://schemas.microsoft.com/office/drawing/2014/main" id="{703CBD8B-341F-910F-B7DB-63E1DFD4A589}"/>
              </a:ext>
            </a:extLst>
          </p:cNvPr>
          <p:cNvSpPr>
            <a:spLocks noEditPoints="1"/>
          </p:cNvSpPr>
          <p:nvPr/>
        </p:nvSpPr>
        <p:spPr bwMode="auto">
          <a:xfrm>
            <a:off x="2773362" y="2241550"/>
            <a:ext cx="15875" cy="3603624"/>
          </a:xfrm>
          <a:custGeom>
            <a:avLst/>
            <a:gdLst>
              <a:gd name="T0" fmla="*/ 26 w 26"/>
              <a:gd name="T1" fmla="*/ 200 h 5654"/>
              <a:gd name="T2" fmla="*/ 0 w 26"/>
              <a:gd name="T3" fmla="*/ 200 h 5654"/>
              <a:gd name="T4" fmla="*/ 13 w 26"/>
              <a:gd name="T5" fmla="*/ 0 h 5654"/>
              <a:gd name="T6" fmla="*/ 26 w 26"/>
              <a:gd name="T7" fmla="*/ 334 h 5654"/>
              <a:gd name="T8" fmla="*/ 13 w 26"/>
              <a:gd name="T9" fmla="*/ 534 h 5654"/>
              <a:gd name="T10" fmla="*/ 0 w 26"/>
              <a:gd name="T11" fmla="*/ 334 h 5654"/>
              <a:gd name="T12" fmla="*/ 26 w 26"/>
              <a:gd name="T13" fmla="*/ 334 h 5654"/>
              <a:gd name="T14" fmla="*/ 26 w 26"/>
              <a:gd name="T15" fmla="*/ 840 h 5654"/>
              <a:gd name="T16" fmla="*/ 0 w 26"/>
              <a:gd name="T17" fmla="*/ 840 h 5654"/>
              <a:gd name="T18" fmla="*/ 13 w 26"/>
              <a:gd name="T19" fmla="*/ 640 h 5654"/>
              <a:gd name="T20" fmla="*/ 26 w 26"/>
              <a:gd name="T21" fmla="*/ 974 h 5654"/>
              <a:gd name="T22" fmla="*/ 13 w 26"/>
              <a:gd name="T23" fmla="*/ 1174 h 5654"/>
              <a:gd name="T24" fmla="*/ 0 w 26"/>
              <a:gd name="T25" fmla="*/ 974 h 5654"/>
              <a:gd name="T26" fmla="*/ 26 w 26"/>
              <a:gd name="T27" fmla="*/ 974 h 5654"/>
              <a:gd name="T28" fmla="*/ 26 w 26"/>
              <a:gd name="T29" fmla="*/ 1480 h 5654"/>
              <a:gd name="T30" fmla="*/ 0 w 26"/>
              <a:gd name="T31" fmla="*/ 1480 h 5654"/>
              <a:gd name="T32" fmla="*/ 13 w 26"/>
              <a:gd name="T33" fmla="*/ 1280 h 5654"/>
              <a:gd name="T34" fmla="*/ 26 w 26"/>
              <a:gd name="T35" fmla="*/ 1614 h 5654"/>
              <a:gd name="T36" fmla="*/ 13 w 26"/>
              <a:gd name="T37" fmla="*/ 1814 h 5654"/>
              <a:gd name="T38" fmla="*/ 0 w 26"/>
              <a:gd name="T39" fmla="*/ 1614 h 5654"/>
              <a:gd name="T40" fmla="*/ 26 w 26"/>
              <a:gd name="T41" fmla="*/ 1614 h 5654"/>
              <a:gd name="T42" fmla="*/ 26 w 26"/>
              <a:gd name="T43" fmla="*/ 2120 h 5654"/>
              <a:gd name="T44" fmla="*/ 0 w 26"/>
              <a:gd name="T45" fmla="*/ 2120 h 5654"/>
              <a:gd name="T46" fmla="*/ 13 w 26"/>
              <a:gd name="T47" fmla="*/ 1920 h 5654"/>
              <a:gd name="T48" fmla="*/ 26 w 26"/>
              <a:gd name="T49" fmla="*/ 2254 h 5654"/>
              <a:gd name="T50" fmla="*/ 13 w 26"/>
              <a:gd name="T51" fmla="*/ 2454 h 5654"/>
              <a:gd name="T52" fmla="*/ 0 w 26"/>
              <a:gd name="T53" fmla="*/ 2254 h 5654"/>
              <a:gd name="T54" fmla="*/ 26 w 26"/>
              <a:gd name="T55" fmla="*/ 2254 h 5654"/>
              <a:gd name="T56" fmla="*/ 26 w 26"/>
              <a:gd name="T57" fmla="*/ 2760 h 5654"/>
              <a:gd name="T58" fmla="*/ 0 w 26"/>
              <a:gd name="T59" fmla="*/ 2760 h 5654"/>
              <a:gd name="T60" fmla="*/ 13 w 26"/>
              <a:gd name="T61" fmla="*/ 2560 h 5654"/>
              <a:gd name="T62" fmla="*/ 26 w 26"/>
              <a:gd name="T63" fmla="*/ 2894 h 5654"/>
              <a:gd name="T64" fmla="*/ 13 w 26"/>
              <a:gd name="T65" fmla="*/ 3094 h 5654"/>
              <a:gd name="T66" fmla="*/ 0 w 26"/>
              <a:gd name="T67" fmla="*/ 2894 h 5654"/>
              <a:gd name="T68" fmla="*/ 26 w 26"/>
              <a:gd name="T69" fmla="*/ 2894 h 5654"/>
              <a:gd name="T70" fmla="*/ 26 w 26"/>
              <a:gd name="T71" fmla="*/ 3400 h 5654"/>
              <a:gd name="T72" fmla="*/ 0 w 26"/>
              <a:gd name="T73" fmla="*/ 3400 h 5654"/>
              <a:gd name="T74" fmla="*/ 13 w 26"/>
              <a:gd name="T75" fmla="*/ 3200 h 5654"/>
              <a:gd name="T76" fmla="*/ 26 w 26"/>
              <a:gd name="T77" fmla="*/ 3534 h 5654"/>
              <a:gd name="T78" fmla="*/ 13 w 26"/>
              <a:gd name="T79" fmla="*/ 3734 h 5654"/>
              <a:gd name="T80" fmla="*/ 0 w 26"/>
              <a:gd name="T81" fmla="*/ 3534 h 5654"/>
              <a:gd name="T82" fmla="*/ 26 w 26"/>
              <a:gd name="T83" fmla="*/ 3534 h 5654"/>
              <a:gd name="T84" fmla="*/ 26 w 26"/>
              <a:gd name="T85" fmla="*/ 4040 h 5654"/>
              <a:gd name="T86" fmla="*/ 0 w 26"/>
              <a:gd name="T87" fmla="*/ 4040 h 5654"/>
              <a:gd name="T88" fmla="*/ 13 w 26"/>
              <a:gd name="T89" fmla="*/ 3840 h 5654"/>
              <a:gd name="T90" fmla="*/ 26 w 26"/>
              <a:gd name="T91" fmla="*/ 4174 h 5654"/>
              <a:gd name="T92" fmla="*/ 13 w 26"/>
              <a:gd name="T93" fmla="*/ 4374 h 5654"/>
              <a:gd name="T94" fmla="*/ 0 w 26"/>
              <a:gd name="T95" fmla="*/ 4174 h 5654"/>
              <a:gd name="T96" fmla="*/ 26 w 26"/>
              <a:gd name="T97" fmla="*/ 4174 h 5654"/>
              <a:gd name="T98" fmla="*/ 26 w 26"/>
              <a:gd name="T99" fmla="*/ 4680 h 5654"/>
              <a:gd name="T100" fmla="*/ 0 w 26"/>
              <a:gd name="T101" fmla="*/ 4680 h 5654"/>
              <a:gd name="T102" fmla="*/ 13 w 26"/>
              <a:gd name="T103" fmla="*/ 4480 h 5654"/>
              <a:gd name="T104" fmla="*/ 26 w 26"/>
              <a:gd name="T105" fmla="*/ 4814 h 5654"/>
              <a:gd name="T106" fmla="*/ 13 w 26"/>
              <a:gd name="T107" fmla="*/ 5014 h 5654"/>
              <a:gd name="T108" fmla="*/ 0 w 26"/>
              <a:gd name="T109" fmla="*/ 4814 h 5654"/>
              <a:gd name="T110" fmla="*/ 26 w 26"/>
              <a:gd name="T111" fmla="*/ 4814 h 5654"/>
              <a:gd name="T112" fmla="*/ 26 w 26"/>
              <a:gd name="T113" fmla="*/ 5320 h 5654"/>
              <a:gd name="T114" fmla="*/ 0 w 26"/>
              <a:gd name="T115" fmla="*/ 5320 h 5654"/>
              <a:gd name="T116" fmla="*/ 13 w 26"/>
              <a:gd name="T117" fmla="*/ 5120 h 5654"/>
              <a:gd name="T118" fmla="*/ 26 w 26"/>
              <a:gd name="T119" fmla="*/ 5454 h 5654"/>
              <a:gd name="T120" fmla="*/ 13 w 26"/>
              <a:gd name="T121" fmla="*/ 5654 h 5654"/>
              <a:gd name="T122" fmla="*/ 0 w 26"/>
              <a:gd name="T123" fmla="*/ 5454 h 5654"/>
              <a:gd name="T124" fmla="*/ 26 w 26"/>
              <a:gd name="T125" fmla="*/ 5454 h 56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6" h="5654">
                <a:moveTo>
                  <a:pt x="26" y="14"/>
                </a:moveTo>
                <a:lnTo>
                  <a:pt x="26" y="200"/>
                </a:lnTo>
                <a:cubicBezTo>
                  <a:pt x="26" y="208"/>
                  <a:pt x="20" y="214"/>
                  <a:pt x="13" y="214"/>
                </a:cubicBezTo>
                <a:cubicBezTo>
                  <a:pt x="6" y="214"/>
                  <a:pt x="0" y="208"/>
                  <a:pt x="0" y="200"/>
                </a:cubicBezTo>
                <a:lnTo>
                  <a:pt x="0" y="14"/>
                </a:lnTo>
                <a:cubicBezTo>
                  <a:pt x="0" y="6"/>
                  <a:pt x="6" y="0"/>
                  <a:pt x="13" y="0"/>
                </a:cubicBezTo>
                <a:cubicBezTo>
                  <a:pt x="20" y="0"/>
                  <a:pt x="26" y="6"/>
                  <a:pt x="26" y="14"/>
                </a:cubicBezTo>
                <a:close/>
                <a:moveTo>
                  <a:pt x="26" y="334"/>
                </a:moveTo>
                <a:lnTo>
                  <a:pt x="26" y="520"/>
                </a:lnTo>
                <a:cubicBezTo>
                  <a:pt x="26" y="528"/>
                  <a:pt x="20" y="534"/>
                  <a:pt x="13" y="534"/>
                </a:cubicBezTo>
                <a:cubicBezTo>
                  <a:pt x="6" y="534"/>
                  <a:pt x="0" y="528"/>
                  <a:pt x="0" y="520"/>
                </a:cubicBezTo>
                <a:lnTo>
                  <a:pt x="0" y="334"/>
                </a:lnTo>
                <a:cubicBezTo>
                  <a:pt x="0" y="326"/>
                  <a:pt x="6" y="320"/>
                  <a:pt x="13" y="320"/>
                </a:cubicBezTo>
                <a:cubicBezTo>
                  <a:pt x="20" y="320"/>
                  <a:pt x="26" y="326"/>
                  <a:pt x="26" y="334"/>
                </a:cubicBezTo>
                <a:close/>
                <a:moveTo>
                  <a:pt x="26" y="654"/>
                </a:moveTo>
                <a:lnTo>
                  <a:pt x="26" y="840"/>
                </a:lnTo>
                <a:cubicBezTo>
                  <a:pt x="26" y="848"/>
                  <a:pt x="20" y="854"/>
                  <a:pt x="13" y="854"/>
                </a:cubicBezTo>
                <a:cubicBezTo>
                  <a:pt x="6" y="854"/>
                  <a:pt x="0" y="848"/>
                  <a:pt x="0" y="840"/>
                </a:cubicBezTo>
                <a:lnTo>
                  <a:pt x="0" y="654"/>
                </a:lnTo>
                <a:cubicBezTo>
                  <a:pt x="0" y="646"/>
                  <a:pt x="6" y="640"/>
                  <a:pt x="13" y="640"/>
                </a:cubicBezTo>
                <a:cubicBezTo>
                  <a:pt x="20" y="640"/>
                  <a:pt x="26" y="646"/>
                  <a:pt x="26" y="654"/>
                </a:cubicBezTo>
                <a:close/>
                <a:moveTo>
                  <a:pt x="26" y="974"/>
                </a:moveTo>
                <a:lnTo>
                  <a:pt x="26" y="1160"/>
                </a:lnTo>
                <a:cubicBezTo>
                  <a:pt x="26" y="1168"/>
                  <a:pt x="20" y="1174"/>
                  <a:pt x="13" y="1174"/>
                </a:cubicBezTo>
                <a:cubicBezTo>
                  <a:pt x="6" y="1174"/>
                  <a:pt x="0" y="1168"/>
                  <a:pt x="0" y="1160"/>
                </a:cubicBezTo>
                <a:lnTo>
                  <a:pt x="0" y="974"/>
                </a:lnTo>
                <a:cubicBezTo>
                  <a:pt x="0" y="966"/>
                  <a:pt x="6" y="960"/>
                  <a:pt x="13" y="960"/>
                </a:cubicBezTo>
                <a:cubicBezTo>
                  <a:pt x="20" y="960"/>
                  <a:pt x="26" y="966"/>
                  <a:pt x="26" y="974"/>
                </a:cubicBezTo>
                <a:close/>
                <a:moveTo>
                  <a:pt x="26" y="1294"/>
                </a:moveTo>
                <a:lnTo>
                  <a:pt x="26" y="1480"/>
                </a:lnTo>
                <a:cubicBezTo>
                  <a:pt x="26" y="1488"/>
                  <a:pt x="20" y="1494"/>
                  <a:pt x="13" y="1494"/>
                </a:cubicBezTo>
                <a:cubicBezTo>
                  <a:pt x="6" y="1494"/>
                  <a:pt x="0" y="1488"/>
                  <a:pt x="0" y="1480"/>
                </a:cubicBezTo>
                <a:lnTo>
                  <a:pt x="0" y="1294"/>
                </a:lnTo>
                <a:cubicBezTo>
                  <a:pt x="0" y="1286"/>
                  <a:pt x="6" y="1280"/>
                  <a:pt x="13" y="1280"/>
                </a:cubicBezTo>
                <a:cubicBezTo>
                  <a:pt x="20" y="1280"/>
                  <a:pt x="26" y="1286"/>
                  <a:pt x="26" y="1294"/>
                </a:cubicBezTo>
                <a:close/>
                <a:moveTo>
                  <a:pt x="26" y="1614"/>
                </a:moveTo>
                <a:lnTo>
                  <a:pt x="26" y="1800"/>
                </a:lnTo>
                <a:cubicBezTo>
                  <a:pt x="26" y="1808"/>
                  <a:pt x="20" y="1814"/>
                  <a:pt x="13" y="1814"/>
                </a:cubicBezTo>
                <a:cubicBezTo>
                  <a:pt x="6" y="1814"/>
                  <a:pt x="0" y="1808"/>
                  <a:pt x="0" y="1800"/>
                </a:cubicBezTo>
                <a:lnTo>
                  <a:pt x="0" y="1614"/>
                </a:lnTo>
                <a:cubicBezTo>
                  <a:pt x="0" y="1606"/>
                  <a:pt x="6" y="1600"/>
                  <a:pt x="13" y="1600"/>
                </a:cubicBezTo>
                <a:cubicBezTo>
                  <a:pt x="20" y="1600"/>
                  <a:pt x="26" y="1606"/>
                  <a:pt x="26" y="1614"/>
                </a:cubicBezTo>
                <a:close/>
                <a:moveTo>
                  <a:pt x="26" y="1934"/>
                </a:moveTo>
                <a:lnTo>
                  <a:pt x="26" y="2120"/>
                </a:lnTo>
                <a:cubicBezTo>
                  <a:pt x="26" y="2128"/>
                  <a:pt x="20" y="2134"/>
                  <a:pt x="13" y="2134"/>
                </a:cubicBezTo>
                <a:cubicBezTo>
                  <a:pt x="6" y="2134"/>
                  <a:pt x="0" y="2128"/>
                  <a:pt x="0" y="2120"/>
                </a:cubicBezTo>
                <a:lnTo>
                  <a:pt x="0" y="1934"/>
                </a:lnTo>
                <a:cubicBezTo>
                  <a:pt x="0" y="1926"/>
                  <a:pt x="6" y="1920"/>
                  <a:pt x="13" y="1920"/>
                </a:cubicBezTo>
                <a:cubicBezTo>
                  <a:pt x="20" y="1920"/>
                  <a:pt x="26" y="1926"/>
                  <a:pt x="26" y="1934"/>
                </a:cubicBezTo>
                <a:close/>
                <a:moveTo>
                  <a:pt x="26" y="2254"/>
                </a:moveTo>
                <a:lnTo>
                  <a:pt x="26" y="2440"/>
                </a:lnTo>
                <a:cubicBezTo>
                  <a:pt x="26" y="2448"/>
                  <a:pt x="20" y="2454"/>
                  <a:pt x="13" y="2454"/>
                </a:cubicBezTo>
                <a:cubicBezTo>
                  <a:pt x="6" y="2454"/>
                  <a:pt x="0" y="2448"/>
                  <a:pt x="0" y="2440"/>
                </a:cubicBezTo>
                <a:lnTo>
                  <a:pt x="0" y="2254"/>
                </a:lnTo>
                <a:cubicBezTo>
                  <a:pt x="0" y="2246"/>
                  <a:pt x="6" y="2240"/>
                  <a:pt x="13" y="2240"/>
                </a:cubicBezTo>
                <a:cubicBezTo>
                  <a:pt x="20" y="2240"/>
                  <a:pt x="26" y="2246"/>
                  <a:pt x="26" y="2254"/>
                </a:cubicBezTo>
                <a:close/>
                <a:moveTo>
                  <a:pt x="26" y="2574"/>
                </a:moveTo>
                <a:lnTo>
                  <a:pt x="26" y="2760"/>
                </a:lnTo>
                <a:cubicBezTo>
                  <a:pt x="26" y="2768"/>
                  <a:pt x="20" y="2774"/>
                  <a:pt x="13" y="2774"/>
                </a:cubicBezTo>
                <a:cubicBezTo>
                  <a:pt x="6" y="2774"/>
                  <a:pt x="0" y="2768"/>
                  <a:pt x="0" y="2760"/>
                </a:cubicBezTo>
                <a:lnTo>
                  <a:pt x="0" y="2574"/>
                </a:lnTo>
                <a:cubicBezTo>
                  <a:pt x="0" y="2566"/>
                  <a:pt x="6" y="2560"/>
                  <a:pt x="13" y="2560"/>
                </a:cubicBezTo>
                <a:cubicBezTo>
                  <a:pt x="20" y="2560"/>
                  <a:pt x="26" y="2566"/>
                  <a:pt x="26" y="2574"/>
                </a:cubicBezTo>
                <a:close/>
                <a:moveTo>
                  <a:pt x="26" y="2894"/>
                </a:moveTo>
                <a:lnTo>
                  <a:pt x="26" y="3080"/>
                </a:lnTo>
                <a:cubicBezTo>
                  <a:pt x="26" y="3088"/>
                  <a:pt x="20" y="3094"/>
                  <a:pt x="13" y="3094"/>
                </a:cubicBezTo>
                <a:cubicBezTo>
                  <a:pt x="6" y="3094"/>
                  <a:pt x="0" y="3088"/>
                  <a:pt x="0" y="3080"/>
                </a:cubicBezTo>
                <a:lnTo>
                  <a:pt x="0" y="2894"/>
                </a:lnTo>
                <a:cubicBezTo>
                  <a:pt x="0" y="2886"/>
                  <a:pt x="6" y="2880"/>
                  <a:pt x="13" y="2880"/>
                </a:cubicBezTo>
                <a:cubicBezTo>
                  <a:pt x="20" y="2880"/>
                  <a:pt x="26" y="2886"/>
                  <a:pt x="26" y="2894"/>
                </a:cubicBezTo>
                <a:close/>
                <a:moveTo>
                  <a:pt x="26" y="3214"/>
                </a:moveTo>
                <a:lnTo>
                  <a:pt x="26" y="3400"/>
                </a:lnTo>
                <a:cubicBezTo>
                  <a:pt x="26" y="3408"/>
                  <a:pt x="20" y="3414"/>
                  <a:pt x="13" y="3414"/>
                </a:cubicBezTo>
                <a:cubicBezTo>
                  <a:pt x="6" y="3414"/>
                  <a:pt x="0" y="3408"/>
                  <a:pt x="0" y="3400"/>
                </a:cubicBezTo>
                <a:lnTo>
                  <a:pt x="0" y="3214"/>
                </a:lnTo>
                <a:cubicBezTo>
                  <a:pt x="0" y="3206"/>
                  <a:pt x="6" y="3200"/>
                  <a:pt x="13" y="3200"/>
                </a:cubicBezTo>
                <a:cubicBezTo>
                  <a:pt x="20" y="3200"/>
                  <a:pt x="26" y="3206"/>
                  <a:pt x="26" y="3214"/>
                </a:cubicBezTo>
                <a:close/>
                <a:moveTo>
                  <a:pt x="26" y="3534"/>
                </a:moveTo>
                <a:lnTo>
                  <a:pt x="26" y="3720"/>
                </a:lnTo>
                <a:cubicBezTo>
                  <a:pt x="26" y="3728"/>
                  <a:pt x="20" y="3734"/>
                  <a:pt x="13" y="3734"/>
                </a:cubicBezTo>
                <a:cubicBezTo>
                  <a:pt x="6" y="3734"/>
                  <a:pt x="0" y="3728"/>
                  <a:pt x="0" y="3720"/>
                </a:cubicBezTo>
                <a:lnTo>
                  <a:pt x="0" y="3534"/>
                </a:lnTo>
                <a:cubicBezTo>
                  <a:pt x="0" y="3526"/>
                  <a:pt x="6" y="3520"/>
                  <a:pt x="13" y="3520"/>
                </a:cubicBezTo>
                <a:cubicBezTo>
                  <a:pt x="20" y="3520"/>
                  <a:pt x="26" y="3526"/>
                  <a:pt x="26" y="3534"/>
                </a:cubicBezTo>
                <a:close/>
                <a:moveTo>
                  <a:pt x="26" y="3854"/>
                </a:moveTo>
                <a:lnTo>
                  <a:pt x="26" y="4040"/>
                </a:lnTo>
                <a:cubicBezTo>
                  <a:pt x="26" y="4048"/>
                  <a:pt x="20" y="4054"/>
                  <a:pt x="13" y="4054"/>
                </a:cubicBezTo>
                <a:cubicBezTo>
                  <a:pt x="6" y="4054"/>
                  <a:pt x="0" y="4048"/>
                  <a:pt x="0" y="4040"/>
                </a:cubicBezTo>
                <a:lnTo>
                  <a:pt x="0" y="3854"/>
                </a:lnTo>
                <a:cubicBezTo>
                  <a:pt x="0" y="3846"/>
                  <a:pt x="6" y="3840"/>
                  <a:pt x="13" y="3840"/>
                </a:cubicBezTo>
                <a:cubicBezTo>
                  <a:pt x="20" y="3840"/>
                  <a:pt x="26" y="3846"/>
                  <a:pt x="26" y="3854"/>
                </a:cubicBezTo>
                <a:close/>
                <a:moveTo>
                  <a:pt x="26" y="4174"/>
                </a:moveTo>
                <a:lnTo>
                  <a:pt x="26" y="4360"/>
                </a:lnTo>
                <a:cubicBezTo>
                  <a:pt x="26" y="4368"/>
                  <a:pt x="20" y="4374"/>
                  <a:pt x="13" y="4374"/>
                </a:cubicBezTo>
                <a:cubicBezTo>
                  <a:pt x="6" y="4374"/>
                  <a:pt x="0" y="4368"/>
                  <a:pt x="0" y="4360"/>
                </a:cubicBezTo>
                <a:lnTo>
                  <a:pt x="0" y="4174"/>
                </a:lnTo>
                <a:cubicBezTo>
                  <a:pt x="0" y="4166"/>
                  <a:pt x="6" y="4160"/>
                  <a:pt x="13" y="4160"/>
                </a:cubicBezTo>
                <a:cubicBezTo>
                  <a:pt x="20" y="4160"/>
                  <a:pt x="26" y="4166"/>
                  <a:pt x="26" y="4174"/>
                </a:cubicBezTo>
                <a:close/>
                <a:moveTo>
                  <a:pt x="26" y="4494"/>
                </a:moveTo>
                <a:lnTo>
                  <a:pt x="26" y="4680"/>
                </a:lnTo>
                <a:cubicBezTo>
                  <a:pt x="26" y="4688"/>
                  <a:pt x="20" y="4694"/>
                  <a:pt x="13" y="4694"/>
                </a:cubicBezTo>
                <a:cubicBezTo>
                  <a:pt x="6" y="4694"/>
                  <a:pt x="0" y="4688"/>
                  <a:pt x="0" y="4680"/>
                </a:cubicBezTo>
                <a:lnTo>
                  <a:pt x="0" y="4494"/>
                </a:lnTo>
                <a:cubicBezTo>
                  <a:pt x="0" y="4486"/>
                  <a:pt x="6" y="4480"/>
                  <a:pt x="13" y="4480"/>
                </a:cubicBezTo>
                <a:cubicBezTo>
                  <a:pt x="20" y="4480"/>
                  <a:pt x="26" y="4486"/>
                  <a:pt x="26" y="4494"/>
                </a:cubicBezTo>
                <a:close/>
                <a:moveTo>
                  <a:pt x="26" y="4814"/>
                </a:moveTo>
                <a:lnTo>
                  <a:pt x="26" y="5000"/>
                </a:lnTo>
                <a:cubicBezTo>
                  <a:pt x="26" y="5008"/>
                  <a:pt x="20" y="5014"/>
                  <a:pt x="13" y="5014"/>
                </a:cubicBezTo>
                <a:cubicBezTo>
                  <a:pt x="6" y="5014"/>
                  <a:pt x="0" y="5008"/>
                  <a:pt x="0" y="5000"/>
                </a:cubicBezTo>
                <a:lnTo>
                  <a:pt x="0" y="4814"/>
                </a:lnTo>
                <a:cubicBezTo>
                  <a:pt x="0" y="4806"/>
                  <a:pt x="6" y="4800"/>
                  <a:pt x="13" y="4800"/>
                </a:cubicBezTo>
                <a:cubicBezTo>
                  <a:pt x="20" y="4800"/>
                  <a:pt x="26" y="4806"/>
                  <a:pt x="26" y="4814"/>
                </a:cubicBezTo>
                <a:close/>
                <a:moveTo>
                  <a:pt x="26" y="5134"/>
                </a:moveTo>
                <a:lnTo>
                  <a:pt x="26" y="5320"/>
                </a:lnTo>
                <a:cubicBezTo>
                  <a:pt x="26" y="5328"/>
                  <a:pt x="20" y="5334"/>
                  <a:pt x="13" y="5334"/>
                </a:cubicBezTo>
                <a:cubicBezTo>
                  <a:pt x="6" y="5334"/>
                  <a:pt x="0" y="5328"/>
                  <a:pt x="0" y="5320"/>
                </a:cubicBezTo>
                <a:lnTo>
                  <a:pt x="0" y="5134"/>
                </a:lnTo>
                <a:cubicBezTo>
                  <a:pt x="0" y="5126"/>
                  <a:pt x="6" y="5120"/>
                  <a:pt x="13" y="5120"/>
                </a:cubicBezTo>
                <a:cubicBezTo>
                  <a:pt x="20" y="5120"/>
                  <a:pt x="26" y="5126"/>
                  <a:pt x="26" y="5134"/>
                </a:cubicBezTo>
                <a:close/>
                <a:moveTo>
                  <a:pt x="26" y="5454"/>
                </a:moveTo>
                <a:lnTo>
                  <a:pt x="26" y="5640"/>
                </a:lnTo>
                <a:cubicBezTo>
                  <a:pt x="26" y="5648"/>
                  <a:pt x="20" y="5654"/>
                  <a:pt x="13" y="5654"/>
                </a:cubicBezTo>
                <a:cubicBezTo>
                  <a:pt x="6" y="5654"/>
                  <a:pt x="0" y="5648"/>
                  <a:pt x="0" y="5640"/>
                </a:cubicBezTo>
                <a:lnTo>
                  <a:pt x="0" y="5454"/>
                </a:lnTo>
                <a:cubicBezTo>
                  <a:pt x="0" y="5446"/>
                  <a:pt x="6" y="5440"/>
                  <a:pt x="13" y="5440"/>
                </a:cubicBezTo>
                <a:cubicBezTo>
                  <a:pt x="20" y="5440"/>
                  <a:pt x="26" y="5446"/>
                  <a:pt x="26" y="5454"/>
                </a:cubicBezTo>
                <a:close/>
              </a:path>
            </a:pathLst>
          </a:custGeom>
          <a:solidFill>
            <a:srgbClr val="7F7F7F"/>
          </a:solidFill>
          <a:ln w="1588" cap="flat">
            <a:solidFill>
              <a:srgbClr val="7F7F7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Freeform 19">
            <a:extLst>
              <a:ext uri="{FF2B5EF4-FFF2-40B4-BE49-F238E27FC236}">
                <a16:creationId xmlns:a16="http://schemas.microsoft.com/office/drawing/2014/main" id="{B2EC99F3-6F7E-CD05-54BC-7D2091227B5D}"/>
              </a:ext>
            </a:extLst>
          </p:cNvPr>
          <p:cNvSpPr>
            <a:spLocks noEditPoints="1"/>
          </p:cNvSpPr>
          <p:nvPr/>
        </p:nvSpPr>
        <p:spPr bwMode="auto">
          <a:xfrm>
            <a:off x="3001962" y="2241550"/>
            <a:ext cx="15875" cy="3603624"/>
          </a:xfrm>
          <a:custGeom>
            <a:avLst/>
            <a:gdLst>
              <a:gd name="T0" fmla="*/ 26 w 26"/>
              <a:gd name="T1" fmla="*/ 200 h 5654"/>
              <a:gd name="T2" fmla="*/ 0 w 26"/>
              <a:gd name="T3" fmla="*/ 200 h 5654"/>
              <a:gd name="T4" fmla="*/ 13 w 26"/>
              <a:gd name="T5" fmla="*/ 0 h 5654"/>
              <a:gd name="T6" fmla="*/ 26 w 26"/>
              <a:gd name="T7" fmla="*/ 334 h 5654"/>
              <a:gd name="T8" fmla="*/ 13 w 26"/>
              <a:gd name="T9" fmla="*/ 534 h 5654"/>
              <a:gd name="T10" fmla="*/ 0 w 26"/>
              <a:gd name="T11" fmla="*/ 334 h 5654"/>
              <a:gd name="T12" fmla="*/ 26 w 26"/>
              <a:gd name="T13" fmla="*/ 334 h 5654"/>
              <a:gd name="T14" fmla="*/ 26 w 26"/>
              <a:gd name="T15" fmla="*/ 840 h 5654"/>
              <a:gd name="T16" fmla="*/ 0 w 26"/>
              <a:gd name="T17" fmla="*/ 840 h 5654"/>
              <a:gd name="T18" fmla="*/ 13 w 26"/>
              <a:gd name="T19" fmla="*/ 640 h 5654"/>
              <a:gd name="T20" fmla="*/ 26 w 26"/>
              <a:gd name="T21" fmla="*/ 974 h 5654"/>
              <a:gd name="T22" fmla="*/ 13 w 26"/>
              <a:gd name="T23" fmla="*/ 1174 h 5654"/>
              <a:gd name="T24" fmla="*/ 0 w 26"/>
              <a:gd name="T25" fmla="*/ 974 h 5654"/>
              <a:gd name="T26" fmla="*/ 26 w 26"/>
              <a:gd name="T27" fmla="*/ 974 h 5654"/>
              <a:gd name="T28" fmla="*/ 26 w 26"/>
              <a:gd name="T29" fmla="*/ 1480 h 5654"/>
              <a:gd name="T30" fmla="*/ 0 w 26"/>
              <a:gd name="T31" fmla="*/ 1480 h 5654"/>
              <a:gd name="T32" fmla="*/ 13 w 26"/>
              <a:gd name="T33" fmla="*/ 1280 h 5654"/>
              <a:gd name="T34" fmla="*/ 26 w 26"/>
              <a:gd name="T35" fmla="*/ 1614 h 5654"/>
              <a:gd name="T36" fmla="*/ 13 w 26"/>
              <a:gd name="T37" fmla="*/ 1814 h 5654"/>
              <a:gd name="T38" fmla="*/ 0 w 26"/>
              <a:gd name="T39" fmla="*/ 1614 h 5654"/>
              <a:gd name="T40" fmla="*/ 26 w 26"/>
              <a:gd name="T41" fmla="*/ 1614 h 5654"/>
              <a:gd name="T42" fmla="*/ 26 w 26"/>
              <a:gd name="T43" fmla="*/ 2120 h 5654"/>
              <a:gd name="T44" fmla="*/ 0 w 26"/>
              <a:gd name="T45" fmla="*/ 2120 h 5654"/>
              <a:gd name="T46" fmla="*/ 13 w 26"/>
              <a:gd name="T47" fmla="*/ 1920 h 5654"/>
              <a:gd name="T48" fmla="*/ 26 w 26"/>
              <a:gd name="T49" fmla="*/ 2254 h 5654"/>
              <a:gd name="T50" fmla="*/ 13 w 26"/>
              <a:gd name="T51" fmla="*/ 2454 h 5654"/>
              <a:gd name="T52" fmla="*/ 0 w 26"/>
              <a:gd name="T53" fmla="*/ 2254 h 5654"/>
              <a:gd name="T54" fmla="*/ 26 w 26"/>
              <a:gd name="T55" fmla="*/ 2254 h 5654"/>
              <a:gd name="T56" fmla="*/ 26 w 26"/>
              <a:gd name="T57" fmla="*/ 2760 h 5654"/>
              <a:gd name="T58" fmla="*/ 0 w 26"/>
              <a:gd name="T59" fmla="*/ 2760 h 5654"/>
              <a:gd name="T60" fmla="*/ 13 w 26"/>
              <a:gd name="T61" fmla="*/ 2560 h 5654"/>
              <a:gd name="T62" fmla="*/ 26 w 26"/>
              <a:gd name="T63" fmla="*/ 2894 h 5654"/>
              <a:gd name="T64" fmla="*/ 13 w 26"/>
              <a:gd name="T65" fmla="*/ 3094 h 5654"/>
              <a:gd name="T66" fmla="*/ 0 w 26"/>
              <a:gd name="T67" fmla="*/ 2894 h 5654"/>
              <a:gd name="T68" fmla="*/ 26 w 26"/>
              <a:gd name="T69" fmla="*/ 2894 h 5654"/>
              <a:gd name="T70" fmla="*/ 26 w 26"/>
              <a:gd name="T71" fmla="*/ 3400 h 5654"/>
              <a:gd name="T72" fmla="*/ 0 w 26"/>
              <a:gd name="T73" fmla="*/ 3400 h 5654"/>
              <a:gd name="T74" fmla="*/ 13 w 26"/>
              <a:gd name="T75" fmla="*/ 3200 h 5654"/>
              <a:gd name="T76" fmla="*/ 26 w 26"/>
              <a:gd name="T77" fmla="*/ 3534 h 5654"/>
              <a:gd name="T78" fmla="*/ 13 w 26"/>
              <a:gd name="T79" fmla="*/ 3734 h 5654"/>
              <a:gd name="T80" fmla="*/ 0 w 26"/>
              <a:gd name="T81" fmla="*/ 3534 h 5654"/>
              <a:gd name="T82" fmla="*/ 26 w 26"/>
              <a:gd name="T83" fmla="*/ 3534 h 5654"/>
              <a:gd name="T84" fmla="*/ 26 w 26"/>
              <a:gd name="T85" fmla="*/ 4040 h 5654"/>
              <a:gd name="T86" fmla="*/ 0 w 26"/>
              <a:gd name="T87" fmla="*/ 4040 h 5654"/>
              <a:gd name="T88" fmla="*/ 13 w 26"/>
              <a:gd name="T89" fmla="*/ 3840 h 5654"/>
              <a:gd name="T90" fmla="*/ 26 w 26"/>
              <a:gd name="T91" fmla="*/ 4174 h 5654"/>
              <a:gd name="T92" fmla="*/ 13 w 26"/>
              <a:gd name="T93" fmla="*/ 4374 h 5654"/>
              <a:gd name="T94" fmla="*/ 0 w 26"/>
              <a:gd name="T95" fmla="*/ 4174 h 5654"/>
              <a:gd name="T96" fmla="*/ 26 w 26"/>
              <a:gd name="T97" fmla="*/ 4174 h 5654"/>
              <a:gd name="T98" fmla="*/ 26 w 26"/>
              <a:gd name="T99" fmla="*/ 4680 h 5654"/>
              <a:gd name="T100" fmla="*/ 0 w 26"/>
              <a:gd name="T101" fmla="*/ 4680 h 5654"/>
              <a:gd name="T102" fmla="*/ 13 w 26"/>
              <a:gd name="T103" fmla="*/ 4480 h 5654"/>
              <a:gd name="T104" fmla="*/ 26 w 26"/>
              <a:gd name="T105" fmla="*/ 4814 h 5654"/>
              <a:gd name="T106" fmla="*/ 13 w 26"/>
              <a:gd name="T107" fmla="*/ 5014 h 5654"/>
              <a:gd name="T108" fmla="*/ 0 w 26"/>
              <a:gd name="T109" fmla="*/ 4814 h 5654"/>
              <a:gd name="T110" fmla="*/ 26 w 26"/>
              <a:gd name="T111" fmla="*/ 4814 h 5654"/>
              <a:gd name="T112" fmla="*/ 26 w 26"/>
              <a:gd name="T113" fmla="*/ 5320 h 5654"/>
              <a:gd name="T114" fmla="*/ 0 w 26"/>
              <a:gd name="T115" fmla="*/ 5320 h 5654"/>
              <a:gd name="T116" fmla="*/ 13 w 26"/>
              <a:gd name="T117" fmla="*/ 5120 h 5654"/>
              <a:gd name="T118" fmla="*/ 26 w 26"/>
              <a:gd name="T119" fmla="*/ 5454 h 5654"/>
              <a:gd name="T120" fmla="*/ 13 w 26"/>
              <a:gd name="T121" fmla="*/ 5654 h 5654"/>
              <a:gd name="T122" fmla="*/ 0 w 26"/>
              <a:gd name="T123" fmla="*/ 5454 h 5654"/>
              <a:gd name="T124" fmla="*/ 26 w 26"/>
              <a:gd name="T125" fmla="*/ 5454 h 56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6" h="5654">
                <a:moveTo>
                  <a:pt x="26" y="14"/>
                </a:moveTo>
                <a:lnTo>
                  <a:pt x="26" y="200"/>
                </a:lnTo>
                <a:cubicBezTo>
                  <a:pt x="26" y="208"/>
                  <a:pt x="20" y="214"/>
                  <a:pt x="13" y="214"/>
                </a:cubicBezTo>
                <a:cubicBezTo>
                  <a:pt x="6" y="214"/>
                  <a:pt x="0" y="208"/>
                  <a:pt x="0" y="200"/>
                </a:cubicBezTo>
                <a:lnTo>
                  <a:pt x="0" y="14"/>
                </a:lnTo>
                <a:cubicBezTo>
                  <a:pt x="0" y="6"/>
                  <a:pt x="6" y="0"/>
                  <a:pt x="13" y="0"/>
                </a:cubicBezTo>
                <a:cubicBezTo>
                  <a:pt x="20" y="0"/>
                  <a:pt x="26" y="6"/>
                  <a:pt x="26" y="14"/>
                </a:cubicBezTo>
                <a:close/>
                <a:moveTo>
                  <a:pt x="26" y="334"/>
                </a:moveTo>
                <a:lnTo>
                  <a:pt x="26" y="520"/>
                </a:lnTo>
                <a:cubicBezTo>
                  <a:pt x="26" y="528"/>
                  <a:pt x="20" y="534"/>
                  <a:pt x="13" y="534"/>
                </a:cubicBezTo>
                <a:cubicBezTo>
                  <a:pt x="6" y="534"/>
                  <a:pt x="0" y="528"/>
                  <a:pt x="0" y="520"/>
                </a:cubicBezTo>
                <a:lnTo>
                  <a:pt x="0" y="334"/>
                </a:lnTo>
                <a:cubicBezTo>
                  <a:pt x="0" y="326"/>
                  <a:pt x="6" y="320"/>
                  <a:pt x="13" y="320"/>
                </a:cubicBezTo>
                <a:cubicBezTo>
                  <a:pt x="20" y="320"/>
                  <a:pt x="26" y="326"/>
                  <a:pt x="26" y="334"/>
                </a:cubicBezTo>
                <a:close/>
                <a:moveTo>
                  <a:pt x="26" y="654"/>
                </a:moveTo>
                <a:lnTo>
                  <a:pt x="26" y="840"/>
                </a:lnTo>
                <a:cubicBezTo>
                  <a:pt x="26" y="848"/>
                  <a:pt x="20" y="854"/>
                  <a:pt x="13" y="854"/>
                </a:cubicBezTo>
                <a:cubicBezTo>
                  <a:pt x="6" y="854"/>
                  <a:pt x="0" y="848"/>
                  <a:pt x="0" y="840"/>
                </a:cubicBezTo>
                <a:lnTo>
                  <a:pt x="0" y="654"/>
                </a:lnTo>
                <a:cubicBezTo>
                  <a:pt x="0" y="646"/>
                  <a:pt x="6" y="640"/>
                  <a:pt x="13" y="640"/>
                </a:cubicBezTo>
                <a:cubicBezTo>
                  <a:pt x="20" y="640"/>
                  <a:pt x="26" y="646"/>
                  <a:pt x="26" y="654"/>
                </a:cubicBezTo>
                <a:close/>
                <a:moveTo>
                  <a:pt x="26" y="974"/>
                </a:moveTo>
                <a:lnTo>
                  <a:pt x="26" y="1160"/>
                </a:lnTo>
                <a:cubicBezTo>
                  <a:pt x="26" y="1168"/>
                  <a:pt x="20" y="1174"/>
                  <a:pt x="13" y="1174"/>
                </a:cubicBezTo>
                <a:cubicBezTo>
                  <a:pt x="6" y="1174"/>
                  <a:pt x="0" y="1168"/>
                  <a:pt x="0" y="1160"/>
                </a:cubicBezTo>
                <a:lnTo>
                  <a:pt x="0" y="974"/>
                </a:lnTo>
                <a:cubicBezTo>
                  <a:pt x="0" y="966"/>
                  <a:pt x="6" y="960"/>
                  <a:pt x="13" y="960"/>
                </a:cubicBezTo>
                <a:cubicBezTo>
                  <a:pt x="20" y="960"/>
                  <a:pt x="26" y="966"/>
                  <a:pt x="26" y="974"/>
                </a:cubicBezTo>
                <a:close/>
                <a:moveTo>
                  <a:pt x="26" y="1294"/>
                </a:moveTo>
                <a:lnTo>
                  <a:pt x="26" y="1480"/>
                </a:lnTo>
                <a:cubicBezTo>
                  <a:pt x="26" y="1488"/>
                  <a:pt x="20" y="1494"/>
                  <a:pt x="13" y="1494"/>
                </a:cubicBezTo>
                <a:cubicBezTo>
                  <a:pt x="6" y="1494"/>
                  <a:pt x="0" y="1488"/>
                  <a:pt x="0" y="1480"/>
                </a:cubicBezTo>
                <a:lnTo>
                  <a:pt x="0" y="1294"/>
                </a:lnTo>
                <a:cubicBezTo>
                  <a:pt x="0" y="1286"/>
                  <a:pt x="6" y="1280"/>
                  <a:pt x="13" y="1280"/>
                </a:cubicBezTo>
                <a:cubicBezTo>
                  <a:pt x="20" y="1280"/>
                  <a:pt x="26" y="1286"/>
                  <a:pt x="26" y="1294"/>
                </a:cubicBezTo>
                <a:close/>
                <a:moveTo>
                  <a:pt x="26" y="1614"/>
                </a:moveTo>
                <a:lnTo>
                  <a:pt x="26" y="1800"/>
                </a:lnTo>
                <a:cubicBezTo>
                  <a:pt x="26" y="1808"/>
                  <a:pt x="20" y="1814"/>
                  <a:pt x="13" y="1814"/>
                </a:cubicBezTo>
                <a:cubicBezTo>
                  <a:pt x="6" y="1814"/>
                  <a:pt x="0" y="1808"/>
                  <a:pt x="0" y="1800"/>
                </a:cubicBezTo>
                <a:lnTo>
                  <a:pt x="0" y="1614"/>
                </a:lnTo>
                <a:cubicBezTo>
                  <a:pt x="0" y="1606"/>
                  <a:pt x="6" y="1600"/>
                  <a:pt x="13" y="1600"/>
                </a:cubicBezTo>
                <a:cubicBezTo>
                  <a:pt x="20" y="1600"/>
                  <a:pt x="26" y="1606"/>
                  <a:pt x="26" y="1614"/>
                </a:cubicBezTo>
                <a:close/>
                <a:moveTo>
                  <a:pt x="26" y="1934"/>
                </a:moveTo>
                <a:lnTo>
                  <a:pt x="26" y="2120"/>
                </a:lnTo>
                <a:cubicBezTo>
                  <a:pt x="26" y="2128"/>
                  <a:pt x="20" y="2134"/>
                  <a:pt x="13" y="2134"/>
                </a:cubicBezTo>
                <a:cubicBezTo>
                  <a:pt x="6" y="2134"/>
                  <a:pt x="0" y="2128"/>
                  <a:pt x="0" y="2120"/>
                </a:cubicBezTo>
                <a:lnTo>
                  <a:pt x="0" y="1934"/>
                </a:lnTo>
                <a:cubicBezTo>
                  <a:pt x="0" y="1926"/>
                  <a:pt x="6" y="1920"/>
                  <a:pt x="13" y="1920"/>
                </a:cubicBezTo>
                <a:cubicBezTo>
                  <a:pt x="20" y="1920"/>
                  <a:pt x="26" y="1926"/>
                  <a:pt x="26" y="1934"/>
                </a:cubicBezTo>
                <a:close/>
                <a:moveTo>
                  <a:pt x="26" y="2254"/>
                </a:moveTo>
                <a:lnTo>
                  <a:pt x="26" y="2440"/>
                </a:lnTo>
                <a:cubicBezTo>
                  <a:pt x="26" y="2448"/>
                  <a:pt x="20" y="2454"/>
                  <a:pt x="13" y="2454"/>
                </a:cubicBezTo>
                <a:cubicBezTo>
                  <a:pt x="6" y="2454"/>
                  <a:pt x="0" y="2448"/>
                  <a:pt x="0" y="2440"/>
                </a:cubicBezTo>
                <a:lnTo>
                  <a:pt x="0" y="2254"/>
                </a:lnTo>
                <a:cubicBezTo>
                  <a:pt x="0" y="2246"/>
                  <a:pt x="6" y="2240"/>
                  <a:pt x="13" y="2240"/>
                </a:cubicBezTo>
                <a:cubicBezTo>
                  <a:pt x="20" y="2240"/>
                  <a:pt x="26" y="2246"/>
                  <a:pt x="26" y="2254"/>
                </a:cubicBezTo>
                <a:close/>
                <a:moveTo>
                  <a:pt x="26" y="2574"/>
                </a:moveTo>
                <a:lnTo>
                  <a:pt x="26" y="2760"/>
                </a:lnTo>
                <a:cubicBezTo>
                  <a:pt x="26" y="2768"/>
                  <a:pt x="20" y="2774"/>
                  <a:pt x="13" y="2774"/>
                </a:cubicBezTo>
                <a:cubicBezTo>
                  <a:pt x="6" y="2774"/>
                  <a:pt x="0" y="2768"/>
                  <a:pt x="0" y="2760"/>
                </a:cubicBezTo>
                <a:lnTo>
                  <a:pt x="0" y="2574"/>
                </a:lnTo>
                <a:cubicBezTo>
                  <a:pt x="0" y="2566"/>
                  <a:pt x="6" y="2560"/>
                  <a:pt x="13" y="2560"/>
                </a:cubicBezTo>
                <a:cubicBezTo>
                  <a:pt x="20" y="2560"/>
                  <a:pt x="26" y="2566"/>
                  <a:pt x="26" y="2574"/>
                </a:cubicBezTo>
                <a:close/>
                <a:moveTo>
                  <a:pt x="26" y="2894"/>
                </a:moveTo>
                <a:lnTo>
                  <a:pt x="26" y="3080"/>
                </a:lnTo>
                <a:cubicBezTo>
                  <a:pt x="26" y="3088"/>
                  <a:pt x="20" y="3094"/>
                  <a:pt x="13" y="3094"/>
                </a:cubicBezTo>
                <a:cubicBezTo>
                  <a:pt x="6" y="3094"/>
                  <a:pt x="0" y="3088"/>
                  <a:pt x="0" y="3080"/>
                </a:cubicBezTo>
                <a:lnTo>
                  <a:pt x="0" y="2894"/>
                </a:lnTo>
                <a:cubicBezTo>
                  <a:pt x="0" y="2886"/>
                  <a:pt x="6" y="2880"/>
                  <a:pt x="13" y="2880"/>
                </a:cubicBezTo>
                <a:cubicBezTo>
                  <a:pt x="20" y="2880"/>
                  <a:pt x="26" y="2886"/>
                  <a:pt x="26" y="2894"/>
                </a:cubicBezTo>
                <a:close/>
                <a:moveTo>
                  <a:pt x="26" y="3214"/>
                </a:moveTo>
                <a:lnTo>
                  <a:pt x="26" y="3400"/>
                </a:lnTo>
                <a:cubicBezTo>
                  <a:pt x="26" y="3408"/>
                  <a:pt x="20" y="3414"/>
                  <a:pt x="13" y="3414"/>
                </a:cubicBezTo>
                <a:cubicBezTo>
                  <a:pt x="6" y="3414"/>
                  <a:pt x="0" y="3408"/>
                  <a:pt x="0" y="3400"/>
                </a:cubicBezTo>
                <a:lnTo>
                  <a:pt x="0" y="3214"/>
                </a:lnTo>
                <a:cubicBezTo>
                  <a:pt x="0" y="3206"/>
                  <a:pt x="6" y="3200"/>
                  <a:pt x="13" y="3200"/>
                </a:cubicBezTo>
                <a:cubicBezTo>
                  <a:pt x="20" y="3200"/>
                  <a:pt x="26" y="3206"/>
                  <a:pt x="26" y="3214"/>
                </a:cubicBezTo>
                <a:close/>
                <a:moveTo>
                  <a:pt x="26" y="3534"/>
                </a:moveTo>
                <a:lnTo>
                  <a:pt x="26" y="3720"/>
                </a:lnTo>
                <a:cubicBezTo>
                  <a:pt x="26" y="3728"/>
                  <a:pt x="20" y="3734"/>
                  <a:pt x="13" y="3734"/>
                </a:cubicBezTo>
                <a:cubicBezTo>
                  <a:pt x="6" y="3734"/>
                  <a:pt x="0" y="3728"/>
                  <a:pt x="0" y="3720"/>
                </a:cubicBezTo>
                <a:lnTo>
                  <a:pt x="0" y="3534"/>
                </a:lnTo>
                <a:cubicBezTo>
                  <a:pt x="0" y="3526"/>
                  <a:pt x="6" y="3520"/>
                  <a:pt x="13" y="3520"/>
                </a:cubicBezTo>
                <a:cubicBezTo>
                  <a:pt x="20" y="3520"/>
                  <a:pt x="26" y="3526"/>
                  <a:pt x="26" y="3534"/>
                </a:cubicBezTo>
                <a:close/>
                <a:moveTo>
                  <a:pt x="26" y="3854"/>
                </a:moveTo>
                <a:lnTo>
                  <a:pt x="26" y="4040"/>
                </a:lnTo>
                <a:cubicBezTo>
                  <a:pt x="26" y="4048"/>
                  <a:pt x="20" y="4054"/>
                  <a:pt x="13" y="4054"/>
                </a:cubicBezTo>
                <a:cubicBezTo>
                  <a:pt x="6" y="4054"/>
                  <a:pt x="0" y="4048"/>
                  <a:pt x="0" y="4040"/>
                </a:cubicBezTo>
                <a:lnTo>
                  <a:pt x="0" y="3854"/>
                </a:lnTo>
                <a:cubicBezTo>
                  <a:pt x="0" y="3846"/>
                  <a:pt x="6" y="3840"/>
                  <a:pt x="13" y="3840"/>
                </a:cubicBezTo>
                <a:cubicBezTo>
                  <a:pt x="20" y="3840"/>
                  <a:pt x="26" y="3846"/>
                  <a:pt x="26" y="3854"/>
                </a:cubicBezTo>
                <a:close/>
                <a:moveTo>
                  <a:pt x="26" y="4174"/>
                </a:moveTo>
                <a:lnTo>
                  <a:pt x="26" y="4360"/>
                </a:lnTo>
                <a:cubicBezTo>
                  <a:pt x="26" y="4368"/>
                  <a:pt x="20" y="4374"/>
                  <a:pt x="13" y="4374"/>
                </a:cubicBezTo>
                <a:cubicBezTo>
                  <a:pt x="6" y="4374"/>
                  <a:pt x="0" y="4368"/>
                  <a:pt x="0" y="4360"/>
                </a:cubicBezTo>
                <a:lnTo>
                  <a:pt x="0" y="4174"/>
                </a:lnTo>
                <a:cubicBezTo>
                  <a:pt x="0" y="4166"/>
                  <a:pt x="6" y="4160"/>
                  <a:pt x="13" y="4160"/>
                </a:cubicBezTo>
                <a:cubicBezTo>
                  <a:pt x="20" y="4160"/>
                  <a:pt x="26" y="4166"/>
                  <a:pt x="26" y="4174"/>
                </a:cubicBezTo>
                <a:close/>
                <a:moveTo>
                  <a:pt x="26" y="4494"/>
                </a:moveTo>
                <a:lnTo>
                  <a:pt x="26" y="4680"/>
                </a:lnTo>
                <a:cubicBezTo>
                  <a:pt x="26" y="4688"/>
                  <a:pt x="20" y="4694"/>
                  <a:pt x="13" y="4694"/>
                </a:cubicBezTo>
                <a:cubicBezTo>
                  <a:pt x="6" y="4694"/>
                  <a:pt x="0" y="4688"/>
                  <a:pt x="0" y="4680"/>
                </a:cubicBezTo>
                <a:lnTo>
                  <a:pt x="0" y="4494"/>
                </a:lnTo>
                <a:cubicBezTo>
                  <a:pt x="0" y="4486"/>
                  <a:pt x="6" y="4480"/>
                  <a:pt x="13" y="4480"/>
                </a:cubicBezTo>
                <a:cubicBezTo>
                  <a:pt x="20" y="4480"/>
                  <a:pt x="26" y="4486"/>
                  <a:pt x="26" y="4494"/>
                </a:cubicBezTo>
                <a:close/>
                <a:moveTo>
                  <a:pt x="26" y="4814"/>
                </a:moveTo>
                <a:lnTo>
                  <a:pt x="26" y="5000"/>
                </a:lnTo>
                <a:cubicBezTo>
                  <a:pt x="26" y="5008"/>
                  <a:pt x="20" y="5014"/>
                  <a:pt x="13" y="5014"/>
                </a:cubicBezTo>
                <a:cubicBezTo>
                  <a:pt x="6" y="5014"/>
                  <a:pt x="0" y="5008"/>
                  <a:pt x="0" y="5000"/>
                </a:cubicBezTo>
                <a:lnTo>
                  <a:pt x="0" y="4814"/>
                </a:lnTo>
                <a:cubicBezTo>
                  <a:pt x="0" y="4806"/>
                  <a:pt x="6" y="4800"/>
                  <a:pt x="13" y="4800"/>
                </a:cubicBezTo>
                <a:cubicBezTo>
                  <a:pt x="20" y="4800"/>
                  <a:pt x="26" y="4806"/>
                  <a:pt x="26" y="4814"/>
                </a:cubicBezTo>
                <a:close/>
                <a:moveTo>
                  <a:pt x="26" y="5134"/>
                </a:moveTo>
                <a:lnTo>
                  <a:pt x="26" y="5320"/>
                </a:lnTo>
                <a:cubicBezTo>
                  <a:pt x="26" y="5328"/>
                  <a:pt x="20" y="5334"/>
                  <a:pt x="13" y="5334"/>
                </a:cubicBezTo>
                <a:cubicBezTo>
                  <a:pt x="6" y="5334"/>
                  <a:pt x="0" y="5328"/>
                  <a:pt x="0" y="5320"/>
                </a:cubicBezTo>
                <a:lnTo>
                  <a:pt x="0" y="5134"/>
                </a:lnTo>
                <a:cubicBezTo>
                  <a:pt x="0" y="5126"/>
                  <a:pt x="6" y="5120"/>
                  <a:pt x="13" y="5120"/>
                </a:cubicBezTo>
                <a:cubicBezTo>
                  <a:pt x="20" y="5120"/>
                  <a:pt x="26" y="5126"/>
                  <a:pt x="26" y="5134"/>
                </a:cubicBezTo>
                <a:close/>
                <a:moveTo>
                  <a:pt x="26" y="5454"/>
                </a:moveTo>
                <a:lnTo>
                  <a:pt x="26" y="5640"/>
                </a:lnTo>
                <a:cubicBezTo>
                  <a:pt x="26" y="5648"/>
                  <a:pt x="20" y="5654"/>
                  <a:pt x="13" y="5654"/>
                </a:cubicBezTo>
                <a:cubicBezTo>
                  <a:pt x="6" y="5654"/>
                  <a:pt x="0" y="5648"/>
                  <a:pt x="0" y="5640"/>
                </a:cubicBezTo>
                <a:lnTo>
                  <a:pt x="0" y="5454"/>
                </a:lnTo>
                <a:cubicBezTo>
                  <a:pt x="0" y="5446"/>
                  <a:pt x="6" y="5440"/>
                  <a:pt x="13" y="5440"/>
                </a:cubicBezTo>
                <a:cubicBezTo>
                  <a:pt x="20" y="5440"/>
                  <a:pt x="26" y="5446"/>
                  <a:pt x="26" y="5454"/>
                </a:cubicBezTo>
                <a:close/>
              </a:path>
            </a:pathLst>
          </a:custGeom>
          <a:solidFill>
            <a:srgbClr val="7F7F7F"/>
          </a:solidFill>
          <a:ln w="1588" cap="flat">
            <a:solidFill>
              <a:srgbClr val="7F7F7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Freeform 20">
            <a:extLst>
              <a:ext uri="{FF2B5EF4-FFF2-40B4-BE49-F238E27FC236}">
                <a16:creationId xmlns:a16="http://schemas.microsoft.com/office/drawing/2014/main" id="{134C9126-A9E6-37CD-BE6D-F2A8A97F3AC1}"/>
              </a:ext>
            </a:extLst>
          </p:cNvPr>
          <p:cNvSpPr>
            <a:spLocks noEditPoints="1"/>
          </p:cNvSpPr>
          <p:nvPr/>
        </p:nvSpPr>
        <p:spPr bwMode="auto">
          <a:xfrm>
            <a:off x="3230562" y="2241550"/>
            <a:ext cx="17462" cy="3603624"/>
          </a:xfrm>
          <a:custGeom>
            <a:avLst/>
            <a:gdLst>
              <a:gd name="T0" fmla="*/ 26 w 26"/>
              <a:gd name="T1" fmla="*/ 200 h 5654"/>
              <a:gd name="T2" fmla="*/ 0 w 26"/>
              <a:gd name="T3" fmla="*/ 200 h 5654"/>
              <a:gd name="T4" fmla="*/ 13 w 26"/>
              <a:gd name="T5" fmla="*/ 0 h 5654"/>
              <a:gd name="T6" fmla="*/ 26 w 26"/>
              <a:gd name="T7" fmla="*/ 334 h 5654"/>
              <a:gd name="T8" fmla="*/ 13 w 26"/>
              <a:gd name="T9" fmla="*/ 534 h 5654"/>
              <a:gd name="T10" fmla="*/ 0 w 26"/>
              <a:gd name="T11" fmla="*/ 334 h 5654"/>
              <a:gd name="T12" fmla="*/ 26 w 26"/>
              <a:gd name="T13" fmla="*/ 334 h 5654"/>
              <a:gd name="T14" fmla="*/ 26 w 26"/>
              <a:gd name="T15" fmla="*/ 840 h 5654"/>
              <a:gd name="T16" fmla="*/ 0 w 26"/>
              <a:gd name="T17" fmla="*/ 840 h 5654"/>
              <a:gd name="T18" fmla="*/ 13 w 26"/>
              <a:gd name="T19" fmla="*/ 640 h 5654"/>
              <a:gd name="T20" fmla="*/ 26 w 26"/>
              <a:gd name="T21" fmla="*/ 974 h 5654"/>
              <a:gd name="T22" fmla="*/ 13 w 26"/>
              <a:gd name="T23" fmla="*/ 1174 h 5654"/>
              <a:gd name="T24" fmla="*/ 0 w 26"/>
              <a:gd name="T25" fmla="*/ 974 h 5654"/>
              <a:gd name="T26" fmla="*/ 26 w 26"/>
              <a:gd name="T27" fmla="*/ 974 h 5654"/>
              <a:gd name="T28" fmla="*/ 26 w 26"/>
              <a:gd name="T29" fmla="*/ 1480 h 5654"/>
              <a:gd name="T30" fmla="*/ 0 w 26"/>
              <a:gd name="T31" fmla="*/ 1480 h 5654"/>
              <a:gd name="T32" fmla="*/ 13 w 26"/>
              <a:gd name="T33" fmla="*/ 1280 h 5654"/>
              <a:gd name="T34" fmla="*/ 26 w 26"/>
              <a:gd name="T35" fmla="*/ 1614 h 5654"/>
              <a:gd name="T36" fmla="*/ 13 w 26"/>
              <a:gd name="T37" fmla="*/ 1814 h 5654"/>
              <a:gd name="T38" fmla="*/ 0 w 26"/>
              <a:gd name="T39" fmla="*/ 1614 h 5654"/>
              <a:gd name="T40" fmla="*/ 26 w 26"/>
              <a:gd name="T41" fmla="*/ 1614 h 5654"/>
              <a:gd name="T42" fmla="*/ 26 w 26"/>
              <a:gd name="T43" fmla="*/ 2120 h 5654"/>
              <a:gd name="T44" fmla="*/ 0 w 26"/>
              <a:gd name="T45" fmla="*/ 2120 h 5654"/>
              <a:gd name="T46" fmla="*/ 13 w 26"/>
              <a:gd name="T47" fmla="*/ 1920 h 5654"/>
              <a:gd name="T48" fmla="*/ 26 w 26"/>
              <a:gd name="T49" fmla="*/ 2254 h 5654"/>
              <a:gd name="T50" fmla="*/ 13 w 26"/>
              <a:gd name="T51" fmla="*/ 2454 h 5654"/>
              <a:gd name="T52" fmla="*/ 0 w 26"/>
              <a:gd name="T53" fmla="*/ 2254 h 5654"/>
              <a:gd name="T54" fmla="*/ 26 w 26"/>
              <a:gd name="T55" fmla="*/ 2254 h 5654"/>
              <a:gd name="T56" fmla="*/ 26 w 26"/>
              <a:gd name="T57" fmla="*/ 2760 h 5654"/>
              <a:gd name="T58" fmla="*/ 0 w 26"/>
              <a:gd name="T59" fmla="*/ 2760 h 5654"/>
              <a:gd name="T60" fmla="*/ 13 w 26"/>
              <a:gd name="T61" fmla="*/ 2560 h 5654"/>
              <a:gd name="T62" fmla="*/ 26 w 26"/>
              <a:gd name="T63" fmla="*/ 2894 h 5654"/>
              <a:gd name="T64" fmla="*/ 13 w 26"/>
              <a:gd name="T65" fmla="*/ 3094 h 5654"/>
              <a:gd name="T66" fmla="*/ 0 w 26"/>
              <a:gd name="T67" fmla="*/ 2894 h 5654"/>
              <a:gd name="T68" fmla="*/ 26 w 26"/>
              <a:gd name="T69" fmla="*/ 2894 h 5654"/>
              <a:gd name="T70" fmla="*/ 26 w 26"/>
              <a:gd name="T71" fmla="*/ 3400 h 5654"/>
              <a:gd name="T72" fmla="*/ 0 w 26"/>
              <a:gd name="T73" fmla="*/ 3400 h 5654"/>
              <a:gd name="T74" fmla="*/ 13 w 26"/>
              <a:gd name="T75" fmla="*/ 3200 h 5654"/>
              <a:gd name="T76" fmla="*/ 26 w 26"/>
              <a:gd name="T77" fmla="*/ 3534 h 5654"/>
              <a:gd name="T78" fmla="*/ 13 w 26"/>
              <a:gd name="T79" fmla="*/ 3734 h 5654"/>
              <a:gd name="T80" fmla="*/ 0 w 26"/>
              <a:gd name="T81" fmla="*/ 3534 h 5654"/>
              <a:gd name="T82" fmla="*/ 26 w 26"/>
              <a:gd name="T83" fmla="*/ 3534 h 5654"/>
              <a:gd name="T84" fmla="*/ 26 w 26"/>
              <a:gd name="T85" fmla="*/ 4040 h 5654"/>
              <a:gd name="T86" fmla="*/ 0 w 26"/>
              <a:gd name="T87" fmla="*/ 4040 h 5654"/>
              <a:gd name="T88" fmla="*/ 13 w 26"/>
              <a:gd name="T89" fmla="*/ 3840 h 5654"/>
              <a:gd name="T90" fmla="*/ 26 w 26"/>
              <a:gd name="T91" fmla="*/ 4174 h 5654"/>
              <a:gd name="T92" fmla="*/ 13 w 26"/>
              <a:gd name="T93" fmla="*/ 4374 h 5654"/>
              <a:gd name="T94" fmla="*/ 0 w 26"/>
              <a:gd name="T95" fmla="*/ 4174 h 5654"/>
              <a:gd name="T96" fmla="*/ 26 w 26"/>
              <a:gd name="T97" fmla="*/ 4174 h 5654"/>
              <a:gd name="T98" fmla="*/ 26 w 26"/>
              <a:gd name="T99" fmla="*/ 4680 h 5654"/>
              <a:gd name="T100" fmla="*/ 0 w 26"/>
              <a:gd name="T101" fmla="*/ 4680 h 5654"/>
              <a:gd name="T102" fmla="*/ 13 w 26"/>
              <a:gd name="T103" fmla="*/ 4480 h 5654"/>
              <a:gd name="T104" fmla="*/ 26 w 26"/>
              <a:gd name="T105" fmla="*/ 4814 h 5654"/>
              <a:gd name="T106" fmla="*/ 13 w 26"/>
              <a:gd name="T107" fmla="*/ 5014 h 5654"/>
              <a:gd name="T108" fmla="*/ 0 w 26"/>
              <a:gd name="T109" fmla="*/ 4814 h 5654"/>
              <a:gd name="T110" fmla="*/ 26 w 26"/>
              <a:gd name="T111" fmla="*/ 4814 h 5654"/>
              <a:gd name="T112" fmla="*/ 26 w 26"/>
              <a:gd name="T113" fmla="*/ 5320 h 5654"/>
              <a:gd name="T114" fmla="*/ 0 w 26"/>
              <a:gd name="T115" fmla="*/ 5320 h 5654"/>
              <a:gd name="T116" fmla="*/ 13 w 26"/>
              <a:gd name="T117" fmla="*/ 5120 h 5654"/>
              <a:gd name="T118" fmla="*/ 26 w 26"/>
              <a:gd name="T119" fmla="*/ 5454 h 5654"/>
              <a:gd name="T120" fmla="*/ 13 w 26"/>
              <a:gd name="T121" fmla="*/ 5654 h 5654"/>
              <a:gd name="T122" fmla="*/ 0 w 26"/>
              <a:gd name="T123" fmla="*/ 5454 h 5654"/>
              <a:gd name="T124" fmla="*/ 26 w 26"/>
              <a:gd name="T125" fmla="*/ 5454 h 56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6" h="5654">
                <a:moveTo>
                  <a:pt x="26" y="14"/>
                </a:moveTo>
                <a:lnTo>
                  <a:pt x="26" y="200"/>
                </a:lnTo>
                <a:cubicBezTo>
                  <a:pt x="26" y="208"/>
                  <a:pt x="20" y="214"/>
                  <a:pt x="13" y="214"/>
                </a:cubicBezTo>
                <a:cubicBezTo>
                  <a:pt x="6" y="214"/>
                  <a:pt x="0" y="208"/>
                  <a:pt x="0" y="200"/>
                </a:cubicBezTo>
                <a:lnTo>
                  <a:pt x="0" y="14"/>
                </a:lnTo>
                <a:cubicBezTo>
                  <a:pt x="0" y="6"/>
                  <a:pt x="6" y="0"/>
                  <a:pt x="13" y="0"/>
                </a:cubicBezTo>
                <a:cubicBezTo>
                  <a:pt x="20" y="0"/>
                  <a:pt x="26" y="6"/>
                  <a:pt x="26" y="14"/>
                </a:cubicBezTo>
                <a:close/>
                <a:moveTo>
                  <a:pt x="26" y="334"/>
                </a:moveTo>
                <a:lnTo>
                  <a:pt x="26" y="520"/>
                </a:lnTo>
                <a:cubicBezTo>
                  <a:pt x="26" y="528"/>
                  <a:pt x="20" y="534"/>
                  <a:pt x="13" y="534"/>
                </a:cubicBezTo>
                <a:cubicBezTo>
                  <a:pt x="6" y="534"/>
                  <a:pt x="0" y="528"/>
                  <a:pt x="0" y="520"/>
                </a:cubicBezTo>
                <a:lnTo>
                  <a:pt x="0" y="334"/>
                </a:lnTo>
                <a:cubicBezTo>
                  <a:pt x="0" y="326"/>
                  <a:pt x="6" y="320"/>
                  <a:pt x="13" y="320"/>
                </a:cubicBezTo>
                <a:cubicBezTo>
                  <a:pt x="20" y="320"/>
                  <a:pt x="26" y="326"/>
                  <a:pt x="26" y="334"/>
                </a:cubicBezTo>
                <a:close/>
                <a:moveTo>
                  <a:pt x="26" y="654"/>
                </a:moveTo>
                <a:lnTo>
                  <a:pt x="26" y="840"/>
                </a:lnTo>
                <a:cubicBezTo>
                  <a:pt x="26" y="848"/>
                  <a:pt x="20" y="854"/>
                  <a:pt x="13" y="854"/>
                </a:cubicBezTo>
                <a:cubicBezTo>
                  <a:pt x="6" y="854"/>
                  <a:pt x="0" y="848"/>
                  <a:pt x="0" y="840"/>
                </a:cubicBezTo>
                <a:lnTo>
                  <a:pt x="0" y="654"/>
                </a:lnTo>
                <a:cubicBezTo>
                  <a:pt x="0" y="646"/>
                  <a:pt x="6" y="640"/>
                  <a:pt x="13" y="640"/>
                </a:cubicBezTo>
                <a:cubicBezTo>
                  <a:pt x="20" y="640"/>
                  <a:pt x="26" y="646"/>
                  <a:pt x="26" y="654"/>
                </a:cubicBezTo>
                <a:close/>
                <a:moveTo>
                  <a:pt x="26" y="974"/>
                </a:moveTo>
                <a:lnTo>
                  <a:pt x="26" y="1160"/>
                </a:lnTo>
                <a:cubicBezTo>
                  <a:pt x="26" y="1168"/>
                  <a:pt x="20" y="1174"/>
                  <a:pt x="13" y="1174"/>
                </a:cubicBezTo>
                <a:cubicBezTo>
                  <a:pt x="6" y="1174"/>
                  <a:pt x="0" y="1168"/>
                  <a:pt x="0" y="1160"/>
                </a:cubicBezTo>
                <a:lnTo>
                  <a:pt x="0" y="974"/>
                </a:lnTo>
                <a:cubicBezTo>
                  <a:pt x="0" y="966"/>
                  <a:pt x="6" y="960"/>
                  <a:pt x="13" y="960"/>
                </a:cubicBezTo>
                <a:cubicBezTo>
                  <a:pt x="20" y="960"/>
                  <a:pt x="26" y="966"/>
                  <a:pt x="26" y="974"/>
                </a:cubicBezTo>
                <a:close/>
                <a:moveTo>
                  <a:pt x="26" y="1294"/>
                </a:moveTo>
                <a:lnTo>
                  <a:pt x="26" y="1480"/>
                </a:lnTo>
                <a:cubicBezTo>
                  <a:pt x="26" y="1488"/>
                  <a:pt x="20" y="1494"/>
                  <a:pt x="13" y="1494"/>
                </a:cubicBezTo>
                <a:cubicBezTo>
                  <a:pt x="6" y="1494"/>
                  <a:pt x="0" y="1488"/>
                  <a:pt x="0" y="1480"/>
                </a:cubicBezTo>
                <a:lnTo>
                  <a:pt x="0" y="1294"/>
                </a:lnTo>
                <a:cubicBezTo>
                  <a:pt x="0" y="1286"/>
                  <a:pt x="6" y="1280"/>
                  <a:pt x="13" y="1280"/>
                </a:cubicBezTo>
                <a:cubicBezTo>
                  <a:pt x="20" y="1280"/>
                  <a:pt x="26" y="1286"/>
                  <a:pt x="26" y="1294"/>
                </a:cubicBezTo>
                <a:close/>
                <a:moveTo>
                  <a:pt x="26" y="1614"/>
                </a:moveTo>
                <a:lnTo>
                  <a:pt x="26" y="1800"/>
                </a:lnTo>
                <a:cubicBezTo>
                  <a:pt x="26" y="1808"/>
                  <a:pt x="20" y="1814"/>
                  <a:pt x="13" y="1814"/>
                </a:cubicBezTo>
                <a:cubicBezTo>
                  <a:pt x="6" y="1814"/>
                  <a:pt x="0" y="1808"/>
                  <a:pt x="0" y="1800"/>
                </a:cubicBezTo>
                <a:lnTo>
                  <a:pt x="0" y="1614"/>
                </a:lnTo>
                <a:cubicBezTo>
                  <a:pt x="0" y="1606"/>
                  <a:pt x="6" y="1600"/>
                  <a:pt x="13" y="1600"/>
                </a:cubicBezTo>
                <a:cubicBezTo>
                  <a:pt x="20" y="1600"/>
                  <a:pt x="26" y="1606"/>
                  <a:pt x="26" y="1614"/>
                </a:cubicBezTo>
                <a:close/>
                <a:moveTo>
                  <a:pt x="26" y="1934"/>
                </a:moveTo>
                <a:lnTo>
                  <a:pt x="26" y="2120"/>
                </a:lnTo>
                <a:cubicBezTo>
                  <a:pt x="26" y="2128"/>
                  <a:pt x="20" y="2134"/>
                  <a:pt x="13" y="2134"/>
                </a:cubicBezTo>
                <a:cubicBezTo>
                  <a:pt x="6" y="2134"/>
                  <a:pt x="0" y="2128"/>
                  <a:pt x="0" y="2120"/>
                </a:cubicBezTo>
                <a:lnTo>
                  <a:pt x="0" y="1934"/>
                </a:lnTo>
                <a:cubicBezTo>
                  <a:pt x="0" y="1926"/>
                  <a:pt x="6" y="1920"/>
                  <a:pt x="13" y="1920"/>
                </a:cubicBezTo>
                <a:cubicBezTo>
                  <a:pt x="20" y="1920"/>
                  <a:pt x="26" y="1926"/>
                  <a:pt x="26" y="1934"/>
                </a:cubicBezTo>
                <a:close/>
                <a:moveTo>
                  <a:pt x="26" y="2254"/>
                </a:moveTo>
                <a:lnTo>
                  <a:pt x="26" y="2440"/>
                </a:lnTo>
                <a:cubicBezTo>
                  <a:pt x="26" y="2448"/>
                  <a:pt x="20" y="2454"/>
                  <a:pt x="13" y="2454"/>
                </a:cubicBezTo>
                <a:cubicBezTo>
                  <a:pt x="6" y="2454"/>
                  <a:pt x="0" y="2448"/>
                  <a:pt x="0" y="2440"/>
                </a:cubicBezTo>
                <a:lnTo>
                  <a:pt x="0" y="2254"/>
                </a:lnTo>
                <a:cubicBezTo>
                  <a:pt x="0" y="2246"/>
                  <a:pt x="6" y="2240"/>
                  <a:pt x="13" y="2240"/>
                </a:cubicBezTo>
                <a:cubicBezTo>
                  <a:pt x="20" y="2240"/>
                  <a:pt x="26" y="2246"/>
                  <a:pt x="26" y="2254"/>
                </a:cubicBezTo>
                <a:close/>
                <a:moveTo>
                  <a:pt x="26" y="2574"/>
                </a:moveTo>
                <a:lnTo>
                  <a:pt x="26" y="2760"/>
                </a:lnTo>
                <a:cubicBezTo>
                  <a:pt x="26" y="2768"/>
                  <a:pt x="20" y="2774"/>
                  <a:pt x="13" y="2774"/>
                </a:cubicBezTo>
                <a:cubicBezTo>
                  <a:pt x="6" y="2774"/>
                  <a:pt x="0" y="2768"/>
                  <a:pt x="0" y="2760"/>
                </a:cubicBezTo>
                <a:lnTo>
                  <a:pt x="0" y="2574"/>
                </a:lnTo>
                <a:cubicBezTo>
                  <a:pt x="0" y="2566"/>
                  <a:pt x="6" y="2560"/>
                  <a:pt x="13" y="2560"/>
                </a:cubicBezTo>
                <a:cubicBezTo>
                  <a:pt x="20" y="2560"/>
                  <a:pt x="26" y="2566"/>
                  <a:pt x="26" y="2574"/>
                </a:cubicBezTo>
                <a:close/>
                <a:moveTo>
                  <a:pt x="26" y="2894"/>
                </a:moveTo>
                <a:lnTo>
                  <a:pt x="26" y="3080"/>
                </a:lnTo>
                <a:cubicBezTo>
                  <a:pt x="26" y="3088"/>
                  <a:pt x="20" y="3094"/>
                  <a:pt x="13" y="3094"/>
                </a:cubicBezTo>
                <a:cubicBezTo>
                  <a:pt x="6" y="3094"/>
                  <a:pt x="0" y="3088"/>
                  <a:pt x="0" y="3080"/>
                </a:cubicBezTo>
                <a:lnTo>
                  <a:pt x="0" y="2894"/>
                </a:lnTo>
                <a:cubicBezTo>
                  <a:pt x="0" y="2886"/>
                  <a:pt x="6" y="2880"/>
                  <a:pt x="13" y="2880"/>
                </a:cubicBezTo>
                <a:cubicBezTo>
                  <a:pt x="20" y="2880"/>
                  <a:pt x="26" y="2886"/>
                  <a:pt x="26" y="2894"/>
                </a:cubicBezTo>
                <a:close/>
                <a:moveTo>
                  <a:pt x="26" y="3214"/>
                </a:moveTo>
                <a:lnTo>
                  <a:pt x="26" y="3400"/>
                </a:lnTo>
                <a:cubicBezTo>
                  <a:pt x="26" y="3408"/>
                  <a:pt x="20" y="3414"/>
                  <a:pt x="13" y="3414"/>
                </a:cubicBezTo>
                <a:cubicBezTo>
                  <a:pt x="6" y="3414"/>
                  <a:pt x="0" y="3408"/>
                  <a:pt x="0" y="3400"/>
                </a:cubicBezTo>
                <a:lnTo>
                  <a:pt x="0" y="3214"/>
                </a:lnTo>
                <a:cubicBezTo>
                  <a:pt x="0" y="3206"/>
                  <a:pt x="6" y="3200"/>
                  <a:pt x="13" y="3200"/>
                </a:cubicBezTo>
                <a:cubicBezTo>
                  <a:pt x="20" y="3200"/>
                  <a:pt x="26" y="3206"/>
                  <a:pt x="26" y="3214"/>
                </a:cubicBezTo>
                <a:close/>
                <a:moveTo>
                  <a:pt x="26" y="3534"/>
                </a:moveTo>
                <a:lnTo>
                  <a:pt x="26" y="3720"/>
                </a:lnTo>
                <a:cubicBezTo>
                  <a:pt x="26" y="3728"/>
                  <a:pt x="20" y="3734"/>
                  <a:pt x="13" y="3734"/>
                </a:cubicBezTo>
                <a:cubicBezTo>
                  <a:pt x="6" y="3734"/>
                  <a:pt x="0" y="3728"/>
                  <a:pt x="0" y="3720"/>
                </a:cubicBezTo>
                <a:lnTo>
                  <a:pt x="0" y="3534"/>
                </a:lnTo>
                <a:cubicBezTo>
                  <a:pt x="0" y="3526"/>
                  <a:pt x="6" y="3520"/>
                  <a:pt x="13" y="3520"/>
                </a:cubicBezTo>
                <a:cubicBezTo>
                  <a:pt x="20" y="3520"/>
                  <a:pt x="26" y="3526"/>
                  <a:pt x="26" y="3534"/>
                </a:cubicBezTo>
                <a:close/>
                <a:moveTo>
                  <a:pt x="26" y="3854"/>
                </a:moveTo>
                <a:lnTo>
                  <a:pt x="26" y="4040"/>
                </a:lnTo>
                <a:cubicBezTo>
                  <a:pt x="26" y="4048"/>
                  <a:pt x="20" y="4054"/>
                  <a:pt x="13" y="4054"/>
                </a:cubicBezTo>
                <a:cubicBezTo>
                  <a:pt x="6" y="4054"/>
                  <a:pt x="0" y="4048"/>
                  <a:pt x="0" y="4040"/>
                </a:cubicBezTo>
                <a:lnTo>
                  <a:pt x="0" y="3854"/>
                </a:lnTo>
                <a:cubicBezTo>
                  <a:pt x="0" y="3846"/>
                  <a:pt x="6" y="3840"/>
                  <a:pt x="13" y="3840"/>
                </a:cubicBezTo>
                <a:cubicBezTo>
                  <a:pt x="20" y="3840"/>
                  <a:pt x="26" y="3846"/>
                  <a:pt x="26" y="3854"/>
                </a:cubicBezTo>
                <a:close/>
                <a:moveTo>
                  <a:pt x="26" y="4174"/>
                </a:moveTo>
                <a:lnTo>
                  <a:pt x="26" y="4360"/>
                </a:lnTo>
                <a:cubicBezTo>
                  <a:pt x="26" y="4368"/>
                  <a:pt x="20" y="4374"/>
                  <a:pt x="13" y="4374"/>
                </a:cubicBezTo>
                <a:cubicBezTo>
                  <a:pt x="6" y="4374"/>
                  <a:pt x="0" y="4368"/>
                  <a:pt x="0" y="4360"/>
                </a:cubicBezTo>
                <a:lnTo>
                  <a:pt x="0" y="4174"/>
                </a:lnTo>
                <a:cubicBezTo>
                  <a:pt x="0" y="4166"/>
                  <a:pt x="6" y="4160"/>
                  <a:pt x="13" y="4160"/>
                </a:cubicBezTo>
                <a:cubicBezTo>
                  <a:pt x="20" y="4160"/>
                  <a:pt x="26" y="4166"/>
                  <a:pt x="26" y="4174"/>
                </a:cubicBezTo>
                <a:close/>
                <a:moveTo>
                  <a:pt x="26" y="4494"/>
                </a:moveTo>
                <a:lnTo>
                  <a:pt x="26" y="4680"/>
                </a:lnTo>
                <a:cubicBezTo>
                  <a:pt x="26" y="4688"/>
                  <a:pt x="20" y="4694"/>
                  <a:pt x="13" y="4694"/>
                </a:cubicBezTo>
                <a:cubicBezTo>
                  <a:pt x="6" y="4694"/>
                  <a:pt x="0" y="4688"/>
                  <a:pt x="0" y="4680"/>
                </a:cubicBezTo>
                <a:lnTo>
                  <a:pt x="0" y="4494"/>
                </a:lnTo>
                <a:cubicBezTo>
                  <a:pt x="0" y="4486"/>
                  <a:pt x="6" y="4480"/>
                  <a:pt x="13" y="4480"/>
                </a:cubicBezTo>
                <a:cubicBezTo>
                  <a:pt x="20" y="4480"/>
                  <a:pt x="26" y="4486"/>
                  <a:pt x="26" y="4494"/>
                </a:cubicBezTo>
                <a:close/>
                <a:moveTo>
                  <a:pt x="26" y="4814"/>
                </a:moveTo>
                <a:lnTo>
                  <a:pt x="26" y="5000"/>
                </a:lnTo>
                <a:cubicBezTo>
                  <a:pt x="26" y="5008"/>
                  <a:pt x="20" y="5014"/>
                  <a:pt x="13" y="5014"/>
                </a:cubicBezTo>
                <a:cubicBezTo>
                  <a:pt x="6" y="5014"/>
                  <a:pt x="0" y="5008"/>
                  <a:pt x="0" y="5000"/>
                </a:cubicBezTo>
                <a:lnTo>
                  <a:pt x="0" y="4814"/>
                </a:lnTo>
                <a:cubicBezTo>
                  <a:pt x="0" y="4806"/>
                  <a:pt x="6" y="4800"/>
                  <a:pt x="13" y="4800"/>
                </a:cubicBezTo>
                <a:cubicBezTo>
                  <a:pt x="20" y="4800"/>
                  <a:pt x="26" y="4806"/>
                  <a:pt x="26" y="4814"/>
                </a:cubicBezTo>
                <a:close/>
                <a:moveTo>
                  <a:pt x="26" y="5134"/>
                </a:moveTo>
                <a:lnTo>
                  <a:pt x="26" y="5320"/>
                </a:lnTo>
                <a:cubicBezTo>
                  <a:pt x="26" y="5328"/>
                  <a:pt x="20" y="5334"/>
                  <a:pt x="13" y="5334"/>
                </a:cubicBezTo>
                <a:cubicBezTo>
                  <a:pt x="6" y="5334"/>
                  <a:pt x="0" y="5328"/>
                  <a:pt x="0" y="5320"/>
                </a:cubicBezTo>
                <a:lnTo>
                  <a:pt x="0" y="5134"/>
                </a:lnTo>
                <a:cubicBezTo>
                  <a:pt x="0" y="5126"/>
                  <a:pt x="6" y="5120"/>
                  <a:pt x="13" y="5120"/>
                </a:cubicBezTo>
                <a:cubicBezTo>
                  <a:pt x="20" y="5120"/>
                  <a:pt x="26" y="5126"/>
                  <a:pt x="26" y="5134"/>
                </a:cubicBezTo>
                <a:close/>
                <a:moveTo>
                  <a:pt x="26" y="5454"/>
                </a:moveTo>
                <a:lnTo>
                  <a:pt x="26" y="5640"/>
                </a:lnTo>
                <a:cubicBezTo>
                  <a:pt x="26" y="5648"/>
                  <a:pt x="20" y="5654"/>
                  <a:pt x="13" y="5654"/>
                </a:cubicBezTo>
                <a:cubicBezTo>
                  <a:pt x="6" y="5654"/>
                  <a:pt x="0" y="5648"/>
                  <a:pt x="0" y="5640"/>
                </a:cubicBezTo>
                <a:lnTo>
                  <a:pt x="0" y="5454"/>
                </a:lnTo>
                <a:cubicBezTo>
                  <a:pt x="0" y="5446"/>
                  <a:pt x="6" y="5440"/>
                  <a:pt x="13" y="5440"/>
                </a:cubicBezTo>
                <a:cubicBezTo>
                  <a:pt x="20" y="5440"/>
                  <a:pt x="26" y="5446"/>
                  <a:pt x="26" y="5454"/>
                </a:cubicBezTo>
                <a:close/>
              </a:path>
            </a:pathLst>
          </a:custGeom>
          <a:solidFill>
            <a:srgbClr val="7F7F7F"/>
          </a:solidFill>
          <a:ln w="1588" cap="flat">
            <a:solidFill>
              <a:srgbClr val="7F7F7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Freeform 21">
            <a:extLst>
              <a:ext uri="{FF2B5EF4-FFF2-40B4-BE49-F238E27FC236}">
                <a16:creationId xmlns:a16="http://schemas.microsoft.com/office/drawing/2014/main" id="{C2766101-5F6E-B95B-209F-C3C9C2758769}"/>
              </a:ext>
            </a:extLst>
          </p:cNvPr>
          <p:cNvSpPr>
            <a:spLocks noEditPoints="1"/>
          </p:cNvSpPr>
          <p:nvPr/>
        </p:nvSpPr>
        <p:spPr bwMode="auto">
          <a:xfrm>
            <a:off x="3460750" y="2241550"/>
            <a:ext cx="15875" cy="3603624"/>
          </a:xfrm>
          <a:custGeom>
            <a:avLst/>
            <a:gdLst>
              <a:gd name="T0" fmla="*/ 26 w 26"/>
              <a:gd name="T1" fmla="*/ 200 h 5654"/>
              <a:gd name="T2" fmla="*/ 0 w 26"/>
              <a:gd name="T3" fmla="*/ 200 h 5654"/>
              <a:gd name="T4" fmla="*/ 13 w 26"/>
              <a:gd name="T5" fmla="*/ 0 h 5654"/>
              <a:gd name="T6" fmla="*/ 26 w 26"/>
              <a:gd name="T7" fmla="*/ 334 h 5654"/>
              <a:gd name="T8" fmla="*/ 13 w 26"/>
              <a:gd name="T9" fmla="*/ 534 h 5654"/>
              <a:gd name="T10" fmla="*/ 0 w 26"/>
              <a:gd name="T11" fmla="*/ 334 h 5654"/>
              <a:gd name="T12" fmla="*/ 26 w 26"/>
              <a:gd name="T13" fmla="*/ 334 h 5654"/>
              <a:gd name="T14" fmla="*/ 26 w 26"/>
              <a:gd name="T15" fmla="*/ 840 h 5654"/>
              <a:gd name="T16" fmla="*/ 0 w 26"/>
              <a:gd name="T17" fmla="*/ 840 h 5654"/>
              <a:gd name="T18" fmla="*/ 13 w 26"/>
              <a:gd name="T19" fmla="*/ 640 h 5654"/>
              <a:gd name="T20" fmla="*/ 26 w 26"/>
              <a:gd name="T21" fmla="*/ 974 h 5654"/>
              <a:gd name="T22" fmla="*/ 13 w 26"/>
              <a:gd name="T23" fmla="*/ 1174 h 5654"/>
              <a:gd name="T24" fmla="*/ 0 w 26"/>
              <a:gd name="T25" fmla="*/ 974 h 5654"/>
              <a:gd name="T26" fmla="*/ 26 w 26"/>
              <a:gd name="T27" fmla="*/ 974 h 5654"/>
              <a:gd name="T28" fmla="*/ 26 w 26"/>
              <a:gd name="T29" fmla="*/ 1480 h 5654"/>
              <a:gd name="T30" fmla="*/ 0 w 26"/>
              <a:gd name="T31" fmla="*/ 1480 h 5654"/>
              <a:gd name="T32" fmla="*/ 13 w 26"/>
              <a:gd name="T33" fmla="*/ 1280 h 5654"/>
              <a:gd name="T34" fmla="*/ 26 w 26"/>
              <a:gd name="T35" fmla="*/ 1614 h 5654"/>
              <a:gd name="T36" fmla="*/ 13 w 26"/>
              <a:gd name="T37" fmla="*/ 1814 h 5654"/>
              <a:gd name="T38" fmla="*/ 0 w 26"/>
              <a:gd name="T39" fmla="*/ 1614 h 5654"/>
              <a:gd name="T40" fmla="*/ 26 w 26"/>
              <a:gd name="T41" fmla="*/ 1614 h 5654"/>
              <a:gd name="T42" fmla="*/ 26 w 26"/>
              <a:gd name="T43" fmla="*/ 2120 h 5654"/>
              <a:gd name="T44" fmla="*/ 0 w 26"/>
              <a:gd name="T45" fmla="*/ 2120 h 5654"/>
              <a:gd name="T46" fmla="*/ 13 w 26"/>
              <a:gd name="T47" fmla="*/ 1920 h 5654"/>
              <a:gd name="T48" fmla="*/ 26 w 26"/>
              <a:gd name="T49" fmla="*/ 2254 h 5654"/>
              <a:gd name="T50" fmla="*/ 13 w 26"/>
              <a:gd name="T51" fmla="*/ 2454 h 5654"/>
              <a:gd name="T52" fmla="*/ 0 w 26"/>
              <a:gd name="T53" fmla="*/ 2254 h 5654"/>
              <a:gd name="T54" fmla="*/ 26 w 26"/>
              <a:gd name="T55" fmla="*/ 2254 h 5654"/>
              <a:gd name="T56" fmla="*/ 26 w 26"/>
              <a:gd name="T57" fmla="*/ 2760 h 5654"/>
              <a:gd name="T58" fmla="*/ 0 w 26"/>
              <a:gd name="T59" fmla="*/ 2760 h 5654"/>
              <a:gd name="T60" fmla="*/ 13 w 26"/>
              <a:gd name="T61" fmla="*/ 2560 h 5654"/>
              <a:gd name="T62" fmla="*/ 26 w 26"/>
              <a:gd name="T63" fmla="*/ 2894 h 5654"/>
              <a:gd name="T64" fmla="*/ 13 w 26"/>
              <a:gd name="T65" fmla="*/ 3094 h 5654"/>
              <a:gd name="T66" fmla="*/ 0 w 26"/>
              <a:gd name="T67" fmla="*/ 2894 h 5654"/>
              <a:gd name="T68" fmla="*/ 26 w 26"/>
              <a:gd name="T69" fmla="*/ 2894 h 5654"/>
              <a:gd name="T70" fmla="*/ 26 w 26"/>
              <a:gd name="T71" fmla="*/ 3400 h 5654"/>
              <a:gd name="T72" fmla="*/ 0 w 26"/>
              <a:gd name="T73" fmla="*/ 3400 h 5654"/>
              <a:gd name="T74" fmla="*/ 13 w 26"/>
              <a:gd name="T75" fmla="*/ 3200 h 5654"/>
              <a:gd name="T76" fmla="*/ 26 w 26"/>
              <a:gd name="T77" fmla="*/ 3534 h 5654"/>
              <a:gd name="T78" fmla="*/ 13 w 26"/>
              <a:gd name="T79" fmla="*/ 3734 h 5654"/>
              <a:gd name="T80" fmla="*/ 0 w 26"/>
              <a:gd name="T81" fmla="*/ 3534 h 5654"/>
              <a:gd name="T82" fmla="*/ 26 w 26"/>
              <a:gd name="T83" fmla="*/ 3534 h 5654"/>
              <a:gd name="T84" fmla="*/ 26 w 26"/>
              <a:gd name="T85" fmla="*/ 4040 h 5654"/>
              <a:gd name="T86" fmla="*/ 0 w 26"/>
              <a:gd name="T87" fmla="*/ 4040 h 5654"/>
              <a:gd name="T88" fmla="*/ 13 w 26"/>
              <a:gd name="T89" fmla="*/ 3840 h 5654"/>
              <a:gd name="T90" fmla="*/ 26 w 26"/>
              <a:gd name="T91" fmla="*/ 4174 h 5654"/>
              <a:gd name="T92" fmla="*/ 13 w 26"/>
              <a:gd name="T93" fmla="*/ 4374 h 5654"/>
              <a:gd name="T94" fmla="*/ 0 w 26"/>
              <a:gd name="T95" fmla="*/ 4174 h 5654"/>
              <a:gd name="T96" fmla="*/ 26 w 26"/>
              <a:gd name="T97" fmla="*/ 4174 h 5654"/>
              <a:gd name="T98" fmla="*/ 26 w 26"/>
              <a:gd name="T99" fmla="*/ 4680 h 5654"/>
              <a:gd name="T100" fmla="*/ 0 w 26"/>
              <a:gd name="T101" fmla="*/ 4680 h 5654"/>
              <a:gd name="T102" fmla="*/ 13 w 26"/>
              <a:gd name="T103" fmla="*/ 4480 h 5654"/>
              <a:gd name="T104" fmla="*/ 26 w 26"/>
              <a:gd name="T105" fmla="*/ 4814 h 5654"/>
              <a:gd name="T106" fmla="*/ 13 w 26"/>
              <a:gd name="T107" fmla="*/ 5014 h 5654"/>
              <a:gd name="T108" fmla="*/ 0 w 26"/>
              <a:gd name="T109" fmla="*/ 4814 h 5654"/>
              <a:gd name="T110" fmla="*/ 26 w 26"/>
              <a:gd name="T111" fmla="*/ 4814 h 5654"/>
              <a:gd name="T112" fmla="*/ 26 w 26"/>
              <a:gd name="T113" fmla="*/ 5320 h 5654"/>
              <a:gd name="T114" fmla="*/ 0 w 26"/>
              <a:gd name="T115" fmla="*/ 5320 h 5654"/>
              <a:gd name="T116" fmla="*/ 13 w 26"/>
              <a:gd name="T117" fmla="*/ 5120 h 5654"/>
              <a:gd name="T118" fmla="*/ 26 w 26"/>
              <a:gd name="T119" fmla="*/ 5454 h 5654"/>
              <a:gd name="T120" fmla="*/ 13 w 26"/>
              <a:gd name="T121" fmla="*/ 5654 h 5654"/>
              <a:gd name="T122" fmla="*/ 0 w 26"/>
              <a:gd name="T123" fmla="*/ 5454 h 5654"/>
              <a:gd name="T124" fmla="*/ 26 w 26"/>
              <a:gd name="T125" fmla="*/ 5454 h 56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6" h="5654">
                <a:moveTo>
                  <a:pt x="26" y="14"/>
                </a:moveTo>
                <a:lnTo>
                  <a:pt x="26" y="200"/>
                </a:lnTo>
                <a:cubicBezTo>
                  <a:pt x="26" y="208"/>
                  <a:pt x="20" y="214"/>
                  <a:pt x="13" y="214"/>
                </a:cubicBezTo>
                <a:cubicBezTo>
                  <a:pt x="6" y="214"/>
                  <a:pt x="0" y="208"/>
                  <a:pt x="0" y="200"/>
                </a:cubicBezTo>
                <a:lnTo>
                  <a:pt x="0" y="14"/>
                </a:lnTo>
                <a:cubicBezTo>
                  <a:pt x="0" y="6"/>
                  <a:pt x="6" y="0"/>
                  <a:pt x="13" y="0"/>
                </a:cubicBezTo>
                <a:cubicBezTo>
                  <a:pt x="20" y="0"/>
                  <a:pt x="26" y="6"/>
                  <a:pt x="26" y="14"/>
                </a:cubicBezTo>
                <a:close/>
                <a:moveTo>
                  <a:pt x="26" y="334"/>
                </a:moveTo>
                <a:lnTo>
                  <a:pt x="26" y="520"/>
                </a:lnTo>
                <a:cubicBezTo>
                  <a:pt x="26" y="528"/>
                  <a:pt x="20" y="534"/>
                  <a:pt x="13" y="534"/>
                </a:cubicBezTo>
                <a:cubicBezTo>
                  <a:pt x="6" y="534"/>
                  <a:pt x="0" y="528"/>
                  <a:pt x="0" y="520"/>
                </a:cubicBezTo>
                <a:lnTo>
                  <a:pt x="0" y="334"/>
                </a:lnTo>
                <a:cubicBezTo>
                  <a:pt x="0" y="326"/>
                  <a:pt x="6" y="320"/>
                  <a:pt x="13" y="320"/>
                </a:cubicBezTo>
                <a:cubicBezTo>
                  <a:pt x="20" y="320"/>
                  <a:pt x="26" y="326"/>
                  <a:pt x="26" y="334"/>
                </a:cubicBezTo>
                <a:close/>
                <a:moveTo>
                  <a:pt x="26" y="654"/>
                </a:moveTo>
                <a:lnTo>
                  <a:pt x="26" y="840"/>
                </a:lnTo>
                <a:cubicBezTo>
                  <a:pt x="26" y="848"/>
                  <a:pt x="20" y="854"/>
                  <a:pt x="13" y="854"/>
                </a:cubicBezTo>
                <a:cubicBezTo>
                  <a:pt x="6" y="854"/>
                  <a:pt x="0" y="848"/>
                  <a:pt x="0" y="840"/>
                </a:cubicBezTo>
                <a:lnTo>
                  <a:pt x="0" y="654"/>
                </a:lnTo>
                <a:cubicBezTo>
                  <a:pt x="0" y="646"/>
                  <a:pt x="6" y="640"/>
                  <a:pt x="13" y="640"/>
                </a:cubicBezTo>
                <a:cubicBezTo>
                  <a:pt x="20" y="640"/>
                  <a:pt x="26" y="646"/>
                  <a:pt x="26" y="654"/>
                </a:cubicBezTo>
                <a:close/>
                <a:moveTo>
                  <a:pt x="26" y="974"/>
                </a:moveTo>
                <a:lnTo>
                  <a:pt x="26" y="1160"/>
                </a:lnTo>
                <a:cubicBezTo>
                  <a:pt x="26" y="1168"/>
                  <a:pt x="20" y="1174"/>
                  <a:pt x="13" y="1174"/>
                </a:cubicBezTo>
                <a:cubicBezTo>
                  <a:pt x="6" y="1174"/>
                  <a:pt x="0" y="1168"/>
                  <a:pt x="0" y="1160"/>
                </a:cubicBezTo>
                <a:lnTo>
                  <a:pt x="0" y="974"/>
                </a:lnTo>
                <a:cubicBezTo>
                  <a:pt x="0" y="966"/>
                  <a:pt x="6" y="960"/>
                  <a:pt x="13" y="960"/>
                </a:cubicBezTo>
                <a:cubicBezTo>
                  <a:pt x="20" y="960"/>
                  <a:pt x="26" y="966"/>
                  <a:pt x="26" y="974"/>
                </a:cubicBezTo>
                <a:close/>
                <a:moveTo>
                  <a:pt x="26" y="1294"/>
                </a:moveTo>
                <a:lnTo>
                  <a:pt x="26" y="1480"/>
                </a:lnTo>
                <a:cubicBezTo>
                  <a:pt x="26" y="1488"/>
                  <a:pt x="20" y="1494"/>
                  <a:pt x="13" y="1494"/>
                </a:cubicBezTo>
                <a:cubicBezTo>
                  <a:pt x="6" y="1494"/>
                  <a:pt x="0" y="1488"/>
                  <a:pt x="0" y="1480"/>
                </a:cubicBezTo>
                <a:lnTo>
                  <a:pt x="0" y="1294"/>
                </a:lnTo>
                <a:cubicBezTo>
                  <a:pt x="0" y="1286"/>
                  <a:pt x="6" y="1280"/>
                  <a:pt x="13" y="1280"/>
                </a:cubicBezTo>
                <a:cubicBezTo>
                  <a:pt x="20" y="1280"/>
                  <a:pt x="26" y="1286"/>
                  <a:pt x="26" y="1294"/>
                </a:cubicBezTo>
                <a:close/>
                <a:moveTo>
                  <a:pt x="26" y="1614"/>
                </a:moveTo>
                <a:lnTo>
                  <a:pt x="26" y="1800"/>
                </a:lnTo>
                <a:cubicBezTo>
                  <a:pt x="26" y="1808"/>
                  <a:pt x="20" y="1814"/>
                  <a:pt x="13" y="1814"/>
                </a:cubicBezTo>
                <a:cubicBezTo>
                  <a:pt x="6" y="1814"/>
                  <a:pt x="0" y="1808"/>
                  <a:pt x="0" y="1800"/>
                </a:cubicBezTo>
                <a:lnTo>
                  <a:pt x="0" y="1614"/>
                </a:lnTo>
                <a:cubicBezTo>
                  <a:pt x="0" y="1606"/>
                  <a:pt x="6" y="1600"/>
                  <a:pt x="13" y="1600"/>
                </a:cubicBezTo>
                <a:cubicBezTo>
                  <a:pt x="20" y="1600"/>
                  <a:pt x="26" y="1606"/>
                  <a:pt x="26" y="1614"/>
                </a:cubicBezTo>
                <a:close/>
                <a:moveTo>
                  <a:pt x="26" y="1934"/>
                </a:moveTo>
                <a:lnTo>
                  <a:pt x="26" y="2120"/>
                </a:lnTo>
                <a:cubicBezTo>
                  <a:pt x="26" y="2128"/>
                  <a:pt x="20" y="2134"/>
                  <a:pt x="13" y="2134"/>
                </a:cubicBezTo>
                <a:cubicBezTo>
                  <a:pt x="6" y="2134"/>
                  <a:pt x="0" y="2128"/>
                  <a:pt x="0" y="2120"/>
                </a:cubicBezTo>
                <a:lnTo>
                  <a:pt x="0" y="1934"/>
                </a:lnTo>
                <a:cubicBezTo>
                  <a:pt x="0" y="1926"/>
                  <a:pt x="6" y="1920"/>
                  <a:pt x="13" y="1920"/>
                </a:cubicBezTo>
                <a:cubicBezTo>
                  <a:pt x="20" y="1920"/>
                  <a:pt x="26" y="1926"/>
                  <a:pt x="26" y="1934"/>
                </a:cubicBezTo>
                <a:close/>
                <a:moveTo>
                  <a:pt x="26" y="2254"/>
                </a:moveTo>
                <a:lnTo>
                  <a:pt x="26" y="2440"/>
                </a:lnTo>
                <a:cubicBezTo>
                  <a:pt x="26" y="2448"/>
                  <a:pt x="20" y="2454"/>
                  <a:pt x="13" y="2454"/>
                </a:cubicBezTo>
                <a:cubicBezTo>
                  <a:pt x="6" y="2454"/>
                  <a:pt x="0" y="2448"/>
                  <a:pt x="0" y="2440"/>
                </a:cubicBezTo>
                <a:lnTo>
                  <a:pt x="0" y="2254"/>
                </a:lnTo>
                <a:cubicBezTo>
                  <a:pt x="0" y="2246"/>
                  <a:pt x="6" y="2240"/>
                  <a:pt x="13" y="2240"/>
                </a:cubicBezTo>
                <a:cubicBezTo>
                  <a:pt x="20" y="2240"/>
                  <a:pt x="26" y="2246"/>
                  <a:pt x="26" y="2254"/>
                </a:cubicBezTo>
                <a:close/>
                <a:moveTo>
                  <a:pt x="26" y="2574"/>
                </a:moveTo>
                <a:lnTo>
                  <a:pt x="26" y="2760"/>
                </a:lnTo>
                <a:cubicBezTo>
                  <a:pt x="26" y="2768"/>
                  <a:pt x="20" y="2774"/>
                  <a:pt x="13" y="2774"/>
                </a:cubicBezTo>
                <a:cubicBezTo>
                  <a:pt x="6" y="2774"/>
                  <a:pt x="0" y="2768"/>
                  <a:pt x="0" y="2760"/>
                </a:cubicBezTo>
                <a:lnTo>
                  <a:pt x="0" y="2574"/>
                </a:lnTo>
                <a:cubicBezTo>
                  <a:pt x="0" y="2566"/>
                  <a:pt x="6" y="2560"/>
                  <a:pt x="13" y="2560"/>
                </a:cubicBezTo>
                <a:cubicBezTo>
                  <a:pt x="20" y="2560"/>
                  <a:pt x="26" y="2566"/>
                  <a:pt x="26" y="2574"/>
                </a:cubicBezTo>
                <a:close/>
                <a:moveTo>
                  <a:pt x="26" y="2894"/>
                </a:moveTo>
                <a:lnTo>
                  <a:pt x="26" y="3080"/>
                </a:lnTo>
                <a:cubicBezTo>
                  <a:pt x="26" y="3088"/>
                  <a:pt x="20" y="3094"/>
                  <a:pt x="13" y="3094"/>
                </a:cubicBezTo>
                <a:cubicBezTo>
                  <a:pt x="6" y="3094"/>
                  <a:pt x="0" y="3088"/>
                  <a:pt x="0" y="3080"/>
                </a:cubicBezTo>
                <a:lnTo>
                  <a:pt x="0" y="2894"/>
                </a:lnTo>
                <a:cubicBezTo>
                  <a:pt x="0" y="2886"/>
                  <a:pt x="6" y="2880"/>
                  <a:pt x="13" y="2880"/>
                </a:cubicBezTo>
                <a:cubicBezTo>
                  <a:pt x="20" y="2880"/>
                  <a:pt x="26" y="2886"/>
                  <a:pt x="26" y="2894"/>
                </a:cubicBezTo>
                <a:close/>
                <a:moveTo>
                  <a:pt x="26" y="3214"/>
                </a:moveTo>
                <a:lnTo>
                  <a:pt x="26" y="3400"/>
                </a:lnTo>
                <a:cubicBezTo>
                  <a:pt x="26" y="3408"/>
                  <a:pt x="20" y="3414"/>
                  <a:pt x="13" y="3414"/>
                </a:cubicBezTo>
                <a:cubicBezTo>
                  <a:pt x="6" y="3414"/>
                  <a:pt x="0" y="3408"/>
                  <a:pt x="0" y="3400"/>
                </a:cubicBezTo>
                <a:lnTo>
                  <a:pt x="0" y="3214"/>
                </a:lnTo>
                <a:cubicBezTo>
                  <a:pt x="0" y="3206"/>
                  <a:pt x="6" y="3200"/>
                  <a:pt x="13" y="3200"/>
                </a:cubicBezTo>
                <a:cubicBezTo>
                  <a:pt x="20" y="3200"/>
                  <a:pt x="26" y="3206"/>
                  <a:pt x="26" y="3214"/>
                </a:cubicBezTo>
                <a:close/>
                <a:moveTo>
                  <a:pt x="26" y="3534"/>
                </a:moveTo>
                <a:lnTo>
                  <a:pt x="26" y="3720"/>
                </a:lnTo>
                <a:cubicBezTo>
                  <a:pt x="26" y="3728"/>
                  <a:pt x="20" y="3734"/>
                  <a:pt x="13" y="3734"/>
                </a:cubicBezTo>
                <a:cubicBezTo>
                  <a:pt x="6" y="3734"/>
                  <a:pt x="0" y="3728"/>
                  <a:pt x="0" y="3720"/>
                </a:cubicBezTo>
                <a:lnTo>
                  <a:pt x="0" y="3534"/>
                </a:lnTo>
                <a:cubicBezTo>
                  <a:pt x="0" y="3526"/>
                  <a:pt x="6" y="3520"/>
                  <a:pt x="13" y="3520"/>
                </a:cubicBezTo>
                <a:cubicBezTo>
                  <a:pt x="20" y="3520"/>
                  <a:pt x="26" y="3526"/>
                  <a:pt x="26" y="3534"/>
                </a:cubicBezTo>
                <a:close/>
                <a:moveTo>
                  <a:pt x="26" y="3854"/>
                </a:moveTo>
                <a:lnTo>
                  <a:pt x="26" y="4040"/>
                </a:lnTo>
                <a:cubicBezTo>
                  <a:pt x="26" y="4048"/>
                  <a:pt x="20" y="4054"/>
                  <a:pt x="13" y="4054"/>
                </a:cubicBezTo>
                <a:cubicBezTo>
                  <a:pt x="6" y="4054"/>
                  <a:pt x="0" y="4048"/>
                  <a:pt x="0" y="4040"/>
                </a:cubicBezTo>
                <a:lnTo>
                  <a:pt x="0" y="3854"/>
                </a:lnTo>
                <a:cubicBezTo>
                  <a:pt x="0" y="3846"/>
                  <a:pt x="6" y="3840"/>
                  <a:pt x="13" y="3840"/>
                </a:cubicBezTo>
                <a:cubicBezTo>
                  <a:pt x="20" y="3840"/>
                  <a:pt x="26" y="3846"/>
                  <a:pt x="26" y="3854"/>
                </a:cubicBezTo>
                <a:close/>
                <a:moveTo>
                  <a:pt x="26" y="4174"/>
                </a:moveTo>
                <a:lnTo>
                  <a:pt x="26" y="4360"/>
                </a:lnTo>
                <a:cubicBezTo>
                  <a:pt x="26" y="4368"/>
                  <a:pt x="20" y="4374"/>
                  <a:pt x="13" y="4374"/>
                </a:cubicBezTo>
                <a:cubicBezTo>
                  <a:pt x="6" y="4374"/>
                  <a:pt x="0" y="4368"/>
                  <a:pt x="0" y="4360"/>
                </a:cubicBezTo>
                <a:lnTo>
                  <a:pt x="0" y="4174"/>
                </a:lnTo>
                <a:cubicBezTo>
                  <a:pt x="0" y="4166"/>
                  <a:pt x="6" y="4160"/>
                  <a:pt x="13" y="4160"/>
                </a:cubicBezTo>
                <a:cubicBezTo>
                  <a:pt x="20" y="4160"/>
                  <a:pt x="26" y="4166"/>
                  <a:pt x="26" y="4174"/>
                </a:cubicBezTo>
                <a:close/>
                <a:moveTo>
                  <a:pt x="26" y="4494"/>
                </a:moveTo>
                <a:lnTo>
                  <a:pt x="26" y="4680"/>
                </a:lnTo>
                <a:cubicBezTo>
                  <a:pt x="26" y="4688"/>
                  <a:pt x="20" y="4694"/>
                  <a:pt x="13" y="4694"/>
                </a:cubicBezTo>
                <a:cubicBezTo>
                  <a:pt x="6" y="4694"/>
                  <a:pt x="0" y="4688"/>
                  <a:pt x="0" y="4680"/>
                </a:cubicBezTo>
                <a:lnTo>
                  <a:pt x="0" y="4494"/>
                </a:lnTo>
                <a:cubicBezTo>
                  <a:pt x="0" y="4486"/>
                  <a:pt x="6" y="4480"/>
                  <a:pt x="13" y="4480"/>
                </a:cubicBezTo>
                <a:cubicBezTo>
                  <a:pt x="20" y="4480"/>
                  <a:pt x="26" y="4486"/>
                  <a:pt x="26" y="4494"/>
                </a:cubicBezTo>
                <a:close/>
                <a:moveTo>
                  <a:pt x="26" y="4814"/>
                </a:moveTo>
                <a:lnTo>
                  <a:pt x="26" y="5000"/>
                </a:lnTo>
                <a:cubicBezTo>
                  <a:pt x="26" y="5008"/>
                  <a:pt x="20" y="5014"/>
                  <a:pt x="13" y="5014"/>
                </a:cubicBezTo>
                <a:cubicBezTo>
                  <a:pt x="6" y="5014"/>
                  <a:pt x="0" y="5008"/>
                  <a:pt x="0" y="5000"/>
                </a:cubicBezTo>
                <a:lnTo>
                  <a:pt x="0" y="4814"/>
                </a:lnTo>
                <a:cubicBezTo>
                  <a:pt x="0" y="4806"/>
                  <a:pt x="6" y="4800"/>
                  <a:pt x="13" y="4800"/>
                </a:cubicBezTo>
                <a:cubicBezTo>
                  <a:pt x="20" y="4800"/>
                  <a:pt x="26" y="4806"/>
                  <a:pt x="26" y="4814"/>
                </a:cubicBezTo>
                <a:close/>
                <a:moveTo>
                  <a:pt x="26" y="5134"/>
                </a:moveTo>
                <a:lnTo>
                  <a:pt x="26" y="5320"/>
                </a:lnTo>
                <a:cubicBezTo>
                  <a:pt x="26" y="5328"/>
                  <a:pt x="20" y="5334"/>
                  <a:pt x="13" y="5334"/>
                </a:cubicBezTo>
                <a:cubicBezTo>
                  <a:pt x="6" y="5334"/>
                  <a:pt x="0" y="5328"/>
                  <a:pt x="0" y="5320"/>
                </a:cubicBezTo>
                <a:lnTo>
                  <a:pt x="0" y="5134"/>
                </a:lnTo>
                <a:cubicBezTo>
                  <a:pt x="0" y="5126"/>
                  <a:pt x="6" y="5120"/>
                  <a:pt x="13" y="5120"/>
                </a:cubicBezTo>
                <a:cubicBezTo>
                  <a:pt x="20" y="5120"/>
                  <a:pt x="26" y="5126"/>
                  <a:pt x="26" y="5134"/>
                </a:cubicBezTo>
                <a:close/>
                <a:moveTo>
                  <a:pt x="26" y="5454"/>
                </a:moveTo>
                <a:lnTo>
                  <a:pt x="26" y="5640"/>
                </a:lnTo>
                <a:cubicBezTo>
                  <a:pt x="26" y="5648"/>
                  <a:pt x="20" y="5654"/>
                  <a:pt x="13" y="5654"/>
                </a:cubicBezTo>
                <a:cubicBezTo>
                  <a:pt x="6" y="5654"/>
                  <a:pt x="0" y="5648"/>
                  <a:pt x="0" y="5640"/>
                </a:cubicBezTo>
                <a:lnTo>
                  <a:pt x="0" y="5454"/>
                </a:lnTo>
                <a:cubicBezTo>
                  <a:pt x="0" y="5446"/>
                  <a:pt x="6" y="5440"/>
                  <a:pt x="13" y="5440"/>
                </a:cubicBezTo>
                <a:cubicBezTo>
                  <a:pt x="20" y="5440"/>
                  <a:pt x="26" y="5446"/>
                  <a:pt x="26" y="5454"/>
                </a:cubicBezTo>
                <a:close/>
              </a:path>
            </a:pathLst>
          </a:custGeom>
          <a:solidFill>
            <a:srgbClr val="7F7F7F"/>
          </a:solidFill>
          <a:ln w="1588" cap="flat">
            <a:solidFill>
              <a:srgbClr val="7F7F7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Freeform 22">
            <a:extLst>
              <a:ext uri="{FF2B5EF4-FFF2-40B4-BE49-F238E27FC236}">
                <a16:creationId xmlns:a16="http://schemas.microsoft.com/office/drawing/2014/main" id="{FD51E7EA-CD86-0F0D-2A6F-A4CA410DB557}"/>
              </a:ext>
            </a:extLst>
          </p:cNvPr>
          <p:cNvSpPr>
            <a:spLocks noEditPoints="1"/>
          </p:cNvSpPr>
          <p:nvPr/>
        </p:nvSpPr>
        <p:spPr bwMode="auto">
          <a:xfrm>
            <a:off x="3798887" y="2241550"/>
            <a:ext cx="15875" cy="3603624"/>
          </a:xfrm>
          <a:custGeom>
            <a:avLst/>
            <a:gdLst>
              <a:gd name="T0" fmla="*/ 26 w 26"/>
              <a:gd name="T1" fmla="*/ 200 h 5654"/>
              <a:gd name="T2" fmla="*/ 0 w 26"/>
              <a:gd name="T3" fmla="*/ 200 h 5654"/>
              <a:gd name="T4" fmla="*/ 13 w 26"/>
              <a:gd name="T5" fmla="*/ 0 h 5654"/>
              <a:gd name="T6" fmla="*/ 26 w 26"/>
              <a:gd name="T7" fmla="*/ 334 h 5654"/>
              <a:gd name="T8" fmla="*/ 13 w 26"/>
              <a:gd name="T9" fmla="*/ 534 h 5654"/>
              <a:gd name="T10" fmla="*/ 0 w 26"/>
              <a:gd name="T11" fmla="*/ 334 h 5654"/>
              <a:gd name="T12" fmla="*/ 26 w 26"/>
              <a:gd name="T13" fmla="*/ 334 h 5654"/>
              <a:gd name="T14" fmla="*/ 26 w 26"/>
              <a:gd name="T15" fmla="*/ 840 h 5654"/>
              <a:gd name="T16" fmla="*/ 0 w 26"/>
              <a:gd name="T17" fmla="*/ 840 h 5654"/>
              <a:gd name="T18" fmla="*/ 13 w 26"/>
              <a:gd name="T19" fmla="*/ 640 h 5654"/>
              <a:gd name="T20" fmla="*/ 26 w 26"/>
              <a:gd name="T21" fmla="*/ 974 h 5654"/>
              <a:gd name="T22" fmla="*/ 13 w 26"/>
              <a:gd name="T23" fmla="*/ 1174 h 5654"/>
              <a:gd name="T24" fmla="*/ 0 w 26"/>
              <a:gd name="T25" fmla="*/ 974 h 5654"/>
              <a:gd name="T26" fmla="*/ 26 w 26"/>
              <a:gd name="T27" fmla="*/ 974 h 5654"/>
              <a:gd name="T28" fmla="*/ 26 w 26"/>
              <a:gd name="T29" fmla="*/ 1480 h 5654"/>
              <a:gd name="T30" fmla="*/ 0 w 26"/>
              <a:gd name="T31" fmla="*/ 1480 h 5654"/>
              <a:gd name="T32" fmla="*/ 13 w 26"/>
              <a:gd name="T33" fmla="*/ 1280 h 5654"/>
              <a:gd name="T34" fmla="*/ 26 w 26"/>
              <a:gd name="T35" fmla="*/ 1614 h 5654"/>
              <a:gd name="T36" fmla="*/ 13 w 26"/>
              <a:gd name="T37" fmla="*/ 1814 h 5654"/>
              <a:gd name="T38" fmla="*/ 0 w 26"/>
              <a:gd name="T39" fmla="*/ 1614 h 5654"/>
              <a:gd name="T40" fmla="*/ 26 w 26"/>
              <a:gd name="T41" fmla="*/ 1614 h 5654"/>
              <a:gd name="T42" fmla="*/ 26 w 26"/>
              <a:gd name="T43" fmla="*/ 2120 h 5654"/>
              <a:gd name="T44" fmla="*/ 0 w 26"/>
              <a:gd name="T45" fmla="*/ 2120 h 5654"/>
              <a:gd name="T46" fmla="*/ 13 w 26"/>
              <a:gd name="T47" fmla="*/ 1920 h 5654"/>
              <a:gd name="T48" fmla="*/ 26 w 26"/>
              <a:gd name="T49" fmla="*/ 2254 h 5654"/>
              <a:gd name="T50" fmla="*/ 13 w 26"/>
              <a:gd name="T51" fmla="*/ 2454 h 5654"/>
              <a:gd name="T52" fmla="*/ 0 w 26"/>
              <a:gd name="T53" fmla="*/ 2254 h 5654"/>
              <a:gd name="T54" fmla="*/ 26 w 26"/>
              <a:gd name="T55" fmla="*/ 2254 h 5654"/>
              <a:gd name="T56" fmla="*/ 26 w 26"/>
              <a:gd name="T57" fmla="*/ 2760 h 5654"/>
              <a:gd name="T58" fmla="*/ 0 w 26"/>
              <a:gd name="T59" fmla="*/ 2760 h 5654"/>
              <a:gd name="T60" fmla="*/ 13 w 26"/>
              <a:gd name="T61" fmla="*/ 2560 h 5654"/>
              <a:gd name="T62" fmla="*/ 26 w 26"/>
              <a:gd name="T63" fmla="*/ 2894 h 5654"/>
              <a:gd name="T64" fmla="*/ 13 w 26"/>
              <a:gd name="T65" fmla="*/ 3094 h 5654"/>
              <a:gd name="T66" fmla="*/ 0 w 26"/>
              <a:gd name="T67" fmla="*/ 2894 h 5654"/>
              <a:gd name="T68" fmla="*/ 26 w 26"/>
              <a:gd name="T69" fmla="*/ 2894 h 5654"/>
              <a:gd name="T70" fmla="*/ 26 w 26"/>
              <a:gd name="T71" fmla="*/ 3400 h 5654"/>
              <a:gd name="T72" fmla="*/ 0 w 26"/>
              <a:gd name="T73" fmla="*/ 3400 h 5654"/>
              <a:gd name="T74" fmla="*/ 13 w 26"/>
              <a:gd name="T75" fmla="*/ 3200 h 5654"/>
              <a:gd name="T76" fmla="*/ 26 w 26"/>
              <a:gd name="T77" fmla="*/ 3534 h 5654"/>
              <a:gd name="T78" fmla="*/ 13 w 26"/>
              <a:gd name="T79" fmla="*/ 3734 h 5654"/>
              <a:gd name="T80" fmla="*/ 0 w 26"/>
              <a:gd name="T81" fmla="*/ 3534 h 5654"/>
              <a:gd name="T82" fmla="*/ 26 w 26"/>
              <a:gd name="T83" fmla="*/ 3534 h 5654"/>
              <a:gd name="T84" fmla="*/ 26 w 26"/>
              <a:gd name="T85" fmla="*/ 4040 h 5654"/>
              <a:gd name="T86" fmla="*/ 0 w 26"/>
              <a:gd name="T87" fmla="*/ 4040 h 5654"/>
              <a:gd name="T88" fmla="*/ 13 w 26"/>
              <a:gd name="T89" fmla="*/ 3840 h 5654"/>
              <a:gd name="T90" fmla="*/ 26 w 26"/>
              <a:gd name="T91" fmla="*/ 4174 h 5654"/>
              <a:gd name="T92" fmla="*/ 13 w 26"/>
              <a:gd name="T93" fmla="*/ 4374 h 5654"/>
              <a:gd name="T94" fmla="*/ 0 w 26"/>
              <a:gd name="T95" fmla="*/ 4174 h 5654"/>
              <a:gd name="T96" fmla="*/ 26 w 26"/>
              <a:gd name="T97" fmla="*/ 4174 h 5654"/>
              <a:gd name="T98" fmla="*/ 26 w 26"/>
              <a:gd name="T99" fmla="*/ 4680 h 5654"/>
              <a:gd name="T100" fmla="*/ 0 w 26"/>
              <a:gd name="T101" fmla="*/ 4680 h 5654"/>
              <a:gd name="T102" fmla="*/ 13 w 26"/>
              <a:gd name="T103" fmla="*/ 4480 h 5654"/>
              <a:gd name="T104" fmla="*/ 26 w 26"/>
              <a:gd name="T105" fmla="*/ 4814 h 5654"/>
              <a:gd name="T106" fmla="*/ 13 w 26"/>
              <a:gd name="T107" fmla="*/ 5014 h 5654"/>
              <a:gd name="T108" fmla="*/ 0 w 26"/>
              <a:gd name="T109" fmla="*/ 4814 h 5654"/>
              <a:gd name="T110" fmla="*/ 26 w 26"/>
              <a:gd name="T111" fmla="*/ 4814 h 5654"/>
              <a:gd name="T112" fmla="*/ 26 w 26"/>
              <a:gd name="T113" fmla="*/ 5320 h 5654"/>
              <a:gd name="T114" fmla="*/ 0 w 26"/>
              <a:gd name="T115" fmla="*/ 5320 h 5654"/>
              <a:gd name="T116" fmla="*/ 13 w 26"/>
              <a:gd name="T117" fmla="*/ 5120 h 5654"/>
              <a:gd name="T118" fmla="*/ 26 w 26"/>
              <a:gd name="T119" fmla="*/ 5454 h 5654"/>
              <a:gd name="T120" fmla="*/ 13 w 26"/>
              <a:gd name="T121" fmla="*/ 5654 h 5654"/>
              <a:gd name="T122" fmla="*/ 0 w 26"/>
              <a:gd name="T123" fmla="*/ 5454 h 5654"/>
              <a:gd name="T124" fmla="*/ 26 w 26"/>
              <a:gd name="T125" fmla="*/ 5454 h 56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6" h="5654">
                <a:moveTo>
                  <a:pt x="26" y="14"/>
                </a:moveTo>
                <a:lnTo>
                  <a:pt x="26" y="200"/>
                </a:lnTo>
                <a:cubicBezTo>
                  <a:pt x="26" y="208"/>
                  <a:pt x="20" y="214"/>
                  <a:pt x="13" y="214"/>
                </a:cubicBezTo>
                <a:cubicBezTo>
                  <a:pt x="6" y="214"/>
                  <a:pt x="0" y="208"/>
                  <a:pt x="0" y="200"/>
                </a:cubicBezTo>
                <a:lnTo>
                  <a:pt x="0" y="14"/>
                </a:lnTo>
                <a:cubicBezTo>
                  <a:pt x="0" y="6"/>
                  <a:pt x="6" y="0"/>
                  <a:pt x="13" y="0"/>
                </a:cubicBezTo>
                <a:cubicBezTo>
                  <a:pt x="20" y="0"/>
                  <a:pt x="26" y="6"/>
                  <a:pt x="26" y="14"/>
                </a:cubicBezTo>
                <a:close/>
                <a:moveTo>
                  <a:pt x="26" y="334"/>
                </a:moveTo>
                <a:lnTo>
                  <a:pt x="26" y="520"/>
                </a:lnTo>
                <a:cubicBezTo>
                  <a:pt x="26" y="528"/>
                  <a:pt x="20" y="534"/>
                  <a:pt x="13" y="534"/>
                </a:cubicBezTo>
                <a:cubicBezTo>
                  <a:pt x="6" y="534"/>
                  <a:pt x="0" y="528"/>
                  <a:pt x="0" y="520"/>
                </a:cubicBezTo>
                <a:lnTo>
                  <a:pt x="0" y="334"/>
                </a:lnTo>
                <a:cubicBezTo>
                  <a:pt x="0" y="326"/>
                  <a:pt x="6" y="320"/>
                  <a:pt x="13" y="320"/>
                </a:cubicBezTo>
                <a:cubicBezTo>
                  <a:pt x="20" y="320"/>
                  <a:pt x="26" y="326"/>
                  <a:pt x="26" y="334"/>
                </a:cubicBezTo>
                <a:close/>
                <a:moveTo>
                  <a:pt x="26" y="654"/>
                </a:moveTo>
                <a:lnTo>
                  <a:pt x="26" y="840"/>
                </a:lnTo>
                <a:cubicBezTo>
                  <a:pt x="26" y="848"/>
                  <a:pt x="20" y="854"/>
                  <a:pt x="13" y="854"/>
                </a:cubicBezTo>
                <a:cubicBezTo>
                  <a:pt x="6" y="854"/>
                  <a:pt x="0" y="848"/>
                  <a:pt x="0" y="840"/>
                </a:cubicBezTo>
                <a:lnTo>
                  <a:pt x="0" y="654"/>
                </a:lnTo>
                <a:cubicBezTo>
                  <a:pt x="0" y="646"/>
                  <a:pt x="6" y="640"/>
                  <a:pt x="13" y="640"/>
                </a:cubicBezTo>
                <a:cubicBezTo>
                  <a:pt x="20" y="640"/>
                  <a:pt x="26" y="646"/>
                  <a:pt x="26" y="654"/>
                </a:cubicBezTo>
                <a:close/>
                <a:moveTo>
                  <a:pt x="26" y="974"/>
                </a:moveTo>
                <a:lnTo>
                  <a:pt x="26" y="1160"/>
                </a:lnTo>
                <a:cubicBezTo>
                  <a:pt x="26" y="1168"/>
                  <a:pt x="20" y="1174"/>
                  <a:pt x="13" y="1174"/>
                </a:cubicBezTo>
                <a:cubicBezTo>
                  <a:pt x="6" y="1174"/>
                  <a:pt x="0" y="1168"/>
                  <a:pt x="0" y="1160"/>
                </a:cubicBezTo>
                <a:lnTo>
                  <a:pt x="0" y="974"/>
                </a:lnTo>
                <a:cubicBezTo>
                  <a:pt x="0" y="966"/>
                  <a:pt x="6" y="960"/>
                  <a:pt x="13" y="960"/>
                </a:cubicBezTo>
                <a:cubicBezTo>
                  <a:pt x="20" y="960"/>
                  <a:pt x="26" y="966"/>
                  <a:pt x="26" y="974"/>
                </a:cubicBezTo>
                <a:close/>
                <a:moveTo>
                  <a:pt x="26" y="1294"/>
                </a:moveTo>
                <a:lnTo>
                  <a:pt x="26" y="1480"/>
                </a:lnTo>
                <a:cubicBezTo>
                  <a:pt x="26" y="1488"/>
                  <a:pt x="20" y="1494"/>
                  <a:pt x="13" y="1494"/>
                </a:cubicBezTo>
                <a:cubicBezTo>
                  <a:pt x="6" y="1494"/>
                  <a:pt x="0" y="1488"/>
                  <a:pt x="0" y="1480"/>
                </a:cubicBezTo>
                <a:lnTo>
                  <a:pt x="0" y="1294"/>
                </a:lnTo>
                <a:cubicBezTo>
                  <a:pt x="0" y="1286"/>
                  <a:pt x="6" y="1280"/>
                  <a:pt x="13" y="1280"/>
                </a:cubicBezTo>
                <a:cubicBezTo>
                  <a:pt x="20" y="1280"/>
                  <a:pt x="26" y="1286"/>
                  <a:pt x="26" y="1294"/>
                </a:cubicBezTo>
                <a:close/>
                <a:moveTo>
                  <a:pt x="26" y="1614"/>
                </a:moveTo>
                <a:lnTo>
                  <a:pt x="26" y="1800"/>
                </a:lnTo>
                <a:cubicBezTo>
                  <a:pt x="26" y="1808"/>
                  <a:pt x="20" y="1814"/>
                  <a:pt x="13" y="1814"/>
                </a:cubicBezTo>
                <a:cubicBezTo>
                  <a:pt x="6" y="1814"/>
                  <a:pt x="0" y="1808"/>
                  <a:pt x="0" y="1800"/>
                </a:cubicBezTo>
                <a:lnTo>
                  <a:pt x="0" y="1614"/>
                </a:lnTo>
                <a:cubicBezTo>
                  <a:pt x="0" y="1606"/>
                  <a:pt x="6" y="1600"/>
                  <a:pt x="13" y="1600"/>
                </a:cubicBezTo>
                <a:cubicBezTo>
                  <a:pt x="20" y="1600"/>
                  <a:pt x="26" y="1606"/>
                  <a:pt x="26" y="1614"/>
                </a:cubicBezTo>
                <a:close/>
                <a:moveTo>
                  <a:pt x="26" y="1934"/>
                </a:moveTo>
                <a:lnTo>
                  <a:pt x="26" y="2120"/>
                </a:lnTo>
                <a:cubicBezTo>
                  <a:pt x="26" y="2128"/>
                  <a:pt x="20" y="2134"/>
                  <a:pt x="13" y="2134"/>
                </a:cubicBezTo>
                <a:cubicBezTo>
                  <a:pt x="6" y="2134"/>
                  <a:pt x="0" y="2128"/>
                  <a:pt x="0" y="2120"/>
                </a:cubicBezTo>
                <a:lnTo>
                  <a:pt x="0" y="1934"/>
                </a:lnTo>
                <a:cubicBezTo>
                  <a:pt x="0" y="1926"/>
                  <a:pt x="6" y="1920"/>
                  <a:pt x="13" y="1920"/>
                </a:cubicBezTo>
                <a:cubicBezTo>
                  <a:pt x="20" y="1920"/>
                  <a:pt x="26" y="1926"/>
                  <a:pt x="26" y="1934"/>
                </a:cubicBezTo>
                <a:close/>
                <a:moveTo>
                  <a:pt x="26" y="2254"/>
                </a:moveTo>
                <a:lnTo>
                  <a:pt x="26" y="2440"/>
                </a:lnTo>
                <a:cubicBezTo>
                  <a:pt x="26" y="2448"/>
                  <a:pt x="20" y="2454"/>
                  <a:pt x="13" y="2454"/>
                </a:cubicBezTo>
                <a:cubicBezTo>
                  <a:pt x="6" y="2454"/>
                  <a:pt x="0" y="2448"/>
                  <a:pt x="0" y="2440"/>
                </a:cubicBezTo>
                <a:lnTo>
                  <a:pt x="0" y="2254"/>
                </a:lnTo>
                <a:cubicBezTo>
                  <a:pt x="0" y="2246"/>
                  <a:pt x="6" y="2240"/>
                  <a:pt x="13" y="2240"/>
                </a:cubicBezTo>
                <a:cubicBezTo>
                  <a:pt x="20" y="2240"/>
                  <a:pt x="26" y="2246"/>
                  <a:pt x="26" y="2254"/>
                </a:cubicBezTo>
                <a:close/>
                <a:moveTo>
                  <a:pt x="26" y="2574"/>
                </a:moveTo>
                <a:lnTo>
                  <a:pt x="26" y="2760"/>
                </a:lnTo>
                <a:cubicBezTo>
                  <a:pt x="26" y="2768"/>
                  <a:pt x="20" y="2774"/>
                  <a:pt x="13" y="2774"/>
                </a:cubicBezTo>
                <a:cubicBezTo>
                  <a:pt x="6" y="2774"/>
                  <a:pt x="0" y="2768"/>
                  <a:pt x="0" y="2760"/>
                </a:cubicBezTo>
                <a:lnTo>
                  <a:pt x="0" y="2574"/>
                </a:lnTo>
                <a:cubicBezTo>
                  <a:pt x="0" y="2566"/>
                  <a:pt x="6" y="2560"/>
                  <a:pt x="13" y="2560"/>
                </a:cubicBezTo>
                <a:cubicBezTo>
                  <a:pt x="20" y="2560"/>
                  <a:pt x="26" y="2566"/>
                  <a:pt x="26" y="2574"/>
                </a:cubicBezTo>
                <a:close/>
                <a:moveTo>
                  <a:pt x="26" y="2894"/>
                </a:moveTo>
                <a:lnTo>
                  <a:pt x="26" y="3080"/>
                </a:lnTo>
                <a:cubicBezTo>
                  <a:pt x="26" y="3088"/>
                  <a:pt x="20" y="3094"/>
                  <a:pt x="13" y="3094"/>
                </a:cubicBezTo>
                <a:cubicBezTo>
                  <a:pt x="6" y="3094"/>
                  <a:pt x="0" y="3088"/>
                  <a:pt x="0" y="3080"/>
                </a:cubicBezTo>
                <a:lnTo>
                  <a:pt x="0" y="2894"/>
                </a:lnTo>
                <a:cubicBezTo>
                  <a:pt x="0" y="2886"/>
                  <a:pt x="6" y="2880"/>
                  <a:pt x="13" y="2880"/>
                </a:cubicBezTo>
                <a:cubicBezTo>
                  <a:pt x="20" y="2880"/>
                  <a:pt x="26" y="2886"/>
                  <a:pt x="26" y="2894"/>
                </a:cubicBezTo>
                <a:close/>
                <a:moveTo>
                  <a:pt x="26" y="3214"/>
                </a:moveTo>
                <a:lnTo>
                  <a:pt x="26" y="3400"/>
                </a:lnTo>
                <a:cubicBezTo>
                  <a:pt x="26" y="3408"/>
                  <a:pt x="20" y="3414"/>
                  <a:pt x="13" y="3414"/>
                </a:cubicBezTo>
                <a:cubicBezTo>
                  <a:pt x="6" y="3414"/>
                  <a:pt x="0" y="3408"/>
                  <a:pt x="0" y="3400"/>
                </a:cubicBezTo>
                <a:lnTo>
                  <a:pt x="0" y="3214"/>
                </a:lnTo>
                <a:cubicBezTo>
                  <a:pt x="0" y="3206"/>
                  <a:pt x="6" y="3200"/>
                  <a:pt x="13" y="3200"/>
                </a:cubicBezTo>
                <a:cubicBezTo>
                  <a:pt x="20" y="3200"/>
                  <a:pt x="26" y="3206"/>
                  <a:pt x="26" y="3214"/>
                </a:cubicBezTo>
                <a:close/>
                <a:moveTo>
                  <a:pt x="26" y="3534"/>
                </a:moveTo>
                <a:lnTo>
                  <a:pt x="26" y="3720"/>
                </a:lnTo>
                <a:cubicBezTo>
                  <a:pt x="26" y="3728"/>
                  <a:pt x="20" y="3734"/>
                  <a:pt x="13" y="3734"/>
                </a:cubicBezTo>
                <a:cubicBezTo>
                  <a:pt x="6" y="3734"/>
                  <a:pt x="0" y="3728"/>
                  <a:pt x="0" y="3720"/>
                </a:cubicBezTo>
                <a:lnTo>
                  <a:pt x="0" y="3534"/>
                </a:lnTo>
                <a:cubicBezTo>
                  <a:pt x="0" y="3526"/>
                  <a:pt x="6" y="3520"/>
                  <a:pt x="13" y="3520"/>
                </a:cubicBezTo>
                <a:cubicBezTo>
                  <a:pt x="20" y="3520"/>
                  <a:pt x="26" y="3526"/>
                  <a:pt x="26" y="3534"/>
                </a:cubicBezTo>
                <a:close/>
                <a:moveTo>
                  <a:pt x="26" y="3854"/>
                </a:moveTo>
                <a:lnTo>
                  <a:pt x="26" y="4040"/>
                </a:lnTo>
                <a:cubicBezTo>
                  <a:pt x="26" y="4048"/>
                  <a:pt x="20" y="4054"/>
                  <a:pt x="13" y="4054"/>
                </a:cubicBezTo>
                <a:cubicBezTo>
                  <a:pt x="6" y="4054"/>
                  <a:pt x="0" y="4048"/>
                  <a:pt x="0" y="4040"/>
                </a:cubicBezTo>
                <a:lnTo>
                  <a:pt x="0" y="3854"/>
                </a:lnTo>
                <a:cubicBezTo>
                  <a:pt x="0" y="3846"/>
                  <a:pt x="6" y="3840"/>
                  <a:pt x="13" y="3840"/>
                </a:cubicBezTo>
                <a:cubicBezTo>
                  <a:pt x="20" y="3840"/>
                  <a:pt x="26" y="3846"/>
                  <a:pt x="26" y="3854"/>
                </a:cubicBezTo>
                <a:close/>
                <a:moveTo>
                  <a:pt x="26" y="4174"/>
                </a:moveTo>
                <a:lnTo>
                  <a:pt x="26" y="4360"/>
                </a:lnTo>
                <a:cubicBezTo>
                  <a:pt x="26" y="4368"/>
                  <a:pt x="20" y="4374"/>
                  <a:pt x="13" y="4374"/>
                </a:cubicBezTo>
                <a:cubicBezTo>
                  <a:pt x="6" y="4374"/>
                  <a:pt x="0" y="4368"/>
                  <a:pt x="0" y="4360"/>
                </a:cubicBezTo>
                <a:lnTo>
                  <a:pt x="0" y="4174"/>
                </a:lnTo>
                <a:cubicBezTo>
                  <a:pt x="0" y="4166"/>
                  <a:pt x="6" y="4160"/>
                  <a:pt x="13" y="4160"/>
                </a:cubicBezTo>
                <a:cubicBezTo>
                  <a:pt x="20" y="4160"/>
                  <a:pt x="26" y="4166"/>
                  <a:pt x="26" y="4174"/>
                </a:cubicBezTo>
                <a:close/>
                <a:moveTo>
                  <a:pt x="26" y="4494"/>
                </a:moveTo>
                <a:lnTo>
                  <a:pt x="26" y="4680"/>
                </a:lnTo>
                <a:cubicBezTo>
                  <a:pt x="26" y="4688"/>
                  <a:pt x="20" y="4694"/>
                  <a:pt x="13" y="4694"/>
                </a:cubicBezTo>
                <a:cubicBezTo>
                  <a:pt x="6" y="4694"/>
                  <a:pt x="0" y="4688"/>
                  <a:pt x="0" y="4680"/>
                </a:cubicBezTo>
                <a:lnTo>
                  <a:pt x="0" y="4494"/>
                </a:lnTo>
                <a:cubicBezTo>
                  <a:pt x="0" y="4486"/>
                  <a:pt x="6" y="4480"/>
                  <a:pt x="13" y="4480"/>
                </a:cubicBezTo>
                <a:cubicBezTo>
                  <a:pt x="20" y="4480"/>
                  <a:pt x="26" y="4486"/>
                  <a:pt x="26" y="4494"/>
                </a:cubicBezTo>
                <a:close/>
                <a:moveTo>
                  <a:pt x="26" y="4814"/>
                </a:moveTo>
                <a:lnTo>
                  <a:pt x="26" y="5000"/>
                </a:lnTo>
                <a:cubicBezTo>
                  <a:pt x="26" y="5008"/>
                  <a:pt x="20" y="5014"/>
                  <a:pt x="13" y="5014"/>
                </a:cubicBezTo>
                <a:cubicBezTo>
                  <a:pt x="6" y="5014"/>
                  <a:pt x="0" y="5008"/>
                  <a:pt x="0" y="5000"/>
                </a:cubicBezTo>
                <a:lnTo>
                  <a:pt x="0" y="4814"/>
                </a:lnTo>
                <a:cubicBezTo>
                  <a:pt x="0" y="4806"/>
                  <a:pt x="6" y="4800"/>
                  <a:pt x="13" y="4800"/>
                </a:cubicBezTo>
                <a:cubicBezTo>
                  <a:pt x="20" y="4800"/>
                  <a:pt x="26" y="4806"/>
                  <a:pt x="26" y="4814"/>
                </a:cubicBezTo>
                <a:close/>
                <a:moveTo>
                  <a:pt x="26" y="5134"/>
                </a:moveTo>
                <a:lnTo>
                  <a:pt x="26" y="5320"/>
                </a:lnTo>
                <a:cubicBezTo>
                  <a:pt x="26" y="5328"/>
                  <a:pt x="20" y="5334"/>
                  <a:pt x="13" y="5334"/>
                </a:cubicBezTo>
                <a:cubicBezTo>
                  <a:pt x="6" y="5334"/>
                  <a:pt x="0" y="5328"/>
                  <a:pt x="0" y="5320"/>
                </a:cubicBezTo>
                <a:lnTo>
                  <a:pt x="0" y="5134"/>
                </a:lnTo>
                <a:cubicBezTo>
                  <a:pt x="0" y="5126"/>
                  <a:pt x="6" y="5120"/>
                  <a:pt x="13" y="5120"/>
                </a:cubicBezTo>
                <a:cubicBezTo>
                  <a:pt x="20" y="5120"/>
                  <a:pt x="26" y="5126"/>
                  <a:pt x="26" y="5134"/>
                </a:cubicBezTo>
                <a:close/>
                <a:moveTo>
                  <a:pt x="26" y="5454"/>
                </a:moveTo>
                <a:lnTo>
                  <a:pt x="26" y="5640"/>
                </a:lnTo>
                <a:cubicBezTo>
                  <a:pt x="26" y="5648"/>
                  <a:pt x="20" y="5654"/>
                  <a:pt x="13" y="5654"/>
                </a:cubicBezTo>
                <a:cubicBezTo>
                  <a:pt x="6" y="5654"/>
                  <a:pt x="0" y="5648"/>
                  <a:pt x="0" y="5640"/>
                </a:cubicBezTo>
                <a:lnTo>
                  <a:pt x="0" y="5454"/>
                </a:lnTo>
                <a:cubicBezTo>
                  <a:pt x="0" y="5446"/>
                  <a:pt x="6" y="5440"/>
                  <a:pt x="13" y="5440"/>
                </a:cubicBezTo>
                <a:cubicBezTo>
                  <a:pt x="20" y="5440"/>
                  <a:pt x="26" y="5446"/>
                  <a:pt x="26" y="5454"/>
                </a:cubicBezTo>
                <a:close/>
              </a:path>
            </a:pathLst>
          </a:custGeom>
          <a:solidFill>
            <a:srgbClr val="7F7F7F"/>
          </a:solidFill>
          <a:ln w="1588" cap="flat">
            <a:solidFill>
              <a:srgbClr val="7F7F7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Freeform 23">
            <a:extLst>
              <a:ext uri="{FF2B5EF4-FFF2-40B4-BE49-F238E27FC236}">
                <a16:creationId xmlns:a16="http://schemas.microsoft.com/office/drawing/2014/main" id="{D15FEB90-5CC7-1D2D-8713-7C6AB135B044}"/>
              </a:ext>
            </a:extLst>
          </p:cNvPr>
          <p:cNvSpPr>
            <a:spLocks noEditPoints="1"/>
          </p:cNvSpPr>
          <p:nvPr/>
        </p:nvSpPr>
        <p:spPr bwMode="auto">
          <a:xfrm>
            <a:off x="4027487" y="2241550"/>
            <a:ext cx="17462" cy="3603624"/>
          </a:xfrm>
          <a:custGeom>
            <a:avLst/>
            <a:gdLst>
              <a:gd name="T0" fmla="*/ 26 w 26"/>
              <a:gd name="T1" fmla="*/ 200 h 5654"/>
              <a:gd name="T2" fmla="*/ 0 w 26"/>
              <a:gd name="T3" fmla="*/ 200 h 5654"/>
              <a:gd name="T4" fmla="*/ 13 w 26"/>
              <a:gd name="T5" fmla="*/ 0 h 5654"/>
              <a:gd name="T6" fmla="*/ 26 w 26"/>
              <a:gd name="T7" fmla="*/ 334 h 5654"/>
              <a:gd name="T8" fmla="*/ 13 w 26"/>
              <a:gd name="T9" fmla="*/ 534 h 5654"/>
              <a:gd name="T10" fmla="*/ 0 w 26"/>
              <a:gd name="T11" fmla="*/ 334 h 5654"/>
              <a:gd name="T12" fmla="*/ 26 w 26"/>
              <a:gd name="T13" fmla="*/ 334 h 5654"/>
              <a:gd name="T14" fmla="*/ 26 w 26"/>
              <a:gd name="T15" fmla="*/ 840 h 5654"/>
              <a:gd name="T16" fmla="*/ 0 w 26"/>
              <a:gd name="T17" fmla="*/ 840 h 5654"/>
              <a:gd name="T18" fmla="*/ 13 w 26"/>
              <a:gd name="T19" fmla="*/ 640 h 5654"/>
              <a:gd name="T20" fmla="*/ 26 w 26"/>
              <a:gd name="T21" fmla="*/ 974 h 5654"/>
              <a:gd name="T22" fmla="*/ 13 w 26"/>
              <a:gd name="T23" fmla="*/ 1174 h 5654"/>
              <a:gd name="T24" fmla="*/ 0 w 26"/>
              <a:gd name="T25" fmla="*/ 974 h 5654"/>
              <a:gd name="T26" fmla="*/ 26 w 26"/>
              <a:gd name="T27" fmla="*/ 974 h 5654"/>
              <a:gd name="T28" fmla="*/ 26 w 26"/>
              <a:gd name="T29" fmla="*/ 1480 h 5654"/>
              <a:gd name="T30" fmla="*/ 0 w 26"/>
              <a:gd name="T31" fmla="*/ 1480 h 5654"/>
              <a:gd name="T32" fmla="*/ 13 w 26"/>
              <a:gd name="T33" fmla="*/ 1280 h 5654"/>
              <a:gd name="T34" fmla="*/ 26 w 26"/>
              <a:gd name="T35" fmla="*/ 1614 h 5654"/>
              <a:gd name="T36" fmla="*/ 13 w 26"/>
              <a:gd name="T37" fmla="*/ 1814 h 5654"/>
              <a:gd name="T38" fmla="*/ 0 w 26"/>
              <a:gd name="T39" fmla="*/ 1614 h 5654"/>
              <a:gd name="T40" fmla="*/ 26 w 26"/>
              <a:gd name="T41" fmla="*/ 1614 h 5654"/>
              <a:gd name="T42" fmla="*/ 26 w 26"/>
              <a:gd name="T43" fmla="*/ 2120 h 5654"/>
              <a:gd name="T44" fmla="*/ 0 w 26"/>
              <a:gd name="T45" fmla="*/ 2120 h 5654"/>
              <a:gd name="T46" fmla="*/ 13 w 26"/>
              <a:gd name="T47" fmla="*/ 1920 h 5654"/>
              <a:gd name="T48" fmla="*/ 26 w 26"/>
              <a:gd name="T49" fmla="*/ 2254 h 5654"/>
              <a:gd name="T50" fmla="*/ 13 w 26"/>
              <a:gd name="T51" fmla="*/ 2454 h 5654"/>
              <a:gd name="T52" fmla="*/ 0 w 26"/>
              <a:gd name="T53" fmla="*/ 2254 h 5654"/>
              <a:gd name="T54" fmla="*/ 26 w 26"/>
              <a:gd name="T55" fmla="*/ 2254 h 5654"/>
              <a:gd name="T56" fmla="*/ 26 w 26"/>
              <a:gd name="T57" fmla="*/ 2760 h 5654"/>
              <a:gd name="T58" fmla="*/ 0 w 26"/>
              <a:gd name="T59" fmla="*/ 2760 h 5654"/>
              <a:gd name="T60" fmla="*/ 13 w 26"/>
              <a:gd name="T61" fmla="*/ 2560 h 5654"/>
              <a:gd name="T62" fmla="*/ 26 w 26"/>
              <a:gd name="T63" fmla="*/ 2894 h 5654"/>
              <a:gd name="T64" fmla="*/ 13 w 26"/>
              <a:gd name="T65" fmla="*/ 3094 h 5654"/>
              <a:gd name="T66" fmla="*/ 0 w 26"/>
              <a:gd name="T67" fmla="*/ 2894 h 5654"/>
              <a:gd name="T68" fmla="*/ 26 w 26"/>
              <a:gd name="T69" fmla="*/ 2894 h 5654"/>
              <a:gd name="T70" fmla="*/ 26 w 26"/>
              <a:gd name="T71" fmla="*/ 3400 h 5654"/>
              <a:gd name="T72" fmla="*/ 0 w 26"/>
              <a:gd name="T73" fmla="*/ 3400 h 5654"/>
              <a:gd name="T74" fmla="*/ 13 w 26"/>
              <a:gd name="T75" fmla="*/ 3200 h 5654"/>
              <a:gd name="T76" fmla="*/ 26 w 26"/>
              <a:gd name="T77" fmla="*/ 3534 h 5654"/>
              <a:gd name="T78" fmla="*/ 13 w 26"/>
              <a:gd name="T79" fmla="*/ 3734 h 5654"/>
              <a:gd name="T80" fmla="*/ 0 w 26"/>
              <a:gd name="T81" fmla="*/ 3534 h 5654"/>
              <a:gd name="T82" fmla="*/ 26 w 26"/>
              <a:gd name="T83" fmla="*/ 3534 h 5654"/>
              <a:gd name="T84" fmla="*/ 26 w 26"/>
              <a:gd name="T85" fmla="*/ 4040 h 5654"/>
              <a:gd name="T86" fmla="*/ 0 w 26"/>
              <a:gd name="T87" fmla="*/ 4040 h 5654"/>
              <a:gd name="T88" fmla="*/ 13 w 26"/>
              <a:gd name="T89" fmla="*/ 3840 h 5654"/>
              <a:gd name="T90" fmla="*/ 26 w 26"/>
              <a:gd name="T91" fmla="*/ 4174 h 5654"/>
              <a:gd name="T92" fmla="*/ 13 w 26"/>
              <a:gd name="T93" fmla="*/ 4374 h 5654"/>
              <a:gd name="T94" fmla="*/ 0 w 26"/>
              <a:gd name="T95" fmla="*/ 4174 h 5654"/>
              <a:gd name="T96" fmla="*/ 26 w 26"/>
              <a:gd name="T97" fmla="*/ 4174 h 5654"/>
              <a:gd name="T98" fmla="*/ 26 w 26"/>
              <a:gd name="T99" fmla="*/ 4680 h 5654"/>
              <a:gd name="T100" fmla="*/ 0 w 26"/>
              <a:gd name="T101" fmla="*/ 4680 h 5654"/>
              <a:gd name="T102" fmla="*/ 13 w 26"/>
              <a:gd name="T103" fmla="*/ 4480 h 5654"/>
              <a:gd name="T104" fmla="*/ 26 w 26"/>
              <a:gd name="T105" fmla="*/ 4814 h 5654"/>
              <a:gd name="T106" fmla="*/ 13 w 26"/>
              <a:gd name="T107" fmla="*/ 5014 h 5654"/>
              <a:gd name="T108" fmla="*/ 0 w 26"/>
              <a:gd name="T109" fmla="*/ 4814 h 5654"/>
              <a:gd name="T110" fmla="*/ 26 w 26"/>
              <a:gd name="T111" fmla="*/ 4814 h 5654"/>
              <a:gd name="T112" fmla="*/ 26 w 26"/>
              <a:gd name="T113" fmla="*/ 5320 h 5654"/>
              <a:gd name="T114" fmla="*/ 0 w 26"/>
              <a:gd name="T115" fmla="*/ 5320 h 5654"/>
              <a:gd name="T116" fmla="*/ 13 w 26"/>
              <a:gd name="T117" fmla="*/ 5120 h 5654"/>
              <a:gd name="T118" fmla="*/ 26 w 26"/>
              <a:gd name="T119" fmla="*/ 5454 h 5654"/>
              <a:gd name="T120" fmla="*/ 13 w 26"/>
              <a:gd name="T121" fmla="*/ 5654 h 5654"/>
              <a:gd name="T122" fmla="*/ 0 w 26"/>
              <a:gd name="T123" fmla="*/ 5454 h 5654"/>
              <a:gd name="T124" fmla="*/ 26 w 26"/>
              <a:gd name="T125" fmla="*/ 5454 h 56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6" h="5654">
                <a:moveTo>
                  <a:pt x="26" y="14"/>
                </a:moveTo>
                <a:lnTo>
                  <a:pt x="26" y="200"/>
                </a:lnTo>
                <a:cubicBezTo>
                  <a:pt x="26" y="208"/>
                  <a:pt x="20" y="214"/>
                  <a:pt x="13" y="214"/>
                </a:cubicBezTo>
                <a:cubicBezTo>
                  <a:pt x="6" y="214"/>
                  <a:pt x="0" y="208"/>
                  <a:pt x="0" y="200"/>
                </a:cubicBezTo>
                <a:lnTo>
                  <a:pt x="0" y="14"/>
                </a:lnTo>
                <a:cubicBezTo>
                  <a:pt x="0" y="6"/>
                  <a:pt x="6" y="0"/>
                  <a:pt x="13" y="0"/>
                </a:cubicBezTo>
                <a:cubicBezTo>
                  <a:pt x="20" y="0"/>
                  <a:pt x="26" y="6"/>
                  <a:pt x="26" y="14"/>
                </a:cubicBezTo>
                <a:close/>
                <a:moveTo>
                  <a:pt x="26" y="334"/>
                </a:moveTo>
                <a:lnTo>
                  <a:pt x="26" y="520"/>
                </a:lnTo>
                <a:cubicBezTo>
                  <a:pt x="26" y="528"/>
                  <a:pt x="20" y="534"/>
                  <a:pt x="13" y="534"/>
                </a:cubicBezTo>
                <a:cubicBezTo>
                  <a:pt x="6" y="534"/>
                  <a:pt x="0" y="528"/>
                  <a:pt x="0" y="520"/>
                </a:cubicBezTo>
                <a:lnTo>
                  <a:pt x="0" y="334"/>
                </a:lnTo>
                <a:cubicBezTo>
                  <a:pt x="0" y="326"/>
                  <a:pt x="6" y="320"/>
                  <a:pt x="13" y="320"/>
                </a:cubicBezTo>
                <a:cubicBezTo>
                  <a:pt x="20" y="320"/>
                  <a:pt x="26" y="326"/>
                  <a:pt x="26" y="334"/>
                </a:cubicBezTo>
                <a:close/>
                <a:moveTo>
                  <a:pt x="26" y="654"/>
                </a:moveTo>
                <a:lnTo>
                  <a:pt x="26" y="840"/>
                </a:lnTo>
                <a:cubicBezTo>
                  <a:pt x="26" y="848"/>
                  <a:pt x="20" y="854"/>
                  <a:pt x="13" y="854"/>
                </a:cubicBezTo>
                <a:cubicBezTo>
                  <a:pt x="6" y="854"/>
                  <a:pt x="0" y="848"/>
                  <a:pt x="0" y="840"/>
                </a:cubicBezTo>
                <a:lnTo>
                  <a:pt x="0" y="654"/>
                </a:lnTo>
                <a:cubicBezTo>
                  <a:pt x="0" y="646"/>
                  <a:pt x="6" y="640"/>
                  <a:pt x="13" y="640"/>
                </a:cubicBezTo>
                <a:cubicBezTo>
                  <a:pt x="20" y="640"/>
                  <a:pt x="26" y="646"/>
                  <a:pt x="26" y="654"/>
                </a:cubicBezTo>
                <a:close/>
                <a:moveTo>
                  <a:pt x="26" y="974"/>
                </a:moveTo>
                <a:lnTo>
                  <a:pt x="26" y="1160"/>
                </a:lnTo>
                <a:cubicBezTo>
                  <a:pt x="26" y="1168"/>
                  <a:pt x="20" y="1174"/>
                  <a:pt x="13" y="1174"/>
                </a:cubicBezTo>
                <a:cubicBezTo>
                  <a:pt x="6" y="1174"/>
                  <a:pt x="0" y="1168"/>
                  <a:pt x="0" y="1160"/>
                </a:cubicBezTo>
                <a:lnTo>
                  <a:pt x="0" y="974"/>
                </a:lnTo>
                <a:cubicBezTo>
                  <a:pt x="0" y="966"/>
                  <a:pt x="6" y="960"/>
                  <a:pt x="13" y="960"/>
                </a:cubicBezTo>
                <a:cubicBezTo>
                  <a:pt x="20" y="960"/>
                  <a:pt x="26" y="966"/>
                  <a:pt x="26" y="974"/>
                </a:cubicBezTo>
                <a:close/>
                <a:moveTo>
                  <a:pt x="26" y="1294"/>
                </a:moveTo>
                <a:lnTo>
                  <a:pt x="26" y="1480"/>
                </a:lnTo>
                <a:cubicBezTo>
                  <a:pt x="26" y="1488"/>
                  <a:pt x="20" y="1494"/>
                  <a:pt x="13" y="1494"/>
                </a:cubicBezTo>
                <a:cubicBezTo>
                  <a:pt x="6" y="1494"/>
                  <a:pt x="0" y="1488"/>
                  <a:pt x="0" y="1480"/>
                </a:cubicBezTo>
                <a:lnTo>
                  <a:pt x="0" y="1294"/>
                </a:lnTo>
                <a:cubicBezTo>
                  <a:pt x="0" y="1286"/>
                  <a:pt x="6" y="1280"/>
                  <a:pt x="13" y="1280"/>
                </a:cubicBezTo>
                <a:cubicBezTo>
                  <a:pt x="20" y="1280"/>
                  <a:pt x="26" y="1286"/>
                  <a:pt x="26" y="1294"/>
                </a:cubicBezTo>
                <a:close/>
                <a:moveTo>
                  <a:pt x="26" y="1614"/>
                </a:moveTo>
                <a:lnTo>
                  <a:pt x="26" y="1800"/>
                </a:lnTo>
                <a:cubicBezTo>
                  <a:pt x="26" y="1808"/>
                  <a:pt x="20" y="1814"/>
                  <a:pt x="13" y="1814"/>
                </a:cubicBezTo>
                <a:cubicBezTo>
                  <a:pt x="6" y="1814"/>
                  <a:pt x="0" y="1808"/>
                  <a:pt x="0" y="1800"/>
                </a:cubicBezTo>
                <a:lnTo>
                  <a:pt x="0" y="1614"/>
                </a:lnTo>
                <a:cubicBezTo>
                  <a:pt x="0" y="1606"/>
                  <a:pt x="6" y="1600"/>
                  <a:pt x="13" y="1600"/>
                </a:cubicBezTo>
                <a:cubicBezTo>
                  <a:pt x="20" y="1600"/>
                  <a:pt x="26" y="1606"/>
                  <a:pt x="26" y="1614"/>
                </a:cubicBezTo>
                <a:close/>
                <a:moveTo>
                  <a:pt x="26" y="1934"/>
                </a:moveTo>
                <a:lnTo>
                  <a:pt x="26" y="2120"/>
                </a:lnTo>
                <a:cubicBezTo>
                  <a:pt x="26" y="2128"/>
                  <a:pt x="20" y="2134"/>
                  <a:pt x="13" y="2134"/>
                </a:cubicBezTo>
                <a:cubicBezTo>
                  <a:pt x="6" y="2134"/>
                  <a:pt x="0" y="2128"/>
                  <a:pt x="0" y="2120"/>
                </a:cubicBezTo>
                <a:lnTo>
                  <a:pt x="0" y="1934"/>
                </a:lnTo>
                <a:cubicBezTo>
                  <a:pt x="0" y="1926"/>
                  <a:pt x="6" y="1920"/>
                  <a:pt x="13" y="1920"/>
                </a:cubicBezTo>
                <a:cubicBezTo>
                  <a:pt x="20" y="1920"/>
                  <a:pt x="26" y="1926"/>
                  <a:pt x="26" y="1934"/>
                </a:cubicBezTo>
                <a:close/>
                <a:moveTo>
                  <a:pt x="26" y="2254"/>
                </a:moveTo>
                <a:lnTo>
                  <a:pt x="26" y="2440"/>
                </a:lnTo>
                <a:cubicBezTo>
                  <a:pt x="26" y="2448"/>
                  <a:pt x="20" y="2454"/>
                  <a:pt x="13" y="2454"/>
                </a:cubicBezTo>
                <a:cubicBezTo>
                  <a:pt x="6" y="2454"/>
                  <a:pt x="0" y="2448"/>
                  <a:pt x="0" y="2440"/>
                </a:cubicBezTo>
                <a:lnTo>
                  <a:pt x="0" y="2254"/>
                </a:lnTo>
                <a:cubicBezTo>
                  <a:pt x="0" y="2246"/>
                  <a:pt x="6" y="2240"/>
                  <a:pt x="13" y="2240"/>
                </a:cubicBezTo>
                <a:cubicBezTo>
                  <a:pt x="20" y="2240"/>
                  <a:pt x="26" y="2246"/>
                  <a:pt x="26" y="2254"/>
                </a:cubicBezTo>
                <a:close/>
                <a:moveTo>
                  <a:pt x="26" y="2574"/>
                </a:moveTo>
                <a:lnTo>
                  <a:pt x="26" y="2760"/>
                </a:lnTo>
                <a:cubicBezTo>
                  <a:pt x="26" y="2768"/>
                  <a:pt x="20" y="2774"/>
                  <a:pt x="13" y="2774"/>
                </a:cubicBezTo>
                <a:cubicBezTo>
                  <a:pt x="6" y="2774"/>
                  <a:pt x="0" y="2768"/>
                  <a:pt x="0" y="2760"/>
                </a:cubicBezTo>
                <a:lnTo>
                  <a:pt x="0" y="2574"/>
                </a:lnTo>
                <a:cubicBezTo>
                  <a:pt x="0" y="2566"/>
                  <a:pt x="6" y="2560"/>
                  <a:pt x="13" y="2560"/>
                </a:cubicBezTo>
                <a:cubicBezTo>
                  <a:pt x="20" y="2560"/>
                  <a:pt x="26" y="2566"/>
                  <a:pt x="26" y="2574"/>
                </a:cubicBezTo>
                <a:close/>
                <a:moveTo>
                  <a:pt x="26" y="2894"/>
                </a:moveTo>
                <a:lnTo>
                  <a:pt x="26" y="3080"/>
                </a:lnTo>
                <a:cubicBezTo>
                  <a:pt x="26" y="3088"/>
                  <a:pt x="20" y="3094"/>
                  <a:pt x="13" y="3094"/>
                </a:cubicBezTo>
                <a:cubicBezTo>
                  <a:pt x="6" y="3094"/>
                  <a:pt x="0" y="3088"/>
                  <a:pt x="0" y="3080"/>
                </a:cubicBezTo>
                <a:lnTo>
                  <a:pt x="0" y="2894"/>
                </a:lnTo>
                <a:cubicBezTo>
                  <a:pt x="0" y="2886"/>
                  <a:pt x="6" y="2880"/>
                  <a:pt x="13" y="2880"/>
                </a:cubicBezTo>
                <a:cubicBezTo>
                  <a:pt x="20" y="2880"/>
                  <a:pt x="26" y="2886"/>
                  <a:pt x="26" y="2894"/>
                </a:cubicBezTo>
                <a:close/>
                <a:moveTo>
                  <a:pt x="26" y="3214"/>
                </a:moveTo>
                <a:lnTo>
                  <a:pt x="26" y="3400"/>
                </a:lnTo>
                <a:cubicBezTo>
                  <a:pt x="26" y="3408"/>
                  <a:pt x="20" y="3414"/>
                  <a:pt x="13" y="3414"/>
                </a:cubicBezTo>
                <a:cubicBezTo>
                  <a:pt x="6" y="3414"/>
                  <a:pt x="0" y="3408"/>
                  <a:pt x="0" y="3400"/>
                </a:cubicBezTo>
                <a:lnTo>
                  <a:pt x="0" y="3214"/>
                </a:lnTo>
                <a:cubicBezTo>
                  <a:pt x="0" y="3206"/>
                  <a:pt x="6" y="3200"/>
                  <a:pt x="13" y="3200"/>
                </a:cubicBezTo>
                <a:cubicBezTo>
                  <a:pt x="20" y="3200"/>
                  <a:pt x="26" y="3206"/>
                  <a:pt x="26" y="3214"/>
                </a:cubicBezTo>
                <a:close/>
                <a:moveTo>
                  <a:pt x="26" y="3534"/>
                </a:moveTo>
                <a:lnTo>
                  <a:pt x="26" y="3720"/>
                </a:lnTo>
                <a:cubicBezTo>
                  <a:pt x="26" y="3728"/>
                  <a:pt x="20" y="3734"/>
                  <a:pt x="13" y="3734"/>
                </a:cubicBezTo>
                <a:cubicBezTo>
                  <a:pt x="6" y="3734"/>
                  <a:pt x="0" y="3728"/>
                  <a:pt x="0" y="3720"/>
                </a:cubicBezTo>
                <a:lnTo>
                  <a:pt x="0" y="3534"/>
                </a:lnTo>
                <a:cubicBezTo>
                  <a:pt x="0" y="3526"/>
                  <a:pt x="6" y="3520"/>
                  <a:pt x="13" y="3520"/>
                </a:cubicBezTo>
                <a:cubicBezTo>
                  <a:pt x="20" y="3520"/>
                  <a:pt x="26" y="3526"/>
                  <a:pt x="26" y="3534"/>
                </a:cubicBezTo>
                <a:close/>
                <a:moveTo>
                  <a:pt x="26" y="3854"/>
                </a:moveTo>
                <a:lnTo>
                  <a:pt x="26" y="4040"/>
                </a:lnTo>
                <a:cubicBezTo>
                  <a:pt x="26" y="4048"/>
                  <a:pt x="20" y="4054"/>
                  <a:pt x="13" y="4054"/>
                </a:cubicBezTo>
                <a:cubicBezTo>
                  <a:pt x="6" y="4054"/>
                  <a:pt x="0" y="4048"/>
                  <a:pt x="0" y="4040"/>
                </a:cubicBezTo>
                <a:lnTo>
                  <a:pt x="0" y="3854"/>
                </a:lnTo>
                <a:cubicBezTo>
                  <a:pt x="0" y="3846"/>
                  <a:pt x="6" y="3840"/>
                  <a:pt x="13" y="3840"/>
                </a:cubicBezTo>
                <a:cubicBezTo>
                  <a:pt x="20" y="3840"/>
                  <a:pt x="26" y="3846"/>
                  <a:pt x="26" y="3854"/>
                </a:cubicBezTo>
                <a:close/>
                <a:moveTo>
                  <a:pt x="26" y="4174"/>
                </a:moveTo>
                <a:lnTo>
                  <a:pt x="26" y="4360"/>
                </a:lnTo>
                <a:cubicBezTo>
                  <a:pt x="26" y="4368"/>
                  <a:pt x="20" y="4374"/>
                  <a:pt x="13" y="4374"/>
                </a:cubicBezTo>
                <a:cubicBezTo>
                  <a:pt x="6" y="4374"/>
                  <a:pt x="0" y="4368"/>
                  <a:pt x="0" y="4360"/>
                </a:cubicBezTo>
                <a:lnTo>
                  <a:pt x="0" y="4174"/>
                </a:lnTo>
                <a:cubicBezTo>
                  <a:pt x="0" y="4166"/>
                  <a:pt x="6" y="4160"/>
                  <a:pt x="13" y="4160"/>
                </a:cubicBezTo>
                <a:cubicBezTo>
                  <a:pt x="20" y="4160"/>
                  <a:pt x="26" y="4166"/>
                  <a:pt x="26" y="4174"/>
                </a:cubicBezTo>
                <a:close/>
                <a:moveTo>
                  <a:pt x="26" y="4494"/>
                </a:moveTo>
                <a:lnTo>
                  <a:pt x="26" y="4680"/>
                </a:lnTo>
                <a:cubicBezTo>
                  <a:pt x="26" y="4688"/>
                  <a:pt x="20" y="4694"/>
                  <a:pt x="13" y="4694"/>
                </a:cubicBezTo>
                <a:cubicBezTo>
                  <a:pt x="6" y="4694"/>
                  <a:pt x="0" y="4688"/>
                  <a:pt x="0" y="4680"/>
                </a:cubicBezTo>
                <a:lnTo>
                  <a:pt x="0" y="4494"/>
                </a:lnTo>
                <a:cubicBezTo>
                  <a:pt x="0" y="4486"/>
                  <a:pt x="6" y="4480"/>
                  <a:pt x="13" y="4480"/>
                </a:cubicBezTo>
                <a:cubicBezTo>
                  <a:pt x="20" y="4480"/>
                  <a:pt x="26" y="4486"/>
                  <a:pt x="26" y="4494"/>
                </a:cubicBezTo>
                <a:close/>
                <a:moveTo>
                  <a:pt x="26" y="4814"/>
                </a:moveTo>
                <a:lnTo>
                  <a:pt x="26" y="5000"/>
                </a:lnTo>
                <a:cubicBezTo>
                  <a:pt x="26" y="5008"/>
                  <a:pt x="20" y="5014"/>
                  <a:pt x="13" y="5014"/>
                </a:cubicBezTo>
                <a:cubicBezTo>
                  <a:pt x="6" y="5014"/>
                  <a:pt x="0" y="5008"/>
                  <a:pt x="0" y="5000"/>
                </a:cubicBezTo>
                <a:lnTo>
                  <a:pt x="0" y="4814"/>
                </a:lnTo>
                <a:cubicBezTo>
                  <a:pt x="0" y="4806"/>
                  <a:pt x="6" y="4800"/>
                  <a:pt x="13" y="4800"/>
                </a:cubicBezTo>
                <a:cubicBezTo>
                  <a:pt x="20" y="4800"/>
                  <a:pt x="26" y="4806"/>
                  <a:pt x="26" y="4814"/>
                </a:cubicBezTo>
                <a:close/>
                <a:moveTo>
                  <a:pt x="26" y="5134"/>
                </a:moveTo>
                <a:lnTo>
                  <a:pt x="26" y="5320"/>
                </a:lnTo>
                <a:cubicBezTo>
                  <a:pt x="26" y="5328"/>
                  <a:pt x="20" y="5334"/>
                  <a:pt x="13" y="5334"/>
                </a:cubicBezTo>
                <a:cubicBezTo>
                  <a:pt x="6" y="5334"/>
                  <a:pt x="0" y="5328"/>
                  <a:pt x="0" y="5320"/>
                </a:cubicBezTo>
                <a:lnTo>
                  <a:pt x="0" y="5134"/>
                </a:lnTo>
                <a:cubicBezTo>
                  <a:pt x="0" y="5126"/>
                  <a:pt x="6" y="5120"/>
                  <a:pt x="13" y="5120"/>
                </a:cubicBezTo>
                <a:cubicBezTo>
                  <a:pt x="20" y="5120"/>
                  <a:pt x="26" y="5126"/>
                  <a:pt x="26" y="5134"/>
                </a:cubicBezTo>
                <a:close/>
                <a:moveTo>
                  <a:pt x="26" y="5454"/>
                </a:moveTo>
                <a:lnTo>
                  <a:pt x="26" y="5640"/>
                </a:lnTo>
                <a:cubicBezTo>
                  <a:pt x="26" y="5648"/>
                  <a:pt x="20" y="5654"/>
                  <a:pt x="13" y="5654"/>
                </a:cubicBezTo>
                <a:cubicBezTo>
                  <a:pt x="6" y="5654"/>
                  <a:pt x="0" y="5648"/>
                  <a:pt x="0" y="5640"/>
                </a:cubicBezTo>
                <a:lnTo>
                  <a:pt x="0" y="5454"/>
                </a:lnTo>
                <a:cubicBezTo>
                  <a:pt x="0" y="5446"/>
                  <a:pt x="6" y="5440"/>
                  <a:pt x="13" y="5440"/>
                </a:cubicBezTo>
                <a:cubicBezTo>
                  <a:pt x="20" y="5440"/>
                  <a:pt x="26" y="5446"/>
                  <a:pt x="26" y="5454"/>
                </a:cubicBezTo>
                <a:close/>
              </a:path>
            </a:pathLst>
          </a:custGeom>
          <a:solidFill>
            <a:srgbClr val="7F7F7F"/>
          </a:solidFill>
          <a:ln w="1588" cap="flat">
            <a:solidFill>
              <a:srgbClr val="7F7F7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Freeform 24">
            <a:extLst>
              <a:ext uri="{FF2B5EF4-FFF2-40B4-BE49-F238E27FC236}">
                <a16:creationId xmlns:a16="http://schemas.microsoft.com/office/drawing/2014/main" id="{0DE5E6FC-634C-7936-ADAB-EA22A103F731}"/>
              </a:ext>
            </a:extLst>
          </p:cNvPr>
          <p:cNvSpPr>
            <a:spLocks noEditPoints="1"/>
          </p:cNvSpPr>
          <p:nvPr/>
        </p:nvSpPr>
        <p:spPr bwMode="auto">
          <a:xfrm>
            <a:off x="4257674" y="2241550"/>
            <a:ext cx="15875" cy="3603624"/>
          </a:xfrm>
          <a:custGeom>
            <a:avLst/>
            <a:gdLst>
              <a:gd name="T0" fmla="*/ 26 w 26"/>
              <a:gd name="T1" fmla="*/ 200 h 5654"/>
              <a:gd name="T2" fmla="*/ 0 w 26"/>
              <a:gd name="T3" fmla="*/ 200 h 5654"/>
              <a:gd name="T4" fmla="*/ 13 w 26"/>
              <a:gd name="T5" fmla="*/ 0 h 5654"/>
              <a:gd name="T6" fmla="*/ 26 w 26"/>
              <a:gd name="T7" fmla="*/ 334 h 5654"/>
              <a:gd name="T8" fmla="*/ 13 w 26"/>
              <a:gd name="T9" fmla="*/ 534 h 5654"/>
              <a:gd name="T10" fmla="*/ 0 w 26"/>
              <a:gd name="T11" fmla="*/ 334 h 5654"/>
              <a:gd name="T12" fmla="*/ 26 w 26"/>
              <a:gd name="T13" fmla="*/ 334 h 5654"/>
              <a:gd name="T14" fmla="*/ 26 w 26"/>
              <a:gd name="T15" fmla="*/ 840 h 5654"/>
              <a:gd name="T16" fmla="*/ 0 w 26"/>
              <a:gd name="T17" fmla="*/ 840 h 5654"/>
              <a:gd name="T18" fmla="*/ 13 w 26"/>
              <a:gd name="T19" fmla="*/ 640 h 5654"/>
              <a:gd name="T20" fmla="*/ 26 w 26"/>
              <a:gd name="T21" fmla="*/ 974 h 5654"/>
              <a:gd name="T22" fmla="*/ 13 w 26"/>
              <a:gd name="T23" fmla="*/ 1174 h 5654"/>
              <a:gd name="T24" fmla="*/ 0 w 26"/>
              <a:gd name="T25" fmla="*/ 974 h 5654"/>
              <a:gd name="T26" fmla="*/ 26 w 26"/>
              <a:gd name="T27" fmla="*/ 974 h 5654"/>
              <a:gd name="T28" fmla="*/ 26 w 26"/>
              <a:gd name="T29" fmla="*/ 1480 h 5654"/>
              <a:gd name="T30" fmla="*/ 0 w 26"/>
              <a:gd name="T31" fmla="*/ 1480 h 5654"/>
              <a:gd name="T32" fmla="*/ 13 w 26"/>
              <a:gd name="T33" fmla="*/ 1280 h 5654"/>
              <a:gd name="T34" fmla="*/ 26 w 26"/>
              <a:gd name="T35" fmla="*/ 1614 h 5654"/>
              <a:gd name="T36" fmla="*/ 13 w 26"/>
              <a:gd name="T37" fmla="*/ 1814 h 5654"/>
              <a:gd name="T38" fmla="*/ 0 w 26"/>
              <a:gd name="T39" fmla="*/ 1614 h 5654"/>
              <a:gd name="T40" fmla="*/ 26 w 26"/>
              <a:gd name="T41" fmla="*/ 1614 h 5654"/>
              <a:gd name="T42" fmla="*/ 26 w 26"/>
              <a:gd name="T43" fmla="*/ 2120 h 5654"/>
              <a:gd name="T44" fmla="*/ 0 w 26"/>
              <a:gd name="T45" fmla="*/ 2120 h 5654"/>
              <a:gd name="T46" fmla="*/ 13 w 26"/>
              <a:gd name="T47" fmla="*/ 1920 h 5654"/>
              <a:gd name="T48" fmla="*/ 26 w 26"/>
              <a:gd name="T49" fmla="*/ 2254 h 5654"/>
              <a:gd name="T50" fmla="*/ 13 w 26"/>
              <a:gd name="T51" fmla="*/ 2454 h 5654"/>
              <a:gd name="T52" fmla="*/ 0 w 26"/>
              <a:gd name="T53" fmla="*/ 2254 h 5654"/>
              <a:gd name="T54" fmla="*/ 26 w 26"/>
              <a:gd name="T55" fmla="*/ 2254 h 5654"/>
              <a:gd name="T56" fmla="*/ 26 w 26"/>
              <a:gd name="T57" fmla="*/ 2760 h 5654"/>
              <a:gd name="T58" fmla="*/ 0 w 26"/>
              <a:gd name="T59" fmla="*/ 2760 h 5654"/>
              <a:gd name="T60" fmla="*/ 13 w 26"/>
              <a:gd name="T61" fmla="*/ 2560 h 5654"/>
              <a:gd name="T62" fmla="*/ 26 w 26"/>
              <a:gd name="T63" fmla="*/ 2894 h 5654"/>
              <a:gd name="T64" fmla="*/ 13 w 26"/>
              <a:gd name="T65" fmla="*/ 3094 h 5654"/>
              <a:gd name="T66" fmla="*/ 0 w 26"/>
              <a:gd name="T67" fmla="*/ 2894 h 5654"/>
              <a:gd name="T68" fmla="*/ 26 w 26"/>
              <a:gd name="T69" fmla="*/ 2894 h 5654"/>
              <a:gd name="T70" fmla="*/ 26 w 26"/>
              <a:gd name="T71" fmla="*/ 3400 h 5654"/>
              <a:gd name="T72" fmla="*/ 0 w 26"/>
              <a:gd name="T73" fmla="*/ 3400 h 5654"/>
              <a:gd name="T74" fmla="*/ 13 w 26"/>
              <a:gd name="T75" fmla="*/ 3200 h 5654"/>
              <a:gd name="T76" fmla="*/ 26 w 26"/>
              <a:gd name="T77" fmla="*/ 3534 h 5654"/>
              <a:gd name="T78" fmla="*/ 13 w 26"/>
              <a:gd name="T79" fmla="*/ 3734 h 5654"/>
              <a:gd name="T80" fmla="*/ 0 w 26"/>
              <a:gd name="T81" fmla="*/ 3534 h 5654"/>
              <a:gd name="T82" fmla="*/ 26 w 26"/>
              <a:gd name="T83" fmla="*/ 3534 h 5654"/>
              <a:gd name="T84" fmla="*/ 26 w 26"/>
              <a:gd name="T85" fmla="*/ 4040 h 5654"/>
              <a:gd name="T86" fmla="*/ 0 w 26"/>
              <a:gd name="T87" fmla="*/ 4040 h 5654"/>
              <a:gd name="T88" fmla="*/ 13 w 26"/>
              <a:gd name="T89" fmla="*/ 3840 h 5654"/>
              <a:gd name="T90" fmla="*/ 26 w 26"/>
              <a:gd name="T91" fmla="*/ 4174 h 5654"/>
              <a:gd name="T92" fmla="*/ 13 w 26"/>
              <a:gd name="T93" fmla="*/ 4374 h 5654"/>
              <a:gd name="T94" fmla="*/ 0 w 26"/>
              <a:gd name="T95" fmla="*/ 4174 h 5654"/>
              <a:gd name="T96" fmla="*/ 26 w 26"/>
              <a:gd name="T97" fmla="*/ 4174 h 5654"/>
              <a:gd name="T98" fmla="*/ 26 w 26"/>
              <a:gd name="T99" fmla="*/ 4680 h 5654"/>
              <a:gd name="T100" fmla="*/ 0 w 26"/>
              <a:gd name="T101" fmla="*/ 4680 h 5654"/>
              <a:gd name="T102" fmla="*/ 13 w 26"/>
              <a:gd name="T103" fmla="*/ 4480 h 5654"/>
              <a:gd name="T104" fmla="*/ 26 w 26"/>
              <a:gd name="T105" fmla="*/ 4814 h 5654"/>
              <a:gd name="T106" fmla="*/ 13 w 26"/>
              <a:gd name="T107" fmla="*/ 5014 h 5654"/>
              <a:gd name="T108" fmla="*/ 0 w 26"/>
              <a:gd name="T109" fmla="*/ 4814 h 5654"/>
              <a:gd name="T110" fmla="*/ 26 w 26"/>
              <a:gd name="T111" fmla="*/ 4814 h 5654"/>
              <a:gd name="T112" fmla="*/ 26 w 26"/>
              <a:gd name="T113" fmla="*/ 5320 h 5654"/>
              <a:gd name="T114" fmla="*/ 0 w 26"/>
              <a:gd name="T115" fmla="*/ 5320 h 5654"/>
              <a:gd name="T116" fmla="*/ 13 w 26"/>
              <a:gd name="T117" fmla="*/ 5120 h 5654"/>
              <a:gd name="T118" fmla="*/ 26 w 26"/>
              <a:gd name="T119" fmla="*/ 5454 h 5654"/>
              <a:gd name="T120" fmla="*/ 13 w 26"/>
              <a:gd name="T121" fmla="*/ 5654 h 5654"/>
              <a:gd name="T122" fmla="*/ 0 w 26"/>
              <a:gd name="T123" fmla="*/ 5454 h 5654"/>
              <a:gd name="T124" fmla="*/ 26 w 26"/>
              <a:gd name="T125" fmla="*/ 5454 h 56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6" h="5654">
                <a:moveTo>
                  <a:pt x="26" y="14"/>
                </a:moveTo>
                <a:lnTo>
                  <a:pt x="26" y="200"/>
                </a:lnTo>
                <a:cubicBezTo>
                  <a:pt x="26" y="208"/>
                  <a:pt x="20" y="214"/>
                  <a:pt x="13" y="214"/>
                </a:cubicBezTo>
                <a:cubicBezTo>
                  <a:pt x="6" y="214"/>
                  <a:pt x="0" y="208"/>
                  <a:pt x="0" y="200"/>
                </a:cubicBezTo>
                <a:lnTo>
                  <a:pt x="0" y="14"/>
                </a:lnTo>
                <a:cubicBezTo>
                  <a:pt x="0" y="6"/>
                  <a:pt x="6" y="0"/>
                  <a:pt x="13" y="0"/>
                </a:cubicBezTo>
                <a:cubicBezTo>
                  <a:pt x="20" y="0"/>
                  <a:pt x="26" y="6"/>
                  <a:pt x="26" y="14"/>
                </a:cubicBezTo>
                <a:close/>
                <a:moveTo>
                  <a:pt x="26" y="334"/>
                </a:moveTo>
                <a:lnTo>
                  <a:pt x="26" y="520"/>
                </a:lnTo>
                <a:cubicBezTo>
                  <a:pt x="26" y="528"/>
                  <a:pt x="20" y="534"/>
                  <a:pt x="13" y="534"/>
                </a:cubicBezTo>
                <a:cubicBezTo>
                  <a:pt x="6" y="534"/>
                  <a:pt x="0" y="528"/>
                  <a:pt x="0" y="520"/>
                </a:cubicBezTo>
                <a:lnTo>
                  <a:pt x="0" y="334"/>
                </a:lnTo>
                <a:cubicBezTo>
                  <a:pt x="0" y="326"/>
                  <a:pt x="6" y="320"/>
                  <a:pt x="13" y="320"/>
                </a:cubicBezTo>
                <a:cubicBezTo>
                  <a:pt x="20" y="320"/>
                  <a:pt x="26" y="326"/>
                  <a:pt x="26" y="334"/>
                </a:cubicBezTo>
                <a:close/>
                <a:moveTo>
                  <a:pt x="26" y="654"/>
                </a:moveTo>
                <a:lnTo>
                  <a:pt x="26" y="840"/>
                </a:lnTo>
                <a:cubicBezTo>
                  <a:pt x="26" y="848"/>
                  <a:pt x="20" y="854"/>
                  <a:pt x="13" y="854"/>
                </a:cubicBezTo>
                <a:cubicBezTo>
                  <a:pt x="6" y="854"/>
                  <a:pt x="0" y="848"/>
                  <a:pt x="0" y="840"/>
                </a:cubicBezTo>
                <a:lnTo>
                  <a:pt x="0" y="654"/>
                </a:lnTo>
                <a:cubicBezTo>
                  <a:pt x="0" y="646"/>
                  <a:pt x="6" y="640"/>
                  <a:pt x="13" y="640"/>
                </a:cubicBezTo>
                <a:cubicBezTo>
                  <a:pt x="20" y="640"/>
                  <a:pt x="26" y="646"/>
                  <a:pt x="26" y="654"/>
                </a:cubicBezTo>
                <a:close/>
                <a:moveTo>
                  <a:pt x="26" y="974"/>
                </a:moveTo>
                <a:lnTo>
                  <a:pt x="26" y="1160"/>
                </a:lnTo>
                <a:cubicBezTo>
                  <a:pt x="26" y="1168"/>
                  <a:pt x="20" y="1174"/>
                  <a:pt x="13" y="1174"/>
                </a:cubicBezTo>
                <a:cubicBezTo>
                  <a:pt x="6" y="1174"/>
                  <a:pt x="0" y="1168"/>
                  <a:pt x="0" y="1160"/>
                </a:cubicBezTo>
                <a:lnTo>
                  <a:pt x="0" y="974"/>
                </a:lnTo>
                <a:cubicBezTo>
                  <a:pt x="0" y="966"/>
                  <a:pt x="6" y="960"/>
                  <a:pt x="13" y="960"/>
                </a:cubicBezTo>
                <a:cubicBezTo>
                  <a:pt x="20" y="960"/>
                  <a:pt x="26" y="966"/>
                  <a:pt x="26" y="974"/>
                </a:cubicBezTo>
                <a:close/>
                <a:moveTo>
                  <a:pt x="26" y="1294"/>
                </a:moveTo>
                <a:lnTo>
                  <a:pt x="26" y="1480"/>
                </a:lnTo>
                <a:cubicBezTo>
                  <a:pt x="26" y="1488"/>
                  <a:pt x="20" y="1494"/>
                  <a:pt x="13" y="1494"/>
                </a:cubicBezTo>
                <a:cubicBezTo>
                  <a:pt x="6" y="1494"/>
                  <a:pt x="0" y="1488"/>
                  <a:pt x="0" y="1480"/>
                </a:cubicBezTo>
                <a:lnTo>
                  <a:pt x="0" y="1294"/>
                </a:lnTo>
                <a:cubicBezTo>
                  <a:pt x="0" y="1286"/>
                  <a:pt x="6" y="1280"/>
                  <a:pt x="13" y="1280"/>
                </a:cubicBezTo>
                <a:cubicBezTo>
                  <a:pt x="20" y="1280"/>
                  <a:pt x="26" y="1286"/>
                  <a:pt x="26" y="1294"/>
                </a:cubicBezTo>
                <a:close/>
                <a:moveTo>
                  <a:pt x="26" y="1614"/>
                </a:moveTo>
                <a:lnTo>
                  <a:pt x="26" y="1800"/>
                </a:lnTo>
                <a:cubicBezTo>
                  <a:pt x="26" y="1808"/>
                  <a:pt x="20" y="1814"/>
                  <a:pt x="13" y="1814"/>
                </a:cubicBezTo>
                <a:cubicBezTo>
                  <a:pt x="6" y="1814"/>
                  <a:pt x="0" y="1808"/>
                  <a:pt x="0" y="1800"/>
                </a:cubicBezTo>
                <a:lnTo>
                  <a:pt x="0" y="1614"/>
                </a:lnTo>
                <a:cubicBezTo>
                  <a:pt x="0" y="1606"/>
                  <a:pt x="6" y="1600"/>
                  <a:pt x="13" y="1600"/>
                </a:cubicBezTo>
                <a:cubicBezTo>
                  <a:pt x="20" y="1600"/>
                  <a:pt x="26" y="1606"/>
                  <a:pt x="26" y="1614"/>
                </a:cubicBezTo>
                <a:close/>
                <a:moveTo>
                  <a:pt x="26" y="1934"/>
                </a:moveTo>
                <a:lnTo>
                  <a:pt x="26" y="2120"/>
                </a:lnTo>
                <a:cubicBezTo>
                  <a:pt x="26" y="2128"/>
                  <a:pt x="20" y="2134"/>
                  <a:pt x="13" y="2134"/>
                </a:cubicBezTo>
                <a:cubicBezTo>
                  <a:pt x="6" y="2134"/>
                  <a:pt x="0" y="2128"/>
                  <a:pt x="0" y="2120"/>
                </a:cubicBezTo>
                <a:lnTo>
                  <a:pt x="0" y="1934"/>
                </a:lnTo>
                <a:cubicBezTo>
                  <a:pt x="0" y="1926"/>
                  <a:pt x="6" y="1920"/>
                  <a:pt x="13" y="1920"/>
                </a:cubicBezTo>
                <a:cubicBezTo>
                  <a:pt x="20" y="1920"/>
                  <a:pt x="26" y="1926"/>
                  <a:pt x="26" y="1934"/>
                </a:cubicBezTo>
                <a:close/>
                <a:moveTo>
                  <a:pt x="26" y="2254"/>
                </a:moveTo>
                <a:lnTo>
                  <a:pt x="26" y="2440"/>
                </a:lnTo>
                <a:cubicBezTo>
                  <a:pt x="26" y="2448"/>
                  <a:pt x="20" y="2454"/>
                  <a:pt x="13" y="2454"/>
                </a:cubicBezTo>
                <a:cubicBezTo>
                  <a:pt x="6" y="2454"/>
                  <a:pt x="0" y="2448"/>
                  <a:pt x="0" y="2440"/>
                </a:cubicBezTo>
                <a:lnTo>
                  <a:pt x="0" y="2254"/>
                </a:lnTo>
                <a:cubicBezTo>
                  <a:pt x="0" y="2246"/>
                  <a:pt x="6" y="2240"/>
                  <a:pt x="13" y="2240"/>
                </a:cubicBezTo>
                <a:cubicBezTo>
                  <a:pt x="20" y="2240"/>
                  <a:pt x="26" y="2246"/>
                  <a:pt x="26" y="2254"/>
                </a:cubicBezTo>
                <a:close/>
                <a:moveTo>
                  <a:pt x="26" y="2574"/>
                </a:moveTo>
                <a:lnTo>
                  <a:pt x="26" y="2760"/>
                </a:lnTo>
                <a:cubicBezTo>
                  <a:pt x="26" y="2768"/>
                  <a:pt x="20" y="2774"/>
                  <a:pt x="13" y="2774"/>
                </a:cubicBezTo>
                <a:cubicBezTo>
                  <a:pt x="6" y="2774"/>
                  <a:pt x="0" y="2768"/>
                  <a:pt x="0" y="2760"/>
                </a:cubicBezTo>
                <a:lnTo>
                  <a:pt x="0" y="2574"/>
                </a:lnTo>
                <a:cubicBezTo>
                  <a:pt x="0" y="2566"/>
                  <a:pt x="6" y="2560"/>
                  <a:pt x="13" y="2560"/>
                </a:cubicBezTo>
                <a:cubicBezTo>
                  <a:pt x="20" y="2560"/>
                  <a:pt x="26" y="2566"/>
                  <a:pt x="26" y="2574"/>
                </a:cubicBezTo>
                <a:close/>
                <a:moveTo>
                  <a:pt x="26" y="2894"/>
                </a:moveTo>
                <a:lnTo>
                  <a:pt x="26" y="3080"/>
                </a:lnTo>
                <a:cubicBezTo>
                  <a:pt x="26" y="3088"/>
                  <a:pt x="20" y="3094"/>
                  <a:pt x="13" y="3094"/>
                </a:cubicBezTo>
                <a:cubicBezTo>
                  <a:pt x="6" y="3094"/>
                  <a:pt x="0" y="3088"/>
                  <a:pt x="0" y="3080"/>
                </a:cubicBezTo>
                <a:lnTo>
                  <a:pt x="0" y="2894"/>
                </a:lnTo>
                <a:cubicBezTo>
                  <a:pt x="0" y="2886"/>
                  <a:pt x="6" y="2880"/>
                  <a:pt x="13" y="2880"/>
                </a:cubicBezTo>
                <a:cubicBezTo>
                  <a:pt x="20" y="2880"/>
                  <a:pt x="26" y="2886"/>
                  <a:pt x="26" y="2894"/>
                </a:cubicBezTo>
                <a:close/>
                <a:moveTo>
                  <a:pt x="26" y="3214"/>
                </a:moveTo>
                <a:lnTo>
                  <a:pt x="26" y="3400"/>
                </a:lnTo>
                <a:cubicBezTo>
                  <a:pt x="26" y="3408"/>
                  <a:pt x="20" y="3414"/>
                  <a:pt x="13" y="3414"/>
                </a:cubicBezTo>
                <a:cubicBezTo>
                  <a:pt x="6" y="3414"/>
                  <a:pt x="0" y="3408"/>
                  <a:pt x="0" y="3400"/>
                </a:cubicBezTo>
                <a:lnTo>
                  <a:pt x="0" y="3214"/>
                </a:lnTo>
                <a:cubicBezTo>
                  <a:pt x="0" y="3206"/>
                  <a:pt x="6" y="3200"/>
                  <a:pt x="13" y="3200"/>
                </a:cubicBezTo>
                <a:cubicBezTo>
                  <a:pt x="20" y="3200"/>
                  <a:pt x="26" y="3206"/>
                  <a:pt x="26" y="3214"/>
                </a:cubicBezTo>
                <a:close/>
                <a:moveTo>
                  <a:pt x="26" y="3534"/>
                </a:moveTo>
                <a:lnTo>
                  <a:pt x="26" y="3720"/>
                </a:lnTo>
                <a:cubicBezTo>
                  <a:pt x="26" y="3728"/>
                  <a:pt x="20" y="3734"/>
                  <a:pt x="13" y="3734"/>
                </a:cubicBezTo>
                <a:cubicBezTo>
                  <a:pt x="6" y="3734"/>
                  <a:pt x="0" y="3728"/>
                  <a:pt x="0" y="3720"/>
                </a:cubicBezTo>
                <a:lnTo>
                  <a:pt x="0" y="3534"/>
                </a:lnTo>
                <a:cubicBezTo>
                  <a:pt x="0" y="3526"/>
                  <a:pt x="6" y="3520"/>
                  <a:pt x="13" y="3520"/>
                </a:cubicBezTo>
                <a:cubicBezTo>
                  <a:pt x="20" y="3520"/>
                  <a:pt x="26" y="3526"/>
                  <a:pt x="26" y="3534"/>
                </a:cubicBezTo>
                <a:close/>
                <a:moveTo>
                  <a:pt x="26" y="3854"/>
                </a:moveTo>
                <a:lnTo>
                  <a:pt x="26" y="4040"/>
                </a:lnTo>
                <a:cubicBezTo>
                  <a:pt x="26" y="4048"/>
                  <a:pt x="20" y="4054"/>
                  <a:pt x="13" y="4054"/>
                </a:cubicBezTo>
                <a:cubicBezTo>
                  <a:pt x="6" y="4054"/>
                  <a:pt x="0" y="4048"/>
                  <a:pt x="0" y="4040"/>
                </a:cubicBezTo>
                <a:lnTo>
                  <a:pt x="0" y="3854"/>
                </a:lnTo>
                <a:cubicBezTo>
                  <a:pt x="0" y="3846"/>
                  <a:pt x="6" y="3840"/>
                  <a:pt x="13" y="3840"/>
                </a:cubicBezTo>
                <a:cubicBezTo>
                  <a:pt x="20" y="3840"/>
                  <a:pt x="26" y="3846"/>
                  <a:pt x="26" y="3854"/>
                </a:cubicBezTo>
                <a:close/>
                <a:moveTo>
                  <a:pt x="26" y="4174"/>
                </a:moveTo>
                <a:lnTo>
                  <a:pt x="26" y="4360"/>
                </a:lnTo>
                <a:cubicBezTo>
                  <a:pt x="26" y="4368"/>
                  <a:pt x="20" y="4374"/>
                  <a:pt x="13" y="4374"/>
                </a:cubicBezTo>
                <a:cubicBezTo>
                  <a:pt x="6" y="4374"/>
                  <a:pt x="0" y="4368"/>
                  <a:pt x="0" y="4360"/>
                </a:cubicBezTo>
                <a:lnTo>
                  <a:pt x="0" y="4174"/>
                </a:lnTo>
                <a:cubicBezTo>
                  <a:pt x="0" y="4166"/>
                  <a:pt x="6" y="4160"/>
                  <a:pt x="13" y="4160"/>
                </a:cubicBezTo>
                <a:cubicBezTo>
                  <a:pt x="20" y="4160"/>
                  <a:pt x="26" y="4166"/>
                  <a:pt x="26" y="4174"/>
                </a:cubicBezTo>
                <a:close/>
                <a:moveTo>
                  <a:pt x="26" y="4494"/>
                </a:moveTo>
                <a:lnTo>
                  <a:pt x="26" y="4680"/>
                </a:lnTo>
                <a:cubicBezTo>
                  <a:pt x="26" y="4688"/>
                  <a:pt x="20" y="4694"/>
                  <a:pt x="13" y="4694"/>
                </a:cubicBezTo>
                <a:cubicBezTo>
                  <a:pt x="6" y="4694"/>
                  <a:pt x="0" y="4688"/>
                  <a:pt x="0" y="4680"/>
                </a:cubicBezTo>
                <a:lnTo>
                  <a:pt x="0" y="4494"/>
                </a:lnTo>
                <a:cubicBezTo>
                  <a:pt x="0" y="4486"/>
                  <a:pt x="6" y="4480"/>
                  <a:pt x="13" y="4480"/>
                </a:cubicBezTo>
                <a:cubicBezTo>
                  <a:pt x="20" y="4480"/>
                  <a:pt x="26" y="4486"/>
                  <a:pt x="26" y="4494"/>
                </a:cubicBezTo>
                <a:close/>
                <a:moveTo>
                  <a:pt x="26" y="4814"/>
                </a:moveTo>
                <a:lnTo>
                  <a:pt x="26" y="5000"/>
                </a:lnTo>
                <a:cubicBezTo>
                  <a:pt x="26" y="5008"/>
                  <a:pt x="20" y="5014"/>
                  <a:pt x="13" y="5014"/>
                </a:cubicBezTo>
                <a:cubicBezTo>
                  <a:pt x="6" y="5014"/>
                  <a:pt x="0" y="5008"/>
                  <a:pt x="0" y="5000"/>
                </a:cubicBezTo>
                <a:lnTo>
                  <a:pt x="0" y="4814"/>
                </a:lnTo>
                <a:cubicBezTo>
                  <a:pt x="0" y="4806"/>
                  <a:pt x="6" y="4800"/>
                  <a:pt x="13" y="4800"/>
                </a:cubicBezTo>
                <a:cubicBezTo>
                  <a:pt x="20" y="4800"/>
                  <a:pt x="26" y="4806"/>
                  <a:pt x="26" y="4814"/>
                </a:cubicBezTo>
                <a:close/>
                <a:moveTo>
                  <a:pt x="26" y="5134"/>
                </a:moveTo>
                <a:lnTo>
                  <a:pt x="26" y="5320"/>
                </a:lnTo>
                <a:cubicBezTo>
                  <a:pt x="26" y="5328"/>
                  <a:pt x="20" y="5334"/>
                  <a:pt x="13" y="5334"/>
                </a:cubicBezTo>
                <a:cubicBezTo>
                  <a:pt x="6" y="5334"/>
                  <a:pt x="0" y="5328"/>
                  <a:pt x="0" y="5320"/>
                </a:cubicBezTo>
                <a:lnTo>
                  <a:pt x="0" y="5134"/>
                </a:lnTo>
                <a:cubicBezTo>
                  <a:pt x="0" y="5126"/>
                  <a:pt x="6" y="5120"/>
                  <a:pt x="13" y="5120"/>
                </a:cubicBezTo>
                <a:cubicBezTo>
                  <a:pt x="20" y="5120"/>
                  <a:pt x="26" y="5126"/>
                  <a:pt x="26" y="5134"/>
                </a:cubicBezTo>
                <a:close/>
                <a:moveTo>
                  <a:pt x="26" y="5454"/>
                </a:moveTo>
                <a:lnTo>
                  <a:pt x="26" y="5640"/>
                </a:lnTo>
                <a:cubicBezTo>
                  <a:pt x="26" y="5648"/>
                  <a:pt x="20" y="5654"/>
                  <a:pt x="13" y="5654"/>
                </a:cubicBezTo>
                <a:cubicBezTo>
                  <a:pt x="6" y="5654"/>
                  <a:pt x="0" y="5648"/>
                  <a:pt x="0" y="5640"/>
                </a:cubicBezTo>
                <a:lnTo>
                  <a:pt x="0" y="5454"/>
                </a:lnTo>
                <a:cubicBezTo>
                  <a:pt x="0" y="5446"/>
                  <a:pt x="6" y="5440"/>
                  <a:pt x="13" y="5440"/>
                </a:cubicBezTo>
                <a:cubicBezTo>
                  <a:pt x="20" y="5440"/>
                  <a:pt x="26" y="5446"/>
                  <a:pt x="26" y="5454"/>
                </a:cubicBezTo>
                <a:close/>
              </a:path>
            </a:pathLst>
          </a:custGeom>
          <a:solidFill>
            <a:srgbClr val="7F7F7F"/>
          </a:solidFill>
          <a:ln w="1588" cap="flat">
            <a:solidFill>
              <a:srgbClr val="7F7F7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Line 25">
            <a:extLst>
              <a:ext uri="{FF2B5EF4-FFF2-40B4-BE49-F238E27FC236}">
                <a16:creationId xmlns:a16="http://schemas.microsoft.com/office/drawing/2014/main" id="{C2E157F3-BA4F-CF28-527E-80CFC3452D66}"/>
              </a:ext>
            </a:extLst>
          </p:cNvPr>
          <p:cNvSpPr>
            <a:spLocks noChangeShapeType="1"/>
          </p:cNvSpPr>
          <p:nvPr/>
        </p:nvSpPr>
        <p:spPr bwMode="auto">
          <a:xfrm>
            <a:off x="2278886" y="1941513"/>
            <a:ext cx="0" cy="917575"/>
          </a:xfrm>
          <a:prstGeom prst="line">
            <a:avLst/>
          </a:prstGeom>
          <a:noFill/>
          <a:ln w="17463" cap="rnd">
            <a:solidFill>
              <a:srgbClr val="4672C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Line 26">
            <a:extLst>
              <a:ext uri="{FF2B5EF4-FFF2-40B4-BE49-F238E27FC236}">
                <a16:creationId xmlns:a16="http://schemas.microsoft.com/office/drawing/2014/main" id="{1B0B5805-0645-6119-40A4-8DF9FFCA4D7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271773" y="2211388"/>
            <a:ext cx="469839" cy="4762"/>
          </a:xfrm>
          <a:prstGeom prst="line">
            <a:avLst/>
          </a:prstGeom>
          <a:noFill/>
          <a:ln w="17463" cap="rnd">
            <a:solidFill>
              <a:srgbClr val="7F7F7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Oval 27">
            <a:extLst>
              <a:ext uri="{FF2B5EF4-FFF2-40B4-BE49-F238E27FC236}">
                <a16:creationId xmlns:a16="http://schemas.microsoft.com/office/drawing/2014/main" id="{A0D19299-84F7-DF22-DF8A-09377A1276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3366" y="2170330"/>
            <a:ext cx="88900" cy="88900"/>
          </a:xfrm>
          <a:prstGeom prst="ellipse">
            <a:avLst/>
          </a:prstGeom>
          <a:solidFill>
            <a:srgbClr val="7F7F7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Oval 28">
            <a:extLst>
              <a:ext uri="{FF2B5EF4-FFF2-40B4-BE49-F238E27FC236}">
                <a16:creationId xmlns:a16="http://schemas.microsoft.com/office/drawing/2014/main" id="{0C9A6111-65AE-4491-1935-D0D13FB63E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5575" y="2166938"/>
            <a:ext cx="90487" cy="88900"/>
          </a:xfrm>
          <a:prstGeom prst="ellipse">
            <a:avLst/>
          </a:prstGeom>
          <a:solidFill>
            <a:srgbClr val="7F7F7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Rectangle 29">
            <a:extLst>
              <a:ext uri="{FF2B5EF4-FFF2-40B4-BE49-F238E27FC236}">
                <a16:creationId xmlns:a16="http://schemas.microsoft.com/office/drawing/2014/main" id="{359952C7-2865-2FF8-D778-63AEEA07F5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7450" y="2151063"/>
            <a:ext cx="166687" cy="1222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Rectangle 30">
            <a:extLst>
              <a:ext uri="{FF2B5EF4-FFF2-40B4-BE49-F238E27FC236}">
                <a16:creationId xmlns:a16="http://schemas.microsoft.com/office/drawing/2014/main" id="{5A6011F2-1267-7FDA-66FD-86A77D80F2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62212" y="2157413"/>
            <a:ext cx="214312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>
                <a:ln>
                  <a:noFill/>
                </a:ln>
                <a:solidFill>
                  <a:srgbClr val="3D64AC"/>
                </a:solidFill>
                <a:effectLst/>
                <a:latin typeface="Calibri" panose="020F0502020204030204" pitchFamily="34" charset="0"/>
              </a:rPr>
              <a:t>SIFS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1" name="Line 31">
            <a:extLst>
              <a:ext uri="{FF2B5EF4-FFF2-40B4-BE49-F238E27FC236}">
                <a16:creationId xmlns:a16="http://schemas.microsoft.com/office/drawing/2014/main" id="{EA4DE3B8-4A30-3D59-9F6D-B4BEAC9267D8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1" y="2095500"/>
            <a:ext cx="952500" cy="1588"/>
          </a:xfrm>
          <a:prstGeom prst="line">
            <a:avLst/>
          </a:prstGeom>
          <a:noFill/>
          <a:ln w="17463" cap="rnd">
            <a:solidFill>
              <a:srgbClr val="7F7F7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Oval 32">
            <a:extLst>
              <a:ext uri="{FF2B5EF4-FFF2-40B4-BE49-F238E27FC236}">
                <a16:creationId xmlns:a16="http://schemas.microsoft.com/office/drawing/2014/main" id="{CA4473A3-7A9E-A190-37F8-2F7346AE48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5675" y="2041526"/>
            <a:ext cx="90487" cy="88900"/>
          </a:xfrm>
          <a:prstGeom prst="ellipse">
            <a:avLst/>
          </a:prstGeom>
          <a:solidFill>
            <a:srgbClr val="7F7F7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Oval 33">
            <a:extLst>
              <a:ext uri="{FF2B5EF4-FFF2-40B4-BE49-F238E27FC236}">
                <a16:creationId xmlns:a16="http://schemas.microsoft.com/office/drawing/2014/main" id="{0507218F-BE07-2770-7634-0B107BCE0D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4050" y="2052638"/>
            <a:ext cx="90487" cy="88900"/>
          </a:xfrm>
          <a:prstGeom prst="ellipse">
            <a:avLst/>
          </a:prstGeom>
          <a:solidFill>
            <a:srgbClr val="7F7F7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Rectangle 34">
            <a:extLst>
              <a:ext uri="{FF2B5EF4-FFF2-40B4-BE49-F238E27FC236}">
                <a16:creationId xmlns:a16="http://schemas.microsoft.com/office/drawing/2014/main" id="{105EA2A1-A942-6D33-83AA-1F1EDCEBE1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1925" y="2036763"/>
            <a:ext cx="180975" cy="1222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Rectangle 35">
            <a:extLst>
              <a:ext uri="{FF2B5EF4-FFF2-40B4-BE49-F238E27FC236}">
                <a16:creationId xmlns:a16="http://schemas.microsoft.com/office/drawing/2014/main" id="{3461EBD1-1DA7-B060-AE5F-249B9086C2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6687" y="2039938"/>
            <a:ext cx="254000" cy="16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>
                <a:ln>
                  <a:noFill/>
                </a:ln>
                <a:solidFill>
                  <a:srgbClr val="3D64AC"/>
                </a:solidFill>
                <a:effectLst/>
                <a:latin typeface="Calibri" panose="020F0502020204030204" pitchFamily="34" charset="0"/>
              </a:rPr>
              <a:t>DIFS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6" name="Rectangle 36">
            <a:extLst>
              <a:ext uri="{FF2B5EF4-FFF2-40B4-BE49-F238E27FC236}">
                <a16:creationId xmlns:a16="http://schemas.microsoft.com/office/drawing/2014/main" id="{A71A7CF4-A940-ACCF-EB3F-A2F802044D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0" y="4162425"/>
            <a:ext cx="573087" cy="458787"/>
          </a:xfrm>
          <a:prstGeom prst="rect">
            <a:avLst/>
          </a:prstGeom>
          <a:solidFill>
            <a:srgbClr val="ED7D3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Rectangle 37">
            <a:extLst>
              <a:ext uri="{FF2B5EF4-FFF2-40B4-BE49-F238E27FC236}">
                <a16:creationId xmlns:a16="http://schemas.microsoft.com/office/drawing/2014/main" id="{AB619A9A-0394-1DCB-D806-D1B6B5FDFD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0" y="4162425"/>
            <a:ext cx="573087" cy="458787"/>
          </a:xfrm>
          <a:prstGeom prst="rect">
            <a:avLst/>
          </a:prstGeom>
          <a:noFill/>
          <a:ln w="4763" cap="sq">
            <a:solidFill>
              <a:srgbClr val="C8C8C8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Rectangle 38">
            <a:extLst>
              <a:ext uri="{FF2B5EF4-FFF2-40B4-BE49-F238E27FC236}">
                <a16:creationId xmlns:a16="http://schemas.microsoft.com/office/drawing/2014/main" id="{F48E100D-DF96-BBC7-0500-78DB376A2C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2184" y="4154986"/>
            <a:ext cx="571499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rgbClr val="FEFFFF"/>
                </a:solidFill>
                <a:effectLst/>
                <a:latin typeface="Calibri" panose="020F0502020204030204" pitchFamily="34" charset="0"/>
              </a:rPr>
              <a:t>Defer signal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0" name="Rectangle 40">
            <a:extLst>
              <a:ext uri="{FF2B5EF4-FFF2-40B4-BE49-F238E27FC236}">
                <a16:creationId xmlns:a16="http://schemas.microsoft.com/office/drawing/2014/main" id="{09A024A9-1E9D-A3DE-DB2E-7F31E4AF79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41675" y="4321033"/>
            <a:ext cx="571499" cy="107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700" b="0" i="0" u="none" strike="noStrike" cap="none" normalizeH="0" baseline="0" dirty="0">
                <a:ln>
                  <a:noFill/>
                </a:ln>
                <a:solidFill>
                  <a:srgbClr val="FEFFFF"/>
                </a:solidFill>
                <a:effectLst/>
                <a:latin typeface="Calibri" panose="020F0502020204030204" pitchFamily="34" charset="0"/>
              </a:rPr>
              <a:t>i.e. STF/LTF/SIG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1" name="Rectangle 41">
            <a:extLst>
              <a:ext uri="{FF2B5EF4-FFF2-40B4-BE49-F238E27FC236}">
                <a16:creationId xmlns:a16="http://schemas.microsoft.com/office/drawing/2014/main" id="{50FCED50-CEA0-1D5D-524A-F1AFCAA570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09873" y="4456861"/>
            <a:ext cx="404812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rgbClr val="FEFFFF"/>
                </a:solidFill>
                <a:effectLst/>
                <a:latin typeface="Calibri" panose="020F0502020204030204" pitchFamily="34" charset="0"/>
              </a:rPr>
              <a:t>or CTS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66" name="Picture 42">
            <a:extLst>
              <a:ext uri="{FF2B5EF4-FFF2-40B4-BE49-F238E27FC236}">
                <a16:creationId xmlns:a16="http://schemas.microsoft.com/office/drawing/2014/main" id="{FFC6586C-C5E2-014C-6F09-69E28E3BD9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4950" y="2836862"/>
            <a:ext cx="793749" cy="17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Rectangle 43">
            <a:extLst>
              <a:ext uri="{FF2B5EF4-FFF2-40B4-BE49-F238E27FC236}">
                <a16:creationId xmlns:a16="http://schemas.microsoft.com/office/drawing/2014/main" id="{5F99761E-59B4-FE00-B0B7-43CF8CCCDB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1301" y="2836863"/>
            <a:ext cx="793750" cy="177800"/>
          </a:xfrm>
          <a:prstGeom prst="rect">
            <a:avLst/>
          </a:prstGeom>
          <a:noFill/>
          <a:ln w="12700" cap="sq">
            <a:solidFill>
              <a:srgbClr val="62983D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Rectangle 44">
            <a:extLst>
              <a:ext uri="{FF2B5EF4-FFF2-40B4-BE49-F238E27FC236}">
                <a16:creationId xmlns:a16="http://schemas.microsoft.com/office/drawing/2014/main" id="{3C802FB3-FC47-9CCB-DDCA-FA77CD92E9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2612" y="2881313"/>
            <a:ext cx="295275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>
                <a:ln>
                  <a:noFill/>
                </a:ln>
                <a:solidFill>
                  <a:srgbClr val="62983D"/>
                </a:solidFill>
                <a:effectLst/>
                <a:latin typeface="Calibri" panose="020F0502020204030204" pitchFamily="34" charset="0"/>
              </a:rPr>
              <a:t>AIFSN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69" name="Picture 45">
            <a:extLst>
              <a:ext uri="{FF2B5EF4-FFF2-40B4-BE49-F238E27FC236}">
                <a16:creationId xmlns:a16="http://schemas.microsoft.com/office/drawing/2014/main" id="{4B9440F9-6D8E-0B4C-59DD-C2BAD6190C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4950" y="3609974"/>
            <a:ext cx="793749" cy="16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Rectangle 46">
            <a:extLst>
              <a:ext uri="{FF2B5EF4-FFF2-40B4-BE49-F238E27FC236}">
                <a16:creationId xmlns:a16="http://schemas.microsoft.com/office/drawing/2014/main" id="{B48F7040-F11E-10DA-9849-A0F1DBFAFB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1301" y="3616325"/>
            <a:ext cx="787400" cy="163512"/>
          </a:xfrm>
          <a:prstGeom prst="rect">
            <a:avLst/>
          </a:prstGeom>
          <a:noFill/>
          <a:ln w="12700" cap="sq">
            <a:solidFill>
              <a:srgbClr val="62983D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Rectangle 47">
            <a:extLst>
              <a:ext uri="{FF2B5EF4-FFF2-40B4-BE49-F238E27FC236}">
                <a16:creationId xmlns:a16="http://schemas.microsoft.com/office/drawing/2014/main" id="{A1E9DD69-1DCD-B498-8FAF-B35135A4C9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2612" y="3646487"/>
            <a:ext cx="29527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rgbClr val="62983D"/>
                </a:solidFill>
                <a:effectLst/>
                <a:latin typeface="Calibri" panose="020F0502020204030204" pitchFamily="34" charset="0"/>
              </a:rPr>
              <a:t>AIFSN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6" name="Rectangle 48">
            <a:extLst>
              <a:ext uri="{FF2B5EF4-FFF2-40B4-BE49-F238E27FC236}">
                <a16:creationId xmlns:a16="http://schemas.microsoft.com/office/drawing/2014/main" id="{531C4D23-3E0D-664C-8760-F8FC9FE56D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0" y="4927599"/>
            <a:ext cx="573087" cy="458787"/>
          </a:xfrm>
          <a:prstGeom prst="rect">
            <a:avLst/>
          </a:prstGeom>
          <a:solidFill>
            <a:srgbClr val="ED7D3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" name="Rectangle 49">
            <a:extLst>
              <a:ext uri="{FF2B5EF4-FFF2-40B4-BE49-F238E27FC236}">
                <a16:creationId xmlns:a16="http://schemas.microsoft.com/office/drawing/2014/main" id="{FDA38D18-CD75-D235-35A8-EA251999F0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0" y="4927599"/>
            <a:ext cx="573087" cy="458787"/>
          </a:xfrm>
          <a:prstGeom prst="rect">
            <a:avLst/>
          </a:prstGeom>
          <a:noFill/>
          <a:ln w="4763" cap="sq">
            <a:solidFill>
              <a:srgbClr val="C8C8C8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" name="Line 54">
            <a:extLst>
              <a:ext uri="{FF2B5EF4-FFF2-40B4-BE49-F238E27FC236}">
                <a16:creationId xmlns:a16="http://schemas.microsoft.com/office/drawing/2014/main" id="{6FF6D807-CB09-6930-E6C3-1EABB0D8E8DA}"/>
              </a:ext>
            </a:extLst>
          </p:cNvPr>
          <p:cNvSpPr>
            <a:spLocks noChangeShapeType="1"/>
          </p:cNvSpPr>
          <p:nvPr/>
        </p:nvSpPr>
        <p:spPr bwMode="auto">
          <a:xfrm>
            <a:off x="2305050" y="3090863"/>
            <a:ext cx="933450" cy="0"/>
          </a:xfrm>
          <a:prstGeom prst="line">
            <a:avLst/>
          </a:prstGeom>
          <a:noFill/>
          <a:ln w="34925" cap="rnd">
            <a:solidFill>
              <a:srgbClr val="70AD4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" name="Rectangle 55">
            <a:extLst>
              <a:ext uri="{FF2B5EF4-FFF2-40B4-BE49-F238E27FC236}">
                <a16:creationId xmlns:a16="http://schemas.microsoft.com/office/drawing/2014/main" id="{3CF79DEF-AC21-7D3C-5EBA-CA70C5854E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5575" y="3030538"/>
            <a:ext cx="153987" cy="1222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4" name="Rectangle 56">
            <a:extLst>
              <a:ext uri="{FF2B5EF4-FFF2-40B4-BE49-F238E27FC236}">
                <a16:creationId xmlns:a16="http://schemas.microsoft.com/office/drawing/2014/main" id="{6828599D-2A77-461E-65F6-1ABF58FAEF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0337" y="3036888"/>
            <a:ext cx="2032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>
                <a:ln>
                  <a:noFill/>
                </a:ln>
                <a:solidFill>
                  <a:srgbClr val="62983D"/>
                </a:solidFill>
                <a:effectLst/>
                <a:latin typeface="Calibri" panose="020F0502020204030204" pitchFamily="34" charset="0"/>
              </a:rPr>
              <a:t>Idle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25" name="Line 57">
            <a:extLst>
              <a:ext uri="{FF2B5EF4-FFF2-40B4-BE49-F238E27FC236}">
                <a16:creationId xmlns:a16="http://schemas.microsoft.com/office/drawing/2014/main" id="{52574965-F0A5-6652-2D23-FC019630A096}"/>
              </a:ext>
            </a:extLst>
          </p:cNvPr>
          <p:cNvSpPr>
            <a:spLocks noChangeShapeType="1"/>
          </p:cNvSpPr>
          <p:nvPr/>
        </p:nvSpPr>
        <p:spPr bwMode="auto">
          <a:xfrm>
            <a:off x="3238500" y="3090863"/>
            <a:ext cx="534987" cy="0"/>
          </a:xfrm>
          <a:prstGeom prst="line">
            <a:avLst/>
          </a:prstGeom>
          <a:noFill/>
          <a:ln w="34925" cap="rnd">
            <a:solidFill>
              <a:srgbClr val="ED7D3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6" name="Rectangle 58">
            <a:extLst>
              <a:ext uri="{FF2B5EF4-FFF2-40B4-BE49-F238E27FC236}">
                <a16:creationId xmlns:a16="http://schemas.microsoft.com/office/drawing/2014/main" id="{9E121B66-95E4-F7B3-120D-FA892C976F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09950" y="3030538"/>
            <a:ext cx="193675" cy="1222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7" name="Rectangle 59">
            <a:extLst>
              <a:ext uri="{FF2B5EF4-FFF2-40B4-BE49-F238E27FC236}">
                <a16:creationId xmlns:a16="http://schemas.microsoft.com/office/drawing/2014/main" id="{1BFC3D1E-317A-8010-E5DE-BDCB54F9B6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4712" y="3036888"/>
            <a:ext cx="24447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>
                <a:ln>
                  <a:noFill/>
                </a:ln>
                <a:solidFill>
                  <a:srgbClr val="D16D2A"/>
                </a:solidFill>
                <a:effectLst/>
                <a:latin typeface="Calibri" panose="020F0502020204030204" pitchFamily="34" charset="0"/>
              </a:rPr>
              <a:t>Busy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28" name="Line 60">
            <a:extLst>
              <a:ext uri="{FF2B5EF4-FFF2-40B4-BE49-F238E27FC236}">
                <a16:creationId xmlns:a16="http://schemas.microsoft.com/office/drawing/2014/main" id="{5260BED8-0702-6A07-A9CE-231127404C67}"/>
              </a:ext>
            </a:extLst>
          </p:cNvPr>
          <p:cNvSpPr>
            <a:spLocks noChangeShapeType="1"/>
          </p:cNvSpPr>
          <p:nvPr/>
        </p:nvSpPr>
        <p:spPr bwMode="auto">
          <a:xfrm>
            <a:off x="3773487" y="3090863"/>
            <a:ext cx="944562" cy="0"/>
          </a:xfrm>
          <a:prstGeom prst="line">
            <a:avLst/>
          </a:prstGeom>
          <a:noFill/>
          <a:ln w="34925" cap="rnd">
            <a:solidFill>
              <a:srgbClr val="FEC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9" name="Rectangle 61">
            <a:extLst>
              <a:ext uri="{FF2B5EF4-FFF2-40B4-BE49-F238E27FC236}">
                <a16:creationId xmlns:a16="http://schemas.microsoft.com/office/drawing/2014/main" id="{A4C969B0-2FC5-FF1C-D04C-171159109B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0662" y="3030538"/>
            <a:ext cx="431800" cy="1222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Rectangle 62">
            <a:extLst>
              <a:ext uri="{FF2B5EF4-FFF2-40B4-BE49-F238E27FC236}">
                <a16:creationId xmlns:a16="http://schemas.microsoft.com/office/drawing/2014/main" id="{B3DD08DD-DF79-3689-2610-921EC0975F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5425" y="3036888"/>
            <a:ext cx="477837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>
                <a:ln>
                  <a:noFill/>
                </a:ln>
                <a:solidFill>
                  <a:srgbClr val="E0A900"/>
                </a:solidFill>
                <a:effectLst/>
                <a:latin typeface="Calibri" panose="020F0502020204030204" pitchFamily="34" charset="0"/>
              </a:rPr>
              <a:t>EIFS mode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31" name="Line 63">
            <a:extLst>
              <a:ext uri="{FF2B5EF4-FFF2-40B4-BE49-F238E27FC236}">
                <a16:creationId xmlns:a16="http://schemas.microsoft.com/office/drawing/2014/main" id="{4034C5E3-A5C8-EBDD-BD9D-8DA6D610385E}"/>
              </a:ext>
            </a:extLst>
          </p:cNvPr>
          <p:cNvSpPr>
            <a:spLocks noChangeShapeType="1"/>
          </p:cNvSpPr>
          <p:nvPr/>
        </p:nvSpPr>
        <p:spPr bwMode="auto">
          <a:xfrm>
            <a:off x="2312987" y="3856037"/>
            <a:ext cx="935037" cy="0"/>
          </a:xfrm>
          <a:prstGeom prst="line">
            <a:avLst/>
          </a:prstGeom>
          <a:noFill/>
          <a:ln w="34925" cap="rnd">
            <a:solidFill>
              <a:srgbClr val="70AD4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2" name="Rectangle 64">
            <a:extLst>
              <a:ext uri="{FF2B5EF4-FFF2-40B4-BE49-F238E27FC236}">
                <a16:creationId xmlns:a16="http://schemas.microsoft.com/office/drawing/2014/main" id="{CA1460FB-2BA1-47C1-82AD-9AA9D8C676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5100" y="3795712"/>
            <a:ext cx="152400" cy="1222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3" name="Rectangle 65">
            <a:extLst>
              <a:ext uri="{FF2B5EF4-FFF2-40B4-BE49-F238E27FC236}">
                <a16:creationId xmlns:a16="http://schemas.microsoft.com/office/drawing/2014/main" id="{2091A7BF-9978-4BE0-D91B-25AE49AC67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8275" y="3798887"/>
            <a:ext cx="234950" cy="16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>
                <a:ln>
                  <a:noFill/>
                </a:ln>
                <a:solidFill>
                  <a:srgbClr val="62983D"/>
                </a:solidFill>
                <a:effectLst/>
                <a:latin typeface="Calibri" panose="020F0502020204030204" pitchFamily="34" charset="0"/>
              </a:rPr>
              <a:t>Idle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34" name="Line 66">
            <a:extLst>
              <a:ext uri="{FF2B5EF4-FFF2-40B4-BE49-F238E27FC236}">
                <a16:creationId xmlns:a16="http://schemas.microsoft.com/office/drawing/2014/main" id="{BF3510B3-E448-8D48-6FC0-1D954B5D9099}"/>
              </a:ext>
            </a:extLst>
          </p:cNvPr>
          <p:cNvSpPr>
            <a:spLocks noChangeShapeType="1"/>
          </p:cNvSpPr>
          <p:nvPr/>
        </p:nvSpPr>
        <p:spPr bwMode="auto">
          <a:xfrm>
            <a:off x="3248025" y="3856037"/>
            <a:ext cx="534987" cy="0"/>
          </a:xfrm>
          <a:prstGeom prst="line">
            <a:avLst/>
          </a:prstGeom>
          <a:noFill/>
          <a:ln w="34925" cap="rnd">
            <a:solidFill>
              <a:srgbClr val="ED7D3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5" name="Rectangle 67">
            <a:extLst>
              <a:ext uri="{FF2B5EF4-FFF2-40B4-BE49-F238E27FC236}">
                <a16:creationId xmlns:a16="http://schemas.microsoft.com/office/drawing/2014/main" id="{C904724A-B5EA-DCE2-5D72-66194E75C8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7887" y="3795712"/>
            <a:ext cx="195262" cy="1222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6" name="Rectangle 68">
            <a:extLst>
              <a:ext uri="{FF2B5EF4-FFF2-40B4-BE49-F238E27FC236}">
                <a16:creationId xmlns:a16="http://schemas.microsoft.com/office/drawing/2014/main" id="{57731DA1-22CF-2BA7-6D19-8A9F820273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2650" y="3798887"/>
            <a:ext cx="274637" cy="16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>
                <a:ln>
                  <a:noFill/>
                </a:ln>
                <a:solidFill>
                  <a:srgbClr val="D16D2A"/>
                </a:solidFill>
                <a:effectLst/>
                <a:latin typeface="Calibri" panose="020F0502020204030204" pitchFamily="34" charset="0"/>
              </a:rPr>
              <a:t>Busy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37" name="Line 69">
            <a:extLst>
              <a:ext uri="{FF2B5EF4-FFF2-40B4-BE49-F238E27FC236}">
                <a16:creationId xmlns:a16="http://schemas.microsoft.com/office/drawing/2014/main" id="{219D0BB6-D05A-557E-4301-490B2C4BB84F}"/>
              </a:ext>
            </a:extLst>
          </p:cNvPr>
          <p:cNvSpPr>
            <a:spLocks noChangeShapeType="1"/>
          </p:cNvSpPr>
          <p:nvPr/>
        </p:nvSpPr>
        <p:spPr bwMode="auto">
          <a:xfrm>
            <a:off x="3783012" y="3856037"/>
            <a:ext cx="955675" cy="0"/>
          </a:xfrm>
          <a:prstGeom prst="line">
            <a:avLst/>
          </a:prstGeom>
          <a:noFill/>
          <a:ln w="34925" cap="rnd">
            <a:solidFill>
              <a:srgbClr val="FEC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8" name="Rectangle 70">
            <a:extLst>
              <a:ext uri="{FF2B5EF4-FFF2-40B4-BE49-F238E27FC236}">
                <a16:creationId xmlns:a16="http://schemas.microsoft.com/office/drawing/2014/main" id="{D0C767C3-481D-29E1-6680-B3BBF6DCCF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44950" y="3795712"/>
            <a:ext cx="431800" cy="1222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9" name="Rectangle 71">
            <a:extLst>
              <a:ext uri="{FF2B5EF4-FFF2-40B4-BE49-F238E27FC236}">
                <a16:creationId xmlns:a16="http://schemas.microsoft.com/office/drawing/2014/main" id="{FB37B4BC-6A3C-2E1C-5B6B-DB7684DE47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49712" y="3798887"/>
            <a:ext cx="530225" cy="16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>
                <a:ln>
                  <a:noFill/>
                </a:ln>
                <a:solidFill>
                  <a:srgbClr val="E0A900"/>
                </a:solidFill>
                <a:effectLst/>
                <a:latin typeface="Calibri" panose="020F0502020204030204" pitchFamily="34" charset="0"/>
              </a:rPr>
              <a:t>EIFS mode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40" name="Line 72">
            <a:extLst>
              <a:ext uri="{FF2B5EF4-FFF2-40B4-BE49-F238E27FC236}">
                <a16:creationId xmlns:a16="http://schemas.microsoft.com/office/drawing/2014/main" id="{D376437E-8E29-20EF-41FB-E8D003177D32}"/>
              </a:ext>
            </a:extLst>
          </p:cNvPr>
          <p:cNvSpPr>
            <a:spLocks noChangeShapeType="1"/>
          </p:cNvSpPr>
          <p:nvPr/>
        </p:nvSpPr>
        <p:spPr bwMode="auto">
          <a:xfrm>
            <a:off x="2305050" y="4697412"/>
            <a:ext cx="933450" cy="0"/>
          </a:xfrm>
          <a:prstGeom prst="line">
            <a:avLst/>
          </a:prstGeom>
          <a:noFill/>
          <a:ln w="34925" cap="rnd">
            <a:solidFill>
              <a:srgbClr val="70AD4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1" name="Rectangle 73">
            <a:extLst>
              <a:ext uri="{FF2B5EF4-FFF2-40B4-BE49-F238E27FC236}">
                <a16:creationId xmlns:a16="http://schemas.microsoft.com/office/drawing/2014/main" id="{7686FDFA-0CCC-CAD7-962A-EC362BF702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5575" y="4637087"/>
            <a:ext cx="153987" cy="1222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2" name="Rectangle 74">
            <a:extLst>
              <a:ext uri="{FF2B5EF4-FFF2-40B4-BE49-F238E27FC236}">
                <a16:creationId xmlns:a16="http://schemas.microsoft.com/office/drawing/2014/main" id="{4F3CC793-0061-A732-DB89-D14979F826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0337" y="4640262"/>
            <a:ext cx="234950" cy="16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>
                <a:ln>
                  <a:noFill/>
                </a:ln>
                <a:solidFill>
                  <a:srgbClr val="62983D"/>
                </a:solidFill>
                <a:effectLst/>
                <a:latin typeface="Calibri" panose="020F0502020204030204" pitchFamily="34" charset="0"/>
              </a:rPr>
              <a:t>Idle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43" name="Line 75">
            <a:extLst>
              <a:ext uri="{FF2B5EF4-FFF2-40B4-BE49-F238E27FC236}">
                <a16:creationId xmlns:a16="http://schemas.microsoft.com/office/drawing/2014/main" id="{1E41F8F6-4297-0BFD-19C0-B5FBC31DA7C4}"/>
              </a:ext>
            </a:extLst>
          </p:cNvPr>
          <p:cNvSpPr>
            <a:spLocks noChangeShapeType="1"/>
          </p:cNvSpPr>
          <p:nvPr/>
        </p:nvSpPr>
        <p:spPr bwMode="auto">
          <a:xfrm>
            <a:off x="2305050" y="5462587"/>
            <a:ext cx="933450" cy="0"/>
          </a:xfrm>
          <a:prstGeom prst="line">
            <a:avLst/>
          </a:prstGeom>
          <a:noFill/>
          <a:ln w="34925" cap="rnd">
            <a:solidFill>
              <a:srgbClr val="70AD4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4" name="Rectangle 76">
            <a:extLst>
              <a:ext uri="{FF2B5EF4-FFF2-40B4-BE49-F238E27FC236}">
                <a16:creationId xmlns:a16="http://schemas.microsoft.com/office/drawing/2014/main" id="{F46FF9B8-6D2C-6741-F05B-37053523DD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5575" y="5400674"/>
            <a:ext cx="153987" cy="1222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5" name="Rectangle 77">
            <a:extLst>
              <a:ext uri="{FF2B5EF4-FFF2-40B4-BE49-F238E27FC236}">
                <a16:creationId xmlns:a16="http://schemas.microsoft.com/office/drawing/2014/main" id="{BA3A7F9A-45FE-74CB-0DDA-396481A92B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0337" y="5405437"/>
            <a:ext cx="2032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>
                <a:ln>
                  <a:noFill/>
                </a:ln>
                <a:solidFill>
                  <a:srgbClr val="62983D"/>
                </a:solidFill>
                <a:effectLst/>
                <a:latin typeface="Calibri" panose="020F0502020204030204" pitchFamily="34" charset="0"/>
              </a:rPr>
              <a:t>Idle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102" name="Picture 78">
            <a:extLst>
              <a:ext uri="{FF2B5EF4-FFF2-40B4-BE49-F238E27FC236}">
                <a16:creationId xmlns:a16="http://schemas.microsoft.com/office/drawing/2014/main" id="{7BB452AF-BAC3-9E55-BC5D-E60C019793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3650" y="4460875"/>
            <a:ext cx="91757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6" name="Rectangle 79">
            <a:extLst>
              <a:ext uri="{FF2B5EF4-FFF2-40B4-BE49-F238E27FC236}">
                <a16:creationId xmlns:a16="http://schemas.microsoft.com/office/drawing/2014/main" id="{60CC609E-6667-48FC-3A99-37AC6EBA62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1587" y="4468812"/>
            <a:ext cx="917575" cy="152400"/>
          </a:xfrm>
          <a:prstGeom prst="rect">
            <a:avLst/>
          </a:prstGeom>
          <a:noFill/>
          <a:ln w="12700" cap="sq">
            <a:solidFill>
              <a:srgbClr val="62983D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7" name="Rectangle 80">
            <a:extLst>
              <a:ext uri="{FF2B5EF4-FFF2-40B4-BE49-F238E27FC236}">
                <a16:creationId xmlns:a16="http://schemas.microsoft.com/office/drawing/2014/main" id="{FF2786DD-0F20-EB6C-921C-E6D1D61707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6525" y="4487862"/>
            <a:ext cx="712787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>
                <a:ln>
                  <a:noFill/>
                </a:ln>
                <a:solidFill>
                  <a:srgbClr val="62983D"/>
                </a:solidFill>
                <a:effectLst/>
                <a:latin typeface="Calibri" panose="020F0502020204030204" pitchFamily="34" charset="0"/>
              </a:rPr>
              <a:t>BO: rand(0,7)=4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48" name="Freeform 81">
            <a:extLst>
              <a:ext uri="{FF2B5EF4-FFF2-40B4-BE49-F238E27FC236}">
                <a16:creationId xmlns:a16="http://schemas.microsoft.com/office/drawing/2014/main" id="{D48E9480-C03F-6148-E8CA-47E50EB1F4C2}"/>
              </a:ext>
            </a:extLst>
          </p:cNvPr>
          <p:cNvSpPr>
            <a:spLocks noEditPoints="1"/>
          </p:cNvSpPr>
          <p:nvPr/>
        </p:nvSpPr>
        <p:spPr bwMode="auto">
          <a:xfrm>
            <a:off x="4486274" y="2241550"/>
            <a:ext cx="15875" cy="3603624"/>
          </a:xfrm>
          <a:custGeom>
            <a:avLst/>
            <a:gdLst>
              <a:gd name="T0" fmla="*/ 26 w 26"/>
              <a:gd name="T1" fmla="*/ 200 h 5654"/>
              <a:gd name="T2" fmla="*/ 0 w 26"/>
              <a:gd name="T3" fmla="*/ 200 h 5654"/>
              <a:gd name="T4" fmla="*/ 13 w 26"/>
              <a:gd name="T5" fmla="*/ 0 h 5654"/>
              <a:gd name="T6" fmla="*/ 26 w 26"/>
              <a:gd name="T7" fmla="*/ 334 h 5654"/>
              <a:gd name="T8" fmla="*/ 13 w 26"/>
              <a:gd name="T9" fmla="*/ 534 h 5654"/>
              <a:gd name="T10" fmla="*/ 0 w 26"/>
              <a:gd name="T11" fmla="*/ 334 h 5654"/>
              <a:gd name="T12" fmla="*/ 26 w 26"/>
              <a:gd name="T13" fmla="*/ 334 h 5654"/>
              <a:gd name="T14" fmla="*/ 26 w 26"/>
              <a:gd name="T15" fmla="*/ 840 h 5654"/>
              <a:gd name="T16" fmla="*/ 0 w 26"/>
              <a:gd name="T17" fmla="*/ 840 h 5654"/>
              <a:gd name="T18" fmla="*/ 13 w 26"/>
              <a:gd name="T19" fmla="*/ 640 h 5654"/>
              <a:gd name="T20" fmla="*/ 26 w 26"/>
              <a:gd name="T21" fmla="*/ 974 h 5654"/>
              <a:gd name="T22" fmla="*/ 13 w 26"/>
              <a:gd name="T23" fmla="*/ 1174 h 5654"/>
              <a:gd name="T24" fmla="*/ 0 w 26"/>
              <a:gd name="T25" fmla="*/ 974 h 5654"/>
              <a:gd name="T26" fmla="*/ 26 w 26"/>
              <a:gd name="T27" fmla="*/ 974 h 5654"/>
              <a:gd name="T28" fmla="*/ 26 w 26"/>
              <a:gd name="T29" fmla="*/ 1480 h 5654"/>
              <a:gd name="T30" fmla="*/ 0 w 26"/>
              <a:gd name="T31" fmla="*/ 1480 h 5654"/>
              <a:gd name="T32" fmla="*/ 13 w 26"/>
              <a:gd name="T33" fmla="*/ 1280 h 5654"/>
              <a:gd name="T34" fmla="*/ 26 w 26"/>
              <a:gd name="T35" fmla="*/ 1614 h 5654"/>
              <a:gd name="T36" fmla="*/ 13 w 26"/>
              <a:gd name="T37" fmla="*/ 1814 h 5654"/>
              <a:gd name="T38" fmla="*/ 0 w 26"/>
              <a:gd name="T39" fmla="*/ 1614 h 5654"/>
              <a:gd name="T40" fmla="*/ 26 w 26"/>
              <a:gd name="T41" fmla="*/ 1614 h 5654"/>
              <a:gd name="T42" fmla="*/ 26 w 26"/>
              <a:gd name="T43" fmla="*/ 2120 h 5654"/>
              <a:gd name="T44" fmla="*/ 0 w 26"/>
              <a:gd name="T45" fmla="*/ 2120 h 5654"/>
              <a:gd name="T46" fmla="*/ 13 w 26"/>
              <a:gd name="T47" fmla="*/ 1920 h 5654"/>
              <a:gd name="T48" fmla="*/ 26 w 26"/>
              <a:gd name="T49" fmla="*/ 2254 h 5654"/>
              <a:gd name="T50" fmla="*/ 13 w 26"/>
              <a:gd name="T51" fmla="*/ 2454 h 5654"/>
              <a:gd name="T52" fmla="*/ 0 w 26"/>
              <a:gd name="T53" fmla="*/ 2254 h 5654"/>
              <a:gd name="T54" fmla="*/ 26 w 26"/>
              <a:gd name="T55" fmla="*/ 2254 h 5654"/>
              <a:gd name="T56" fmla="*/ 26 w 26"/>
              <a:gd name="T57" fmla="*/ 2760 h 5654"/>
              <a:gd name="T58" fmla="*/ 0 w 26"/>
              <a:gd name="T59" fmla="*/ 2760 h 5654"/>
              <a:gd name="T60" fmla="*/ 13 w 26"/>
              <a:gd name="T61" fmla="*/ 2560 h 5654"/>
              <a:gd name="T62" fmla="*/ 26 w 26"/>
              <a:gd name="T63" fmla="*/ 2894 h 5654"/>
              <a:gd name="T64" fmla="*/ 13 w 26"/>
              <a:gd name="T65" fmla="*/ 3094 h 5654"/>
              <a:gd name="T66" fmla="*/ 0 w 26"/>
              <a:gd name="T67" fmla="*/ 2894 h 5654"/>
              <a:gd name="T68" fmla="*/ 26 w 26"/>
              <a:gd name="T69" fmla="*/ 2894 h 5654"/>
              <a:gd name="T70" fmla="*/ 26 w 26"/>
              <a:gd name="T71" fmla="*/ 3400 h 5654"/>
              <a:gd name="T72" fmla="*/ 0 w 26"/>
              <a:gd name="T73" fmla="*/ 3400 h 5654"/>
              <a:gd name="T74" fmla="*/ 13 w 26"/>
              <a:gd name="T75" fmla="*/ 3200 h 5654"/>
              <a:gd name="T76" fmla="*/ 26 w 26"/>
              <a:gd name="T77" fmla="*/ 3534 h 5654"/>
              <a:gd name="T78" fmla="*/ 13 w 26"/>
              <a:gd name="T79" fmla="*/ 3734 h 5654"/>
              <a:gd name="T80" fmla="*/ 0 w 26"/>
              <a:gd name="T81" fmla="*/ 3534 h 5654"/>
              <a:gd name="T82" fmla="*/ 26 w 26"/>
              <a:gd name="T83" fmla="*/ 3534 h 5654"/>
              <a:gd name="T84" fmla="*/ 26 w 26"/>
              <a:gd name="T85" fmla="*/ 4040 h 5654"/>
              <a:gd name="T86" fmla="*/ 0 w 26"/>
              <a:gd name="T87" fmla="*/ 4040 h 5654"/>
              <a:gd name="T88" fmla="*/ 13 w 26"/>
              <a:gd name="T89" fmla="*/ 3840 h 5654"/>
              <a:gd name="T90" fmla="*/ 26 w 26"/>
              <a:gd name="T91" fmla="*/ 4174 h 5654"/>
              <a:gd name="T92" fmla="*/ 13 w 26"/>
              <a:gd name="T93" fmla="*/ 4374 h 5654"/>
              <a:gd name="T94" fmla="*/ 0 w 26"/>
              <a:gd name="T95" fmla="*/ 4174 h 5654"/>
              <a:gd name="T96" fmla="*/ 26 w 26"/>
              <a:gd name="T97" fmla="*/ 4174 h 5654"/>
              <a:gd name="T98" fmla="*/ 26 w 26"/>
              <a:gd name="T99" fmla="*/ 4680 h 5654"/>
              <a:gd name="T100" fmla="*/ 0 w 26"/>
              <a:gd name="T101" fmla="*/ 4680 h 5654"/>
              <a:gd name="T102" fmla="*/ 13 w 26"/>
              <a:gd name="T103" fmla="*/ 4480 h 5654"/>
              <a:gd name="T104" fmla="*/ 26 w 26"/>
              <a:gd name="T105" fmla="*/ 4814 h 5654"/>
              <a:gd name="T106" fmla="*/ 13 w 26"/>
              <a:gd name="T107" fmla="*/ 5014 h 5654"/>
              <a:gd name="T108" fmla="*/ 0 w 26"/>
              <a:gd name="T109" fmla="*/ 4814 h 5654"/>
              <a:gd name="T110" fmla="*/ 26 w 26"/>
              <a:gd name="T111" fmla="*/ 4814 h 5654"/>
              <a:gd name="T112" fmla="*/ 26 w 26"/>
              <a:gd name="T113" fmla="*/ 5320 h 5654"/>
              <a:gd name="T114" fmla="*/ 0 w 26"/>
              <a:gd name="T115" fmla="*/ 5320 h 5654"/>
              <a:gd name="T116" fmla="*/ 13 w 26"/>
              <a:gd name="T117" fmla="*/ 5120 h 5654"/>
              <a:gd name="T118" fmla="*/ 26 w 26"/>
              <a:gd name="T119" fmla="*/ 5454 h 5654"/>
              <a:gd name="T120" fmla="*/ 13 w 26"/>
              <a:gd name="T121" fmla="*/ 5654 h 5654"/>
              <a:gd name="T122" fmla="*/ 0 w 26"/>
              <a:gd name="T123" fmla="*/ 5454 h 5654"/>
              <a:gd name="T124" fmla="*/ 26 w 26"/>
              <a:gd name="T125" fmla="*/ 5454 h 56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6" h="5654">
                <a:moveTo>
                  <a:pt x="26" y="14"/>
                </a:moveTo>
                <a:lnTo>
                  <a:pt x="26" y="200"/>
                </a:lnTo>
                <a:cubicBezTo>
                  <a:pt x="26" y="208"/>
                  <a:pt x="20" y="214"/>
                  <a:pt x="13" y="214"/>
                </a:cubicBezTo>
                <a:cubicBezTo>
                  <a:pt x="6" y="214"/>
                  <a:pt x="0" y="208"/>
                  <a:pt x="0" y="200"/>
                </a:cubicBezTo>
                <a:lnTo>
                  <a:pt x="0" y="14"/>
                </a:lnTo>
                <a:cubicBezTo>
                  <a:pt x="0" y="6"/>
                  <a:pt x="6" y="0"/>
                  <a:pt x="13" y="0"/>
                </a:cubicBezTo>
                <a:cubicBezTo>
                  <a:pt x="20" y="0"/>
                  <a:pt x="26" y="6"/>
                  <a:pt x="26" y="14"/>
                </a:cubicBezTo>
                <a:close/>
                <a:moveTo>
                  <a:pt x="26" y="334"/>
                </a:moveTo>
                <a:lnTo>
                  <a:pt x="26" y="520"/>
                </a:lnTo>
                <a:cubicBezTo>
                  <a:pt x="26" y="528"/>
                  <a:pt x="20" y="534"/>
                  <a:pt x="13" y="534"/>
                </a:cubicBezTo>
                <a:cubicBezTo>
                  <a:pt x="6" y="534"/>
                  <a:pt x="0" y="528"/>
                  <a:pt x="0" y="520"/>
                </a:cubicBezTo>
                <a:lnTo>
                  <a:pt x="0" y="334"/>
                </a:lnTo>
                <a:cubicBezTo>
                  <a:pt x="0" y="326"/>
                  <a:pt x="6" y="320"/>
                  <a:pt x="13" y="320"/>
                </a:cubicBezTo>
                <a:cubicBezTo>
                  <a:pt x="20" y="320"/>
                  <a:pt x="26" y="326"/>
                  <a:pt x="26" y="334"/>
                </a:cubicBezTo>
                <a:close/>
                <a:moveTo>
                  <a:pt x="26" y="654"/>
                </a:moveTo>
                <a:lnTo>
                  <a:pt x="26" y="840"/>
                </a:lnTo>
                <a:cubicBezTo>
                  <a:pt x="26" y="848"/>
                  <a:pt x="20" y="854"/>
                  <a:pt x="13" y="854"/>
                </a:cubicBezTo>
                <a:cubicBezTo>
                  <a:pt x="6" y="854"/>
                  <a:pt x="0" y="848"/>
                  <a:pt x="0" y="840"/>
                </a:cubicBezTo>
                <a:lnTo>
                  <a:pt x="0" y="654"/>
                </a:lnTo>
                <a:cubicBezTo>
                  <a:pt x="0" y="646"/>
                  <a:pt x="6" y="640"/>
                  <a:pt x="13" y="640"/>
                </a:cubicBezTo>
                <a:cubicBezTo>
                  <a:pt x="20" y="640"/>
                  <a:pt x="26" y="646"/>
                  <a:pt x="26" y="654"/>
                </a:cubicBezTo>
                <a:close/>
                <a:moveTo>
                  <a:pt x="26" y="974"/>
                </a:moveTo>
                <a:lnTo>
                  <a:pt x="26" y="1160"/>
                </a:lnTo>
                <a:cubicBezTo>
                  <a:pt x="26" y="1168"/>
                  <a:pt x="20" y="1174"/>
                  <a:pt x="13" y="1174"/>
                </a:cubicBezTo>
                <a:cubicBezTo>
                  <a:pt x="6" y="1174"/>
                  <a:pt x="0" y="1168"/>
                  <a:pt x="0" y="1160"/>
                </a:cubicBezTo>
                <a:lnTo>
                  <a:pt x="0" y="974"/>
                </a:lnTo>
                <a:cubicBezTo>
                  <a:pt x="0" y="966"/>
                  <a:pt x="6" y="960"/>
                  <a:pt x="13" y="960"/>
                </a:cubicBezTo>
                <a:cubicBezTo>
                  <a:pt x="20" y="960"/>
                  <a:pt x="26" y="966"/>
                  <a:pt x="26" y="974"/>
                </a:cubicBezTo>
                <a:close/>
                <a:moveTo>
                  <a:pt x="26" y="1294"/>
                </a:moveTo>
                <a:lnTo>
                  <a:pt x="26" y="1480"/>
                </a:lnTo>
                <a:cubicBezTo>
                  <a:pt x="26" y="1488"/>
                  <a:pt x="20" y="1494"/>
                  <a:pt x="13" y="1494"/>
                </a:cubicBezTo>
                <a:cubicBezTo>
                  <a:pt x="6" y="1494"/>
                  <a:pt x="0" y="1488"/>
                  <a:pt x="0" y="1480"/>
                </a:cubicBezTo>
                <a:lnTo>
                  <a:pt x="0" y="1294"/>
                </a:lnTo>
                <a:cubicBezTo>
                  <a:pt x="0" y="1286"/>
                  <a:pt x="6" y="1280"/>
                  <a:pt x="13" y="1280"/>
                </a:cubicBezTo>
                <a:cubicBezTo>
                  <a:pt x="20" y="1280"/>
                  <a:pt x="26" y="1286"/>
                  <a:pt x="26" y="1294"/>
                </a:cubicBezTo>
                <a:close/>
                <a:moveTo>
                  <a:pt x="26" y="1614"/>
                </a:moveTo>
                <a:lnTo>
                  <a:pt x="26" y="1800"/>
                </a:lnTo>
                <a:cubicBezTo>
                  <a:pt x="26" y="1808"/>
                  <a:pt x="20" y="1814"/>
                  <a:pt x="13" y="1814"/>
                </a:cubicBezTo>
                <a:cubicBezTo>
                  <a:pt x="6" y="1814"/>
                  <a:pt x="0" y="1808"/>
                  <a:pt x="0" y="1800"/>
                </a:cubicBezTo>
                <a:lnTo>
                  <a:pt x="0" y="1614"/>
                </a:lnTo>
                <a:cubicBezTo>
                  <a:pt x="0" y="1606"/>
                  <a:pt x="6" y="1600"/>
                  <a:pt x="13" y="1600"/>
                </a:cubicBezTo>
                <a:cubicBezTo>
                  <a:pt x="20" y="1600"/>
                  <a:pt x="26" y="1606"/>
                  <a:pt x="26" y="1614"/>
                </a:cubicBezTo>
                <a:close/>
                <a:moveTo>
                  <a:pt x="26" y="1934"/>
                </a:moveTo>
                <a:lnTo>
                  <a:pt x="26" y="2120"/>
                </a:lnTo>
                <a:cubicBezTo>
                  <a:pt x="26" y="2128"/>
                  <a:pt x="20" y="2134"/>
                  <a:pt x="13" y="2134"/>
                </a:cubicBezTo>
                <a:cubicBezTo>
                  <a:pt x="6" y="2134"/>
                  <a:pt x="0" y="2128"/>
                  <a:pt x="0" y="2120"/>
                </a:cubicBezTo>
                <a:lnTo>
                  <a:pt x="0" y="1934"/>
                </a:lnTo>
                <a:cubicBezTo>
                  <a:pt x="0" y="1926"/>
                  <a:pt x="6" y="1920"/>
                  <a:pt x="13" y="1920"/>
                </a:cubicBezTo>
                <a:cubicBezTo>
                  <a:pt x="20" y="1920"/>
                  <a:pt x="26" y="1926"/>
                  <a:pt x="26" y="1934"/>
                </a:cubicBezTo>
                <a:close/>
                <a:moveTo>
                  <a:pt x="26" y="2254"/>
                </a:moveTo>
                <a:lnTo>
                  <a:pt x="26" y="2440"/>
                </a:lnTo>
                <a:cubicBezTo>
                  <a:pt x="26" y="2448"/>
                  <a:pt x="20" y="2454"/>
                  <a:pt x="13" y="2454"/>
                </a:cubicBezTo>
                <a:cubicBezTo>
                  <a:pt x="6" y="2454"/>
                  <a:pt x="0" y="2448"/>
                  <a:pt x="0" y="2440"/>
                </a:cubicBezTo>
                <a:lnTo>
                  <a:pt x="0" y="2254"/>
                </a:lnTo>
                <a:cubicBezTo>
                  <a:pt x="0" y="2246"/>
                  <a:pt x="6" y="2240"/>
                  <a:pt x="13" y="2240"/>
                </a:cubicBezTo>
                <a:cubicBezTo>
                  <a:pt x="20" y="2240"/>
                  <a:pt x="26" y="2246"/>
                  <a:pt x="26" y="2254"/>
                </a:cubicBezTo>
                <a:close/>
                <a:moveTo>
                  <a:pt x="26" y="2574"/>
                </a:moveTo>
                <a:lnTo>
                  <a:pt x="26" y="2760"/>
                </a:lnTo>
                <a:cubicBezTo>
                  <a:pt x="26" y="2768"/>
                  <a:pt x="20" y="2774"/>
                  <a:pt x="13" y="2774"/>
                </a:cubicBezTo>
                <a:cubicBezTo>
                  <a:pt x="6" y="2774"/>
                  <a:pt x="0" y="2768"/>
                  <a:pt x="0" y="2760"/>
                </a:cubicBezTo>
                <a:lnTo>
                  <a:pt x="0" y="2574"/>
                </a:lnTo>
                <a:cubicBezTo>
                  <a:pt x="0" y="2566"/>
                  <a:pt x="6" y="2560"/>
                  <a:pt x="13" y="2560"/>
                </a:cubicBezTo>
                <a:cubicBezTo>
                  <a:pt x="20" y="2560"/>
                  <a:pt x="26" y="2566"/>
                  <a:pt x="26" y="2574"/>
                </a:cubicBezTo>
                <a:close/>
                <a:moveTo>
                  <a:pt x="26" y="2894"/>
                </a:moveTo>
                <a:lnTo>
                  <a:pt x="26" y="3080"/>
                </a:lnTo>
                <a:cubicBezTo>
                  <a:pt x="26" y="3088"/>
                  <a:pt x="20" y="3094"/>
                  <a:pt x="13" y="3094"/>
                </a:cubicBezTo>
                <a:cubicBezTo>
                  <a:pt x="6" y="3094"/>
                  <a:pt x="0" y="3088"/>
                  <a:pt x="0" y="3080"/>
                </a:cubicBezTo>
                <a:lnTo>
                  <a:pt x="0" y="2894"/>
                </a:lnTo>
                <a:cubicBezTo>
                  <a:pt x="0" y="2886"/>
                  <a:pt x="6" y="2880"/>
                  <a:pt x="13" y="2880"/>
                </a:cubicBezTo>
                <a:cubicBezTo>
                  <a:pt x="20" y="2880"/>
                  <a:pt x="26" y="2886"/>
                  <a:pt x="26" y="2894"/>
                </a:cubicBezTo>
                <a:close/>
                <a:moveTo>
                  <a:pt x="26" y="3214"/>
                </a:moveTo>
                <a:lnTo>
                  <a:pt x="26" y="3400"/>
                </a:lnTo>
                <a:cubicBezTo>
                  <a:pt x="26" y="3408"/>
                  <a:pt x="20" y="3414"/>
                  <a:pt x="13" y="3414"/>
                </a:cubicBezTo>
                <a:cubicBezTo>
                  <a:pt x="6" y="3414"/>
                  <a:pt x="0" y="3408"/>
                  <a:pt x="0" y="3400"/>
                </a:cubicBezTo>
                <a:lnTo>
                  <a:pt x="0" y="3214"/>
                </a:lnTo>
                <a:cubicBezTo>
                  <a:pt x="0" y="3206"/>
                  <a:pt x="6" y="3200"/>
                  <a:pt x="13" y="3200"/>
                </a:cubicBezTo>
                <a:cubicBezTo>
                  <a:pt x="20" y="3200"/>
                  <a:pt x="26" y="3206"/>
                  <a:pt x="26" y="3214"/>
                </a:cubicBezTo>
                <a:close/>
                <a:moveTo>
                  <a:pt x="26" y="3534"/>
                </a:moveTo>
                <a:lnTo>
                  <a:pt x="26" y="3720"/>
                </a:lnTo>
                <a:cubicBezTo>
                  <a:pt x="26" y="3728"/>
                  <a:pt x="20" y="3734"/>
                  <a:pt x="13" y="3734"/>
                </a:cubicBezTo>
                <a:cubicBezTo>
                  <a:pt x="6" y="3734"/>
                  <a:pt x="0" y="3728"/>
                  <a:pt x="0" y="3720"/>
                </a:cubicBezTo>
                <a:lnTo>
                  <a:pt x="0" y="3534"/>
                </a:lnTo>
                <a:cubicBezTo>
                  <a:pt x="0" y="3526"/>
                  <a:pt x="6" y="3520"/>
                  <a:pt x="13" y="3520"/>
                </a:cubicBezTo>
                <a:cubicBezTo>
                  <a:pt x="20" y="3520"/>
                  <a:pt x="26" y="3526"/>
                  <a:pt x="26" y="3534"/>
                </a:cubicBezTo>
                <a:close/>
                <a:moveTo>
                  <a:pt x="26" y="3854"/>
                </a:moveTo>
                <a:lnTo>
                  <a:pt x="26" y="4040"/>
                </a:lnTo>
                <a:cubicBezTo>
                  <a:pt x="26" y="4048"/>
                  <a:pt x="20" y="4054"/>
                  <a:pt x="13" y="4054"/>
                </a:cubicBezTo>
                <a:cubicBezTo>
                  <a:pt x="6" y="4054"/>
                  <a:pt x="0" y="4048"/>
                  <a:pt x="0" y="4040"/>
                </a:cubicBezTo>
                <a:lnTo>
                  <a:pt x="0" y="3854"/>
                </a:lnTo>
                <a:cubicBezTo>
                  <a:pt x="0" y="3846"/>
                  <a:pt x="6" y="3840"/>
                  <a:pt x="13" y="3840"/>
                </a:cubicBezTo>
                <a:cubicBezTo>
                  <a:pt x="20" y="3840"/>
                  <a:pt x="26" y="3846"/>
                  <a:pt x="26" y="3854"/>
                </a:cubicBezTo>
                <a:close/>
                <a:moveTo>
                  <a:pt x="26" y="4174"/>
                </a:moveTo>
                <a:lnTo>
                  <a:pt x="26" y="4360"/>
                </a:lnTo>
                <a:cubicBezTo>
                  <a:pt x="26" y="4368"/>
                  <a:pt x="20" y="4374"/>
                  <a:pt x="13" y="4374"/>
                </a:cubicBezTo>
                <a:cubicBezTo>
                  <a:pt x="6" y="4374"/>
                  <a:pt x="0" y="4368"/>
                  <a:pt x="0" y="4360"/>
                </a:cubicBezTo>
                <a:lnTo>
                  <a:pt x="0" y="4174"/>
                </a:lnTo>
                <a:cubicBezTo>
                  <a:pt x="0" y="4166"/>
                  <a:pt x="6" y="4160"/>
                  <a:pt x="13" y="4160"/>
                </a:cubicBezTo>
                <a:cubicBezTo>
                  <a:pt x="20" y="4160"/>
                  <a:pt x="26" y="4166"/>
                  <a:pt x="26" y="4174"/>
                </a:cubicBezTo>
                <a:close/>
                <a:moveTo>
                  <a:pt x="26" y="4494"/>
                </a:moveTo>
                <a:lnTo>
                  <a:pt x="26" y="4680"/>
                </a:lnTo>
                <a:cubicBezTo>
                  <a:pt x="26" y="4688"/>
                  <a:pt x="20" y="4694"/>
                  <a:pt x="13" y="4694"/>
                </a:cubicBezTo>
                <a:cubicBezTo>
                  <a:pt x="6" y="4694"/>
                  <a:pt x="0" y="4688"/>
                  <a:pt x="0" y="4680"/>
                </a:cubicBezTo>
                <a:lnTo>
                  <a:pt x="0" y="4494"/>
                </a:lnTo>
                <a:cubicBezTo>
                  <a:pt x="0" y="4486"/>
                  <a:pt x="6" y="4480"/>
                  <a:pt x="13" y="4480"/>
                </a:cubicBezTo>
                <a:cubicBezTo>
                  <a:pt x="20" y="4480"/>
                  <a:pt x="26" y="4486"/>
                  <a:pt x="26" y="4494"/>
                </a:cubicBezTo>
                <a:close/>
                <a:moveTo>
                  <a:pt x="26" y="4814"/>
                </a:moveTo>
                <a:lnTo>
                  <a:pt x="26" y="5000"/>
                </a:lnTo>
                <a:cubicBezTo>
                  <a:pt x="26" y="5008"/>
                  <a:pt x="20" y="5014"/>
                  <a:pt x="13" y="5014"/>
                </a:cubicBezTo>
                <a:cubicBezTo>
                  <a:pt x="6" y="5014"/>
                  <a:pt x="0" y="5008"/>
                  <a:pt x="0" y="5000"/>
                </a:cubicBezTo>
                <a:lnTo>
                  <a:pt x="0" y="4814"/>
                </a:lnTo>
                <a:cubicBezTo>
                  <a:pt x="0" y="4806"/>
                  <a:pt x="6" y="4800"/>
                  <a:pt x="13" y="4800"/>
                </a:cubicBezTo>
                <a:cubicBezTo>
                  <a:pt x="20" y="4800"/>
                  <a:pt x="26" y="4806"/>
                  <a:pt x="26" y="4814"/>
                </a:cubicBezTo>
                <a:close/>
                <a:moveTo>
                  <a:pt x="26" y="5134"/>
                </a:moveTo>
                <a:lnTo>
                  <a:pt x="26" y="5320"/>
                </a:lnTo>
                <a:cubicBezTo>
                  <a:pt x="26" y="5328"/>
                  <a:pt x="20" y="5334"/>
                  <a:pt x="13" y="5334"/>
                </a:cubicBezTo>
                <a:cubicBezTo>
                  <a:pt x="6" y="5334"/>
                  <a:pt x="0" y="5328"/>
                  <a:pt x="0" y="5320"/>
                </a:cubicBezTo>
                <a:lnTo>
                  <a:pt x="0" y="5134"/>
                </a:lnTo>
                <a:cubicBezTo>
                  <a:pt x="0" y="5126"/>
                  <a:pt x="6" y="5120"/>
                  <a:pt x="13" y="5120"/>
                </a:cubicBezTo>
                <a:cubicBezTo>
                  <a:pt x="20" y="5120"/>
                  <a:pt x="26" y="5126"/>
                  <a:pt x="26" y="5134"/>
                </a:cubicBezTo>
                <a:close/>
                <a:moveTo>
                  <a:pt x="26" y="5454"/>
                </a:moveTo>
                <a:lnTo>
                  <a:pt x="26" y="5640"/>
                </a:lnTo>
                <a:cubicBezTo>
                  <a:pt x="26" y="5648"/>
                  <a:pt x="20" y="5654"/>
                  <a:pt x="13" y="5654"/>
                </a:cubicBezTo>
                <a:cubicBezTo>
                  <a:pt x="6" y="5654"/>
                  <a:pt x="0" y="5648"/>
                  <a:pt x="0" y="5640"/>
                </a:cubicBezTo>
                <a:lnTo>
                  <a:pt x="0" y="5454"/>
                </a:lnTo>
                <a:cubicBezTo>
                  <a:pt x="0" y="5446"/>
                  <a:pt x="6" y="5440"/>
                  <a:pt x="13" y="5440"/>
                </a:cubicBezTo>
                <a:cubicBezTo>
                  <a:pt x="20" y="5440"/>
                  <a:pt x="26" y="5446"/>
                  <a:pt x="26" y="5454"/>
                </a:cubicBezTo>
                <a:close/>
              </a:path>
            </a:pathLst>
          </a:custGeom>
          <a:solidFill>
            <a:srgbClr val="7F7F7F"/>
          </a:solidFill>
          <a:ln w="1588" cap="flat">
            <a:solidFill>
              <a:srgbClr val="7F7F7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9" name="Freeform 82">
            <a:extLst>
              <a:ext uri="{FF2B5EF4-FFF2-40B4-BE49-F238E27FC236}">
                <a16:creationId xmlns:a16="http://schemas.microsoft.com/office/drawing/2014/main" id="{3514DE27-F370-BF8F-5B4D-18A7E278AF3E}"/>
              </a:ext>
            </a:extLst>
          </p:cNvPr>
          <p:cNvSpPr>
            <a:spLocks noEditPoints="1"/>
          </p:cNvSpPr>
          <p:nvPr/>
        </p:nvSpPr>
        <p:spPr bwMode="auto">
          <a:xfrm>
            <a:off x="4714874" y="2241550"/>
            <a:ext cx="17462" cy="3603624"/>
          </a:xfrm>
          <a:custGeom>
            <a:avLst/>
            <a:gdLst>
              <a:gd name="T0" fmla="*/ 26 w 26"/>
              <a:gd name="T1" fmla="*/ 200 h 5654"/>
              <a:gd name="T2" fmla="*/ 0 w 26"/>
              <a:gd name="T3" fmla="*/ 200 h 5654"/>
              <a:gd name="T4" fmla="*/ 13 w 26"/>
              <a:gd name="T5" fmla="*/ 0 h 5654"/>
              <a:gd name="T6" fmla="*/ 26 w 26"/>
              <a:gd name="T7" fmla="*/ 334 h 5654"/>
              <a:gd name="T8" fmla="*/ 13 w 26"/>
              <a:gd name="T9" fmla="*/ 534 h 5654"/>
              <a:gd name="T10" fmla="*/ 0 w 26"/>
              <a:gd name="T11" fmla="*/ 334 h 5654"/>
              <a:gd name="T12" fmla="*/ 26 w 26"/>
              <a:gd name="T13" fmla="*/ 334 h 5654"/>
              <a:gd name="T14" fmla="*/ 26 w 26"/>
              <a:gd name="T15" fmla="*/ 840 h 5654"/>
              <a:gd name="T16" fmla="*/ 0 w 26"/>
              <a:gd name="T17" fmla="*/ 840 h 5654"/>
              <a:gd name="T18" fmla="*/ 13 w 26"/>
              <a:gd name="T19" fmla="*/ 640 h 5654"/>
              <a:gd name="T20" fmla="*/ 26 w 26"/>
              <a:gd name="T21" fmla="*/ 974 h 5654"/>
              <a:gd name="T22" fmla="*/ 13 w 26"/>
              <a:gd name="T23" fmla="*/ 1174 h 5654"/>
              <a:gd name="T24" fmla="*/ 0 w 26"/>
              <a:gd name="T25" fmla="*/ 974 h 5654"/>
              <a:gd name="T26" fmla="*/ 26 w 26"/>
              <a:gd name="T27" fmla="*/ 974 h 5654"/>
              <a:gd name="T28" fmla="*/ 26 w 26"/>
              <a:gd name="T29" fmla="*/ 1480 h 5654"/>
              <a:gd name="T30" fmla="*/ 0 w 26"/>
              <a:gd name="T31" fmla="*/ 1480 h 5654"/>
              <a:gd name="T32" fmla="*/ 13 w 26"/>
              <a:gd name="T33" fmla="*/ 1280 h 5654"/>
              <a:gd name="T34" fmla="*/ 26 w 26"/>
              <a:gd name="T35" fmla="*/ 1614 h 5654"/>
              <a:gd name="T36" fmla="*/ 13 w 26"/>
              <a:gd name="T37" fmla="*/ 1814 h 5654"/>
              <a:gd name="T38" fmla="*/ 0 w 26"/>
              <a:gd name="T39" fmla="*/ 1614 h 5654"/>
              <a:gd name="T40" fmla="*/ 26 w 26"/>
              <a:gd name="T41" fmla="*/ 1614 h 5654"/>
              <a:gd name="T42" fmla="*/ 26 w 26"/>
              <a:gd name="T43" fmla="*/ 2120 h 5654"/>
              <a:gd name="T44" fmla="*/ 0 w 26"/>
              <a:gd name="T45" fmla="*/ 2120 h 5654"/>
              <a:gd name="T46" fmla="*/ 13 w 26"/>
              <a:gd name="T47" fmla="*/ 1920 h 5654"/>
              <a:gd name="T48" fmla="*/ 26 w 26"/>
              <a:gd name="T49" fmla="*/ 2254 h 5654"/>
              <a:gd name="T50" fmla="*/ 13 w 26"/>
              <a:gd name="T51" fmla="*/ 2454 h 5654"/>
              <a:gd name="T52" fmla="*/ 0 w 26"/>
              <a:gd name="T53" fmla="*/ 2254 h 5654"/>
              <a:gd name="T54" fmla="*/ 26 w 26"/>
              <a:gd name="T55" fmla="*/ 2254 h 5654"/>
              <a:gd name="T56" fmla="*/ 26 w 26"/>
              <a:gd name="T57" fmla="*/ 2760 h 5654"/>
              <a:gd name="T58" fmla="*/ 0 w 26"/>
              <a:gd name="T59" fmla="*/ 2760 h 5654"/>
              <a:gd name="T60" fmla="*/ 13 w 26"/>
              <a:gd name="T61" fmla="*/ 2560 h 5654"/>
              <a:gd name="T62" fmla="*/ 26 w 26"/>
              <a:gd name="T63" fmla="*/ 2894 h 5654"/>
              <a:gd name="T64" fmla="*/ 13 w 26"/>
              <a:gd name="T65" fmla="*/ 3094 h 5654"/>
              <a:gd name="T66" fmla="*/ 0 w 26"/>
              <a:gd name="T67" fmla="*/ 2894 h 5654"/>
              <a:gd name="T68" fmla="*/ 26 w 26"/>
              <a:gd name="T69" fmla="*/ 2894 h 5654"/>
              <a:gd name="T70" fmla="*/ 26 w 26"/>
              <a:gd name="T71" fmla="*/ 3400 h 5654"/>
              <a:gd name="T72" fmla="*/ 0 w 26"/>
              <a:gd name="T73" fmla="*/ 3400 h 5654"/>
              <a:gd name="T74" fmla="*/ 13 w 26"/>
              <a:gd name="T75" fmla="*/ 3200 h 5654"/>
              <a:gd name="T76" fmla="*/ 26 w 26"/>
              <a:gd name="T77" fmla="*/ 3534 h 5654"/>
              <a:gd name="T78" fmla="*/ 13 w 26"/>
              <a:gd name="T79" fmla="*/ 3734 h 5654"/>
              <a:gd name="T80" fmla="*/ 0 w 26"/>
              <a:gd name="T81" fmla="*/ 3534 h 5654"/>
              <a:gd name="T82" fmla="*/ 26 w 26"/>
              <a:gd name="T83" fmla="*/ 3534 h 5654"/>
              <a:gd name="T84" fmla="*/ 26 w 26"/>
              <a:gd name="T85" fmla="*/ 4040 h 5654"/>
              <a:gd name="T86" fmla="*/ 0 w 26"/>
              <a:gd name="T87" fmla="*/ 4040 h 5654"/>
              <a:gd name="T88" fmla="*/ 13 w 26"/>
              <a:gd name="T89" fmla="*/ 3840 h 5654"/>
              <a:gd name="T90" fmla="*/ 26 w 26"/>
              <a:gd name="T91" fmla="*/ 4174 h 5654"/>
              <a:gd name="T92" fmla="*/ 13 w 26"/>
              <a:gd name="T93" fmla="*/ 4374 h 5654"/>
              <a:gd name="T94" fmla="*/ 0 w 26"/>
              <a:gd name="T95" fmla="*/ 4174 h 5654"/>
              <a:gd name="T96" fmla="*/ 26 w 26"/>
              <a:gd name="T97" fmla="*/ 4174 h 5654"/>
              <a:gd name="T98" fmla="*/ 26 w 26"/>
              <a:gd name="T99" fmla="*/ 4680 h 5654"/>
              <a:gd name="T100" fmla="*/ 0 w 26"/>
              <a:gd name="T101" fmla="*/ 4680 h 5654"/>
              <a:gd name="T102" fmla="*/ 13 w 26"/>
              <a:gd name="T103" fmla="*/ 4480 h 5654"/>
              <a:gd name="T104" fmla="*/ 26 w 26"/>
              <a:gd name="T105" fmla="*/ 4814 h 5654"/>
              <a:gd name="T106" fmla="*/ 13 w 26"/>
              <a:gd name="T107" fmla="*/ 5014 h 5654"/>
              <a:gd name="T108" fmla="*/ 0 w 26"/>
              <a:gd name="T109" fmla="*/ 4814 h 5654"/>
              <a:gd name="T110" fmla="*/ 26 w 26"/>
              <a:gd name="T111" fmla="*/ 4814 h 5654"/>
              <a:gd name="T112" fmla="*/ 26 w 26"/>
              <a:gd name="T113" fmla="*/ 5320 h 5654"/>
              <a:gd name="T114" fmla="*/ 0 w 26"/>
              <a:gd name="T115" fmla="*/ 5320 h 5654"/>
              <a:gd name="T116" fmla="*/ 13 w 26"/>
              <a:gd name="T117" fmla="*/ 5120 h 5654"/>
              <a:gd name="T118" fmla="*/ 26 w 26"/>
              <a:gd name="T119" fmla="*/ 5454 h 5654"/>
              <a:gd name="T120" fmla="*/ 13 w 26"/>
              <a:gd name="T121" fmla="*/ 5654 h 5654"/>
              <a:gd name="T122" fmla="*/ 0 w 26"/>
              <a:gd name="T123" fmla="*/ 5454 h 5654"/>
              <a:gd name="T124" fmla="*/ 26 w 26"/>
              <a:gd name="T125" fmla="*/ 5454 h 56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6" h="5654">
                <a:moveTo>
                  <a:pt x="26" y="14"/>
                </a:moveTo>
                <a:lnTo>
                  <a:pt x="26" y="200"/>
                </a:lnTo>
                <a:cubicBezTo>
                  <a:pt x="26" y="208"/>
                  <a:pt x="20" y="214"/>
                  <a:pt x="13" y="214"/>
                </a:cubicBezTo>
                <a:cubicBezTo>
                  <a:pt x="6" y="214"/>
                  <a:pt x="0" y="208"/>
                  <a:pt x="0" y="200"/>
                </a:cubicBezTo>
                <a:lnTo>
                  <a:pt x="0" y="14"/>
                </a:lnTo>
                <a:cubicBezTo>
                  <a:pt x="0" y="6"/>
                  <a:pt x="6" y="0"/>
                  <a:pt x="13" y="0"/>
                </a:cubicBezTo>
                <a:cubicBezTo>
                  <a:pt x="20" y="0"/>
                  <a:pt x="26" y="6"/>
                  <a:pt x="26" y="14"/>
                </a:cubicBezTo>
                <a:close/>
                <a:moveTo>
                  <a:pt x="26" y="334"/>
                </a:moveTo>
                <a:lnTo>
                  <a:pt x="26" y="520"/>
                </a:lnTo>
                <a:cubicBezTo>
                  <a:pt x="26" y="528"/>
                  <a:pt x="20" y="534"/>
                  <a:pt x="13" y="534"/>
                </a:cubicBezTo>
                <a:cubicBezTo>
                  <a:pt x="6" y="534"/>
                  <a:pt x="0" y="528"/>
                  <a:pt x="0" y="520"/>
                </a:cubicBezTo>
                <a:lnTo>
                  <a:pt x="0" y="334"/>
                </a:lnTo>
                <a:cubicBezTo>
                  <a:pt x="0" y="326"/>
                  <a:pt x="6" y="320"/>
                  <a:pt x="13" y="320"/>
                </a:cubicBezTo>
                <a:cubicBezTo>
                  <a:pt x="20" y="320"/>
                  <a:pt x="26" y="326"/>
                  <a:pt x="26" y="334"/>
                </a:cubicBezTo>
                <a:close/>
                <a:moveTo>
                  <a:pt x="26" y="654"/>
                </a:moveTo>
                <a:lnTo>
                  <a:pt x="26" y="840"/>
                </a:lnTo>
                <a:cubicBezTo>
                  <a:pt x="26" y="848"/>
                  <a:pt x="20" y="854"/>
                  <a:pt x="13" y="854"/>
                </a:cubicBezTo>
                <a:cubicBezTo>
                  <a:pt x="6" y="854"/>
                  <a:pt x="0" y="848"/>
                  <a:pt x="0" y="840"/>
                </a:cubicBezTo>
                <a:lnTo>
                  <a:pt x="0" y="654"/>
                </a:lnTo>
                <a:cubicBezTo>
                  <a:pt x="0" y="646"/>
                  <a:pt x="6" y="640"/>
                  <a:pt x="13" y="640"/>
                </a:cubicBezTo>
                <a:cubicBezTo>
                  <a:pt x="20" y="640"/>
                  <a:pt x="26" y="646"/>
                  <a:pt x="26" y="654"/>
                </a:cubicBezTo>
                <a:close/>
                <a:moveTo>
                  <a:pt x="26" y="974"/>
                </a:moveTo>
                <a:lnTo>
                  <a:pt x="26" y="1160"/>
                </a:lnTo>
                <a:cubicBezTo>
                  <a:pt x="26" y="1168"/>
                  <a:pt x="20" y="1174"/>
                  <a:pt x="13" y="1174"/>
                </a:cubicBezTo>
                <a:cubicBezTo>
                  <a:pt x="6" y="1174"/>
                  <a:pt x="0" y="1168"/>
                  <a:pt x="0" y="1160"/>
                </a:cubicBezTo>
                <a:lnTo>
                  <a:pt x="0" y="974"/>
                </a:lnTo>
                <a:cubicBezTo>
                  <a:pt x="0" y="966"/>
                  <a:pt x="6" y="960"/>
                  <a:pt x="13" y="960"/>
                </a:cubicBezTo>
                <a:cubicBezTo>
                  <a:pt x="20" y="960"/>
                  <a:pt x="26" y="966"/>
                  <a:pt x="26" y="974"/>
                </a:cubicBezTo>
                <a:close/>
                <a:moveTo>
                  <a:pt x="26" y="1294"/>
                </a:moveTo>
                <a:lnTo>
                  <a:pt x="26" y="1480"/>
                </a:lnTo>
                <a:cubicBezTo>
                  <a:pt x="26" y="1488"/>
                  <a:pt x="20" y="1494"/>
                  <a:pt x="13" y="1494"/>
                </a:cubicBezTo>
                <a:cubicBezTo>
                  <a:pt x="6" y="1494"/>
                  <a:pt x="0" y="1488"/>
                  <a:pt x="0" y="1480"/>
                </a:cubicBezTo>
                <a:lnTo>
                  <a:pt x="0" y="1294"/>
                </a:lnTo>
                <a:cubicBezTo>
                  <a:pt x="0" y="1286"/>
                  <a:pt x="6" y="1280"/>
                  <a:pt x="13" y="1280"/>
                </a:cubicBezTo>
                <a:cubicBezTo>
                  <a:pt x="20" y="1280"/>
                  <a:pt x="26" y="1286"/>
                  <a:pt x="26" y="1294"/>
                </a:cubicBezTo>
                <a:close/>
                <a:moveTo>
                  <a:pt x="26" y="1614"/>
                </a:moveTo>
                <a:lnTo>
                  <a:pt x="26" y="1800"/>
                </a:lnTo>
                <a:cubicBezTo>
                  <a:pt x="26" y="1808"/>
                  <a:pt x="20" y="1814"/>
                  <a:pt x="13" y="1814"/>
                </a:cubicBezTo>
                <a:cubicBezTo>
                  <a:pt x="6" y="1814"/>
                  <a:pt x="0" y="1808"/>
                  <a:pt x="0" y="1800"/>
                </a:cubicBezTo>
                <a:lnTo>
                  <a:pt x="0" y="1614"/>
                </a:lnTo>
                <a:cubicBezTo>
                  <a:pt x="0" y="1606"/>
                  <a:pt x="6" y="1600"/>
                  <a:pt x="13" y="1600"/>
                </a:cubicBezTo>
                <a:cubicBezTo>
                  <a:pt x="20" y="1600"/>
                  <a:pt x="26" y="1606"/>
                  <a:pt x="26" y="1614"/>
                </a:cubicBezTo>
                <a:close/>
                <a:moveTo>
                  <a:pt x="26" y="1934"/>
                </a:moveTo>
                <a:lnTo>
                  <a:pt x="26" y="2120"/>
                </a:lnTo>
                <a:cubicBezTo>
                  <a:pt x="26" y="2128"/>
                  <a:pt x="20" y="2134"/>
                  <a:pt x="13" y="2134"/>
                </a:cubicBezTo>
                <a:cubicBezTo>
                  <a:pt x="6" y="2134"/>
                  <a:pt x="0" y="2128"/>
                  <a:pt x="0" y="2120"/>
                </a:cubicBezTo>
                <a:lnTo>
                  <a:pt x="0" y="1934"/>
                </a:lnTo>
                <a:cubicBezTo>
                  <a:pt x="0" y="1926"/>
                  <a:pt x="6" y="1920"/>
                  <a:pt x="13" y="1920"/>
                </a:cubicBezTo>
                <a:cubicBezTo>
                  <a:pt x="20" y="1920"/>
                  <a:pt x="26" y="1926"/>
                  <a:pt x="26" y="1934"/>
                </a:cubicBezTo>
                <a:close/>
                <a:moveTo>
                  <a:pt x="26" y="2254"/>
                </a:moveTo>
                <a:lnTo>
                  <a:pt x="26" y="2440"/>
                </a:lnTo>
                <a:cubicBezTo>
                  <a:pt x="26" y="2448"/>
                  <a:pt x="20" y="2454"/>
                  <a:pt x="13" y="2454"/>
                </a:cubicBezTo>
                <a:cubicBezTo>
                  <a:pt x="6" y="2454"/>
                  <a:pt x="0" y="2448"/>
                  <a:pt x="0" y="2440"/>
                </a:cubicBezTo>
                <a:lnTo>
                  <a:pt x="0" y="2254"/>
                </a:lnTo>
                <a:cubicBezTo>
                  <a:pt x="0" y="2246"/>
                  <a:pt x="6" y="2240"/>
                  <a:pt x="13" y="2240"/>
                </a:cubicBezTo>
                <a:cubicBezTo>
                  <a:pt x="20" y="2240"/>
                  <a:pt x="26" y="2246"/>
                  <a:pt x="26" y="2254"/>
                </a:cubicBezTo>
                <a:close/>
                <a:moveTo>
                  <a:pt x="26" y="2574"/>
                </a:moveTo>
                <a:lnTo>
                  <a:pt x="26" y="2760"/>
                </a:lnTo>
                <a:cubicBezTo>
                  <a:pt x="26" y="2768"/>
                  <a:pt x="20" y="2774"/>
                  <a:pt x="13" y="2774"/>
                </a:cubicBezTo>
                <a:cubicBezTo>
                  <a:pt x="6" y="2774"/>
                  <a:pt x="0" y="2768"/>
                  <a:pt x="0" y="2760"/>
                </a:cubicBezTo>
                <a:lnTo>
                  <a:pt x="0" y="2574"/>
                </a:lnTo>
                <a:cubicBezTo>
                  <a:pt x="0" y="2566"/>
                  <a:pt x="6" y="2560"/>
                  <a:pt x="13" y="2560"/>
                </a:cubicBezTo>
                <a:cubicBezTo>
                  <a:pt x="20" y="2560"/>
                  <a:pt x="26" y="2566"/>
                  <a:pt x="26" y="2574"/>
                </a:cubicBezTo>
                <a:close/>
                <a:moveTo>
                  <a:pt x="26" y="2894"/>
                </a:moveTo>
                <a:lnTo>
                  <a:pt x="26" y="3080"/>
                </a:lnTo>
                <a:cubicBezTo>
                  <a:pt x="26" y="3088"/>
                  <a:pt x="20" y="3094"/>
                  <a:pt x="13" y="3094"/>
                </a:cubicBezTo>
                <a:cubicBezTo>
                  <a:pt x="6" y="3094"/>
                  <a:pt x="0" y="3088"/>
                  <a:pt x="0" y="3080"/>
                </a:cubicBezTo>
                <a:lnTo>
                  <a:pt x="0" y="2894"/>
                </a:lnTo>
                <a:cubicBezTo>
                  <a:pt x="0" y="2886"/>
                  <a:pt x="6" y="2880"/>
                  <a:pt x="13" y="2880"/>
                </a:cubicBezTo>
                <a:cubicBezTo>
                  <a:pt x="20" y="2880"/>
                  <a:pt x="26" y="2886"/>
                  <a:pt x="26" y="2894"/>
                </a:cubicBezTo>
                <a:close/>
                <a:moveTo>
                  <a:pt x="26" y="3214"/>
                </a:moveTo>
                <a:lnTo>
                  <a:pt x="26" y="3400"/>
                </a:lnTo>
                <a:cubicBezTo>
                  <a:pt x="26" y="3408"/>
                  <a:pt x="20" y="3414"/>
                  <a:pt x="13" y="3414"/>
                </a:cubicBezTo>
                <a:cubicBezTo>
                  <a:pt x="6" y="3414"/>
                  <a:pt x="0" y="3408"/>
                  <a:pt x="0" y="3400"/>
                </a:cubicBezTo>
                <a:lnTo>
                  <a:pt x="0" y="3214"/>
                </a:lnTo>
                <a:cubicBezTo>
                  <a:pt x="0" y="3206"/>
                  <a:pt x="6" y="3200"/>
                  <a:pt x="13" y="3200"/>
                </a:cubicBezTo>
                <a:cubicBezTo>
                  <a:pt x="20" y="3200"/>
                  <a:pt x="26" y="3206"/>
                  <a:pt x="26" y="3214"/>
                </a:cubicBezTo>
                <a:close/>
                <a:moveTo>
                  <a:pt x="26" y="3534"/>
                </a:moveTo>
                <a:lnTo>
                  <a:pt x="26" y="3720"/>
                </a:lnTo>
                <a:cubicBezTo>
                  <a:pt x="26" y="3728"/>
                  <a:pt x="20" y="3734"/>
                  <a:pt x="13" y="3734"/>
                </a:cubicBezTo>
                <a:cubicBezTo>
                  <a:pt x="6" y="3734"/>
                  <a:pt x="0" y="3728"/>
                  <a:pt x="0" y="3720"/>
                </a:cubicBezTo>
                <a:lnTo>
                  <a:pt x="0" y="3534"/>
                </a:lnTo>
                <a:cubicBezTo>
                  <a:pt x="0" y="3526"/>
                  <a:pt x="6" y="3520"/>
                  <a:pt x="13" y="3520"/>
                </a:cubicBezTo>
                <a:cubicBezTo>
                  <a:pt x="20" y="3520"/>
                  <a:pt x="26" y="3526"/>
                  <a:pt x="26" y="3534"/>
                </a:cubicBezTo>
                <a:close/>
                <a:moveTo>
                  <a:pt x="26" y="3854"/>
                </a:moveTo>
                <a:lnTo>
                  <a:pt x="26" y="4040"/>
                </a:lnTo>
                <a:cubicBezTo>
                  <a:pt x="26" y="4048"/>
                  <a:pt x="20" y="4054"/>
                  <a:pt x="13" y="4054"/>
                </a:cubicBezTo>
                <a:cubicBezTo>
                  <a:pt x="6" y="4054"/>
                  <a:pt x="0" y="4048"/>
                  <a:pt x="0" y="4040"/>
                </a:cubicBezTo>
                <a:lnTo>
                  <a:pt x="0" y="3854"/>
                </a:lnTo>
                <a:cubicBezTo>
                  <a:pt x="0" y="3846"/>
                  <a:pt x="6" y="3840"/>
                  <a:pt x="13" y="3840"/>
                </a:cubicBezTo>
                <a:cubicBezTo>
                  <a:pt x="20" y="3840"/>
                  <a:pt x="26" y="3846"/>
                  <a:pt x="26" y="3854"/>
                </a:cubicBezTo>
                <a:close/>
                <a:moveTo>
                  <a:pt x="26" y="4174"/>
                </a:moveTo>
                <a:lnTo>
                  <a:pt x="26" y="4360"/>
                </a:lnTo>
                <a:cubicBezTo>
                  <a:pt x="26" y="4368"/>
                  <a:pt x="20" y="4374"/>
                  <a:pt x="13" y="4374"/>
                </a:cubicBezTo>
                <a:cubicBezTo>
                  <a:pt x="6" y="4374"/>
                  <a:pt x="0" y="4368"/>
                  <a:pt x="0" y="4360"/>
                </a:cubicBezTo>
                <a:lnTo>
                  <a:pt x="0" y="4174"/>
                </a:lnTo>
                <a:cubicBezTo>
                  <a:pt x="0" y="4166"/>
                  <a:pt x="6" y="4160"/>
                  <a:pt x="13" y="4160"/>
                </a:cubicBezTo>
                <a:cubicBezTo>
                  <a:pt x="20" y="4160"/>
                  <a:pt x="26" y="4166"/>
                  <a:pt x="26" y="4174"/>
                </a:cubicBezTo>
                <a:close/>
                <a:moveTo>
                  <a:pt x="26" y="4494"/>
                </a:moveTo>
                <a:lnTo>
                  <a:pt x="26" y="4680"/>
                </a:lnTo>
                <a:cubicBezTo>
                  <a:pt x="26" y="4688"/>
                  <a:pt x="20" y="4694"/>
                  <a:pt x="13" y="4694"/>
                </a:cubicBezTo>
                <a:cubicBezTo>
                  <a:pt x="6" y="4694"/>
                  <a:pt x="0" y="4688"/>
                  <a:pt x="0" y="4680"/>
                </a:cubicBezTo>
                <a:lnTo>
                  <a:pt x="0" y="4494"/>
                </a:lnTo>
                <a:cubicBezTo>
                  <a:pt x="0" y="4486"/>
                  <a:pt x="6" y="4480"/>
                  <a:pt x="13" y="4480"/>
                </a:cubicBezTo>
                <a:cubicBezTo>
                  <a:pt x="20" y="4480"/>
                  <a:pt x="26" y="4486"/>
                  <a:pt x="26" y="4494"/>
                </a:cubicBezTo>
                <a:close/>
                <a:moveTo>
                  <a:pt x="26" y="4814"/>
                </a:moveTo>
                <a:lnTo>
                  <a:pt x="26" y="5000"/>
                </a:lnTo>
                <a:cubicBezTo>
                  <a:pt x="26" y="5008"/>
                  <a:pt x="20" y="5014"/>
                  <a:pt x="13" y="5014"/>
                </a:cubicBezTo>
                <a:cubicBezTo>
                  <a:pt x="6" y="5014"/>
                  <a:pt x="0" y="5008"/>
                  <a:pt x="0" y="5000"/>
                </a:cubicBezTo>
                <a:lnTo>
                  <a:pt x="0" y="4814"/>
                </a:lnTo>
                <a:cubicBezTo>
                  <a:pt x="0" y="4806"/>
                  <a:pt x="6" y="4800"/>
                  <a:pt x="13" y="4800"/>
                </a:cubicBezTo>
                <a:cubicBezTo>
                  <a:pt x="20" y="4800"/>
                  <a:pt x="26" y="4806"/>
                  <a:pt x="26" y="4814"/>
                </a:cubicBezTo>
                <a:close/>
                <a:moveTo>
                  <a:pt x="26" y="5134"/>
                </a:moveTo>
                <a:lnTo>
                  <a:pt x="26" y="5320"/>
                </a:lnTo>
                <a:cubicBezTo>
                  <a:pt x="26" y="5328"/>
                  <a:pt x="20" y="5334"/>
                  <a:pt x="13" y="5334"/>
                </a:cubicBezTo>
                <a:cubicBezTo>
                  <a:pt x="6" y="5334"/>
                  <a:pt x="0" y="5328"/>
                  <a:pt x="0" y="5320"/>
                </a:cubicBezTo>
                <a:lnTo>
                  <a:pt x="0" y="5134"/>
                </a:lnTo>
                <a:cubicBezTo>
                  <a:pt x="0" y="5126"/>
                  <a:pt x="6" y="5120"/>
                  <a:pt x="13" y="5120"/>
                </a:cubicBezTo>
                <a:cubicBezTo>
                  <a:pt x="20" y="5120"/>
                  <a:pt x="26" y="5126"/>
                  <a:pt x="26" y="5134"/>
                </a:cubicBezTo>
                <a:close/>
                <a:moveTo>
                  <a:pt x="26" y="5454"/>
                </a:moveTo>
                <a:lnTo>
                  <a:pt x="26" y="5640"/>
                </a:lnTo>
                <a:cubicBezTo>
                  <a:pt x="26" y="5648"/>
                  <a:pt x="20" y="5654"/>
                  <a:pt x="13" y="5654"/>
                </a:cubicBezTo>
                <a:cubicBezTo>
                  <a:pt x="6" y="5654"/>
                  <a:pt x="0" y="5648"/>
                  <a:pt x="0" y="5640"/>
                </a:cubicBezTo>
                <a:lnTo>
                  <a:pt x="0" y="5454"/>
                </a:lnTo>
                <a:cubicBezTo>
                  <a:pt x="0" y="5446"/>
                  <a:pt x="6" y="5440"/>
                  <a:pt x="13" y="5440"/>
                </a:cubicBezTo>
                <a:cubicBezTo>
                  <a:pt x="20" y="5440"/>
                  <a:pt x="26" y="5446"/>
                  <a:pt x="26" y="5454"/>
                </a:cubicBezTo>
                <a:close/>
              </a:path>
            </a:pathLst>
          </a:custGeom>
          <a:solidFill>
            <a:srgbClr val="7F7F7F"/>
          </a:solidFill>
          <a:ln w="1588" cap="flat">
            <a:solidFill>
              <a:srgbClr val="7F7F7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09" name="Picture 85">
            <a:extLst>
              <a:ext uri="{FF2B5EF4-FFF2-40B4-BE49-F238E27FC236}">
                <a16:creationId xmlns:a16="http://schemas.microsoft.com/office/drawing/2014/main" id="{227D2F10-9D3B-58C0-8387-D9C3ACF090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3650" y="5224462"/>
            <a:ext cx="1150937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2" name="Rectangle 86">
            <a:extLst>
              <a:ext uri="{FF2B5EF4-FFF2-40B4-BE49-F238E27FC236}">
                <a16:creationId xmlns:a16="http://schemas.microsoft.com/office/drawing/2014/main" id="{7781A6C2-CB25-298A-B875-1985622CE4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1587" y="5232399"/>
            <a:ext cx="1146175" cy="153987"/>
          </a:xfrm>
          <a:prstGeom prst="rect">
            <a:avLst/>
          </a:prstGeom>
          <a:noFill/>
          <a:ln w="12700" cap="sq">
            <a:solidFill>
              <a:srgbClr val="62983D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3" name="Rectangle 87">
            <a:extLst>
              <a:ext uri="{FF2B5EF4-FFF2-40B4-BE49-F238E27FC236}">
                <a16:creationId xmlns:a16="http://schemas.microsoft.com/office/drawing/2014/main" id="{5AEFB7B1-7E5B-9807-F9E5-B039D54A38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0825" y="5253037"/>
            <a:ext cx="712787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>
                <a:ln>
                  <a:noFill/>
                </a:ln>
                <a:solidFill>
                  <a:srgbClr val="62983D"/>
                </a:solidFill>
                <a:effectLst/>
                <a:latin typeface="Calibri" panose="020F0502020204030204" pitchFamily="34" charset="0"/>
              </a:rPr>
              <a:t>BO: rand(0,7)=5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54" name="Rectangle 88">
            <a:extLst>
              <a:ext uri="{FF2B5EF4-FFF2-40B4-BE49-F238E27FC236}">
                <a16:creationId xmlns:a16="http://schemas.microsoft.com/office/drawing/2014/main" id="{97625D10-949C-D1CC-6DF2-7842EE2479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9162" y="4162425"/>
            <a:ext cx="3551237" cy="458787"/>
          </a:xfrm>
          <a:prstGeom prst="rect">
            <a:avLst/>
          </a:prstGeom>
          <a:solidFill>
            <a:srgbClr val="70AD4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5" name="Rectangle 89">
            <a:extLst>
              <a:ext uri="{FF2B5EF4-FFF2-40B4-BE49-F238E27FC236}">
                <a16:creationId xmlns:a16="http://schemas.microsoft.com/office/drawing/2014/main" id="{D26AA3F6-35EC-A0B7-BAC3-2B3842CFFD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9162" y="4162425"/>
            <a:ext cx="3551237" cy="458787"/>
          </a:xfrm>
          <a:prstGeom prst="rect">
            <a:avLst/>
          </a:prstGeom>
          <a:noFill/>
          <a:ln w="4763" cap="sq">
            <a:solidFill>
              <a:srgbClr val="C8C8C8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6" name="Rectangle 90">
            <a:extLst>
              <a:ext uri="{FF2B5EF4-FFF2-40B4-BE49-F238E27FC236}">
                <a16:creationId xmlns:a16="http://schemas.microsoft.com/office/drawing/2014/main" id="{9F968197-A88D-AB45-C78E-4B22C14790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88050" y="4314825"/>
            <a:ext cx="1160462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FEFFFF"/>
                </a:solidFill>
                <a:effectLst/>
                <a:latin typeface="Calibri" panose="020F0502020204030204" pitchFamily="34" charset="0"/>
              </a:rPr>
              <a:t>PPDU transmission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57" name="Line 91">
            <a:extLst>
              <a:ext uri="{FF2B5EF4-FFF2-40B4-BE49-F238E27FC236}">
                <a16:creationId xmlns:a16="http://schemas.microsoft.com/office/drawing/2014/main" id="{999DFFEF-4AE2-1CD9-914E-6452357D1EB3}"/>
              </a:ext>
            </a:extLst>
          </p:cNvPr>
          <p:cNvSpPr>
            <a:spLocks noChangeShapeType="1"/>
          </p:cNvSpPr>
          <p:nvPr/>
        </p:nvSpPr>
        <p:spPr bwMode="auto">
          <a:xfrm>
            <a:off x="3833812" y="4697412"/>
            <a:ext cx="857250" cy="0"/>
          </a:xfrm>
          <a:prstGeom prst="line">
            <a:avLst/>
          </a:prstGeom>
          <a:noFill/>
          <a:ln w="34925" cap="rnd">
            <a:solidFill>
              <a:srgbClr val="70AD4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8" name="Rectangle 92">
            <a:extLst>
              <a:ext uri="{FF2B5EF4-FFF2-40B4-BE49-F238E27FC236}">
                <a16:creationId xmlns:a16="http://schemas.microsoft.com/office/drawing/2014/main" id="{5E677AC7-626A-BE1C-AB46-660B56DAAA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84650" y="4637087"/>
            <a:ext cx="153987" cy="1222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9" name="Rectangle 93">
            <a:extLst>
              <a:ext uri="{FF2B5EF4-FFF2-40B4-BE49-F238E27FC236}">
                <a16:creationId xmlns:a16="http://schemas.microsoft.com/office/drawing/2014/main" id="{14166D69-93F7-C889-1876-09053BC3D7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89412" y="4640262"/>
            <a:ext cx="234950" cy="16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>
                <a:ln>
                  <a:noFill/>
                </a:ln>
                <a:solidFill>
                  <a:srgbClr val="62983D"/>
                </a:solidFill>
                <a:effectLst/>
                <a:latin typeface="Calibri" panose="020F0502020204030204" pitchFamily="34" charset="0"/>
              </a:rPr>
              <a:t>Idle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60" name="Line 94">
            <a:extLst>
              <a:ext uri="{FF2B5EF4-FFF2-40B4-BE49-F238E27FC236}">
                <a16:creationId xmlns:a16="http://schemas.microsoft.com/office/drawing/2014/main" id="{F195C83F-48F6-BF65-8B5C-EFEDEF21B81D}"/>
              </a:ext>
            </a:extLst>
          </p:cNvPr>
          <p:cNvSpPr>
            <a:spLocks noChangeShapeType="1"/>
          </p:cNvSpPr>
          <p:nvPr/>
        </p:nvSpPr>
        <p:spPr bwMode="auto">
          <a:xfrm>
            <a:off x="3833812" y="5462587"/>
            <a:ext cx="857250" cy="0"/>
          </a:xfrm>
          <a:prstGeom prst="line">
            <a:avLst/>
          </a:prstGeom>
          <a:noFill/>
          <a:ln w="34925" cap="rnd">
            <a:solidFill>
              <a:srgbClr val="70AD4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1" name="Rectangle 95">
            <a:extLst>
              <a:ext uri="{FF2B5EF4-FFF2-40B4-BE49-F238E27FC236}">
                <a16:creationId xmlns:a16="http://schemas.microsoft.com/office/drawing/2014/main" id="{B8EBDBEC-A2FF-C61A-65BE-E544FFCDA0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84650" y="5400674"/>
            <a:ext cx="153987" cy="1222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2" name="Rectangle 96">
            <a:extLst>
              <a:ext uri="{FF2B5EF4-FFF2-40B4-BE49-F238E27FC236}">
                <a16:creationId xmlns:a16="http://schemas.microsoft.com/office/drawing/2014/main" id="{A015BA3F-45B2-18C0-582D-14A0671EAB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89412" y="5405437"/>
            <a:ext cx="204787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>
                <a:ln>
                  <a:noFill/>
                </a:ln>
                <a:solidFill>
                  <a:srgbClr val="62983D"/>
                </a:solidFill>
                <a:effectLst/>
                <a:latin typeface="Calibri" panose="020F0502020204030204" pitchFamily="34" charset="0"/>
              </a:rPr>
              <a:t>Idle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63" name="Line 97">
            <a:extLst>
              <a:ext uri="{FF2B5EF4-FFF2-40B4-BE49-F238E27FC236}">
                <a16:creationId xmlns:a16="http://schemas.microsoft.com/office/drawing/2014/main" id="{24F93B46-EAB9-BCFC-9748-8B985DC44524}"/>
              </a:ext>
            </a:extLst>
          </p:cNvPr>
          <p:cNvSpPr>
            <a:spLocks noChangeShapeType="1"/>
          </p:cNvSpPr>
          <p:nvPr/>
        </p:nvSpPr>
        <p:spPr bwMode="auto">
          <a:xfrm>
            <a:off x="4691062" y="5462587"/>
            <a:ext cx="3575050" cy="0"/>
          </a:xfrm>
          <a:prstGeom prst="line">
            <a:avLst/>
          </a:prstGeom>
          <a:noFill/>
          <a:ln w="34925" cap="rnd">
            <a:solidFill>
              <a:srgbClr val="ED7D3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4" name="Rectangle 98">
            <a:extLst>
              <a:ext uri="{FF2B5EF4-FFF2-40B4-BE49-F238E27FC236}">
                <a16:creationId xmlns:a16="http://schemas.microsoft.com/office/drawing/2014/main" id="{72F83291-F269-9E2C-9FB3-1B1BCF9C08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80162" y="5400674"/>
            <a:ext cx="195262" cy="1222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5" name="Rectangle 99">
            <a:extLst>
              <a:ext uri="{FF2B5EF4-FFF2-40B4-BE49-F238E27FC236}">
                <a16:creationId xmlns:a16="http://schemas.microsoft.com/office/drawing/2014/main" id="{5F435279-667E-1F74-6844-93F552D8F9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84925" y="5405437"/>
            <a:ext cx="24447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>
                <a:ln>
                  <a:noFill/>
                </a:ln>
                <a:solidFill>
                  <a:srgbClr val="D16D2A"/>
                </a:solidFill>
                <a:effectLst/>
                <a:latin typeface="Calibri" panose="020F0502020204030204" pitchFamily="34" charset="0"/>
              </a:rPr>
              <a:t>Busy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67" name="Line 100">
            <a:extLst>
              <a:ext uri="{FF2B5EF4-FFF2-40B4-BE49-F238E27FC236}">
                <a16:creationId xmlns:a16="http://schemas.microsoft.com/office/drawing/2014/main" id="{A1448986-F569-167E-63F4-9D3273EF0AEC}"/>
              </a:ext>
            </a:extLst>
          </p:cNvPr>
          <p:cNvSpPr>
            <a:spLocks noChangeShapeType="1"/>
          </p:cNvSpPr>
          <p:nvPr/>
        </p:nvSpPr>
        <p:spPr bwMode="auto">
          <a:xfrm>
            <a:off x="4729162" y="3090863"/>
            <a:ext cx="3551237" cy="0"/>
          </a:xfrm>
          <a:prstGeom prst="line">
            <a:avLst/>
          </a:prstGeom>
          <a:noFill/>
          <a:ln w="34925" cap="rnd">
            <a:solidFill>
              <a:srgbClr val="ED7D3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8" name="Rectangle 101">
            <a:extLst>
              <a:ext uri="{FF2B5EF4-FFF2-40B4-BE49-F238E27FC236}">
                <a16:creationId xmlns:a16="http://schemas.microsoft.com/office/drawing/2014/main" id="{A3A6DBEE-4597-E231-1892-9125F0CF07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7150" y="3030538"/>
            <a:ext cx="195262" cy="1222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70" name="Rectangle 102">
            <a:extLst>
              <a:ext uri="{FF2B5EF4-FFF2-40B4-BE49-F238E27FC236}">
                <a16:creationId xmlns:a16="http://schemas.microsoft.com/office/drawing/2014/main" id="{96C64AF9-252F-A2BA-3445-474B33F148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11912" y="3036888"/>
            <a:ext cx="24447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>
                <a:ln>
                  <a:noFill/>
                </a:ln>
                <a:solidFill>
                  <a:srgbClr val="D16D2A"/>
                </a:solidFill>
                <a:effectLst/>
                <a:latin typeface="Calibri" panose="020F0502020204030204" pitchFamily="34" charset="0"/>
              </a:rPr>
              <a:t>Busy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71" name="Line 103">
            <a:extLst>
              <a:ext uri="{FF2B5EF4-FFF2-40B4-BE49-F238E27FC236}">
                <a16:creationId xmlns:a16="http://schemas.microsoft.com/office/drawing/2014/main" id="{61164A06-C009-60E2-E154-6CAF33888516}"/>
              </a:ext>
            </a:extLst>
          </p:cNvPr>
          <p:cNvSpPr>
            <a:spLocks noChangeShapeType="1"/>
          </p:cNvSpPr>
          <p:nvPr/>
        </p:nvSpPr>
        <p:spPr bwMode="auto">
          <a:xfrm>
            <a:off x="4738687" y="3856037"/>
            <a:ext cx="3552825" cy="0"/>
          </a:xfrm>
          <a:prstGeom prst="line">
            <a:avLst/>
          </a:prstGeom>
          <a:noFill/>
          <a:ln w="34925" cap="rnd">
            <a:solidFill>
              <a:srgbClr val="ED7D3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72" name="Rectangle 104">
            <a:extLst>
              <a:ext uri="{FF2B5EF4-FFF2-40B4-BE49-F238E27FC236}">
                <a16:creationId xmlns:a16="http://schemas.microsoft.com/office/drawing/2014/main" id="{14773C91-6968-5CAE-6940-AAA4F48716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18262" y="3795712"/>
            <a:ext cx="193675" cy="1222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73" name="Rectangle 105">
            <a:extLst>
              <a:ext uri="{FF2B5EF4-FFF2-40B4-BE49-F238E27FC236}">
                <a16:creationId xmlns:a16="http://schemas.microsoft.com/office/drawing/2014/main" id="{7B63C160-8DDA-6B33-93CD-0C20FB2604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3025" y="3798887"/>
            <a:ext cx="274637" cy="16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>
                <a:ln>
                  <a:noFill/>
                </a:ln>
                <a:solidFill>
                  <a:srgbClr val="D16D2A"/>
                </a:solidFill>
                <a:effectLst/>
                <a:latin typeface="Calibri" panose="020F0502020204030204" pitchFamily="34" charset="0"/>
              </a:rPr>
              <a:t>Busy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74" name="Line 106">
            <a:extLst>
              <a:ext uri="{FF2B5EF4-FFF2-40B4-BE49-F238E27FC236}">
                <a16:creationId xmlns:a16="http://schemas.microsoft.com/office/drawing/2014/main" id="{5890B4EE-8DD1-6CB7-BABF-16343C458DF2}"/>
              </a:ext>
            </a:extLst>
          </p:cNvPr>
          <p:cNvSpPr>
            <a:spLocks noChangeShapeType="1"/>
          </p:cNvSpPr>
          <p:nvPr/>
        </p:nvSpPr>
        <p:spPr bwMode="auto">
          <a:xfrm>
            <a:off x="1779587" y="3856037"/>
            <a:ext cx="533400" cy="0"/>
          </a:xfrm>
          <a:prstGeom prst="line">
            <a:avLst/>
          </a:prstGeom>
          <a:noFill/>
          <a:ln w="34925" cap="rnd">
            <a:solidFill>
              <a:srgbClr val="ED7D3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75" name="Rectangle 107">
            <a:extLst>
              <a:ext uri="{FF2B5EF4-FFF2-40B4-BE49-F238E27FC236}">
                <a16:creationId xmlns:a16="http://schemas.microsoft.com/office/drawing/2014/main" id="{60A2B77D-4D86-3B5C-C171-55367662EE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9450" y="3795712"/>
            <a:ext cx="193675" cy="1222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76" name="Rectangle 108">
            <a:extLst>
              <a:ext uri="{FF2B5EF4-FFF2-40B4-BE49-F238E27FC236}">
                <a16:creationId xmlns:a16="http://schemas.microsoft.com/office/drawing/2014/main" id="{F4B48D17-5AFE-DB57-48C7-3DA467568D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4212" y="3798887"/>
            <a:ext cx="274637" cy="16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>
                <a:ln>
                  <a:noFill/>
                </a:ln>
                <a:solidFill>
                  <a:srgbClr val="D16D2A"/>
                </a:solidFill>
                <a:effectLst/>
                <a:latin typeface="Calibri" panose="020F0502020204030204" pitchFamily="34" charset="0"/>
              </a:rPr>
              <a:t>Busy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77" name="Line 109">
            <a:extLst>
              <a:ext uri="{FF2B5EF4-FFF2-40B4-BE49-F238E27FC236}">
                <a16:creationId xmlns:a16="http://schemas.microsoft.com/office/drawing/2014/main" id="{95229B68-3308-B387-C4FA-1AEC41C38958}"/>
              </a:ext>
            </a:extLst>
          </p:cNvPr>
          <p:cNvSpPr>
            <a:spLocks noChangeShapeType="1"/>
          </p:cNvSpPr>
          <p:nvPr/>
        </p:nvSpPr>
        <p:spPr bwMode="auto">
          <a:xfrm>
            <a:off x="1749425" y="4697412"/>
            <a:ext cx="534987" cy="0"/>
          </a:xfrm>
          <a:prstGeom prst="line">
            <a:avLst/>
          </a:prstGeom>
          <a:noFill/>
          <a:ln w="34925" cap="rnd">
            <a:solidFill>
              <a:srgbClr val="ED7D3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78" name="Rectangle 110">
            <a:extLst>
              <a:ext uri="{FF2B5EF4-FFF2-40B4-BE49-F238E27FC236}">
                <a16:creationId xmlns:a16="http://schemas.microsoft.com/office/drawing/2014/main" id="{B42EDD95-4728-0945-0ED5-0C392102CD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9287" y="4637087"/>
            <a:ext cx="195262" cy="1222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79" name="Rectangle 111">
            <a:extLst>
              <a:ext uri="{FF2B5EF4-FFF2-40B4-BE49-F238E27FC236}">
                <a16:creationId xmlns:a16="http://schemas.microsoft.com/office/drawing/2014/main" id="{C49B8847-1300-F5A4-C80A-E6298DFD8F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4050" y="4640262"/>
            <a:ext cx="274637" cy="16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>
                <a:ln>
                  <a:noFill/>
                </a:ln>
                <a:solidFill>
                  <a:srgbClr val="D16D2A"/>
                </a:solidFill>
                <a:effectLst/>
                <a:latin typeface="Calibri" panose="020F0502020204030204" pitchFamily="34" charset="0"/>
              </a:rPr>
              <a:t>Busy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80" name="Line 112">
            <a:extLst>
              <a:ext uri="{FF2B5EF4-FFF2-40B4-BE49-F238E27FC236}">
                <a16:creationId xmlns:a16="http://schemas.microsoft.com/office/drawing/2014/main" id="{E4A21350-A667-B0E5-9C8E-9E622C098269}"/>
              </a:ext>
            </a:extLst>
          </p:cNvPr>
          <p:cNvSpPr>
            <a:spLocks noChangeShapeType="1"/>
          </p:cNvSpPr>
          <p:nvPr/>
        </p:nvSpPr>
        <p:spPr bwMode="auto">
          <a:xfrm>
            <a:off x="1749425" y="5462587"/>
            <a:ext cx="534987" cy="0"/>
          </a:xfrm>
          <a:prstGeom prst="line">
            <a:avLst/>
          </a:prstGeom>
          <a:noFill/>
          <a:ln w="34925" cap="rnd">
            <a:solidFill>
              <a:srgbClr val="ED7D3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81" name="Rectangle 113">
            <a:extLst>
              <a:ext uri="{FF2B5EF4-FFF2-40B4-BE49-F238E27FC236}">
                <a16:creationId xmlns:a16="http://schemas.microsoft.com/office/drawing/2014/main" id="{7E1ECFDC-6BFE-AC35-15B7-205BC9FA94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9287" y="5400674"/>
            <a:ext cx="195262" cy="1222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82" name="Rectangle 114">
            <a:extLst>
              <a:ext uri="{FF2B5EF4-FFF2-40B4-BE49-F238E27FC236}">
                <a16:creationId xmlns:a16="http://schemas.microsoft.com/office/drawing/2014/main" id="{FD824A4B-72CA-47CF-09EC-E951035D53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4050" y="5405437"/>
            <a:ext cx="24447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>
                <a:ln>
                  <a:noFill/>
                </a:ln>
                <a:solidFill>
                  <a:srgbClr val="D16D2A"/>
                </a:solidFill>
                <a:effectLst/>
                <a:latin typeface="Calibri" panose="020F0502020204030204" pitchFamily="34" charset="0"/>
              </a:rPr>
              <a:t>Busy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38">
            <a:extLst>
              <a:ext uri="{FF2B5EF4-FFF2-40B4-BE49-F238E27FC236}">
                <a16:creationId xmlns:a16="http://schemas.microsoft.com/office/drawing/2014/main" id="{D0B25003-2545-1410-AF3C-125FA1F718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3426" y="4961044"/>
            <a:ext cx="571499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rgbClr val="FEFFFF"/>
                </a:solidFill>
                <a:effectLst/>
                <a:latin typeface="Calibri" panose="020F0502020204030204" pitchFamily="34" charset="0"/>
              </a:rPr>
              <a:t>Defer signal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 40">
            <a:extLst>
              <a:ext uri="{FF2B5EF4-FFF2-40B4-BE49-F238E27FC236}">
                <a16:creationId xmlns:a16="http://schemas.microsoft.com/office/drawing/2014/main" id="{66B74A7E-9549-C468-84EE-8A59335716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2917" y="5127091"/>
            <a:ext cx="571499" cy="107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700" b="0" i="0" u="none" strike="noStrike" cap="none" normalizeH="0" baseline="0" dirty="0">
                <a:ln>
                  <a:noFill/>
                </a:ln>
                <a:solidFill>
                  <a:srgbClr val="FEFFFF"/>
                </a:solidFill>
                <a:effectLst/>
                <a:latin typeface="Calibri" panose="020F0502020204030204" pitchFamily="34" charset="0"/>
              </a:rPr>
              <a:t>i.e. STF/LTF/SIG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Rectangle 41">
            <a:extLst>
              <a:ext uri="{FF2B5EF4-FFF2-40B4-BE49-F238E27FC236}">
                <a16:creationId xmlns:a16="http://schemas.microsoft.com/office/drawing/2014/main" id="{DC12FF0A-9AED-15D7-EDD7-F7F00D42A9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21115" y="5262919"/>
            <a:ext cx="404812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rgbClr val="FEFFFF"/>
                </a:solidFill>
                <a:effectLst/>
                <a:latin typeface="Calibri" panose="020F0502020204030204" pitchFamily="34" charset="0"/>
              </a:rPr>
              <a:t>or CTS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47857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AFED9-9375-A7AB-B9F8-6BAED3CE0B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525" y="762000"/>
            <a:ext cx="7770813" cy="798910"/>
          </a:xfrm>
        </p:spPr>
        <p:txBody>
          <a:bodyPr/>
          <a:lstStyle/>
          <a:p>
            <a:r>
              <a:rPr lang="en-US" dirty="0"/>
              <a:t>Recap from 11-23/1065r0: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4AB2AD-4570-82B2-A1EA-48C49FEDCD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506" y="1560910"/>
            <a:ext cx="8229600" cy="468749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1 AP, variable number of STAs, all within ED range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200" dirty="0"/>
              <a:t>EDCA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200" dirty="0"/>
              <a:t>EDCA with CwMax limit ==127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200" dirty="0"/>
              <a:t>HIPEDCA case 1, cutting the AC_BE tail: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200" dirty="0"/>
              <a:t>A STA that suffer </a:t>
            </a:r>
            <a:r>
              <a:rPr lang="en-US" sz="1200" dirty="0">
                <a:solidFill>
                  <a:srgbClr val="FF0000"/>
                </a:solidFill>
              </a:rPr>
              <a:t>from 4 consecutive</a:t>
            </a:r>
            <a:r>
              <a:rPr lang="en-US" sz="1200" dirty="0"/>
              <a:t> failures allowed to send DS signal to announce high priority (</a:t>
            </a:r>
            <a:r>
              <a:rPr lang="en-US" sz="1200" dirty="0" err="1"/>
              <a:t>HiP</a:t>
            </a:r>
            <a:r>
              <a:rPr lang="en-US" sz="1200" dirty="0"/>
              <a:t>) EDCA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200" dirty="0"/>
              <a:t>HIPEDCA case 2, :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200" dirty="0"/>
              <a:t>A STA that shall send LL traffic send DS signal to announce high priority (</a:t>
            </a:r>
            <a:r>
              <a:rPr lang="en-US" sz="1200" dirty="0" err="1"/>
              <a:t>HiP</a:t>
            </a:r>
            <a:r>
              <a:rPr lang="en-US" sz="1200" dirty="0"/>
              <a:t>) EDCA</a:t>
            </a:r>
            <a:endParaRPr lang="en-US" sz="11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Statistic of interest: channel access time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Results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/>
              <a:t>Case 1: Substantial (2x-3x-5x-10x) reduction of 90</a:t>
            </a:r>
            <a:r>
              <a:rPr lang="en-US" sz="1400" baseline="30000" dirty="0"/>
              <a:t>th</a:t>
            </a:r>
            <a:r>
              <a:rPr lang="en-US" sz="1400" dirty="0"/>
              <a:t> channel access time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/>
              <a:t>Case 2: bounded latency for LL applications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14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This presentation address some comments received from July IEEE meeting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How DS behave if hidden nodes are present?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How DS behave in multi-BSS setup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47B2AE-DD4D-1CEA-8254-A1AFD80A988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33C2FD-EDEE-1EE2-B091-D8BDF6452068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Dmitry Akhmetov et. al., Intel</a:t>
            </a:r>
          </a:p>
        </p:txBody>
      </p:sp>
      <p:sp>
        <p:nvSpPr>
          <p:cNvPr id="7" name="Date Placeholder 5">
            <a:extLst>
              <a:ext uri="{FF2B5EF4-FFF2-40B4-BE49-F238E27FC236}">
                <a16:creationId xmlns:a16="http://schemas.microsoft.com/office/drawing/2014/main" id="{052C449F-7D09-5FE7-5D41-0F4EC1143BE7}"/>
              </a:ext>
            </a:extLst>
          </p:cNvPr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1874823" cy="273050"/>
          </a:xfrm>
        </p:spPr>
        <p:txBody>
          <a:bodyPr/>
          <a:lstStyle/>
          <a:p>
            <a:r>
              <a:rPr lang="en-US" dirty="0"/>
              <a:t>November 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67437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4DAEB8-5157-91CF-C958-C45FD5C76E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material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198BAC-F135-27FE-6F1E-67FAFBDC47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912" y="1447800"/>
            <a:ext cx="8077200" cy="45704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Hidden nodes aspect. Is it a problem?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In isolated BSS or in a multi-BSS setup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600" dirty="0">
                <a:highlight>
                  <a:srgbClr val="FFFF00"/>
                </a:highlight>
              </a:rPr>
              <a:t>Can DS repetition help with hidden nodes situation?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1400" dirty="0"/>
              <a:t>AP respond back with another DS to provide sync for hidden nodes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Multi-BSS aspect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What happens when </a:t>
            </a:r>
            <a:r>
              <a:rPr lang="en-US" sz="1800" dirty="0" err="1"/>
              <a:t>DSes</a:t>
            </a:r>
            <a:r>
              <a:rPr lang="en-US" sz="1800" dirty="0"/>
              <a:t> from multiple BSSes are sent?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600" dirty="0">
                <a:highlight>
                  <a:srgbClr val="FFFF00"/>
                </a:highlight>
              </a:rPr>
              <a:t>Should DS be “common” or “unique”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1400" dirty="0"/>
              <a:t>A unique DS can carry BSS color/BSS ID for identification purpose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Possible “Rules of engagement” for DS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There should be a limit on a number of DS attempts both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600" dirty="0"/>
              <a:t>consecutive (i.e. one after another)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600" dirty="0"/>
              <a:t>quantitative (how frequent DS can be sent) 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AP regulate the purpose of DS: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600" dirty="0"/>
              <a:t>for access improvement (i.e. too many reties)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600" dirty="0"/>
              <a:t>for latency improvements, i.e. high priority channel access to “bound the latency”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9904E3-2831-D59E-FA1D-587BBE22E92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54F1D6-BD4B-25C6-524B-7367A6248289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Dmitry Akhmetov et. al., Intel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DEF2DB-1331-1845-7C57-A760AB1AE51A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November 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87395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21AD45-5343-1796-93DC-641423B184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1057858"/>
            <a:ext cx="7770813" cy="542342"/>
          </a:xfrm>
        </p:spPr>
        <p:txBody>
          <a:bodyPr/>
          <a:lstStyle/>
          <a:p>
            <a:r>
              <a:rPr lang="en-US" dirty="0"/>
              <a:t>Simulation configuration</a:t>
            </a:r>
            <a:br>
              <a:rPr lang="en-US" dirty="0"/>
            </a:br>
            <a:r>
              <a:rPr lang="en-US" sz="2400" dirty="0"/>
              <a:t>Isolated BSS with hidden nodes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2BA11B-36CA-BA13-9A13-F4132E64BA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913942"/>
            <a:ext cx="7770813" cy="4182058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200" dirty="0"/>
              <a:t>1 AP and variable number of STAs: 5, 10, 15, 20, 30, 50, 75 and 100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/>
              <a:t>Full buffer traffic in DL and UL direction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/>
              <a:t>2x2x20Mhz @ MCS0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200" dirty="0"/>
              <a:t>in fact, the BW, NSS and MCS does not matter here, they only define PPDU duration on air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/>
              <a:t>TXOP limit = uniform (1.5ms; 5ms)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200" dirty="0"/>
              <a:t>New TXOP limit is selected each time when STA/AP won contention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200" dirty="0"/>
              <a:t>Randomization is only to introduce “burstiness” and extra randomness into channel occupancy  time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>
                <a:highlight>
                  <a:srgbClr val="00FF00"/>
                </a:highlight>
              </a:rPr>
              <a:t>Case 1: Everyone can hear everyone, no hidden nodes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200" dirty="0"/>
              <a:t>STAs randomly dropped inside 12.5x12.5x3m box; AP is in the middle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>
                <a:highlight>
                  <a:srgbClr val="00FF00"/>
                </a:highlight>
              </a:rPr>
              <a:t>Case 2: Hidden nodes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200" dirty="0"/>
              <a:t>STAs randomly dropped inside 50x50x3m; AP is in the middle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/>
              <a:t>Simulation time 100seconds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200" dirty="0"/>
              <a:t>Every 3 seconds STAs randomly re-dropped inside the box</a:t>
            </a:r>
            <a:endParaRPr lang="en-US" sz="16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0000"/>
                </a:solidFill>
              </a:rPr>
              <a:t>Repetition/No Repetition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FF0000"/>
                </a:solidFill>
              </a:rPr>
              <a:t>AP repeat DS signal sifs after reception of DS from a STA side. This should improve hidden node detection/protection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1200" dirty="0"/>
          </a:p>
          <a:p>
            <a:pPr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AB047C-8ABF-0BA3-19E4-555F34B6656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D2BA0A-C9F3-D1D2-9CB3-6E54AD57E736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Dmitry Akhmetov et. al., Intel</a:t>
            </a:r>
          </a:p>
        </p:txBody>
      </p:sp>
      <p:sp>
        <p:nvSpPr>
          <p:cNvPr id="7" name="Date Placeholder 5">
            <a:extLst>
              <a:ext uri="{FF2B5EF4-FFF2-40B4-BE49-F238E27FC236}">
                <a16:creationId xmlns:a16="http://schemas.microsoft.com/office/drawing/2014/main" id="{B767AD42-4260-1C82-99D7-E6BC837B8C3A}"/>
              </a:ext>
            </a:extLst>
          </p:cNvPr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1874823" cy="273050"/>
          </a:xfrm>
        </p:spPr>
        <p:txBody>
          <a:bodyPr/>
          <a:lstStyle/>
          <a:p>
            <a:r>
              <a:rPr lang="en-US" dirty="0"/>
              <a:t>November 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21464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8FD5489-DF3D-5882-DD4A-8F097C229E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1938189"/>
              </p:ext>
            </p:extLst>
          </p:nvPr>
        </p:nvGraphicFramePr>
        <p:xfrm>
          <a:off x="174664" y="1162792"/>
          <a:ext cx="8839200" cy="40593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800">
                  <a:extLst>
                    <a:ext uri="{9D8B030D-6E8A-4147-A177-3AD203B41FA5}">
                      <a16:colId xmlns:a16="http://schemas.microsoft.com/office/drawing/2014/main" val="2185963168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1552497190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3273739563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972951948"/>
                    </a:ext>
                  </a:extLst>
                </a:gridCol>
              </a:tblGrid>
              <a:tr h="202967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3887678"/>
                  </a:ext>
                </a:extLst>
              </a:tr>
              <a:tr h="202967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8889583"/>
                  </a:ext>
                </a:extLst>
              </a:tr>
            </a:tbl>
          </a:graphicData>
        </a:graphic>
      </p:graphicFrame>
      <p:sp>
        <p:nvSpPr>
          <p:cNvPr id="43" name="Title 1">
            <a:extLst>
              <a:ext uri="{FF2B5EF4-FFF2-40B4-BE49-F238E27FC236}">
                <a16:creationId xmlns:a16="http://schemas.microsoft.com/office/drawing/2014/main" id="{03B9172A-585F-3438-0368-0FE409F43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525" y="654114"/>
            <a:ext cx="7770813" cy="381000"/>
          </a:xfrm>
        </p:spPr>
        <p:txBody>
          <a:bodyPr/>
          <a:lstStyle/>
          <a:p>
            <a:r>
              <a:rPr lang="en-US" dirty="0"/>
              <a:t>5 STAs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90DEEB8-D7D7-5019-C79A-7A16526F8D00}"/>
              </a:ext>
            </a:extLst>
          </p:cNvPr>
          <p:cNvSpPr>
            <a:spLocks noGrp="1"/>
          </p:cNvSpPr>
          <p:nvPr>
            <p:ph type="ftr" idx="14"/>
          </p:nvPr>
        </p:nvSpPr>
        <p:spPr>
          <a:xfrm>
            <a:off x="5357818" y="6475413"/>
            <a:ext cx="3184520" cy="180975"/>
          </a:xfrm>
        </p:spPr>
        <p:txBody>
          <a:bodyPr/>
          <a:lstStyle/>
          <a:p>
            <a:r>
              <a:rPr lang="en-GB" dirty="0"/>
              <a:t>Dmitry Akhmetov et. al., Intel</a:t>
            </a:r>
          </a:p>
        </p:txBody>
      </p:sp>
      <p:sp>
        <p:nvSpPr>
          <p:cNvPr id="5" name="Date Placeholder 5">
            <a:extLst>
              <a:ext uri="{FF2B5EF4-FFF2-40B4-BE49-F238E27FC236}">
                <a16:creationId xmlns:a16="http://schemas.microsoft.com/office/drawing/2014/main" id="{01ED1AB5-D309-0353-D700-328C53071A36}"/>
              </a:ext>
            </a:extLst>
          </p:cNvPr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1874823" cy="273050"/>
          </a:xfrm>
        </p:spPr>
        <p:txBody>
          <a:bodyPr/>
          <a:lstStyle/>
          <a:p>
            <a:r>
              <a:rPr lang="en-US" dirty="0"/>
              <a:t>November 2023</a:t>
            </a:r>
            <a:endParaRPr lang="en-GB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EA9461EB-055E-C7D1-6332-A67BB6A3F8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829" y="3232893"/>
            <a:ext cx="2170557" cy="193395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B3DE5BE-E905-6D2C-4CEC-C659B76827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531" y="1188192"/>
            <a:ext cx="2170557" cy="193395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16BC975-0C02-7924-8178-006A7495BE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8331" y="3228660"/>
            <a:ext cx="2170557" cy="193395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A576831C-CA36-2C1E-5CA0-D370DE54FA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98561" y="1188192"/>
            <a:ext cx="2170557" cy="193395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4F7AAEA5-5E11-D336-1B78-9C24787312F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23053" y="3216179"/>
            <a:ext cx="2170557" cy="1933956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E0FABAE9-2DB8-D38B-F6DC-6978D7FDA72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48200" y="1205125"/>
            <a:ext cx="2170557" cy="1933956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F094B80-1B16-53A6-8596-C7C31ABE690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44188" y="3240424"/>
            <a:ext cx="2170557" cy="1933956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5B52A9DD-60CE-8C2D-325E-F2A10FB7F38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18757" y="1205125"/>
            <a:ext cx="2170557" cy="1933956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C33B1B4-BBD5-A783-954B-1A270E96D20D}"/>
              </a:ext>
            </a:extLst>
          </p:cNvPr>
          <p:cNvSpPr txBox="1">
            <a:spLocks/>
          </p:cNvSpPr>
          <p:nvPr/>
        </p:nvSpPr>
        <p:spPr bwMode="auto">
          <a:xfrm>
            <a:off x="523008" y="5294776"/>
            <a:ext cx="8011392" cy="110799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1400" kern="0" dirty="0"/>
              <a:t>Upper row – DL; lower row – UL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kern="0" dirty="0"/>
              <a:t>Light color (light green and light beige) – case with DS repletion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kern="0" dirty="0"/>
              <a:t>Darker colors – case w/o repetition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kern="0" dirty="0"/>
              <a:t>Green color – with hidden nodes; Beige colors – with hidden nodes</a:t>
            </a:r>
            <a:endParaRPr lang="en-US" sz="1100" kern="0" dirty="0"/>
          </a:p>
          <a:p>
            <a:pPr lvl="1">
              <a:buFont typeface="Arial" panose="020B0604020202020204" pitchFamily="34" charset="0"/>
              <a:buChar char="•"/>
            </a:pPr>
            <a:endParaRPr lang="en-US" sz="1200" kern="0" dirty="0"/>
          </a:p>
        </p:txBody>
      </p:sp>
    </p:spTree>
    <p:extLst>
      <p:ext uri="{BB962C8B-B14F-4D97-AF65-F5344CB8AC3E}">
        <p14:creationId xmlns:p14="http://schemas.microsoft.com/office/powerpoint/2010/main" val="13420070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BD10522-F333-FAA7-CB3E-00EF4ED4A5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5520808"/>
              </p:ext>
            </p:extLst>
          </p:nvPr>
        </p:nvGraphicFramePr>
        <p:xfrm>
          <a:off x="189355" y="1085644"/>
          <a:ext cx="8839200" cy="40959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800">
                  <a:extLst>
                    <a:ext uri="{9D8B030D-6E8A-4147-A177-3AD203B41FA5}">
                      <a16:colId xmlns:a16="http://schemas.microsoft.com/office/drawing/2014/main" val="2185963168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1552497190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3273739563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972951948"/>
                    </a:ext>
                  </a:extLst>
                </a:gridCol>
              </a:tblGrid>
              <a:tr h="204797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3887678"/>
                  </a:ext>
                </a:extLst>
              </a:tr>
              <a:tr h="204797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8889583"/>
                  </a:ext>
                </a:extLst>
              </a:tr>
            </a:tbl>
          </a:graphicData>
        </a:graphic>
      </p:graphicFrame>
      <p:sp>
        <p:nvSpPr>
          <p:cNvPr id="23" name="Title 1">
            <a:extLst>
              <a:ext uri="{FF2B5EF4-FFF2-40B4-BE49-F238E27FC236}">
                <a16:creationId xmlns:a16="http://schemas.microsoft.com/office/drawing/2014/main" id="{E7FCBBA6-57DD-A932-9C1F-334809D79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0867" y="654050"/>
            <a:ext cx="7770813" cy="267218"/>
          </a:xfrm>
        </p:spPr>
        <p:txBody>
          <a:bodyPr/>
          <a:lstStyle/>
          <a:p>
            <a:r>
              <a:rPr lang="en-US" dirty="0"/>
              <a:t>30 STAs</a:t>
            </a: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9C4868B1-3C48-E156-5D92-39AB466282D9}"/>
              </a:ext>
            </a:extLst>
          </p:cNvPr>
          <p:cNvSpPr>
            <a:spLocks noGrp="1"/>
          </p:cNvSpPr>
          <p:nvPr>
            <p:ph type="ftr" idx="14"/>
          </p:nvPr>
        </p:nvSpPr>
        <p:spPr>
          <a:xfrm>
            <a:off x="5357818" y="6475413"/>
            <a:ext cx="3184520" cy="180975"/>
          </a:xfrm>
        </p:spPr>
        <p:txBody>
          <a:bodyPr/>
          <a:lstStyle/>
          <a:p>
            <a:r>
              <a:rPr lang="en-GB" dirty="0"/>
              <a:t>Dmitry Akhmetov et. al., Intel</a:t>
            </a:r>
          </a:p>
        </p:txBody>
      </p:sp>
      <p:sp>
        <p:nvSpPr>
          <p:cNvPr id="3" name="Date Placeholder 5">
            <a:extLst>
              <a:ext uri="{FF2B5EF4-FFF2-40B4-BE49-F238E27FC236}">
                <a16:creationId xmlns:a16="http://schemas.microsoft.com/office/drawing/2014/main" id="{70A8527B-BC85-3C50-082F-03BC1B054C64}"/>
              </a:ext>
            </a:extLst>
          </p:cNvPr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1874823" cy="273050"/>
          </a:xfrm>
        </p:spPr>
        <p:txBody>
          <a:bodyPr/>
          <a:lstStyle/>
          <a:p>
            <a:r>
              <a:rPr lang="en-US" dirty="0"/>
              <a:t>November 2023</a:t>
            </a: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104EB36-4B63-771B-B719-19A44F3F68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6451" y="1138060"/>
            <a:ext cx="2170557" cy="193395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DB94CF6-DB51-120D-53AD-268A5AE7FB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7808" y="1138060"/>
            <a:ext cx="2170557" cy="193395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38D4CA1-D226-D4FD-CFC9-C6EFFD09F0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3207" y="3208160"/>
            <a:ext cx="2170557" cy="193395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D577464-FC56-0DC5-A248-B9D059E9EC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4932" y="1150760"/>
            <a:ext cx="2170557" cy="193395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F5FB3B6-B5B6-C040-0906-8F21C9D965F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54932" y="3208160"/>
            <a:ext cx="2170557" cy="1933956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684D8BE-D25B-7C6E-3D8F-517DC51B0B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008" y="5294776"/>
            <a:ext cx="8229600" cy="793685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400" dirty="0"/>
              <a:t>Upper row – DL; lower row – UL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/>
              <a:t>Light color (light green and light beige) – case with DS repletion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/>
              <a:t>Darker colors – case w/o repetition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/>
              <a:t>Green color – with hidden nodes; Beige colors – with hidden nodes</a:t>
            </a:r>
            <a:endParaRPr lang="en-US" sz="1100" dirty="0"/>
          </a:p>
          <a:p>
            <a:pPr lvl="1"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1570D4E-2632-5D40-41AC-DC838636B95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6664" y="1138060"/>
            <a:ext cx="2170557" cy="193395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A561299-4AB5-5867-D571-83B3E2BFEF6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6664" y="3208160"/>
            <a:ext cx="2170557" cy="193395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1E987EC-C5EF-6499-631F-18112608BE0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53396" y="3208160"/>
            <a:ext cx="2170557" cy="1933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5050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6F2D85B4-B705-4018-9CF0-E6E4BD03567D}" vid="{6A25E773-D890-44CD-BA7F-9C3E9F9CAE58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Metadata/LabelInfo.xml><?xml version="1.0" encoding="utf-8"?>
<clbl:labelList xmlns:clbl="http://schemas.microsoft.com/office/2020/mipLabelMetadata">
  <clbl:label id="{46c98d88-e344-4ed4-8496-4ed7712e255d}" enabled="0" method="" siteId="{46c98d88-e344-4ed4-8496-4ed7712e255d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</Template>
  <TotalTime>169637</TotalTime>
  <Words>3258</Words>
  <Application>Microsoft Office PowerPoint</Application>
  <PresentationFormat>On-screen Show (4:3)</PresentationFormat>
  <Paragraphs>665</Paragraphs>
  <Slides>35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1" baseType="lpstr">
      <vt:lpstr>Arial</vt:lpstr>
      <vt:lpstr>Arial Unicode MS</vt:lpstr>
      <vt:lpstr>Calibri</vt:lpstr>
      <vt:lpstr>Times New Roman</vt:lpstr>
      <vt:lpstr>Office Theme</vt:lpstr>
      <vt:lpstr>Document</vt:lpstr>
      <vt:lpstr>Low latency channel access</vt:lpstr>
      <vt:lpstr>Recap from 11-23/1065r0: problem</vt:lpstr>
      <vt:lpstr>Recap from 11-23/1065r0: solution </vt:lpstr>
      <vt:lpstr>Illustration</vt:lpstr>
      <vt:lpstr>Recap from 11-23/1065r0: results</vt:lpstr>
      <vt:lpstr>New material</vt:lpstr>
      <vt:lpstr>Simulation configuration Isolated BSS with hidden nodes</vt:lpstr>
      <vt:lpstr>5 STAs</vt:lpstr>
      <vt:lpstr>30 STAs</vt:lpstr>
      <vt:lpstr>Observations for an isolated BSS case</vt:lpstr>
      <vt:lpstr>Simulation configuration Scenario 2</vt:lpstr>
      <vt:lpstr>Multi-BSS test Repeat with Unique DS</vt:lpstr>
      <vt:lpstr>PowerPoint Presentation</vt:lpstr>
      <vt:lpstr>Multi-BSS test No Repeat with Unique DS</vt:lpstr>
      <vt:lpstr>PowerPoint Presentation</vt:lpstr>
      <vt:lpstr>Multi-BSS test No Repeat with Common DS</vt:lpstr>
      <vt:lpstr>PowerPoint Presentation</vt:lpstr>
      <vt:lpstr>Multi-BSS test(s) Repeat with Common DS only</vt:lpstr>
      <vt:lpstr>Channel access delay @  95th percentile omparison</vt:lpstr>
      <vt:lpstr>99th percentile Comparison</vt:lpstr>
      <vt:lpstr>99th percentile Comparison</vt:lpstr>
      <vt:lpstr>Observations from Multi-BSS setup</vt:lpstr>
      <vt:lpstr>HiP EDCA for AC VO Multi-BSS setup in 80x80 and 20x20 area</vt:lpstr>
      <vt:lpstr>Case 1 –hidden nodes with large number of LL streams</vt:lpstr>
      <vt:lpstr>PowerPoint Presentation</vt:lpstr>
      <vt:lpstr>Case 1 –hidden nodes with small number of LL streams</vt:lpstr>
      <vt:lpstr>PowerPoint Presentation</vt:lpstr>
      <vt:lpstr>Observation</vt:lpstr>
      <vt:lpstr>Observations</vt:lpstr>
      <vt:lpstr>Conclusion</vt:lpstr>
      <vt:lpstr>Backup</vt:lpstr>
      <vt:lpstr>Case 1 – no hidden nodes with large number of LL streams</vt:lpstr>
      <vt:lpstr>PowerPoint Presentation</vt:lpstr>
      <vt:lpstr>Case 1 – no hidden nodes with small number of LL streams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TGbe Meeting Agenda</dc:title>
  <dc:creator>laurent.cariou@intel.com</dc:creator>
  <cp:lastModifiedBy>Akhmetov, Dmitry</cp:lastModifiedBy>
  <cp:revision>1451</cp:revision>
  <cp:lastPrinted>1601-01-01T00:00:00Z</cp:lastPrinted>
  <dcterms:created xsi:type="dcterms:W3CDTF">2017-01-26T15:28:16Z</dcterms:created>
  <dcterms:modified xsi:type="dcterms:W3CDTF">2024-03-12T21:04:32Z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readonly">
    <vt:lpwstr/>
  </property>
  <property fmtid="{D5CDD505-2E9C-101B-9397-08002B2CF9AE}" pid="3" name="_change">
    <vt:lpwstr/>
  </property>
  <property fmtid="{D5CDD505-2E9C-101B-9397-08002B2CF9AE}" pid="4" name="_full-control">
    <vt:lpwstr/>
  </property>
  <property fmtid="{D5CDD505-2E9C-101B-9397-08002B2CF9AE}" pid="5" name="sflag">
    <vt:lpwstr>1548419121</vt:lpwstr>
  </property>
</Properties>
</file>